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44" r:id="rId2"/>
    <p:sldId id="345" r:id="rId3"/>
    <p:sldId id="347" r:id="rId4"/>
    <p:sldId id="256" r:id="rId5"/>
    <p:sldId id="312" r:id="rId6"/>
    <p:sldId id="317" r:id="rId7"/>
    <p:sldId id="334" r:id="rId8"/>
    <p:sldId id="319" r:id="rId9"/>
    <p:sldId id="320" r:id="rId10"/>
    <p:sldId id="321" r:id="rId11"/>
    <p:sldId id="335" r:id="rId12"/>
    <p:sldId id="322" r:id="rId13"/>
    <p:sldId id="323" r:id="rId14"/>
    <p:sldId id="336" r:id="rId15"/>
    <p:sldId id="325" r:id="rId16"/>
    <p:sldId id="326" r:id="rId17"/>
    <p:sldId id="337" r:id="rId18"/>
    <p:sldId id="329" r:id="rId19"/>
    <p:sldId id="330" r:id="rId20"/>
    <p:sldId id="331" r:id="rId21"/>
    <p:sldId id="332" r:id="rId22"/>
    <p:sldId id="333" r:id="rId23"/>
    <p:sldId id="338" r:id="rId24"/>
    <p:sldId id="327" r:id="rId25"/>
    <p:sldId id="328" r:id="rId26"/>
    <p:sldId id="339" r:id="rId27"/>
    <p:sldId id="340" r:id="rId28"/>
    <p:sldId id="349" r:id="rId29"/>
    <p:sldId id="352" r:id="rId30"/>
    <p:sldId id="353" r:id="rId31"/>
    <p:sldId id="354" r:id="rId32"/>
    <p:sldId id="350" r:id="rId33"/>
    <p:sldId id="351" r:id="rId3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0FA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>
        <p:scale>
          <a:sx n="89" d="100"/>
          <a:sy n="89" d="100"/>
        </p:scale>
        <p:origin x="-125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ADA0-5403-0642-8895-305ED269F9EC}" type="datetimeFigureOut">
              <a:rPr lang="es-MX" smtClean="0"/>
              <a:t>19/08/2022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483A1-8A77-694F-B94A-65B0E40C18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85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483A1-8A77-694F-B94A-65B0E40C188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23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50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01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2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06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4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02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4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23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7C9E-77EA-834A-848A-977695C11514}" type="datetimeFigureOut">
              <a:rPr lang="es-ES" smtClean="0"/>
              <a:t>19/08/2022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87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9.jpeg"/><Relationship Id="rId21" Type="http://schemas.openxmlformats.org/officeDocument/2006/relationships/image" Target="../media/image27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image" Target="../media/image8.png"/><Relationship Id="rId16" Type="http://schemas.openxmlformats.org/officeDocument/2006/relationships/image" Target="../media/image22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23" Type="http://schemas.openxmlformats.org/officeDocument/2006/relationships/image" Target="../media/image28.png"/><Relationship Id="rId10" Type="http://schemas.openxmlformats.org/officeDocument/2006/relationships/image" Target="../media/image16.jpeg"/><Relationship Id="rId19" Type="http://schemas.openxmlformats.org/officeDocument/2006/relationships/image" Target="../media/image25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Relationship Id="rId2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051" y="3506534"/>
            <a:ext cx="7772400" cy="1358350"/>
          </a:xfrm>
        </p:spPr>
        <p:txBody>
          <a:bodyPr>
            <a:noAutofit/>
          </a:bodyPr>
          <a:lstStyle/>
          <a:p>
            <a:r>
              <a:rPr lang="es-MX" sz="3200" b="1" dirty="0">
                <a:latin typeface="Panton"/>
              </a:rPr>
              <a:t>COMITÉ ESTATAL DE ATENCIÓN AL </a:t>
            </a:r>
            <a:br>
              <a:rPr lang="es-MX" sz="3200" b="1" dirty="0">
                <a:latin typeface="Panton"/>
              </a:rPr>
            </a:br>
            <a:r>
              <a:rPr lang="es-MX" sz="3200" b="1" dirty="0">
                <a:latin typeface="Panton"/>
              </a:rPr>
              <a:t>ENVEJECIMIENTO DE VERACRUZ                                             </a:t>
            </a:r>
            <a:endParaRPr lang="es-MX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9251" y="4994666"/>
            <a:ext cx="6858000" cy="710738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Cuarta Reunión Ordinaria 2022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701" y="1113908"/>
            <a:ext cx="2058047" cy="2188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uadroTexto 5"/>
          <p:cNvSpPr txBox="1"/>
          <p:nvPr/>
        </p:nvSpPr>
        <p:spPr>
          <a:xfrm>
            <a:off x="6138946" y="5852159"/>
            <a:ext cx="202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18 agosto 2022</a:t>
            </a:r>
          </a:p>
        </p:txBody>
      </p:sp>
    </p:spTree>
    <p:extLst>
      <p:ext uri="{BB962C8B-B14F-4D97-AF65-F5344CB8AC3E}">
        <p14:creationId xmlns:p14="http://schemas.microsoft.com/office/powerpoint/2010/main" val="557377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66989"/>
              </p:ext>
            </p:extLst>
          </p:nvPr>
        </p:nvGraphicFramePr>
        <p:xfrm>
          <a:off x="0" y="1283650"/>
          <a:ext cx="9144000" cy="429418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545287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183035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Quinta Feria de servicios integrales para las personas mayores, Tema principal: Día internacional de las Personas mayores y día mundial del  abrazo en Pro del envejecimiento activo (</a:t>
                      </a:r>
                      <a:r>
                        <a:rPr lang="es-ES" sz="1100" b="1" u="sng" dirty="0"/>
                        <a:t>1o. De octubre</a:t>
                      </a:r>
                      <a:r>
                        <a:rPr lang="es-ES" sz="1100" dirty="0"/>
                        <a:t>)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Primera Semana de Octubre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DIF Estatal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una charla, taller o conferencia; así como una feria de servicios integrales dirigido a las Personas Adultas Mayores con la participación de diferentes instituciones que ofrezcan servicios, desde un enfoque intergeneracional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443299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Con motivo del día mundial de la Osteoporosis  se programará una entrevista a un experto que hable sobre Mitos y realidades de la enfermedad. (</a:t>
                      </a:r>
                      <a:r>
                        <a:rPr lang="es-ES" sz="1100" b="1" u="sng" dirty="0"/>
                        <a:t>20 de octubre)</a:t>
                      </a:r>
                      <a:endParaRPr lang="es-MX" sz="11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Tercera Semana de Octubre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DIF Estatal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1122568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Sexta  feria de servicios integrales para las personas mayores, Tema principal: Día Mundial de la Diabetes (14 de noviembre) y Día Mundial de la Discapacidad </a:t>
                      </a:r>
                      <a:r>
                        <a:rPr lang="es-ES" sz="1100" b="1" u="sng" dirty="0"/>
                        <a:t>(3 de dic) </a:t>
                      </a:r>
                      <a:endParaRPr lang="es-MX" sz="1100" b="1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Noviembre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DIF Estatal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4892589" y="18378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Modelos de Atención Integral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B915B8D-9378-E9C3-A6B1-1F80D91B5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Subcomité</a:t>
            </a:r>
            <a:br>
              <a:rPr lang="es-ES" b="1" dirty="0">
                <a:solidFill>
                  <a:srgbClr val="002060"/>
                </a:solidFill>
              </a:rPr>
            </a:br>
            <a:r>
              <a:rPr lang="es-ES" b="1" dirty="0">
                <a:solidFill>
                  <a:srgbClr val="002060"/>
                </a:solidFill>
              </a:rPr>
              <a:t>Vigilancia, Prevención y Control de Enfermedades </a:t>
            </a:r>
            <a:endParaRPr lang="es-MX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30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46296"/>
              </p:ext>
            </p:extLst>
          </p:nvPr>
        </p:nvGraphicFramePr>
        <p:xfrm>
          <a:off x="0" y="1283651"/>
          <a:ext cx="9144000" cy="373664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50576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41196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Integración del diagnóstico de salud de las enfermedades mas frecuentes en adultos mayores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18 noviembre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SESVER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 Participación de integrantes del subcomité técnico  de vigilancia, prevención y control de enfermedades: IMSS Norte y Sur, ISSSTE, Jurisdicciones Sanitarias de Coatzacoalcos y Poza Rica, SEMAR y SEDENA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338679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Estrategia Educativa de Promoción de la Salud "Envejecimiento activo".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 durante el año de manera trimestral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IMSS Delegación SUR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Capacitar a 1980 derechohabientes mayores de 60 años en el año, durante los 4 trimestres, estableciendo la Estrategia Educativa en 15 Unidades de Medicina Familiar que cuentan con equipo de Salud (Trabajo Social, Promotor de Salud N21 y Trabajadores de Tiempo Determinado de Atención Medica). Dependiendo de la </a:t>
                      </a:r>
                      <a:r>
                        <a:rPr lang="es-ES" sz="1000" dirty="0" err="1"/>
                        <a:t>semaforizacion</a:t>
                      </a:r>
                      <a:r>
                        <a:rPr lang="es-ES" sz="1000" dirty="0"/>
                        <a:t> del Covid-19, sólo en </a:t>
                      </a:r>
                      <a:r>
                        <a:rPr lang="es-ES" sz="1000" dirty="0" err="1"/>
                        <a:t>semaforo</a:t>
                      </a:r>
                      <a:r>
                        <a:rPr lang="es-ES" sz="1000" dirty="0"/>
                        <a:t> verde procede EEPS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4739510" y="183786"/>
            <a:ext cx="4312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Vigilancia, Prevención y Control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Enfermedades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7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77479"/>
              </p:ext>
            </p:extLst>
          </p:nvPr>
        </p:nvGraphicFramePr>
        <p:xfrm>
          <a:off x="0" y="1261872"/>
          <a:ext cx="9144000" cy="4466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480782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680528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Encuentro Educativo de "Envejecimiento Activo"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highlight>
                            <a:srgbClr val="FFFF00"/>
                          </a:highlight>
                        </a:rPr>
                        <a:t>Mes de Octubre</a:t>
                      </a:r>
                      <a:endParaRPr lang="es-MX" sz="1100" dirty="0"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IMSS Delegación SUR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un Encuentro Educativo anual, en la Zona de Orizaba, Ver., involucrando a 4 Unidades de Medicina Familiar, con 80 derechohabientes capacitados. Dependiendo de la semaforización del Covid-19, sólo en semáforo verde procede EEPS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CUMPLIDO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79633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Educación individualizada a personas adultos mayores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 durante el año de manera trimestral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IMSS Delegación SUR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las entrevistas diagnósticas, de seguimiento y de cierre en los casos así atendidos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Permanente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just"/>
                      <a:r>
                        <a:rPr lang="es-MX" sz="1100" dirty="0" err="1"/>
                        <a:t>GeriatrIMSS</a:t>
                      </a:r>
                      <a:r>
                        <a:rPr lang="es-MX" sz="1100" dirty="0"/>
                        <a:t>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IMSS Delegación SUR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Vinculación permanente entre 1er. Y 2do. Nivel de acuerdo a semaforización de la pandemia.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  <a:tr h="75895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Elaboración de Diagnóstico social de la población adulto mayor derechohabiente del IMSS, con el fin de redireccionar acciones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IMSS Delegación SUR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Entrega del Diagnostico social en la segunda semana de diciembre 2021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2594068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4739510" y="183786"/>
            <a:ext cx="4312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Vigilancia, Prevención y Control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Enfermedades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49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DE015C4-270C-5F8E-AC68-3109D0DB46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Subcomité</a:t>
            </a:r>
            <a:b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Enseñanza y Capacitación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52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53428"/>
              </p:ext>
            </p:extLst>
          </p:nvPr>
        </p:nvGraphicFramePr>
        <p:xfrm>
          <a:off x="0" y="1261872"/>
          <a:ext cx="9144000" cy="431818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480782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8284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Pláticas sobre los Derechos de las Personas Mayores, difusión del Decálogo de los Derechos de las personas Adultas Mayores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Permanente de enero a noviembre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Área Médica INAPAM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96463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Pláticas de prevención en salud, por un envejecimiento saludable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Sin fecha programada, se pretende permanente durante el año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INAPAM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Facultad de Enfermería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80016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Desarrollo de prácticas profesionales sobre rutinas de enfermería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Enero a Julio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Facultad de Enfermería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INAPAM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Publicación de contenidos temáticos referentes al COESAEN y de interés a la población general e interinstitucional en la Biblioteca Virtual de SESVER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 Enero-Noviembre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SESVER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2594068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130647" y="183786"/>
            <a:ext cx="3530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Enseñanza y Capacitación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4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02097"/>
              </p:ext>
            </p:extLst>
          </p:nvPr>
        </p:nvGraphicFramePr>
        <p:xfrm>
          <a:off x="0" y="1280160"/>
          <a:ext cx="9144000" cy="432511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1505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2476024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Clínica de Odontogeriatría, atención de personas mayores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Sin fecha programada, estará relacionada con el inicio presencial de actividades de acuerdo a evolución de pandemia COVID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Facultad de Odontología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234033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Banners informativos de salud en general.  CONTINUIDAD CUIDADORES DESIGNADOS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Acompañamiento permanente</a:t>
                      </a:r>
                    </a:p>
                    <a:p>
                      <a:pPr algn="ctr"/>
                      <a:r>
                        <a:rPr lang="es-ES" sz="1100" dirty="0"/>
                        <a:t>Enero-Diciembre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Todas las instituciones del Subcomité de Enseñanza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130647" y="183786"/>
            <a:ext cx="3530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Enseñanza y Capacitación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4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4C60EB0-9ADD-1D4D-AD12-B86F40198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Subcomité</a:t>
            </a:r>
            <a:b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Difusión y Gestión 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586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9093"/>
              </p:ext>
            </p:extLst>
          </p:nvPr>
        </p:nvGraphicFramePr>
        <p:xfrm>
          <a:off x="0" y="1284732"/>
          <a:ext cx="9144000" cy="42748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729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235544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Difusión de información textual o gráfica que proporcionen los subcomités técnicos de difusión y gestión y el COESAEN, así como difusión de los eventos, fechas conmemorativas y actividades organizadas en pro del Adulto Mayor, así como distribución de material impreso en las entidades de la Universidad Veracruzana a través de las redes sociales, programa de radio “Llégale, aquí estamos” y el portal institucional </a:t>
                      </a:r>
                      <a:r>
                        <a:rPr lang="es-ES" sz="1100" dirty="0" err="1"/>
                        <a:t>CEnDHIU</a:t>
                      </a:r>
                      <a:r>
                        <a:rPr lang="es-ES" sz="1100" dirty="0"/>
                        <a:t> www.uv.mx/cendhiu.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vez que se requiera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/>
                        <a:t>CEnDHIU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Difusión y gestión de las acciones en pro de la Persona  Mayor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312091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Elaboración de reseñas y tomas de captura de fotografías material para difundir en eventos, actividades organizadas por los subcomités, fechas conmemorativas del adulto mayor a través de los medios de difusión </a:t>
                      </a:r>
                      <a:r>
                        <a:rPr lang="es-ES" sz="1100" dirty="0" err="1"/>
                        <a:t>CEnDHIU</a:t>
                      </a:r>
                      <a:r>
                        <a:rPr lang="es-ES" sz="1100" dirty="0"/>
                        <a:t>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620366" y="18378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Difusión y Gestión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24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88470"/>
              </p:ext>
            </p:extLst>
          </p:nvPr>
        </p:nvGraphicFramePr>
        <p:xfrm>
          <a:off x="0" y="1284732"/>
          <a:ext cx="9144000" cy="430225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729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536978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La comunidad universitaria tiene el derecho de conocer las dependencias, instituciones, comités o centros con los que la UV colabora con el fin de hacer extensiva la difusión de actividades y en este caso crear sensibilización  con respecto a los temas de envejecimiento y vejez.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dos meses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/>
                        <a:t>CEnDHIU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Difusión y gestión de las acciones en pro de la Persona  Mayor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Difusión a través de las redes sociales (Facebook, Instagram, </a:t>
                      </a:r>
                      <a:r>
                        <a:rPr lang="es-ES" sz="1100" dirty="0" err="1"/>
                        <a:t>twitter</a:t>
                      </a:r>
                      <a:r>
                        <a:rPr lang="es-ES" sz="1100" dirty="0"/>
                        <a:t>), portal institucional </a:t>
                      </a:r>
                      <a:r>
                        <a:rPr lang="es-ES" sz="1100" dirty="0" err="1"/>
                        <a:t>CEnDHIU</a:t>
                      </a:r>
                      <a:r>
                        <a:rPr lang="es-ES" sz="1100" dirty="0"/>
                        <a:t>, la Ley de los derechos de las personas Adultas Mayores.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/>
                        <a:t>Una vez por semana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844349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Un programa de Radio con temas relacionados al Adulto Mayor, para sensibilizar a familias y población en general en las siguientes fechas programadas:                                                                                                                         </a:t>
                      </a:r>
                    </a:p>
                    <a:p>
                      <a:pPr algn="just"/>
                      <a:r>
                        <a:rPr lang="es-ES" sz="1100" dirty="0"/>
                        <a:t>12, 19 y 26 de agosto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tres meses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676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620366" y="18378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Difusión y Gestión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5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46286"/>
            <a:ext cx="7886700" cy="1325563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4">
                    <a:lumMod val="50000"/>
                  </a:schemeClr>
                </a:solidFill>
                <a:latin typeface="Panton" panose="00000500000000000000" pitchFamily="50" charset="0"/>
                <a:cs typeface="Arial" pitchFamily="34" charset="0"/>
              </a:rPr>
              <a:t>Orden del día</a:t>
            </a:r>
            <a:endParaRPr lang="es-MX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43236"/>
            <a:ext cx="7886700" cy="52069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MX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1.</a:t>
            </a:r>
            <a:r>
              <a:rPr lang="es-MX" sz="1600" b="1" dirty="0">
                <a:latin typeface="Panton" panose="00000500000000000000" pitchFamily="50" charset="0"/>
              </a:rPr>
              <a:t> </a:t>
            </a:r>
            <a:r>
              <a:rPr lang="es-MX" sz="1200" b="1" dirty="0">
                <a:latin typeface="Panton" panose="00000500000000000000" pitchFamily="50" charset="0"/>
              </a:rPr>
              <a:t>Palabras de Bienvenida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>
                <a:latin typeface="Panton" panose="00000500000000000000" pitchFamily="50" charset="0"/>
              </a:rPr>
              <a:t>Dra. Jessica </a:t>
            </a:r>
            <a:r>
              <a:rPr lang="es-ES" sz="1200" b="1" dirty="0" err="1">
                <a:latin typeface="Panton" panose="00000500000000000000" pitchFamily="50" charset="0"/>
              </a:rPr>
              <a:t>Kristal</a:t>
            </a:r>
            <a:r>
              <a:rPr lang="es-ES" sz="1200" b="1" dirty="0">
                <a:latin typeface="Panton" panose="00000500000000000000" pitchFamily="50" charset="0"/>
              </a:rPr>
              <a:t> Ríos Mercadante.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>
                <a:latin typeface="Panton" panose="00000500000000000000" pitchFamily="50" charset="0"/>
              </a:rPr>
              <a:t>Subdirectora de Prevención y Control de Enfermedades.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MX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2.</a:t>
            </a:r>
            <a:r>
              <a:rPr lang="es-MX" sz="1600" b="1" dirty="0">
                <a:latin typeface="Panton" panose="00000500000000000000" pitchFamily="50" charset="0"/>
              </a:rPr>
              <a:t> </a:t>
            </a:r>
            <a:r>
              <a:rPr lang="es-MX" sz="1200" b="1" dirty="0">
                <a:latin typeface="Panton" panose="00000500000000000000" pitchFamily="50" charset="0"/>
              </a:rPr>
              <a:t>Presentación de avance de acuerdos y compromisos por Subcomité acorde a PAT 2022.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3.</a:t>
            </a:r>
            <a:r>
              <a:rPr lang="es-MX" sz="1200" dirty="0">
                <a:latin typeface="Panton" panose="00000500000000000000" pitchFamily="50" charset="0"/>
              </a:rPr>
              <a:t> </a:t>
            </a:r>
            <a:r>
              <a:rPr lang="es-MX" sz="1200" b="1" dirty="0">
                <a:latin typeface="Panton" panose="00000500000000000000" pitchFamily="50" charset="0"/>
              </a:rPr>
              <a:t>Estrategias y líneas de acción de los Subcomités del COESAEN para segundo semestre, </a:t>
            </a:r>
            <a:r>
              <a:rPr lang="es-MX" sz="1200" b="1" dirty="0">
                <a:highlight>
                  <a:srgbClr val="FFFF00"/>
                </a:highlight>
                <a:latin typeface="Panton" panose="00000500000000000000" pitchFamily="50" charset="0"/>
              </a:rPr>
              <a:t>especificando la integración y participación de las 11 Jurisdicciones Sanitarias.</a:t>
            </a:r>
            <a:endParaRPr lang="es-MX" sz="1200" dirty="0">
              <a:highlight>
                <a:srgbClr val="FFFF00"/>
              </a:highlight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200" b="1" dirty="0">
                <a:latin typeface="Panton" panose="00000500000000000000" pitchFamily="50" charset="0"/>
              </a:rPr>
              <a:t>Presidentes de Subcomités del COESAEN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4.</a:t>
            </a:r>
            <a:r>
              <a:rPr lang="es-MX" sz="1600" b="1" dirty="0">
                <a:latin typeface="Panton" panose="00000500000000000000" pitchFamily="50" charset="0"/>
              </a:rPr>
              <a:t> </a:t>
            </a:r>
            <a:r>
              <a:rPr lang="es-MX" sz="1200" b="1" dirty="0">
                <a:latin typeface="Panton" panose="00000500000000000000" pitchFamily="50" charset="0"/>
              </a:rPr>
              <a:t>Elaboración de acuerdos y compromisos 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200" b="1" dirty="0">
                <a:latin typeface="Panton" panose="00000500000000000000" pitchFamily="50" charset="0"/>
              </a:rPr>
              <a:t>MASS. </a:t>
            </a:r>
            <a:r>
              <a:rPr lang="es-MX" sz="1200" b="1" dirty="0" err="1">
                <a:latin typeface="Panton" panose="00000500000000000000" pitchFamily="50" charset="0"/>
              </a:rPr>
              <a:t>Anayeli</a:t>
            </a:r>
            <a:r>
              <a:rPr lang="es-MX" sz="1200" b="1" dirty="0">
                <a:latin typeface="Panton" panose="00000500000000000000" pitchFamily="50" charset="0"/>
              </a:rPr>
              <a:t> García Hernández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200" dirty="0">
                <a:latin typeface="Panton" panose="00000500000000000000" pitchFamily="50" charset="0"/>
              </a:rPr>
              <a:t>Responsable Estatal del Programa de Enfermedades </a:t>
            </a:r>
            <a:r>
              <a:rPr lang="es-MX" sz="1200" dirty="0" err="1">
                <a:latin typeface="Panton" panose="00000500000000000000" pitchFamily="50" charset="0"/>
              </a:rPr>
              <a:t>Cardiometabólicas</a:t>
            </a:r>
            <a:r>
              <a:rPr lang="es-MX" sz="1200" dirty="0">
                <a:latin typeface="Panton" panose="00000500000000000000" pitchFamily="50" charset="0"/>
              </a:rPr>
              <a:t> y de Salud en el Adulto Mayor. Secretaria Técnica del COESAEN.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MX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5</a:t>
            </a:r>
            <a:r>
              <a:rPr lang="es-MX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nton" panose="00000500000000000000" pitchFamily="50" charset="0"/>
              </a:rPr>
              <a:t>.</a:t>
            </a:r>
            <a:r>
              <a:rPr lang="es-MX" sz="1600" b="1" dirty="0">
                <a:latin typeface="Panton" panose="00000500000000000000" pitchFamily="50" charset="0"/>
              </a:rPr>
              <a:t> </a:t>
            </a:r>
            <a:r>
              <a:rPr lang="es-MX" sz="1200" b="1" dirty="0">
                <a:latin typeface="Panton" panose="00000500000000000000" pitchFamily="50" charset="0"/>
              </a:rPr>
              <a:t>Cierre de la reunión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200" b="1" dirty="0">
                <a:latin typeface="Panton" panose="00000500000000000000" pitchFamily="50" charset="0"/>
              </a:rPr>
              <a:t>M.S.P. Cynthia Alarcón Mora </a:t>
            </a:r>
            <a:endParaRPr lang="es-MX" sz="1200" dirty="0">
              <a:latin typeface="Panton" panose="00000500000000000000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MX" sz="1200" dirty="0">
                <a:latin typeface="Panton" panose="00000500000000000000" pitchFamily="50" charset="0"/>
              </a:rPr>
              <a:t>Jefa del Departamento de Prevención y Control de Enfermedades Crónicas No Transmisibles.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>
              <a:latin typeface="Pant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77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99262"/>
              </p:ext>
            </p:extLst>
          </p:nvPr>
        </p:nvGraphicFramePr>
        <p:xfrm>
          <a:off x="0" y="1284732"/>
          <a:ext cx="9144000" cy="45696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729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Difusión y promoción de la página COESAEN VER  y de diversas instituciones para dar a conocer los actores inmersos con los que está involucrado este COESAEN y promover la vinculación con otros sectores, dependencias e instituciones dando a conocer las actividades que desarrolla en pro de la Persona Mayor.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Semana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/>
                        <a:t>CEnDHIU</a:t>
                      </a:r>
                      <a:endParaRPr lang="es-ES" sz="11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COESPO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Difusión y gestión de las acciones en pro de la Persona  Mayor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26492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Diseñar e implementar acciones a través del apoyo de los Consejeros Universitarios de las facultades con las que cuenta la Universidad Veracruzana y otras áreas con el fin de hacer gestión y difusión de actividades en pro del Adulto Mayor.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dos meses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/>
                        <a:t>CEnDHIU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</a:t>
                      </a:r>
                      <a:r>
                        <a:rPr lang="es-ES" sz="1100" baseline="0" dirty="0"/>
                        <a:t>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844349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Realizar reuniones de trabajo con cada uno de los subcomités que integran COESAEN para colaborar con la difusión de sus actividades en pro de la Persona  Mayor.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Cada dos meses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</a:t>
                      </a:r>
                      <a:r>
                        <a:rPr lang="es-ES" sz="1100" baseline="0" dirty="0"/>
                        <a:t> proceso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676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620366" y="18378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Difusión y Gestión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31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68242"/>
              </p:ext>
            </p:extLst>
          </p:nvPr>
        </p:nvGraphicFramePr>
        <p:xfrm>
          <a:off x="0" y="1284732"/>
          <a:ext cx="9144000" cy="40870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729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55956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Administrar y mantener actualizada la cuenta de la red social de Facebook.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COESPO y Departamento de Comunicación Social de SESVER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Los integrantes de todos los subcomités comparten sus actividades, capsulas y eventos programados o realizados para su difusión en las redes sociales.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76784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Crear contenidos estratégicos que aborden los temas y planes de acción del COESAEN, orientados a la difusión y acercamiento con los usuarios, algunos de los temas son: estilos de vida saludable, envejecimiento activo, derechos de las personas mayores, promoción de políticas públicas para mejorar la calidad de vida de las personas mayores.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1.- Para llevar a acabo la difusión de los eventos de fechas conmemorativas, se deberá enviar las propuestas con 2 meses de anticipación al Subcomité  de Difusión con copia a la Secretaría Técnica del COESAEN (para conocer el </a:t>
                      </a:r>
                      <a:r>
                        <a:rPr lang="es-ES" sz="1000" dirty="0" err="1"/>
                        <a:t>materail</a:t>
                      </a:r>
                      <a:r>
                        <a:rPr lang="es-ES" sz="1000" dirty="0"/>
                        <a:t> que se validará y dar seguimiento del proceso).</a:t>
                      </a:r>
                    </a:p>
                    <a:p>
                      <a:r>
                        <a:rPr lang="es-ES" sz="1000" dirty="0"/>
                        <a:t>2.- Material para otros eventos con un mes de antelación.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</a:t>
                      </a:r>
                      <a:r>
                        <a:rPr lang="es-ES" sz="1100" baseline="0" dirty="0"/>
                        <a:t>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84434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620366" y="18378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Difusión y Gestión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58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44175"/>
              </p:ext>
            </p:extLst>
          </p:nvPr>
        </p:nvGraphicFramePr>
        <p:xfrm>
          <a:off x="0" y="1284732"/>
          <a:ext cx="9144000" cy="170457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729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Diseñar acciones en coordinación con los Consejos Municipales de Población (COMUPO´S para la inclusión de la atención al envejecimiento en sus programas y acciones municipales.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/>
                        <a:t>COESPO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676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620366" y="18378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Difusión y Gestión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16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CBA7CA6-DB65-C4FE-DE7D-469BA9035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Subcomité</a:t>
            </a:r>
            <a:b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Investigación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A4EFB097-EFF2-F85B-41A5-0E1068F3A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884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45370"/>
              </p:ext>
            </p:extLst>
          </p:nvPr>
        </p:nvGraphicFramePr>
        <p:xfrm>
          <a:off x="0" y="1284731"/>
          <a:ext cx="9144000" cy="428355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845709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696811">
                <a:tc>
                  <a:txBody>
                    <a:bodyPr/>
                    <a:lstStyle/>
                    <a:p>
                      <a:pPr algn="just"/>
                      <a:r>
                        <a:rPr lang="es-MX" sz="1100" dirty="0"/>
                        <a:t>Formación de recursos humanos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Universidad Veracruzana. Instituto de Salud Pública. Facultad de Nutrición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Objetivo: Contribuir en la formación de recursos humanos en el pregrado y posgrado  con temas de envejecimiento y vejez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1741035">
                <a:tc>
                  <a:txBody>
                    <a:bodyPr/>
                    <a:lstStyle/>
                    <a:p>
                      <a:pPr algn="just"/>
                      <a:r>
                        <a:rPr lang="es-MX" sz="1100" dirty="0"/>
                        <a:t>Desarrollo del conocimiento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Universidad Veracruzana. Instituto de Salud Pública. Facultad de Nutrición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Objetivo: Promover la línea de investigación en envejecimiento y vejez desde el campo de la salud  pública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917723" y="183786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Investigación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94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97663"/>
              </p:ext>
            </p:extLst>
          </p:nvPr>
        </p:nvGraphicFramePr>
        <p:xfrm>
          <a:off x="0" y="1284732"/>
          <a:ext cx="9144000" cy="446097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747977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13357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Organización de evento académico: Seminario Anual de Antropología del Envejecimiento y Vejez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Octubre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CIESAS Golfo, Universidad Veracruzana Instituto de Salud Pública 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Objetivo: Organización de evento académico: Seminario Anual de Antropología del Envejecimiento y Vejez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8674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Desarrollo de investigación en temas de bienestar subjetivo de las Personas Adultas mayores, educación intergeneracional, y cuidado. Alimentación y nutrición en las personas mayores, autocuidado para la salud. Prevención y tratamiento nutricional en patologías relacionadas con el envejecimiento.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Según calendarización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Universidad Veracruzana. Instituto de Salud Pública. Facultad de Nutrición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Objetivo: Promover la línea de investigación en envejecimiento y vejez desde el campo de la salud  pública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900752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Desarrollo de temas de investigación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Semestral</a:t>
                      </a:r>
                    </a:p>
                    <a:p>
                      <a:pPr algn="ctr"/>
                      <a:r>
                        <a:rPr lang="es-ES" sz="1100" dirty="0"/>
                        <a:t>Febrero 2022</a:t>
                      </a:r>
                    </a:p>
                    <a:p>
                      <a:pPr algn="ctr"/>
                      <a:r>
                        <a:rPr lang="es-ES" sz="1100" dirty="0"/>
                        <a:t>Julio 2022</a:t>
                      </a:r>
                    </a:p>
                    <a:p>
                      <a:pPr algn="ctr"/>
                      <a:r>
                        <a:rPr lang="es-ES" sz="1100" dirty="0"/>
                        <a:t>Enero 2023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Universidad Veracruzana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Objetivo: Promover la línea de investigación en envejecimiento y vejez desde el campo de la nutrición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917723" y="183786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Investigación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42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CBA7CA6-DB65-C4FE-DE7D-469BA9035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Subcomité</a:t>
            </a:r>
            <a:br>
              <a:rPr lang="es-ES" b="1" dirty="0">
                <a:solidFill>
                  <a:srgbClr val="002060"/>
                </a:solidFill>
              </a:rPr>
            </a:br>
            <a:r>
              <a:rPr lang="es-ES" b="1" dirty="0">
                <a:solidFill>
                  <a:srgbClr val="002060"/>
                </a:solidFill>
              </a:rPr>
              <a:t>Bioética y Aspectos Legales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A4EFB097-EFF2-F85B-41A5-0E1068F3A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745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49468"/>
              </p:ext>
            </p:extLst>
          </p:nvPr>
        </p:nvGraphicFramePr>
        <p:xfrm>
          <a:off x="0" y="1268084"/>
          <a:ext cx="9144000" cy="312596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60210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318597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Capacitación permanente a integrantes del COESAEN y a público general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S/D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205263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4ta Jornada Académica Multidisciplinaria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28 octubre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S/D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/>
                        <a:t>S/D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5012030" y="183786"/>
            <a:ext cx="3767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Bioética y Aspectos Legales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52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57006" y="2223494"/>
            <a:ext cx="5301912" cy="2162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sz="3200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Estrategias y líneas de acción de los </a:t>
            </a:r>
          </a:p>
          <a:p>
            <a:pPr lvl="0" algn="ctr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sz="3200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Subcomités del COESAEN </a:t>
            </a:r>
          </a:p>
          <a:p>
            <a:pPr lvl="0" algn="ctr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semestre 2022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56" y="1923805"/>
            <a:ext cx="2058047" cy="2188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7411"/>
            <a:ext cx="5244286" cy="74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51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 CuadroTexto"/>
          <p:cNvSpPr txBox="1"/>
          <p:nvPr/>
        </p:nvSpPr>
        <p:spPr>
          <a:xfrm>
            <a:off x="1364410" y="2280652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350" kern="0" dirty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23" name="7 CuadroTexto"/>
          <p:cNvSpPr txBox="1"/>
          <p:nvPr/>
        </p:nvSpPr>
        <p:spPr>
          <a:xfrm>
            <a:off x="2603176" y="3578798"/>
            <a:ext cx="5257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prstClr val="black"/>
                </a:solidFill>
                <a:ea typeface="Verdana" panose="020B0604030504040204" pitchFamily="34" charset="0"/>
              </a:rPr>
              <a:t>SESVER: (Jurisdicción Sanitaria III Poza Rica, V Xalapa y XI Coatzacoalcos); Instituto de Seguridad  y Servicios Sociales para los Trabajadores del Estado (ISSSTE), Órgano de Operación Administrativa Desconcentrada Regional del </a:t>
            </a:r>
            <a:r>
              <a:rPr lang="es-MX" sz="1200" dirty="0">
                <a:solidFill>
                  <a:srgbClr val="FF0000"/>
                </a:solidFill>
                <a:ea typeface="Verdana" panose="020B0604030504040204" pitchFamily="34" charset="0"/>
              </a:rPr>
              <a:t> </a:t>
            </a:r>
            <a:r>
              <a:rPr lang="es-MX" sz="1200" dirty="0">
                <a:ea typeface="Verdana" panose="020B0604030504040204" pitchFamily="34" charset="0"/>
              </a:rPr>
              <a:t>Instituto Mexicano del Seguro Social  (IMSS) Veracruz Norte y Sur, Secretaria de Marina (SEMAR) y Secretaria de la Defensa Nacional (SEDENA).</a:t>
            </a:r>
          </a:p>
        </p:txBody>
      </p:sp>
      <p:sp>
        <p:nvSpPr>
          <p:cNvPr id="31" name="39 Abrir llave"/>
          <p:cNvSpPr/>
          <p:nvPr/>
        </p:nvSpPr>
        <p:spPr>
          <a:xfrm>
            <a:off x="2492030" y="3444999"/>
            <a:ext cx="197142" cy="1260175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6 CuadroTexto"/>
          <p:cNvSpPr txBox="1"/>
          <p:nvPr/>
        </p:nvSpPr>
        <p:spPr>
          <a:xfrm>
            <a:off x="2603176" y="2295906"/>
            <a:ext cx="525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SESVER: Departamento de Supervisión y Control de Áreas de Salud Mental y Promoción a la Salud; DIF Estatal y Municipal Xalapa; Casa Hogar del Adulto Mayor “Mariana Sayago”,  Unidad de Vida Saludable (UVISA).</a:t>
            </a:r>
          </a:p>
        </p:txBody>
      </p:sp>
      <p:sp>
        <p:nvSpPr>
          <p:cNvPr id="35" name="Rectángulo 5"/>
          <p:cNvSpPr/>
          <p:nvPr/>
        </p:nvSpPr>
        <p:spPr>
          <a:xfrm>
            <a:off x="1276254" y="2230649"/>
            <a:ext cx="1238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Subcomité de Modelos de Atención Integral</a:t>
            </a:r>
          </a:p>
        </p:txBody>
      </p:sp>
      <p:sp>
        <p:nvSpPr>
          <p:cNvPr id="36" name="Rectángulo 6"/>
          <p:cNvSpPr/>
          <p:nvPr/>
        </p:nvSpPr>
        <p:spPr>
          <a:xfrm>
            <a:off x="1241278" y="3636505"/>
            <a:ext cx="1298363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25" b="1" dirty="0">
                <a:latin typeface="+mj-lt"/>
                <a:ea typeface="Verdana" panose="020B0604030504040204" pitchFamily="34" charset="0"/>
              </a:rPr>
              <a:t>Subcomité de Vigilancia,</a:t>
            </a:r>
          </a:p>
          <a:p>
            <a:r>
              <a:rPr lang="es-MX" sz="1125" b="1" dirty="0">
                <a:latin typeface="+mj-lt"/>
                <a:ea typeface="Verdana" panose="020B0604030504040204" pitchFamily="34" charset="0"/>
              </a:rPr>
              <a:t>Prevención y Control de Enfermedades</a:t>
            </a:r>
          </a:p>
        </p:txBody>
      </p:sp>
      <p:sp>
        <p:nvSpPr>
          <p:cNvPr id="42" name="39 Abrir llave"/>
          <p:cNvSpPr/>
          <p:nvPr/>
        </p:nvSpPr>
        <p:spPr>
          <a:xfrm>
            <a:off x="2492031" y="2224155"/>
            <a:ext cx="197143" cy="824948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Rectángulo redondeado 24">
            <a:extLst>
              <a:ext uri="{FF2B5EF4-FFF2-40B4-BE49-F238E27FC236}">
                <a16:creationId xmlns:a16="http://schemas.microsoft.com/office/drawing/2014/main" xmlns="" id="{129C1054-973B-4C2E-AB78-0B12D2DC2DA5}"/>
              </a:ext>
            </a:extLst>
          </p:cNvPr>
          <p:cNvSpPr/>
          <p:nvPr/>
        </p:nvSpPr>
        <p:spPr>
          <a:xfrm>
            <a:off x="6139544" y="1106028"/>
            <a:ext cx="1496291" cy="588432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SUBCOMITÉS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TÉCNICOS</a:t>
            </a: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66706" y="1124583"/>
            <a:ext cx="519815" cy="56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1228696" y="2077849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5" name="Rectángulo redondeado 14"/>
          <p:cNvSpPr/>
          <p:nvPr/>
        </p:nvSpPr>
        <p:spPr>
          <a:xfrm>
            <a:off x="1224385" y="3530416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3" name="CuadroTexto 2"/>
          <p:cNvSpPr txBox="1"/>
          <p:nvPr/>
        </p:nvSpPr>
        <p:spPr>
          <a:xfrm>
            <a:off x="2777874" y="2903775"/>
            <a:ext cx="4990370" cy="57708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Orizaba, Tuxpan y Córdoba</a:t>
            </a:r>
          </a:p>
          <a:p>
            <a:r>
              <a:rPr lang="es-MX" sz="1050" dirty="0"/>
              <a:t>Justificación: JS con mayor índice de desnutrición y con personal de gerontología.</a:t>
            </a:r>
          </a:p>
          <a:p>
            <a:r>
              <a:rPr lang="es-MX" sz="1050" dirty="0"/>
              <a:t>Total de integrantes: 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790456" y="4705174"/>
            <a:ext cx="4990370" cy="73866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Xalapa, Poza Rica y Coatzacoalcos</a:t>
            </a:r>
          </a:p>
          <a:p>
            <a:r>
              <a:rPr lang="es-MX" sz="1050" dirty="0"/>
              <a:t>Justificación: JS que ya estaban integradas en ese Subcomité y no se ha convocado a que participen activamente.</a:t>
            </a:r>
          </a:p>
          <a:p>
            <a:r>
              <a:rPr lang="es-MX" sz="1050" dirty="0"/>
              <a:t>Total de integrantes: 7</a:t>
            </a:r>
          </a:p>
        </p:txBody>
      </p:sp>
    </p:spTree>
    <p:extLst>
      <p:ext uri="{BB962C8B-B14F-4D97-AF65-F5344CB8AC3E}">
        <p14:creationId xmlns:p14="http://schemas.microsoft.com/office/powerpoint/2010/main" val="66192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64799"/>
            <a:ext cx="7886700" cy="1025890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Panton" panose="00000500000000000000" pitchFamily="50" charset="0"/>
                <a:cs typeface="Arial" pitchFamily="34" charset="0"/>
              </a:rPr>
              <a:t>Calendario de Reuniones Ordinarias 2022</a:t>
            </a:r>
            <a:endParaRPr lang="es-MX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920" y="53400"/>
            <a:ext cx="699988" cy="744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2756"/>
              </p:ext>
            </p:extLst>
          </p:nvPr>
        </p:nvGraphicFramePr>
        <p:xfrm>
          <a:off x="1986789" y="1626941"/>
          <a:ext cx="5739765" cy="29337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2070735">
                  <a:extLst>
                    <a:ext uri="{9D8B030D-6E8A-4147-A177-3AD203B41FA5}">
                      <a16:colId xmlns:a16="http://schemas.microsoft.com/office/drawing/2014/main" xmlns="" val="2117559621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xmlns="" val="288964553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xmlns="" val="3855904541"/>
                    </a:ext>
                  </a:extLst>
                </a:gridCol>
              </a:tblGrid>
              <a:tr h="39561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Tipo de reunión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Fecha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Institución Sede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563905"/>
                  </a:ext>
                </a:extLst>
              </a:tr>
              <a:tr h="395619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1ª. Reunión Ordinaria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28 de enero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85493211"/>
                  </a:ext>
                </a:extLst>
              </a:tr>
              <a:tr h="395619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2ª.  Reunión Ordinaria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25 de marzo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567563"/>
                  </a:ext>
                </a:extLst>
              </a:tr>
              <a:tr h="395619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3ª.  Reunión Ordinaria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26 de mayo</a:t>
                      </a:r>
                      <a:endParaRPr lang="es-MX" sz="1100" b="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b="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9531243"/>
                  </a:ext>
                </a:extLst>
              </a:tr>
              <a:tr h="395619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4ª.  Reunión Ordinaria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18 de agosto</a:t>
                      </a:r>
                      <a:endParaRPr lang="es-MX" sz="1100" b="1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b="1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2956996"/>
                  </a:ext>
                </a:extLst>
              </a:tr>
              <a:tr h="395619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5ª.  Reunión Ordinaria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23 de septiembre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8665222"/>
                  </a:ext>
                </a:extLst>
              </a:tr>
              <a:tr h="41607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6ª.  Reunión Ordinaria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25 de noviembre</a:t>
                      </a:r>
                      <a:endParaRPr lang="es-MX" sz="110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Bef>
                          <a:spcPts val="400"/>
                        </a:spcBef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SESVER</a:t>
                      </a:r>
                      <a:endParaRPr lang="es-MX" sz="1100" dirty="0">
                        <a:effectLst/>
                        <a:latin typeface="Panton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6475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873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 CuadroTexto"/>
          <p:cNvSpPr txBox="1"/>
          <p:nvPr/>
        </p:nvSpPr>
        <p:spPr>
          <a:xfrm>
            <a:off x="1441274" y="3897629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350" kern="0" dirty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25" name="9 CuadroTexto"/>
          <p:cNvSpPr txBox="1"/>
          <p:nvPr/>
        </p:nvSpPr>
        <p:spPr>
          <a:xfrm>
            <a:off x="2759034" y="4003709"/>
            <a:ext cx="50153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350" dirty="0">
                <a:solidFill>
                  <a:prstClr val="black"/>
                </a:solidFill>
                <a:ea typeface="Verdana" panose="020B0604030504040204" pitchFamily="34" charset="0"/>
              </a:rPr>
              <a:t>Secretaria de Bienestar y Comisión Estatal de los Derechos Humanos de Veracruz (CEDHV). </a:t>
            </a:r>
          </a:p>
        </p:txBody>
      </p:sp>
      <p:sp>
        <p:nvSpPr>
          <p:cNvPr id="38" name="Rectángulo 8"/>
          <p:cNvSpPr/>
          <p:nvPr/>
        </p:nvSpPr>
        <p:spPr>
          <a:xfrm>
            <a:off x="1369958" y="3824454"/>
            <a:ext cx="130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Subcomité de Bioética</a:t>
            </a:r>
          </a:p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y Aspectos Legales</a:t>
            </a:r>
          </a:p>
        </p:txBody>
      </p:sp>
      <p:sp>
        <p:nvSpPr>
          <p:cNvPr id="41" name="39 Abrir llave"/>
          <p:cNvSpPr/>
          <p:nvPr/>
        </p:nvSpPr>
        <p:spPr>
          <a:xfrm>
            <a:off x="2636615" y="3897629"/>
            <a:ext cx="197142" cy="647621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Rectángulo redondeado 24">
            <a:extLst>
              <a:ext uri="{FF2B5EF4-FFF2-40B4-BE49-F238E27FC236}">
                <a16:creationId xmlns:a16="http://schemas.microsoft.com/office/drawing/2014/main" xmlns="" id="{129C1054-973B-4C2E-AB78-0B12D2DC2DA5}"/>
              </a:ext>
            </a:extLst>
          </p:cNvPr>
          <p:cNvSpPr/>
          <p:nvPr/>
        </p:nvSpPr>
        <p:spPr>
          <a:xfrm>
            <a:off x="6139544" y="1106028"/>
            <a:ext cx="1496291" cy="588432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SUBCOMITÉS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TÉCNICOS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66706" y="1124583"/>
            <a:ext cx="519815" cy="56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8 CuadroTexto"/>
          <p:cNvSpPr txBox="1"/>
          <p:nvPr/>
        </p:nvSpPr>
        <p:spPr>
          <a:xfrm>
            <a:off x="2658079" y="2271243"/>
            <a:ext cx="527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prstClr val="black"/>
                </a:solidFill>
                <a:ea typeface="Verdana" panose="020B0604030504040204" pitchFamily="34" charset="0"/>
              </a:rPr>
              <a:t>Instituto Nacional de las Persona Adultas Mayores en el Estado de Veracruz (INAPAM), Facultad de Medicina, Enfermería y Odontología de la Universidad Veracruzana (UV) Campus Xalapa, Secretaria de Educación de Veracruz (SEV),  Universidad Pedagógica Nacional (UPN), Subdirección de Capacitación, Investigación y Enseñanza (SEIC) SESVER.</a:t>
            </a:r>
          </a:p>
        </p:txBody>
      </p:sp>
      <p:sp>
        <p:nvSpPr>
          <p:cNvPr id="15" name="Rectángulo 7"/>
          <p:cNvSpPr/>
          <p:nvPr/>
        </p:nvSpPr>
        <p:spPr>
          <a:xfrm>
            <a:off x="1319019" y="2455909"/>
            <a:ext cx="1298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Subcomité de Enseñanza y Capacitación</a:t>
            </a:r>
          </a:p>
        </p:txBody>
      </p:sp>
      <p:sp>
        <p:nvSpPr>
          <p:cNvPr id="16" name="39 Abrir llave"/>
          <p:cNvSpPr/>
          <p:nvPr/>
        </p:nvSpPr>
        <p:spPr>
          <a:xfrm>
            <a:off x="2572456" y="2232153"/>
            <a:ext cx="197143" cy="1070758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319020" y="2201274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8" name="Rectángulo redondeado 17"/>
          <p:cNvSpPr/>
          <p:nvPr/>
        </p:nvSpPr>
        <p:spPr>
          <a:xfrm>
            <a:off x="1338500" y="3660951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3" name="CuadroTexto 12"/>
          <p:cNvSpPr txBox="1"/>
          <p:nvPr/>
        </p:nvSpPr>
        <p:spPr>
          <a:xfrm>
            <a:off x="2810582" y="3262291"/>
            <a:ext cx="4990370" cy="57708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ya cuenta con 7 integrantes, no se sumarían JS</a:t>
            </a:r>
          </a:p>
          <a:p>
            <a:r>
              <a:rPr lang="es-MX" sz="1050" dirty="0"/>
              <a:t>Justificación: suficientes integrantes</a:t>
            </a:r>
          </a:p>
          <a:p>
            <a:r>
              <a:rPr lang="es-MX" sz="1050" dirty="0"/>
              <a:t>Total de integrantes: 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784010" y="4688418"/>
            <a:ext cx="4990370" cy="57708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Pánuco, Martínez de la Torre y Veracruz</a:t>
            </a:r>
          </a:p>
          <a:p>
            <a:r>
              <a:rPr lang="es-MX" sz="1050" dirty="0"/>
              <a:t>Justificación: Es de los Subcomités con menor número de integrantes </a:t>
            </a:r>
          </a:p>
          <a:p>
            <a:r>
              <a:rPr lang="es-MX" sz="1050" dirty="0"/>
              <a:t>Total de integrantes: 5</a:t>
            </a:r>
          </a:p>
        </p:txBody>
      </p:sp>
    </p:spTree>
    <p:extLst>
      <p:ext uri="{BB962C8B-B14F-4D97-AF65-F5344CB8AC3E}">
        <p14:creationId xmlns:p14="http://schemas.microsoft.com/office/powerpoint/2010/main" val="507771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 CuadroTexto"/>
          <p:cNvSpPr txBox="1"/>
          <p:nvPr/>
        </p:nvSpPr>
        <p:spPr>
          <a:xfrm>
            <a:off x="2662633" y="2216676"/>
            <a:ext cx="5104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>
                <a:solidFill>
                  <a:prstClr val="black"/>
                </a:solidFill>
                <a:ea typeface="Verdana" panose="020B0604030504040204" pitchFamily="34" charset="0"/>
              </a:defRPr>
            </a:lvl1pPr>
          </a:lstStyle>
          <a:p>
            <a:r>
              <a:rPr lang="es-MX" sz="1350" dirty="0"/>
              <a:t>Centro para el Desarrollo Humano e integral de los Universitarios (</a:t>
            </a:r>
            <a:r>
              <a:rPr lang="es-MX" sz="1350" dirty="0" err="1"/>
              <a:t>CEnDHIU</a:t>
            </a:r>
            <a:r>
              <a:rPr lang="es-MX" sz="1350" dirty="0"/>
              <a:t>) de la U.V., Consejo Estatal de Población (COESPO) y Asociaciones Civiles “Juntos hacemos el Cambio” y Asociación  “No me olvides Xalapa A.C. ”</a:t>
            </a:r>
          </a:p>
        </p:txBody>
      </p:sp>
      <p:sp>
        <p:nvSpPr>
          <p:cNvPr id="4" name="11 CuadroTexto"/>
          <p:cNvSpPr txBox="1"/>
          <p:nvPr/>
        </p:nvSpPr>
        <p:spPr>
          <a:xfrm>
            <a:off x="2662631" y="3935382"/>
            <a:ext cx="5104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>
                <a:solidFill>
                  <a:prstClr val="black"/>
                </a:solidFill>
                <a:ea typeface="Verdana" panose="020B0604030504040204" pitchFamily="34" charset="0"/>
              </a:defRPr>
            </a:lvl1pPr>
          </a:lstStyle>
          <a:p>
            <a:r>
              <a:rPr lang="es-MX" sz="1350" dirty="0"/>
              <a:t>Facultad de Nutrición de la UV Campus Xalapa, Centro de Investigación y Estudios Superiores del Golfo  (CIESAS GOLFO), Universidad  Popular Autónoma de Veracruz (UPAV), Instituto de Salud Publica (IPS) de la U.V.</a:t>
            </a:r>
          </a:p>
        </p:txBody>
      </p:sp>
      <p:sp>
        <p:nvSpPr>
          <p:cNvPr id="5" name="Rectángulo 9"/>
          <p:cNvSpPr/>
          <p:nvPr/>
        </p:nvSpPr>
        <p:spPr>
          <a:xfrm>
            <a:off x="1336396" y="2352724"/>
            <a:ext cx="1238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Subcomité de Difusión y Gestión</a:t>
            </a:r>
          </a:p>
        </p:txBody>
      </p:sp>
      <p:sp>
        <p:nvSpPr>
          <p:cNvPr id="6" name="Rectángulo 9"/>
          <p:cNvSpPr/>
          <p:nvPr/>
        </p:nvSpPr>
        <p:spPr>
          <a:xfrm>
            <a:off x="1308583" y="4178797"/>
            <a:ext cx="1294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+mj-lt"/>
                <a:ea typeface="Verdana" panose="020B0604030504040204" pitchFamily="34" charset="0"/>
              </a:rPr>
              <a:t>Subcomité de Investigación</a:t>
            </a:r>
          </a:p>
        </p:txBody>
      </p:sp>
      <p:sp>
        <p:nvSpPr>
          <p:cNvPr id="7" name="39 Abrir llave"/>
          <p:cNvSpPr/>
          <p:nvPr/>
        </p:nvSpPr>
        <p:spPr>
          <a:xfrm>
            <a:off x="2575162" y="2216676"/>
            <a:ext cx="176880" cy="878879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39 Abrir llave"/>
          <p:cNvSpPr/>
          <p:nvPr/>
        </p:nvSpPr>
        <p:spPr>
          <a:xfrm>
            <a:off x="2573218" y="3951139"/>
            <a:ext cx="178824" cy="884489"/>
          </a:xfrm>
          <a:prstGeom prst="lef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s-MX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ángulo redondeado 24">
            <a:extLst>
              <a:ext uri="{FF2B5EF4-FFF2-40B4-BE49-F238E27FC236}">
                <a16:creationId xmlns:a16="http://schemas.microsoft.com/office/drawing/2014/main" xmlns="" id="{129C1054-973B-4C2E-AB78-0B12D2DC2DA5}"/>
              </a:ext>
            </a:extLst>
          </p:cNvPr>
          <p:cNvSpPr/>
          <p:nvPr/>
        </p:nvSpPr>
        <p:spPr>
          <a:xfrm>
            <a:off x="6139544" y="1106028"/>
            <a:ext cx="1496291" cy="588432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SUBCOMITÉS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</a:rPr>
              <a:t>TÉCNICOS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304197" y="2096725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1" name="Rectángulo redondeado 10"/>
          <p:cNvSpPr/>
          <p:nvPr/>
        </p:nvSpPr>
        <p:spPr>
          <a:xfrm>
            <a:off x="1316780" y="3833418"/>
            <a:ext cx="1166362" cy="113251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2" name="CuadroTexto 11"/>
          <p:cNvSpPr txBox="1"/>
          <p:nvPr/>
        </p:nvSpPr>
        <p:spPr>
          <a:xfrm>
            <a:off x="2810582" y="3156300"/>
            <a:ext cx="4990370" cy="57708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San Andrés</a:t>
            </a:r>
          </a:p>
          <a:p>
            <a:r>
              <a:rPr lang="es-MX" sz="1050" dirty="0"/>
              <a:t>Justificación: la Lic. Arely es buena gestora</a:t>
            </a:r>
          </a:p>
          <a:p>
            <a:r>
              <a:rPr lang="es-MX" sz="1050" dirty="0"/>
              <a:t>Total de integrantes: 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810582" y="4954721"/>
            <a:ext cx="4990370" cy="73866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MX" sz="1050" dirty="0"/>
              <a:t>JS: Cosamaloapan</a:t>
            </a:r>
          </a:p>
          <a:p>
            <a:r>
              <a:rPr lang="es-MX" sz="1050" dirty="0"/>
              <a:t>Justificación: La Lic. Yadira es proactiva y responsable, además del perfil psicológico que podría contribuir a los protocolos </a:t>
            </a:r>
            <a:r>
              <a:rPr lang="es-MX" sz="1050"/>
              <a:t>de investigación.</a:t>
            </a:r>
            <a:endParaRPr lang="es-MX" sz="1050" dirty="0"/>
          </a:p>
          <a:p>
            <a:r>
              <a:rPr lang="es-MX" sz="1050" dirty="0"/>
              <a:t>Total de integrantes: 5</a:t>
            </a:r>
          </a:p>
        </p:txBody>
      </p:sp>
    </p:spTree>
    <p:extLst>
      <p:ext uri="{BB962C8B-B14F-4D97-AF65-F5344CB8AC3E}">
        <p14:creationId xmlns:p14="http://schemas.microsoft.com/office/powerpoint/2010/main" val="4233490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03962" y="781395"/>
            <a:ext cx="7886700" cy="87604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Panton" panose="00000500000000000000" pitchFamily="50" charset="0"/>
              </a:rPr>
              <a:t>Subcomité _____________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1" y="105215"/>
            <a:ext cx="618258" cy="657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ángulo 7"/>
          <p:cNvSpPr/>
          <p:nvPr/>
        </p:nvSpPr>
        <p:spPr>
          <a:xfrm>
            <a:off x="680598" y="1775789"/>
            <a:ext cx="7818967" cy="303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8000"/>
              </a:lnSpc>
              <a:spcAft>
                <a:spcPts val="0"/>
              </a:spcAft>
              <a:buAutoNum type="arabicParenR"/>
              <a:tabLst>
                <a:tab pos="180340" algn="l"/>
              </a:tabLst>
            </a:pPr>
            <a:r>
              <a:rPr lang="es-MX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endParaRPr lang="es-MX" b="1" kern="1400" dirty="0">
              <a:solidFill>
                <a:srgbClr val="000000"/>
              </a:solidFill>
              <a:latin typeface="Panton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8000"/>
              </a:lnSpc>
              <a:tabLst>
                <a:tab pos="180340" algn="l"/>
              </a:tabLst>
            </a:pPr>
            <a:r>
              <a:rPr lang="es-MX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Integración y participación de las Jurisdicciones Sanitarias</a:t>
            </a:r>
          </a:p>
          <a:p>
            <a:pPr algn="just">
              <a:lnSpc>
                <a:spcPct val="118000"/>
              </a:lnSpc>
              <a:tabLst>
                <a:tab pos="180340" algn="l"/>
              </a:tabLst>
            </a:pPr>
            <a:endParaRPr lang="es-MX" b="1" kern="1400" dirty="0">
              <a:solidFill>
                <a:srgbClr val="000000"/>
              </a:solidFill>
              <a:latin typeface="Panton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Estrategias a implementar</a:t>
            </a: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endParaRPr lang="es-MX" b="1" kern="1400" dirty="0">
              <a:solidFill>
                <a:srgbClr val="000000"/>
              </a:solidFill>
              <a:latin typeface="Panton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Líneas de acción del Subcomité _______</a:t>
            </a: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endParaRPr lang="es-MX" b="1" kern="1400" dirty="0">
              <a:solidFill>
                <a:srgbClr val="000000"/>
              </a:solidFill>
              <a:latin typeface="Panton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MX" b="1" kern="1400" dirty="0">
                <a:solidFill>
                  <a:srgbClr val="000000"/>
                </a:solidFill>
                <a:latin typeface="Panton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Cronograma de actividades (agosto-noviembre 2022)</a:t>
            </a:r>
          </a:p>
        </p:txBody>
      </p:sp>
    </p:spTree>
    <p:extLst>
      <p:ext uri="{BB962C8B-B14F-4D97-AF65-F5344CB8AC3E}">
        <p14:creationId xmlns:p14="http://schemas.microsoft.com/office/powerpoint/2010/main" val="71533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92" y="3209287"/>
            <a:ext cx="649317" cy="50216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67" y="3674499"/>
            <a:ext cx="774075" cy="7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319" y="5364554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s-MX" b="1" dirty="0">
                <a:solidFill>
                  <a:srgbClr val="002060"/>
                </a:solidFill>
                <a:latin typeface="Panton" panose="00000500000000000000" pitchFamily="50" charset="0"/>
                <a:cs typeface="Arial" pitchFamily="34" charset="0"/>
              </a:rPr>
              <a:t>Gracias…</a:t>
            </a:r>
            <a:endParaRPr lang="es-MX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573" y="1576255"/>
            <a:ext cx="3275096" cy="5407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86" y="2493208"/>
            <a:ext cx="1384963" cy="36195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617" y="3789717"/>
            <a:ext cx="708642" cy="53148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722" y="2907271"/>
            <a:ext cx="2368242" cy="3473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857" y="2103420"/>
            <a:ext cx="1028135" cy="36407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13" y="3271330"/>
            <a:ext cx="606708" cy="4923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22" y="4357616"/>
            <a:ext cx="488331" cy="49799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48" y="2826900"/>
            <a:ext cx="441109" cy="46223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45" y="3799178"/>
            <a:ext cx="849496" cy="47715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734" y="2525775"/>
            <a:ext cx="1234720" cy="31874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080" y="2465464"/>
            <a:ext cx="1046167" cy="38352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40" y="2044929"/>
            <a:ext cx="792337" cy="46272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46" y="3268227"/>
            <a:ext cx="1055712" cy="4710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591" y="3292241"/>
            <a:ext cx="656185" cy="45825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634" y="4324727"/>
            <a:ext cx="593429" cy="54397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194" y="3794807"/>
            <a:ext cx="481888" cy="48152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47" y="4353880"/>
            <a:ext cx="1116257" cy="57497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89" y="3793058"/>
            <a:ext cx="506160" cy="48693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13" y="2097056"/>
            <a:ext cx="2058047" cy="2188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92" y="1989666"/>
            <a:ext cx="792416" cy="5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8944" y="2886762"/>
            <a:ext cx="70686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b="1"/>
              <a:t>Avances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/>
              <a:t>Acuerdos y Compromisos por Subcomité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/>
              <a:t>1 Semestre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90410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xmlns="" id="{CC0B8286-10C3-5B64-E267-D6788FF8D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18680"/>
              </p:ext>
            </p:extLst>
          </p:nvPr>
        </p:nvGraphicFramePr>
        <p:xfrm>
          <a:off x="0" y="1277318"/>
          <a:ext cx="9144000" cy="30149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24878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2283651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531831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503640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82668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DESCRIPCIÓN DEL ACUERDO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RESPONSABLE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PROGRAMADA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2188291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Continuar con el envió de </a:t>
                      </a:r>
                      <a:r>
                        <a:rPr lang="es-E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material informativo y eventos</a:t>
                      </a:r>
                      <a:r>
                        <a:rPr lang="es-ES" sz="1100" dirty="0"/>
                        <a:t>, para su difusión en redes sociales y sitios oficiales, durante la primera semana de cada mes, de acuerdo a los lineamientos del Subcomité de Difusión y Gestión, para validar los materiales por las áreas oficiales de Comunicación Social, con 2 meses de antelación.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Presidentes de los Subcomités Técnicos del COESAEN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Permanente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</a:t>
                      </a:r>
                      <a:r>
                        <a:rPr lang="es-ES" sz="1100" baseline="0" dirty="0"/>
                        <a:t>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9135824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A5E806F-BF0B-93D7-7A18-BB681CCCADB7}"/>
              </a:ext>
            </a:extLst>
          </p:cNvPr>
          <p:cNvSpPr txBox="1"/>
          <p:nvPr/>
        </p:nvSpPr>
        <p:spPr>
          <a:xfrm>
            <a:off x="5769884" y="460494"/>
            <a:ext cx="318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Acuerdos Permanentes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6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xmlns="" id="{CC0B8286-10C3-5B64-E267-D6788FF8D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52291"/>
              </p:ext>
            </p:extLst>
          </p:nvPr>
        </p:nvGraphicFramePr>
        <p:xfrm>
          <a:off x="0" y="1277318"/>
          <a:ext cx="9144000" cy="433709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24878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2283651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531831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503640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857333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DESCRIPCIÓN DEL ACUERDO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RESPONSABLE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PROGRAMADA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59059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Enviar al Secretariado Técnico, el </a:t>
                      </a:r>
                      <a:r>
                        <a:rPr lang="es-E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reporte trimestral de las actividades realizadas</a:t>
                      </a:r>
                      <a:r>
                        <a:rPr lang="es-ES" sz="1100" dirty="0"/>
                        <a:t>, vía oficial, para informar de las acciones y reuniones al COESAEN.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/>
                        <a:t>Presidentes de los Subcomités Técnicos del COESAEN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/>
                        <a:t>1 abril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EN PROCESO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1361646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Entrega de </a:t>
                      </a:r>
                      <a:r>
                        <a:rPr lang="es-E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reporte Estatal, vía electrónica, sobre Epidemiología</a:t>
                      </a:r>
                      <a:r>
                        <a:rPr lang="es-ES" sz="1100" dirty="0"/>
                        <a:t>, enfocado en las personas mayores de 60 años, con la finalidad de realizar intervenciones de acuerdo con las necesidades de la población.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Subcomité Técnico de Vigilancia, Prevención y Control de Enfermedades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/>
                        <a:t>18 de abril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1059059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Proponer proyectos de investigación con el tema de desnutrición</a:t>
                      </a:r>
                      <a:r>
                        <a:rPr lang="es-ES" sz="1100" dirty="0"/>
                        <a:t> para los estudiantes de Posgrado del Instituto de Salud Pública UV.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Subcomité de Investigación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3ra reunión ordinaria COESAEN</a:t>
                      </a:r>
                    </a:p>
                    <a:p>
                      <a:pPr algn="ctr"/>
                      <a:r>
                        <a:rPr lang="es-ES" sz="1100" dirty="0"/>
                        <a:t>26 de mayo 2022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A5E806F-BF0B-93D7-7A18-BB681CCCADB7}"/>
              </a:ext>
            </a:extLst>
          </p:cNvPr>
          <p:cNvSpPr txBox="1"/>
          <p:nvPr/>
        </p:nvSpPr>
        <p:spPr>
          <a:xfrm>
            <a:off x="5988248" y="460494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Acuerdos Pendientes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6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BA02847-D05D-13C8-11C1-025AE4DBB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Subcomité</a:t>
            </a:r>
            <a:br>
              <a:rPr lang="es-ES" b="1" dirty="0">
                <a:solidFill>
                  <a:srgbClr val="002060"/>
                </a:solidFill>
              </a:rPr>
            </a:br>
            <a:r>
              <a:rPr lang="es-ES" b="1" dirty="0">
                <a:solidFill>
                  <a:srgbClr val="002060"/>
                </a:solidFill>
              </a:rPr>
              <a:t>Modelos de Atención Integral</a:t>
            </a:r>
            <a:endParaRPr lang="es-MX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0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4892589" y="18378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Modelos de Atención Integral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88836"/>
              </p:ext>
            </p:extLst>
          </p:nvPr>
        </p:nvGraphicFramePr>
        <p:xfrm>
          <a:off x="0" y="1274507"/>
          <a:ext cx="9144000" cy="181640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5715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50576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41196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Foro: En el marco del día mundial de las Personas Adultas Mayores (</a:t>
                      </a:r>
                      <a:r>
                        <a:rPr lang="es-ES" sz="1100" b="1" u="sng" dirty="0"/>
                        <a:t>28 de agosto</a:t>
                      </a:r>
                      <a:r>
                        <a:rPr lang="es-ES" sz="1100" dirty="0"/>
                        <a:t>)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Agosto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DIF Municipal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una charla, taller o conferencia; así como una feria de servicios integrales dirigido a las Personas Adultas Mayores con la participación de diferentes instituciones que ofrezcan servicios, desde un enfoque intergeneracional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01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xmlns="" id="{931B546A-BAA6-89DD-8650-41C3B62C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43816"/>
              </p:ext>
            </p:extLst>
          </p:nvPr>
        </p:nvGraphicFramePr>
        <p:xfrm>
          <a:off x="24063" y="1283651"/>
          <a:ext cx="9119937" cy="38644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71652">
                  <a:extLst>
                    <a:ext uri="{9D8B030D-6E8A-4147-A177-3AD203B41FA5}">
                      <a16:colId xmlns:a16="http://schemas.microsoft.com/office/drawing/2014/main" xmlns="" val="2467201498"/>
                    </a:ext>
                  </a:extLst>
                </a:gridCol>
                <a:gridCol w="1356933">
                  <a:extLst>
                    <a:ext uri="{9D8B030D-6E8A-4147-A177-3AD203B41FA5}">
                      <a16:colId xmlns:a16="http://schemas.microsoft.com/office/drawing/2014/main" xmlns="" val="1471921797"/>
                    </a:ext>
                  </a:extLst>
                </a:gridCol>
                <a:gridCol w="1781059">
                  <a:extLst>
                    <a:ext uri="{9D8B030D-6E8A-4147-A177-3AD203B41FA5}">
                      <a16:colId xmlns:a16="http://schemas.microsoft.com/office/drawing/2014/main" xmlns="" val="847958052"/>
                    </a:ext>
                  </a:extLst>
                </a:gridCol>
                <a:gridCol w="1941029">
                  <a:extLst>
                    <a:ext uri="{9D8B030D-6E8A-4147-A177-3AD203B41FA5}">
                      <a16:colId xmlns:a16="http://schemas.microsoft.com/office/drawing/2014/main" xmlns="" val="3329883379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429196208"/>
                    </a:ext>
                  </a:extLst>
                </a:gridCol>
              </a:tblGrid>
              <a:tr h="50576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ACTIVIDAD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COORDINADORA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ACUERDO Y COMPROMISO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ESTATUS</a:t>
                      </a:r>
                      <a:endParaRPr lang="es-MX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3398675"/>
                  </a:ext>
                </a:extLst>
              </a:tr>
              <a:tr h="1041196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Tercera Feria de servicios integrales para personas mayores: Tema principal: </a:t>
                      </a:r>
                      <a:r>
                        <a:rPr lang="es-ES" sz="1100" b="1" dirty="0"/>
                        <a:t>2</a:t>
                      </a:r>
                      <a:r>
                        <a:rPr lang="es-ES" sz="1100" b="1" u="sng" dirty="0"/>
                        <a:t>8 de agosto </a:t>
                      </a:r>
                      <a:r>
                        <a:rPr lang="es-ES" sz="1100" b="1" dirty="0"/>
                        <a:t>día de las Personas Mayores </a:t>
                      </a:r>
                      <a:endParaRPr lang="es-MX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Agosto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DIF Estatal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una charla, taller o conferencia; así como una feria de servicios integrales dirigido a las Personas Adultas Mayores con la participación de diferentes instituciones que ofrezcan servicios, desde un enfoque intergeneracional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4651411"/>
                  </a:ext>
                </a:extLst>
              </a:tr>
              <a:tr h="737380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Foro: En el marco del día mundial del Alzheimer (</a:t>
                      </a:r>
                      <a:r>
                        <a:rPr lang="es-ES" sz="1100" b="1" u="sng" dirty="0"/>
                        <a:t>21 de septiembre</a:t>
                      </a:r>
                      <a:r>
                        <a:rPr lang="es-ES" sz="1100" dirty="0"/>
                        <a:t>)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24 de septiembre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DIF Municipal Xalapa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Foro abierto dirigido al público intergeneracional a través de la página de Facebook de DIF Xalapa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3336450"/>
                  </a:ext>
                </a:extLst>
              </a:tr>
              <a:tr h="1041196"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Cuarta Feria de servicios integrales para personas mayores, tema principal: Día mundial del Alzheimer (</a:t>
                      </a:r>
                      <a:r>
                        <a:rPr lang="es-ES" sz="1100" b="1" u="sng" dirty="0"/>
                        <a:t>21 de septiembre</a:t>
                      </a:r>
                      <a:r>
                        <a:rPr lang="es-ES" sz="1100" dirty="0"/>
                        <a:t>)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Septiembre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DIF Estatal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/>
                        <a:t>Llevar a cabo una charla, taller o conferencia; así como una feria de servicios integrales dirigido a las Personas Adultas Mayores con la participación de diferentes instituciones que ofrezcan servicios, desde un enfoque intergeneracional </a:t>
                      </a:r>
                      <a:endParaRPr lang="es-MX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Pendiente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223771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47FCE04-93E6-BF92-6BE2-7DB22131F42B}"/>
              </a:ext>
            </a:extLst>
          </p:cNvPr>
          <p:cNvSpPr txBox="1"/>
          <p:nvPr/>
        </p:nvSpPr>
        <p:spPr>
          <a:xfrm>
            <a:off x="4892589" y="18378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Subcomité</a:t>
            </a:r>
          </a:p>
          <a:p>
            <a:pPr algn="ctr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Modelos de Atención Integral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97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2818</Words>
  <Application>Microsoft Office PowerPoint</Application>
  <PresentationFormat>Presentación en pantalla (4:3)</PresentationFormat>
  <Paragraphs>416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COMITÉ ESTATAL DE ATENCIÓN AL  ENVEJECIMIENTO DE VERACRUZ                                             </vt:lpstr>
      <vt:lpstr>Orden del día</vt:lpstr>
      <vt:lpstr>Calendario de Reuniones Ordinarias 2022</vt:lpstr>
      <vt:lpstr>Presentación de PowerPoint</vt:lpstr>
      <vt:lpstr>Presentación de PowerPoint</vt:lpstr>
      <vt:lpstr>Presentación de PowerPoint</vt:lpstr>
      <vt:lpstr>Subcomité Modelos de Atención Integral</vt:lpstr>
      <vt:lpstr>Presentación de PowerPoint</vt:lpstr>
      <vt:lpstr>Presentación de PowerPoint</vt:lpstr>
      <vt:lpstr>Presentación de PowerPoint</vt:lpstr>
      <vt:lpstr>Subcomité Vigilancia, Prevención y Control de Enfermedades </vt:lpstr>
      <vt:lpstr>Presentación de PowerPoint</vt:lpstr>
      <vt:lpstr>Presentación de PowerPoint</vt:lpstr>
      <vt:lpstr>Subcomité Enseñanza y Capacitación</vt:lpstr>
      <vt:lpstr>Presentación de PowerPoint</vt:lpstr>
      <vt:lpstr>Presentación de PowerPoint</vt:lpstr>
      <vt:lpstr>Subcomité Difusión y Gestión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Subcomité Investigación</vt:lpstr>
      <vt:lpstr>Presentación de PowerPoint</vt:lpstr>
      <vt:lpstr>Presentación de PowerPoint</vt:lpstr>
      <vt:lpstr>Subcomité Bioética y Aspectos Legales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Subcomité _____________</vt:lpstr>
      <vt:lpstr>Gracias…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Jaquelinne Mtz</dc:creator>
  <cp:lastModifiedBy>2021</cp:lastModifiedBy>
  <cp:revision>207</cp:revision>
  <dcterms:created xsi:type="dcterms:W3CDTF">2018-12-03T00:31:11Z</dcterms:created>
  <dcterms:modified xsi:type="dcterms:W3CDTF">2022-08-19T13:46:20Z</dcterms:modified>
</cp:coreProperties>
</file>