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96" d="100"/>
          <a:sy n="96" d="100"/>
        </p:scale>
        <p:origin x="-1003" y="21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685800" y="2130427"/>
            <a:ext cx="7772400" cy="1470025"/>
          </a:xfrm>
        </p:spPr>
        <p:txBody>
          <a:bodyPr/>
          <a:lstStyle/>
          <a:p>
            <a:r>
              <a:rPr lang="es-ES_tradnl"/>
              <a:t>Clic para editar título</a:t>
            </a:r>
            <a:endParaRPr lang="es-ES"/>
          </a:p>
        </p:txBody>
      </p:sp>
      <p:sp>
        <p:nvSpPr>
          <p:cNvPr id="3" name="Subtítulo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pPr defTabSz="342900"/>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para editar título</a:t>
            </a:r>
            <a:endParaRPr lang="es-ES"/>
          </a:p>
        </p:txBody>
      </p:sp>
      <p:sp>
        <p:nvSpPr>
          <p:cNvPr id="3" name="Marcador de texto vertical 2"/>
          <p:cNvSpPr>
            <a:spLocks noGrp="1"/>
          </p:cNvSpPr>
          <p:nvPr>
            <p:ph type="body" orient="vert" idx="1" hasCustomPrompt="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pPr defTabSz="342900"/>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hasCustomPrompt="1"/>
          </p:nvPr>
        </p:nvSpPr>
        <p:spPr>
          <a:xfrm>
            <a:off x="6629400" y="274640"/>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hasCustomPrompt="1"/>
          </p:nvPr>
        </p:nvSpPr>
        <p:spPr>
          <a:xfrm>
            <a:off x="457200" y="274640"/>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pPr defTabSz="342900"/>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1_Diapositiva de título">
    <p:spTree>
      <p:nvGrpSpPr>
        <p:cNvPr id="1" name=""/>
        <p:cNvGrpSpPr/>
        <p:nvPr/>
      </p:nvGrpSpPr>
      <p:grpSpPr>
        <a:xfrm>
          <a:off x="0" y="0"/>
          <a:ext cx="0" cy="0"/>
          <a:chOff x="0" y="0"/>
          <a:chExt cx="0" cy="0"/>
        </a:xfrm>
      </p:grpSpPr>
      <p:pic>
        <p:nvPicPr>
          <p:cNvPr id="2" name="9 Imagen" descr="C:\Users\adbautista\Documents\2019 Fomento de Cultura en Salud\Construcción SESVER con Veracruz.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 y="23813"/>
            <a:ext cx="484028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para editar título</a:t>
            </a:r>
            <a:endParaRPr lang="es-ES"/>
          </a:p>
        </p:txBody>
      </p:sp>
      <p:sp>
        <p:nvSpPr>
          <p:cNvPr id="3" name="Marcador de contenido 2"/>
          <p:cNvSpPr>
            <a:spLocks noGrp="1"/>
          </p:cNvSpPr>
          <p:nvPr>
            <p:ph idx="1" hasCustomPrompt="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pPr defTabSz="342900"/>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722313" y="4406902"/>
            <a:ext cx="7772400" cy="1362075"/>
          </a:xfrm>
        </p:spPr>
        <p:txBody>
          <a:bodyPr anchor="t"/>
          <a:lstStyle>
            <a:lvl1pPr algn="l">
              <a:defRPr sz="3000" b="1" cap="all"/>
            </a:lvl1pPr>
          </a:lstStyle>
          <a:p>
            <a:r>
              <a:rPr lang="es-ES_tradnl"/>
              <a:t>Clic para editar título</a:t>
            </a:r>
            <a:endParaRPr lang="es-ES"/>
          </a:p>
        </p:txBody>
      </p:sp>
      <p:sp>
        <p:nvSpPr>
          <p:cNvPr id="3" name="Marcador de texto 2"/>
          <p:cNvSpPr>
            <a:spLocks noGrp="1"/>
          </p:cNvSpPr>
          <p:nvPr>
            <p:ph type="body" idx="1" hasCustomPrompt="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pPr defTabSz="342900"/>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para editar título</a:t>
            </a:r>
            <a:endParaRPr lang="es-ES"/>
          </a:p>
        </p:txBody>
      </p:sp>
      <p:sp>
        <p:nvSpPr>
          <p:cNvPr id="3" name="Marcador de contenido 2"/>
          <p:cNvSpPr>
            <a:spLocks noGrp="1"/>
          </p:cNvSpPr>
          <p:nvPr>
            <p:ph sz="half" idx="1" hasCustomPrompt="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hasCustomPrompt="1"/>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pPr defTabSz="342900"/>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hasCustomPrompt="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_tradnl"/>
              <a:t>Haga clic para modificar el estilo de texto del patrón</a:t>
            </a:r>
          </a:p>
        </p:txBody>
      </p:sp>
      <p:sp>
        <p:nvSpPr>
          <p:cNvPr id="4" name="Marcador de contenido 3"/>
          <p:cNvSpPr>
            <a:spLocks noGrp="1"/>
          </p:cNvSpPr>
          <p:nvPr>
            <p:ph sz="half" idx="2" hasCustomPrompt="1"/>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hasCustomPrompt="1"/>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_tradnl"/>
              <a:t>Haga clic para modificar el estilo de texto del patrón</a:t>
            </a:r>
          </a:p>
        </p:txBody>
      </p:sp>
      <p:sp>
        <p:nvSpPr>
          <p:cNvPr id="6" name="Marcador de contenido 5"/>
          <p:cNvSpPr>
            <a:spLocks noGrp="1"/>
          </p:cNvSpPr>
          <p:nvPr>
            <p:ph sz="quarter" idx="4" hasCustomPrompt="1"/>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pPr defTabSz="342900"/>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pPr defTabSz="342900"/>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3" name="Marcador de pie de página 2"/>
          <p:cNvSpPr>
            <a:spLocks noGrp="1"/>
          </p:cNvSpPr>
          <p:nvPr>
            <p:ph type="ftr" sz="quarter" idx="11"/>
          </p:nvPr>
        </p:nvSpPr>
        <p:spPr/>
        <p:txBody>
          <a:bodyPr/>
          <a:lstStyle/>
          <a:p>
            <a:pPr defTabSz="342900"/>
            <a:endParaRPr lang="es-ES">
              <a:solidFill>
                <a:prstClr val="black">
                  <a:tint val="75000"/>
                </a:prstClr>
              </a:solidFill>
            </a:endParaRPr>
          </a:p>
        </p:txBody>
      </p:sp>
      <p:sp>
        <p:nvSpPr>
          <p:cNvPr id="4" name="Marcador de número de diapositiva 3"/>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1" y="273050"/>
            <a:ext cx="3008313" cy="1162050"/>
          </a:xfrm>
        </p:spPr>
        <p:txBody>
          <a:bodyPr anchor="b"/>
          <a:lstStyle>
            <a:lvl1pPr algn="l">
              <a:defRPr sz="1500" b="1"/>
            </a:lvl1pPr>
          </a:lstStyle>
          <a:p>
            <a:r>
              <a:rPr lang="es-ES_tradnl"/>
              <a:t>Clic para editar título</a:t>
            </a:r>
            <a:endParaRPr lang="es-ES"/>
          </a:p>
        </p:txBody>
      </p:sp>
      <p:sp>
        <p:nvSpPr>
          <p:cNvPr id="3" name="Marcador de contenido 2"/>
          <p:cNvSpPr>
            <a:spLocks noGrp="1"/>
          </p:cNvSpPr>
          <p:nvPr>
            <p:ph idx="1" hasCustomPrompt="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hasCustomPrompt="1"/>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pPr defTabSz="342900"/>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792288" y="4800600"/>
            <a:ext cx="5486400" cy="566738"/>
          </a:xfrm>
        </p:spPr>
        <p:txBody>
          <a:bodyPr anchor="b"/>
          <a:lstStyle>
            <a:lvl1pPr algn="l">
              <a:defRPr sz="15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hasCustomPrompt="1"/>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pPr defTabSz="342900"/>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a:fld id="{77EE7C9E-77EA-834A-848A-977695C11514}" type="datetimeFigureOut">
              <a:rPr lang="es-ES" smtClean="0">
                <a:solidFill>
                  <a:prstClr val="black">
                    <a:tint val="75000"/>
                  </a:prstClr>
                </a:solidFill>
              </a:rPr>
              <a:t>26/03/2021</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3429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a:fld id="{AA0E0BA3-440D-0C49-9DE3-0F87A4ACDFB8}" type="slidenum">
              <a:rPr lang="es-ES" smtClean="0">
                <a:solidFill>
                  <a:prstClr val="black">
                    <a:tint val="75000"/>
                  </a:prstClr>
                </a:solidFill>
              </a:rPr>
              <a:t>‹Nº›</a:t>
            </a:fld>
            <a:endParaRPr lang="es-E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panose="020B0604020202020204"/>
        <a:buChar char="•"/>
        <a:defRPr sz="2400" kern="1200">
          <a:solidFill>
            <a:schemeClr val="tx1"/>
          </a:solidFill>
          <a:latin typeface="+mn-lt"/>
          <a:ea typeface="+mn-ea"/>
          <a:cs typeface="+mn-cs"/>
        </a:defRPr>
      </a:lvl1pPr>
      <a:lvl2pPr marL="557530" indent="-214630" algn="l" defTabSz="342900" rtl="0" eaLnBrk="1" latinLnBrk="0" hangingPunct="1">
        <a:spcBef>
          <a:spcPct val="20000"/>
        </a:spcBef>
        <a:buFont typeface="Arial" panose="020B0604020202020204"/>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panose="020B0604020202020204"/>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panose="020B0604020202020204"/>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panose="020B0604020202020204"/>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panose="020B0604020202020204"/>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panose="020B0604020202020204"/>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panose="020B0604020202020204"/>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panose="020B0604020202020204"/>
        <a:buChar char="•"/>
        <a:defRPr sz="1500" kern="1200">
          <a:solidFill>
            <a:schemeClr val="tx1"/>
          </a:solidFill>
          <a:latin typeface="+mn-lt"/>
          <a:ea typeface="+mn-ea"/>
          <a:cs typeface="+mn-cs"/>
        </a:defRPr>
      </a:lvl9pPr>
    </p:bodyStyle>
    <p:otherStyle>
      <a:defPPr>
        <a:defRPr lang="es-E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nvPr>
        </p:nvGraphicFramePr>
        <p:xfrm>
          <a:off x="591208" y="1032646"/>
          <a:ext cx="8111358" cy="5370589"/>
        </p:xfrm>
        <a:graphic>
          <a:graphicData uri="http://schemas.openxmlformats.org/drawingml/2006/table">
            <a:tbl>
              <a:tblPr>
                <a:tableStyleId>{5C22544A-7EE6-4342-B048-85BDC9FD1C3A}</a:tableStyleId>
              </a:tblPr>
              <a:tblGrid>
                <a:gridCol w="253414">
                  <a:extLst>
                    <a:ext uri="{9D8B030D-6E8A-4147-A177-3AD203B41FA5}">
                      <a16:colId xmlns="" xmlns:a16="http://schemas.microsoft.com/office/drawing/2014/main" val="20000"/>
                    </a:ext>
                  </a:extLst>
                </a:gridCol>
                <a:gridCol w="1886667">
                  <a:extLst>
                    <a:ext uri="{9D8B030D-6E8A-4147-A177-3AD203B41FA5}">
                      <a16:colId xmlns="" xmlns:a16="http://schemas.microsoft.com/office/drawing/2014/main" val="20001"/>
                    </a:ext>
                  </a:extLst>
                </a:gridCol>
                <a:gridCol w="1077525">
                  <a:extLst>
                    <a:ext uri="{9D8B030D-6E8A-4147-A177-3AD203B41FA5}">
                      <a16:colId xmlns="" xmlns:a16="http://schemas.microsoft.com/office/drawing/2014/main" val="20002"/>
                    </a:ext>
                  </a:extLst>
                </a:gridCol>
                <a:gridCol w="1354386">
                  <a:extLst>
                    <a:ext uri="{9D8B030D-6E8A-4147-A177-3AD203B41FA5}">
                      <a16:colId xmlns="" xmlns:a16="http://schemas.microsoft.com/office/drawing/2014/main" val="20003"/>
                    </a:ext>
                  </a:extLst>
                </a:gridCol>
                <a:gridCol w="838074">
                  <a:extLst>
                    <a:ext uri="{9D8B030D-6E8A-4147-A177-3AD203B41FA5}">
                      <a16:colId xmlns="" xmlns:a16="http://schemas.microsoft.com/office/drawing/2014/main" val="20004"/>
                    </a:ext>
                  </a:extLst>
                </a:gridCol>
                <a:gridCol w="815626">
                  <a:extLst>
                    <a:ext uri="{9D8B030D-6E8A-4147-A177-3AD203B41FA5}">
                      <a16:colId xmlns="" xmlns:a16="http://schemas.microsoft.com/office/drawing/2014/main" val="20005"/>
                    </a:ext>
                  </a:extLst>
                </a:gridCol>
                <a:gridCol w="823108">
                  <a:extLst>
                    <a:ext uri="{9D8B030D-6E8A-4147-A177-3AD203B41FA5}">
                      <a16:colId xmlns="" xmlns:a16="http://schemas.microsoft.com/office/drawing/2014/main" val="20006"/>
                    </a:ext>
                  </a:extLst>
                </a:gridCol>
                <a:gridCol w="1062558">
                  <a:extLst>
                    <a:ext uri="{9D8B030D-6E8A-4147-A177-3AD203B41FA5}">
                      <a16:colId xmlns="" xmlns:a16="http://schemas.microsoft.com/office/drawing/2014/main" val="20007"/>
                    </a:ext>
                  </a:extLst>
                </a:gridCol>
              </a:tblGrid>
              <a:tr h="312557">
                <a:tc gridSpan="8">
                  <a:txBody>
                    <a:bodyPr/>
                    <a:lstStyle/>
                    <a:p>
                      <a:pPr algn="ctr" fontAlgn="ctr"/>
                      <a:r>
                        <a:rPr lang="es-MX" sz="1400" b="1" u="none" strike="noStrike" dirty="0">
                          <a:effectLst/>
                        </a:rPr>
                        <a:t>V. SUBCOMITÉ DE DIFUSIÓN Y GESTIÓN</a:t>
                      </a:r>
                      <a:endParaRPr lang="es-MX" sz="1400" b="1" i="0" u="none" strike="noStrike" dirty="0">
                        <a:solidFill>
                          <a:srgbClr val="000000"/>
                        </a:solidFill>
                        <a:effectLst/>
                        <a:latin typeface="Arial" panose="020B0604020202020204" pitchFamily="34" charset="0"/>
                      </a:endParaRPr>
                    </a:p>
                  </a:txBody>
                  <a:tcPr marL="2889" marR="2889" marT="2889" marB="0" anchor="ctr">
                    <a:solidFill>
                      <a:schemeClr val="bg1">
                        <a:lumMod val="6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 xmlns:a16="http://schemas.microsoft.com/office/drawing/2014/main" val="10000"/>
                  </a:ext>
                </a:extLst>
              </a:tr>
              <a:tr h="492711">
                <a:tc gridSpan="2">
                  <a:txBody>
                    <a:bodyPr/>
                    <a:lstStyle/>
                    <a:p>
                      <a:pPr algn="ctr" fontAlgn="ctr"/>
                      <a:r>
                        <a:rPr lang="es-MX" sz="700" b="1" u="none" strike="noStrike" dirty="0">
                          <a:effectLst/>
                        </a:rPr>
                        <a:t>PROPUESTAS DE ACTIVIDADES A REALIZAR</a:t>
                      </a:r>
                      <a:endParaRPr lang="es-MX" sz="700" b="1" i="0" u="none" strike="noStrike" dirty="0">
                        <a:solidFill>
                          <a:srgbClr val="000000"/>
                        </a:solidFill>
                        <a:effectLst/>
                        <a:latin typeface="Arial" panose="020B0604020202020204" pitchFamily="34" charset="0"/>
                      </a:endParaRPr>
                    </a:p>
                  </a:txBody>
                  <a:tcPr marL="2889" marR="2889" marT="2889" marB="0" anchor="ctr"/>
                </a:tc>
                <a:tc hMerge="1">
                  <a:txBody>
                    <a:bodyPr/>
                    <a:lstStyle/>
                    <a:p>
                      <a:endParaRPr lang="es-MX"/>
                    </a:p>
                  </a:txBody>
                  <a:tcPr/>
                </a:tc>
                <a:tc>
                  <a:txBody>
                    <a:bodyPr/>
                    <a:lstStyle/>
                    <a:p>
                      <a:pPr algn="ctr" fontAlgn="ctr"/>
                      <a:r>
                        <a:rPr lang="es-MX" sz="700" b="1" u="none" strike="noStrike" dirty="0">
                          <a:effectLst/>
                        </a:rPr>
                        <a:t>OBJETIVO ESPECÍFICO AL CUAL SE ALINEA</a:t>
                      </a:r>
                      <a:endParaRPr lang="es-MX" sz="700" b="1"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700" b="1" u="none" strike="noStrike" dirty="0">
                          <a:effectLst/>
                        </a:rPr>
                        <a:t>LÍNEAS DE ACCIÓN</a:t>
                      </a:r>
                      <a:endParaRPr lang="es-MX" sz="700" b="1"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700" b="1" u="none" strike="noStrike" dirty="0">
                          <a:effectLst/>
                        </a:rPr>
                        <a:t>FECHA PROPUESTA</a:t>
                      </a:r>
                      <a:endParaRPr lang="es-MX" sz="700" b="1"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600" b="1" u="none" strike="noStrike" dirty="0">
                          <a:effectLst/>
                        </a:rPr>
                        <a:t>INSTITUCIÓN COORDINADORA</a:t>
                      </a:r>
                      <a:endParaRPr lang="es-MX" sz="600" b="1"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600" b="1" u="none" strike="noStrike" dirty="0">
                          <a:effectLst/>
                        </a:rPr>
                        <a:t>INSTITUCIONES PARTICIPANTES </a:t>
                      </a:r>
                      <a:endParaRPr lang="es-MX" sz="600" b="1"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700" b="1" u="none" strike="noStrike" dirty="0">
                          <a:effectLst/>
                        </a:rPr>
                        <a:t>ACUERDOS Y COMPROMISOS</a:t>
                      </a:r>
                      <a:endParaRPr lang="es-MX" sz="700" b="1" i="0" u="none" strike="noStrike" dirty="0">
                        <a:solidFill>
                          <a:srgbClr val="000000"/>
                        </a:solidFill>
                        <a:effectLst/>
                        <a:latin typeface="Arial" panose="020B0604020202020204" pitchFamily="34" charset="0"/>
                      </a:endParaRPr>
                    </a:p>
                  </a:txBody>
                  <a:tcPr marL="2889" marR="2889" marT="2889" marB="0" anchor="ctr"/>
                </a:tc>
                <a:extLst>
                  <a:ext uri="{0D108BD9-81ED-4DB2-BD59-A6C34878D82A}">
                    <a16:rowId xmlns="" xmlns:a16="http://schemas.microsoft.com/office/drawing/2014/main" val="10001"/>
                  </a:ext>
                </a:extLst>
              </a:tr>
              <a:tr h="1663578">
                <a:tc>
                  <a:txBody>
                    <a:bodyPr/>
                    <a:lstStyle/>
                    <a:p>
                      <a:pPr algn="ctr" fontAlgn="ctr"/>
                      <a:r>
                        <a:rPr lang="es-MX" sz="800" u="none" strike="noStrike" dirty="0">
                          <a:effectLst/>
                        </a:rPr>
                        <a:t>1</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just" fontAlgn="ctr"/>
                      <a:r>
                        <a:rPr lang="es-MX" sz="800" u="none" strike="noStrike" dirty="0">
                          <a:effectLst/>
                        </a:rPr>
                        <a:t>Difusión de información textual o gráfica que proporcionen los subcomités técnicos de difusión y gestión y el Comité de COESAEN, así como difusión de los eventos, fechas conmemorativas, y actividades organizadas en pro de la Persona Mayor, así como distribución de material impreso en las entidades de la Universidad Veracruzana a través de las redes sociales, programa de radio “Llégale, aquí estamos” y el portal institucional </a:t>
                      </a:r>
                      <a:r>
                        <a:rPr lang="es-MX" sz="800" u="none" strike="noStrike" dirty="0" err="1">
                          <a:effectLst/>
                        </a:rPr>
                        <a:t>CEnDHIU</a:t>
                      </a:r>
                      <a:r>
                        <a:rPr lang="es-MX" sz="800" u="none" strike="noStrike" dirty="0">
                          <a:effectLst/>
                        </a:rPr>
                        <a:t> www.uv.mx/cendhiu.</a:t>
                      </a:r>
                      <a:endParaRPr lang="es-MX" sz="800" b="0" i="0" u="none" strike="noStrike" dirty="0">
                        <a:solidFill>
                          <a:srgbClr val="000000"/>
                        </a:solidFill>
                        <a:effectLst/>
                        <a:latin typeface="Arial" panose="020B0604020202020204" pitchFamily="34" charset="0"/>
                      </a:endParaRPr>
                    </a:p>
                  </a:txBody>
                  <a:tcPr marL="2889" marR="2889" marT="2889" marB="0" anchor="ctr"/>
                </a:tc>
                <a:tc rowSpan="3">
                  <a:txBody>
                    <a:bodyPr/>
                    <a:lstStyle/>
                    <a:p>
                      <a:pPr algn="just" fontAlgn="ctr"/>
                      <a:r>
                        <a:rPr lang="es-MX" sz="800" u="none" strike="noStrike" dirty="0">
                          <a:effectLst/>
                        </a:rPr>
                        <a:t>Difundir información, actualizar en conocimientos y sensibilizar a familias, comunidad, población en general, respecto de los temas de envejecimiento y vejez, a través de planes de medios.</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just" fontAlgn="ctr"/>
                      <a:r>
                        <a:rPr lang="es-MX" sz="800" u="none" strike="noStrike" dirty="0">
                          <a:effectLst/>
                        </a:rPr>
                        <a:t>-Transmisiones en vivo a través de las redes sociales, con el apoyo de la conductora del programa de radio “Llégale aquí estamos”                                -Distribución de material impreso en las Facultades de la UV así como en medios digitales UV</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Cada vez que se requiera</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CENDHIU</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N/A</a:t>
                      </a:r>
                      <a:endParaRPr lang="es-MX" sz="800" b="0" i="0" u="none" strike="noStrike" dirty="0">
                        <a:solidFill>
                          <a:srgbClr val="000000"/>
                        </a:solidFill>
                        <a:effectLst/>
                        <a:latin typeface="Arial" panose="020B0604020202020204" pitchFamily="34" charset="0"/>
                      </a:endParaRPr>
                    </a:p>
                  </a:txBody>
                  <a:tcPr marL="2889" marR="2889" marT="2889" marB="0" anchor="ctr"/>
                </a:tc>
                <a:tc rowSpan="4">
                  <a:txBody>
                    <a:bodyPr/>
                    <a:lstStyle/>
                    <a:p>
                      <a:pPr algn="ctr" fontAlgn="ctr"/>
                      <a:r>
                        <a:rPr lang="es-MX" sz="800" u="none" strike="noStrike" dirty="0">
                          <a:effectLst/>
                        </a:rPr>
                        <a:t>Difusión y gestión de las acciones en pro de la persona mayor.</a:t>
                      </a:r>
                      <a:endParaRPr lang="es-MX" sz="800" b="0" i="0" u="none" strike="noStrike" dirty="0">
                        <a:solidFill>
                          <a:srgbClr val="000000"/>
                        </a:solidFill>
                        <a:effectLst/>
                        <a:latin typeface="Arial" panose="020B0604020202020204" pitchFamily="34" charset="0"/>
                      </a:endParaRPr>
                    </a:p>
                  </a:txBody>
                  <a:tcPr marL="2889" marR="2889" marT="2889" marB="0" anchor="ctr"/>
                </a:tc>
                <a:extLst>
                  <a:ext uri="{0D108BD9-81ED-4DB2-BD59-A6C34878D82A}">
                    <a16:rowId xmlns="" xmlns:a16="http://schemas.microsoft.com/office/drawing/2014/main" val="10002"/>
                  </a:ext>
                </a:extLst>
              </a:tr>
              <a:tr h="1325809">
                <a:tc>
                  <a:txBody>
                    <a:bodyPr/>
                    <a:lstStyle/>
                    <a:p>
                      <a:pPr algn="ctr" fontAlgn="ctr"/>
                      <a:r>
                        <a:rPr lang="es-MX" sz="800" u="none" strike="noStrike">
                          <a:effectLst/>
                        </a:rPr>
                        <a:t>2</a:t>
                      </a:r>
                      <a:endParaRPr lang="es-MX" sz="800" b="0" i="0" u="none" strike="noStrike">
                        <a:solidFill>
                          <a:srgbClr val="000000"/>
                        </a:solidFill>
                        <a:effectLst/>
                        <a:latin typeface="Arial" panose="020B0604020202020204" pitchFamily="34" charset="0"/>
                      </a:endParaRPr>
                    </a:p>
                  </a:txBody>
                  <a:tcPr marL="2889" marR="2889" marT="2889" marB="0" anchor="ctr"/>
                </a:tc>
                <a:tc>
                  <a:txBody>
                    <a:bodyPr/>
                    <a:lstStyle/>
                    <a:p>
                      <a:pPr algn="just" fontAlgn="ctr"/>
                      <a:r>
                        <a:rPr lang="es-MX" sz="800" u="none" strike="noStrike" dirty="0">
                          <a:effectLst/>
                        </a:rPr>
                        <a:t>Elaboración de reseñas y tomas de captura de fotografías material para difundir en eventos, actividades organizadas por los subcomités, fechas conmemorativas del adulto mayor a través de los medios de difusión </a:t>
                      </a:r>
                      <a:r>
                        <a:rPr lang="es-MX" sz="800" u="none" strike="noStrike" dirty="0" err="1">
                          <a:effectLst/>
                        </a:rPr>
                        <a:t>CEnDHIU</a:t>
                      </a:r>
                      <a:r>
                        <a:rPr lang="es-MX" sz="800" u="none" strike="noStrike" dirty="0">
                          <a:effectLst/>
                        </a:rPr>
                        <a:t>.</a:t>
                      </a:r>
                      <a:endParaRPr lang="es-MX" sz="800" b="0" i="0" u="none" strike="noStrike" dirty="0">
                        <a:solidFill>
                          <a:srgbClr val="000000"/>
                        </a:solidFill>
                        <a:effectLst/>
                        <a:latin typeface="Arial" panose="020B0604020202020204" pitchFamily="34" charset="0"/>
                      </a:endParaRPr>
                    </a:p>
                  </a:txBody>
                  <a:tcPr marL="2889" marR="2889" marT="2889" marB="0" anchor="ctr"/>
                </a:tc>
                <a:tc vMerge="1">
                  <a:txBody>
                    <a:bodyPr/>
                    <a:lstStyle/>
                    <a:p>
                      <a:endParaRPr lang="es-MX"/>
                    </a:p>
                  </a:txBody>
                  <a:tcPr/>
                </a:tc>
                <a:tc>
                  <a:txBody>
                    <a:bodyPr/>
                    <a:lstStyle/>
                    <a:p>
                      <a:pPr algn="just" fontAlgn="ctr"/>
                      <a:r>
                        <a:rPr lang="es-MX" sz="800" u="none" strike="noStrike" dirty="0">
                          <a:effectLst/>
                        </a:rPr>
                        <a:t>·  Realizar un calendario para asistencia a medios de comunicación  Radio UV.                                - Realizar carteles, trípticos para difundir la ley de</a:t>
                      </a:r>
                      <a:r>
                        <a:rPr lang="es-MX" sz="800" u="none" strike="noStrike" baseline="0" dirty="0">
                          <a:effectLst/>
                        </a:rPr>
                        <a:t> la persona </a:t>
                      </a:r>
                      <a:r>
                        <a:rPr lang="es-MX" sz="800" u="none" strike="noStrike" dirty="0">
                          <a:effectLst/>
                        </a:rPr>
                        <a:t>mayor y programas de atención.- Asistencia a eventos virtuales organizados por el COESAEN  en pro de la persona Mayor. </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Cada vez que se requiera</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CENDHIU</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N/A</a:t>
                      </a:r>
                      <a:endParaRPr lang="es-MX" sz="800" b="0" i="0" u="none" strike="noStrike" dirty="0">
                        <a:solidFill>
                          <a:srgbClr val="000000"/>
                        </a:solidFill>
                        <a:effectLst/>
                        <a:latin typeface="Arial" panose="020B0604020202020204" pitchFamily="34" charset="0"/>
                      </a:endParaRPr>
                    </a:p>
                  </a:txBody>
                  <a:tcPr marL="2889" marR="2889" marT="2889" marB="0" anchor="ctr"/>
                </a:tc>
                <a:tc vMerge="1">
                  <a:txBody>
                    <a:bodyPr/>
                    <a:lstStyle/>
                    <a:p>
                      <a:endParaRPr lang="es-MX"/>
                    </a:p>
                  </a:txBody>
                  <a:tcPr/>
                </a:tc>
                <a:extLst>
                  <a:ext uri="{0D108BD9-81ED-4DB2-BD59-A6C34878D82A}">
                    <a16:rowId xmlns="" xmlns:a16="http://schemas.microsoft.com/office/drawing/2014/main" val="10003"/>
                  </a:ext>
                </a:extLst>
              </a:tr>
              <a:tr h="1024905">
                <a:tc>
                  <a:txBody>
                    <a:bodyPr/>
                    <a:lstStyle/>
                    <a:p>
                      <a:pPr algn="ctr" fontAlgn="ctr"/>
                      <a:r>
                        <a:rPr lang="es-MX" sz="800" u="none" strike="noStrike">
                          <a:effectLst/>
                        </a:rPr>
                        <a:t>3</a:t>
                      </a:r>
                      <a:endParaRPr lang="es-MX" sz="800" b="0" i="0" u="none" strike="noStrike">
                        <a:solidFill>
                          <a:srgbClr val="000000"/>
                        </a:solidFill>
                        <a:effectLst/>
                        <a:latin typeface="Arial" panose="020B0604020202020204" pitchFamily="34" charset="0"/>
                      </a:endParaRPr>
                    </a:p>
                  </a:txBody>
                  <a:tcPr marL="2889" marR="2889" marT="2889" marB="0" anchor="ctr"/>
                </a:tc>
                <a:tc>
                  <a:txBody>
                    <a:bodyPr/>
                    <a:lstStyle/>
                    <a:p>
                      <a:pPr algn="just" fontAlgn="ctr"/>
                      <a:r>
                        <a:rPr lang="es-MX" sz="800" u="none" strike="noStrike">
                          <a:effectLst/>
                        </a:rPr>
                        <a:t>La comunidad universitaria tiene el derecho de conocer las dependencias, instituciones, comités o centros con los que la UV colabora con el fin de hacer extensiva la difusión de actividades y en este caso crear sensibilización  con respecto a los temas de envejecimiento y vejez.</a:t>
                      </a:r>
                      <a:endParaRPr lang="es-MX" sz="800" b="0" i="0" u="none" strike="noStrike">
                        <a:solidFill>
                          <a:srgbClr val="000000"/>
                        </a:solidFill>
                        <a:effectLst/>
                        <a:latin typeface="Arial" panose="020B0604020202020204" pitchFamily="34" charset="0"/>
                      </a:endParaRPr>
                    </a:p>
                  </a:txBody>
                  <a:tcPr marL="2889" marR="2889" marT="2889" marB="0" anchor="ctr"/>
                </a:tc>
                <a:tc vMerge="1">
                  <a:txBody>
                    <a:bodyPr/>
                    <a:lstStyle/>
                    <a:p>
                      <a:endParaRPr lang="es-MX"/>
                    </a:p>
                  </a:txBody>
                  <a:tcPr/>
                </a:tc>
                <a:tc>
                  <a:txBody>
                    <a:bodyPr/>
                    <a:lstStyle/>
                    <a:p>
                      <a:pPr algn="just" fontAlgn="ctr"/>
                      <a:r>
                        <a:rPr lang="es-MX" sz="800" u="none" strike="noStrike" dirty="0">
                          <a:effectLst/>
                        </a:rPr>
                        <a:t>Elaboración y publicación de actas de reunión extraordinarias y ordinarias COESAEN y de reuniones con COESPO en el portal institucional </a:t>
                      </a:r>
                      <a:r>
                        <a:rPr lang="es-MX" sz="800" u="none" strike="noStrike" dirty="0" err="1">
                          <a:effectLst/>
                        </a:rPr>
                        <a:t>CEnDHIU</a:t>
                      </a:r>
                      <a:r>
                        <a:rPr lang="es-MX" sz="800" u="none" strike="noStrike" dirty="0">
                          <a:effectLst/>
                        </a:rPr>
                        <a:t> con el fin llevar un seguimiento a las actividades institucionales.</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Cada dos meses</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CENDHIU</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N/A</a:t>
                      </a:r>
                      <a:endParaRPr lang="es-MX" sz="800" b="0" i="0" u="none" strike="noStrike" dirty="0">
                        <a:solidFill>
                          <a:srgbClr val="000000"/>
                        </a:solidFill>
                        <a:effectLst/>
                        <a:latin typeface="Arial" panose="020B0604020202020204" pitchFamily="34" charset="0"/>
                      </a:endParaRPr>
                    </a:p>
                  </a:txBody>
                  <a:tcPr marL="2889" marR="2889" marT="2889" marB="0" anchor="ctr"/>
                </a:tc>
                <a:tc vMerge="1">
                  <a:txBody>
                    <a:bodyPr/>
                    <a:lstStyle/>
                    <a:p>
                      <a:endParaRPr lang="es-MX"/>
                    </a:p>
                  </a:txBody>
                  <a:tcPr/>
                </a:tc>
                <a:extLst>
                  <a:ext uri="{0D108BD9-81ED-4DB2-BD59-A6C34878D82A}">
                    <a16:rowId xmlns="" xmlns:a16="http://schemas.microsoft.com/office/drawing/2014/main" val="10004"/>
                  </a:ext>
                </a:extLst>
              </a:tr>
              <a:tr h="532829">
                <a:tc>
                  <a:txBody>
                    <a:bodyPr/>
                    <a:lstStyle/>
                    <a:p>
                      <a:pPr algn="ctr" fontAlgn="ctr"/>
                      <a:r>
                        <a:rPr lang="es-MX" sz="800" u="none" strike="noStrike">
                          <a:effectLst/>
                        </a:rPr>
                        <a:t>4</a:t>
                      </a:r>
                      <a:endParaRPr lang="es-MX" sz="800" b="0" i="0" u="none" strike="noStrike">
                        <a:solidFill>
                          <a:srgbClr val="000000"/>
                        </a:solidFill>
                        <a:effectLst/>
                        <a:latin typeface="Arial" panose="020B0604020202020204" pitchFamily="34" charset="0"/>
                      </a:endParaRPr>
                    </a:p>
                  </a:txBody>
                  <a:tcPr marL="2889" marR="2889" marT="2889" marB="0" anchor="ctr"/>
                </a:tc>
                <a:tc>
                  <a:txBody>
                    <a:bodyPr/>
                    <a:lstStyle/>
                    <a:p>
                      <a:pPr algn="just" fontAlgn="ctr"/>
                      <a:r>
                        <a:rPr lang="es-MX" sz="800" u="none" strike="noStrike" dirty="0">
                          <a:effectLst/>
                        </a:rPr>
                        <a:t>Difusión a través de las redes sociales (Facebook, Instagram, twitter), portal institucional </a:t>
                      </a:r>
                      <a:r>
                        <a:rPr lang="es-MX" sz="800" u="none" strike="noStrike" dirty="0" err="1">
                          <a:effectLst/>
                        </a:rPr>
                        <a:t>CEnDHIU</a:t>
                      </a:r>
                      <a:r>
                        <a:rPr lang="es-MX" sz="800" u="none" strike="noStrike" dirty="0">
                          <a:effectLst/>
                        </a:rPr>
                        <a:t>, la Ley de los derechos de las personas Mayores”</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just" fontAlgn="ctr"/>
                      <a:r>
                        <a:rPr lang="es-MX" sz="800" u="none" strike="noStrike" dirty="0">
                          <a:effectLst/>
                        </a:rPr>
                        <a:t>Difundir entre la sociedad la Ley de los Derechos de las Personas Mayores.</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just" fontAlgn="ctr"/>
                      <a:r>
                        <a:rPr lang="es-MX" sz="800" u="none" strike="noStrike">
                          <a:effectLst/>
                        </a:rPr>
                        <a:t>Difusión de documentos oficiales en redes sociales y el portal del CEnDHIU.</a:t>
                      </a:r>
                      <a:endParaRPr lang="es-MX" sz="800" b="0" i="0" u="none" strike="noStrike">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Una vez por semana</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CENDHIU</a:t>
                      </a:r>
                      <a:endParaRPr lang="es-MX" sz="800" b="0" i="0" u="none" strike="noStrike" dirty="0">
                        <a:solidFill>
                          <a:srgbClr val="000000"/>
                        </a:solidFill>
                        <a:effectLst/>
                        <a:latin typeface="Arial" panose="020B0604020202020204" pitchFamily="34" charset="0"/>
                      </a:endParaRPr>
                    </a:p>
                  </a:txBody>
                  <a:tcPr marL="2889" marR="2889" marT="2889" marB="0" anchor="ctr"/>
                </a:tc>
                <a:tc>
                  <a:txBody>
                    <a:bodyPr/>
                    <a:lstStyle/>
                    <a:p>
                      <a:pPr algn="ctr" fontAlgn="ctr"/>
                      <a:r>
                        <a:rPr lang="es-MX" sz="800" u="none" strike="noStrike" dirty="0">
                          <a:effectLst/>
                        </a:rPr>
                        <a:t>N/A</a:t>
                      </a:r>
                      <a:endParaRPr lang="es-MX" sz="800" b="0" i="0" u="none" strike="noStrike" dirty="0">
                        <a:solidFill>
                          <a:srgbClr val="000000"/>
                        </a:solidFill>
                        <a:effectLst/>
                        <a:latin typeface="Arial" panose="020B0604020202020204" pitchFamily="34" charset="0"/>
                      </a:endParaRPr>
                    </a:p>
                  </a:txBody>
                  <a:tcPr marL="2889" marR="2889" marT="2889" marB="0" anchor="ctr"/>
                </a:tc>
                <a:tc vMerge="1">
                  <a:txBody>
                    <a:bodyPr/>
                    <a:lstStyle/>
                    <a:p>
                      <a:endParaRPr lang="es-MX"/>
                    </a:p>
                  </a:txBody>
                  <a:tcPr/>
                </a:tc>
                <a:extLst>
                  <a:ext uri="{0D108BD9-81ED-4DB2-BD59-A6C34878D82A}">
                    <a16:rowId xmlns="" xmlns:a16="http://schemas.microsoft.com/office/drawing/2014/main" val="10005"/>
                  </a:ext>
                </a:extLst>
              </a:tr>
            </a:tbl>
          </a:graphicData>
        </a:graphic>
      </p:graphicFrame>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835" t="1571" r="1822" b="3151"/>
          <a:stretch>
            <a:fillRect/>
          </a:stretch>
        </p:blipFill>
        <p:spPr>
          <a:xfrm>
            <a:off x="7955365" y="302923"/>
            <a:ext cx="550192" cy="5957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343459068"/>
              </p:ext>
            </p:extLst>
          </p:nvPr>
        </p:nvGraphicFramePr>
        <p:xfrm>
          <a:off x="441434" y="1048409"/>
          <a:ext cx="8521263" cy="5877605"/>
        </p:xfrm>
        <a:graphic>
          <a:graphicData uri="http://schemas.openxmlformats.org/drawingml/2006/table">
            <a:tbl>
              <a:tblPr>
                <a:tableStyleId>{5C22544A-7EE6-4342-B048-85BDC9FD1C3A}</a:tableStyleId>
              </a:tblPr>
              <a:tblGrid>
                <a:gridCol w="266151">
                  <a:extLst>
                    <a:ext uri="{9D8B030D-6E8A-4147-A177-3AD203B41FA5}">
                      <a16:colId xmlns="" xmlns:a16="http://schemas.microsoft.com/office/drawing/2014/main" val="20000"/>
                    </a:ext>
                  </a:extLst>
                </a:gridCol>
                <a:gridCol w="1999199">
                  <a:extLst>
                    <a:ext uri="{9D8B030D-6E8A-4147-A177-3AD203B41FA5}">
                      <a16:colId xmlns="" xmlns:a16="http://schemas.microsoft.com/office/drawing/2014/main" val="20001"/>
                    </a:ext>
                  </a:extLst>
                </a:gridCol>
                <a:gridCol w="1031903">
                  <a:extLst>
                    <a:ext uri="{9D8B030D-6E8A-4147-A177-3AD203B41FA5}">
                      <a16:colId xmlns="" xmlns:a16="http://schemas.microsoft.com/office/drawing/2014/main" val="20002"/>
                    </a:ext>
                  </a:extLst>
                </a:gridCol>
                <a:gridCol w="1249571">
                  <a:extLst>
                    <a:ext uri="{9D8B030D-6E8A-4147-A177-3AD203B41FA5}">
                      <a16:colId xmlns="" xmlns:a16="http://schemas.microsoft.com/office/drawing/2014/main" val="20003"/>
                    </a:ext>
                  </a:extLst>
                </a:gridCol>
                <a:gridCol w="822297">
                  <a:extLst>
                    <a:ext uri="{9D8B030D-6E8A-4147-A177-3AD203B41FA5}">
                      <a16:colId xmlns="" xmlns:a16="http://schemas.microsoft.com/office/drawing/2014/main" val="20004"/>
                    </a:ext>
                  </a:extLst>
                </a:gridCol>
                <a:gridCol w="1031903">
                  <a:extLst>
                    <a:ext uri="{9D8B030D-6E8A-4147-A177-3AD203B41FA5}">
                      <a16:colId xmlns="" xmlns:a16="http://schemas.microsoft.com/office/drawing/2014/main" val="20005"/>
                    </a:ext>
                  </a:extLst>
                </a:gridCol>
                <a:gridCol w="1080274">
                  <a:extLst>
                    <a:ext uri="{9D8B030D-6E8A-4147-A177-3AD203B41FA5}">
                      <a16:colId xmlns="" xmlns:a16="http://schemas.microsoft.com/office/drawing/2014/main" val="20006"/>
                    </a:ext>
                  </a:extLst>
                </a:gridCol>
                <a:gridCol w="1039965">
                  <a:extLst>
                    <a:ext uri="{9D8B030D-6E8A-4147-A177-3AD203B41FA5}">
                      <a16:colId xmlns="" xmlns:a16="http://schemas.microsoft.com/office/drawing/2014/main" val="20007"/>
                    </a:ext>
                  </a:extLst>
                </a:gridCol>
              </a:tblGrid>
              <a:tr h="249534">
                <a:tc gridSpan="8">
                  <a:txBody>
                    <a:bodyPr/>
                    <a:lstStyle/>
                    <a:p>
                      <a:pPr algn="ctr" fontAlgn="ctr"/>
                      <a:r>
                        <a:rPr lang="es-MX" sz="1400" b="1" u="none" strike="noStrike" dirty="0">
                          <a:effectLst/>
                        </a:rPr>
                        <a:t>V. SUBCOMITÉ DE DIFUSIÓN Y GESTIÓN</a:t>
                      </a:r>
                      <a:endParaRPr lang="es-MX" sz="1400" b="1" i="0" u="none" strike="noStrike" dirty="0">
                        <a:solidFill>
                          <a:srgbClr val="000000"/>
                        </a:solidFill>
                        <a:effectLst/>
                        <a:latin typeface="Arial" panose="020B0604020202020204" pitchFamily="34" charset="0"/>
                      </a:endParaRPr>
                    </a:p>
                  </a:txBody>
                  <a:tcPr marL="2535" marR="2535" marT="2535" marB="0" anchor="ctr">
                    <a:solidFill>
                      <a:schemeClr val="bg1">
                        <a:lumMod val="6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 xmlns:a16="http://schemas.microsoft.com/office/drawing/2014/main" val="10000"/>
                  </a:ext>
                </a:extLst>
              </a:tr>
              <a:tr h="372836">
                <a:tc gridSpan="2">
                  <a:txBody>
                    <a:bodyPr/>
                    <a:lstStyle/>
                    <a:p>
                      <a:pPr algn="ctr" fontAlgn="ctr"/>
                      <a:r>
                        <a:rPr lang="es-MX" sz="700" b="1" u="none" strike="noStrike" dirty="0">
                          <a:effectLst/>
                        </a:rPr>
                        <a:t>PROPUESTAS DE ACTIVIDADES A REALIZAR</a:t>
                      </a:r>
                      <a:endParaRPr lang="es-MX" sz="700" b="1" i="0" u="none" strike="noStrike" dirty="0">
                        <a:solidFill>
                          <a:srgbClr val="000000"/>
                        </a:solidFill>
                        <a:effectLst/>
                        <a:latin typeface="Arial" panose="020B0604020202020204" pitchFamily="34" charset="0"/>
                      </a:endParaRPr>
                    </a:p>
                  </a:txBody>
                  <a:tcPr marL="2535" marR="2535" marT="2535" marB="0" anchor="ctr"/>
                </a:tc>
                <a:tc hMerge="1">
                  <a:txBody>
                    <a:bodyPr/>
                    <a:lstStyle/>
                    <a:p>
                      <a:endParaRPr lang="es-MX"/>
                    </a:p>
                  </a:txBody>
                  <a:tcPr/>
                </a:tc>
                <a:tc>
                  <a:txBody>
                    <a:bodyPr/>
                    <a:lstStyle/>
                    <a:p>
                      <a:pPr algn="ctr" fontAlgn="ctr"/>
                      <a:r>
                        <a:rPr lang="es-MX" sz="700" b="1" u="none" strike="noStrike" dirty="0">
                          <a:effectLst/>
                        </a:rPr>
                        <a:t>OBJETIVO ESPECÍFICO AL CUAL SE ALINEA</a:t>
                      </a:r>
                      <a:endParaRPr lang="es-MX" sz="700" b="1"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700" b="1" u="none" strike="noStrike" dirty="0">
                          <a:effectLst/>
                        </a:rPr>
                        <a:t>LÍNEAS DE ACCIÓN</a:t>
                      </a:r>
                      <a:endParaRPr lang="es-MX" sz="700" b="1"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700" b="1" u="none" strike="noStrike" dirty="0">
                          <a:effectLst/>
                        </a:rPr>
                        <a:t>FECHA PROPUESTA</a:t>
                      </a:r>
                      <a:endParaRPr lang="es-MX" sz="700" b="1"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600" b="1" u="none" strike="noStrike" dirty="0">
                          <a:effectLst/>
                        </a:rPr>
                        <a:t>INSTITUCIÓN COORDINADORA</a:t>
                      </a:r>
                      <a:endParaRPr lang="es-MX" sz="600" b="1"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600" b="1" u="none" strike="noStrike" dirty="0">
                          <a:effectLst/>
                        </a:rPr>
                        <a:t>INSTITUCIONES PARTICIPANTES </a:t>
                      </a:r>
                      <a:endParaRPr lang="es-MX" sz="600" b="1"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700" b="1" u="none" strike="noStrike" dirty="0">
                          <a:effectLst/>
                        </a:rPr>
                        <a:t>ACUERDOS Y COMPROMISOS</a:t>
                      </a:r>
                      <a:endParaRPr lang="es-MX" sz="700" b="1" i="0" u="none" strike="noStrike" dirty="0">
                        <a:solidFill>
                          <a:srgbClr val="000000"/>
                        </a:solidFill>
                        <a:effectLst/>
                        <a:latin typeface="Arial" panose="020B0604020202020204" pitchFamily="34" charset="0"/>
                      </a:endParaRPr>
                    </a:p>
                  </a:txBody>
                  <a:tcPr marL="2535" marR="2535" marT="2535" marB="0" anchor="ctr"/>
                </a:tc>
                <a:extLst>
                  <a:ext uri="{0D108BD9-81ED-4DB2-BD59-A6C34878D82A}">
                    <a16:rowId xmlns="" xmlns:a16="http://schemas.microsoft.com/office/drawing/2014/main" val="10001"/>
                  </a:ext>
                </a:extLst>
              </a:tr>
              <a:tr h="637055">
                <a:tc>
                  <a:txBody>
                    <a:bodyPr/>
                    <a:lstStyle/>
                    <a:p>
                      <a:pPr algn="ctr" fontAlgn="ctr"/>
                      <a:r>
                        <a:rPr lang="es-MX" sz="800" u="none" strike="noStrike" dirty="0">
                          <a:effectLst/>
                        </a:rPr>
                        <a:t>5</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Un programa de Radio con temas relacionados a</a:t>
                      </a:r>
                      <a:r>
                        <a:rPr lang="es-MX" sz="800" u="none" strike="noStrike" baseline="0" dirty="0">
                          <a:effectLst/>
                        </a:rPr>
                        <a:t> la Persona</a:t>
                      </a:r>
                      <a:r>
                        <a:rPr lang="es-MX" sz="800" u="none" strike="noStrike" dirty="0">
                          <a:effectLst/>
                        </a:rPr>
                        <a:t> Mayor, para sensibilizar a familias y población en general en las siguientes fechas programadas:                                                                                                                         </a:t>
                      </a:r>
                      <a:br>
                        <a:rPr lang="es-MX" sz="800" u="none" strike="noStrike" dirty="0">
                          <a:effectLst/>
                        </a:rPr>
                      </a:br>
                      <a:r>
                        <a:rPr lang="es-MX" sz="800" u="none" strike="noStrike" dirty="0">
                          <a:effectLst/>
                        </a:rPr>
                        <a:t>12, 19 y 26 de agosto 2021</a:t>
                      </a:r>
                      <a:br>
                        <a:rPr lang="es-MX" sz="800" u="none" strike="noStrike" dirty="0">
                          <a:effectLst/>
                        </a:rPr>
                      </a:br>
                      <a:endParaRPr lang="es-MX" sz="800" b="0" i="0" u="none" strike="noStrike" dirty="0">
                        <a:solidFill>
                          <a:srgbClr val="000000"/>
                        </a:solidFill>
                        <a:effectLst/>
                        <a:latin typeface="Arial" panose="020B0604020202020204" pitchFamily="34" charset="0"/>
                      </a:endParaRPr>
                    </a:p>
                  </a:txBody>
                  <a:tcPr marL="2535" marR="2535" marT="2535" marB="0" anchor="ctr"/>
                </a:tc>
                <a:tc rowSpan="5">
                  <a:txBody>
                    <a:bodyPr/>
                    <a:lstStyle/>
                    <a:p>
                      <a:pPr algn="just" fontAlgn="ctr"/>
                      <a:r>
                        <a:rPr lang="es-MX" sz="800" u="none" strike="noStrike" dirty="0">
                          <a:effectLst/>
                        </a:rPr>
                        <a:t>Difundir información, actualizar en conocimientos y sensibilizar a familias, comunidad, población en general, respecto de los temas de envejecimiento y vejez, a través de planes de medios.</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Difusión </a:t>
                      </a:r>
                      <a:r>
                        <a:rPr lang="es-MX" sz="800" u="none" strike="noStrike" dirty="0" smtClean="0">
                          <a:effectLst/>
                        </a:rPr>
                        <a:t>de</a:t>
                      </a:r>
                      <a:r>
                        <a:rPr lang="es-MX" sz="800" u="none" strike="noStrike" baseline="0" dirty="0" smtClean="0">
                          <a:effectLst/>
                        </a:rPr>
                        <a:t> temas relacionados al Adulto Mayor</a:t>
                      </a:r>
                      <a:r>
                        <a:rPr lang="es-MX" sz="800" u="none" strike="noStrike" dirty="0" smtClean="0">
                          <a:effectLst/>
                        </a:rPr>
                        <a:t> </a:t>
                      </a:r>
                      <a:r>
                        <a:rPr lang="es-MX" sz="800" u="none" strike="noStrike" dirty="0">
                          <a:effectLst/>
                        </a:rPr>
                        <a:t>en Radio UV Mediante el programa “Naturalmente Universitario: ¡Llégale aquí estamos!” </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Cada dos meses</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CENDHIU</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Todos los </a:t>
                      </a:r>
                      <a:r>
                        <a:rPr lang="es-MX" sz="800" u="none" strike="noStrike" dirty="0" err="1">
                          <a:effectLst/>
                        </a:rPr>
                        <a:t>subcomitès</a:t>
                      </a:r>
                      <a:r>
                        <a:rPr lang="es-MX" sz="800" u="none" strike="noStrike" dirty="0">
                          <a:effectLst/>
                        </a:rPr>
                        <a:t> técnicos de COESAEN que deseen participar</a:t>
                      </a:r>
                      <a:endParaRPr lang="es-MX" sz="800" b="0" i="0" u="none" strike="noStrike" dirty="0">
                        <a:solidFill>
                          <a:srgbClr val="000000"/>
                        </a:solidFill>
                        <a:effectLst/>
                        <a:latin typeface="Arial" panose="020B0604020202020204" pitchFamily="34" charset="0"/>
                      </a:endParaRPr>
                    </a:p>
                  </a:txBody>
                  <a:tcPr marL="2535" marR="2535" marT="2535" marB="0" anchor="ctr"/>
                </a:tc>
                <a:tc rowSpan="5">
                  <a:txBody>
                    <a:bodyPr/>
                    <a:lstStyle/>
                    <a:p>
                      <a:pPr algn="ctr" fontAlgn="ctr"/>
                      <a:r>
                        <a:rPr lang="es-MX" sz="800" u="none" strike="noStrike" dirty="0">
                          <a:effectLst/>
                        </a:rPr>
                        <a:t>Difusión y gestión de las acciones en pro de la persona Mayor</a:t>
                      </a:r>
                      <a:endParaRPr lang="es-MX" sz="800" b="0" i="0" u="none" strike="noStrike" dirty="0">
                        <a:solidFill>
                          <a:srgbClr val="000000"/>
                        </a:solidFill>
                        <a:effectLst/>
                        <a:latin typeface="Calibri" panose="020F0502020204030204" pitchFamily="34" charset="0"/>
                      </a:endParaRPr>
                    </a:p>
                  </a:txBody>
                  <a:tcPr marL="2535" marR="2535" marT="2535" marB="0" anchor="ctr"/>
                </a:tc>
                <a:extLst>
                  <a:ext uri="{0D108BD9-81ED-4DB2-BD59-A6C34878D82A}">
                    <a16:rowId xmlns="" xmlns:a16="http://schemas.microsoft.com/office/drawing/2014/main" val="10002"/>
                  </a:ext>
                </a:extLst>
              </a:tr>
              <a:tr h="848430">
                <a:tc>
                  <a:txBody>
                    <a:bodyPr/>
                    <a:lstStyle/>
                    <a:p>
                      <a:pPr algn="ctr" fontAlgn="ctr"/>
                      <a:r>
                        <a:rPr lang="es-MX" sz="800" b="0" i="0" u="none" strike="noStrike" dirty="0" smtClean="0">
                          <a:solidFill>
                            <a:srgbClr val="000000"/>
                          </a:solidFill>
                          <a:effectLst/>
                          <a:latin typeface="Arial" panose="020B0604020202020204" pitchFamily="34" charset="0"/>
                        </a:rPr>
                        <a:t>6</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Difusión y promoción de la página COESAEN VER  y de diversas instituciones para dar a conocer los actores inmersos con los que está involucrado este Comité y promover la vinculación con otros sectores, dependencias e instituciones dando a conocer las actividades que desarrolla en pro de la persona mayor.</a:t>
                      </a:r>
                      <a:endParaRPr lang="es-MX" sz="800" b="0" i="0" u="none" strike="noStrike" dirty="0">
                        <a:solidFill>
                          <a:srgbClr val="000000"/>
                        </a:solidFill>
                        <a:effectLst/>
                        <a:latin typeface="Arial" panose="020B0604020202020204" pitchFamily="34" charset="0"/>
                      </a:endParaRPr>
                    </a:p>
                  </a:txBody>
                  <a:tcPr marL="2535" marR="2535" marT="2535" marB="0" anchor="ctr"/>
                </a:tc>
                <a:tc vMerge="1">
                  <a:txBody>
                    <a:bodyPr/>
                    <a:lstStyle/>
                    <a:p>
                      <a:endParaRPr lang="es-MX"/>
                    </a:p>
                  </a:txBody>
                  <a:tcPr/>
                </a:tc>
                <a:tc>
                  <a:txBody>
                    <a:bodyPr/>
                    <a:lstStyle/>
                    <a:p>
                      <a:pPr algn="just" fontAlgn="ctr"/>
                      <a:r>
                        <a:rPr lang="es-MX" sz="800" u="none" strike="noStrike" dirty="0">
                          <a:effectLst/>
                        </a:rPr>
                        <a:t>Difundir a través de los medios UV la página facebook de COESAEN</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Cada semana</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CENDHIU y COESPO</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Todos los Subcomités Técnicos de COESAEN que deseen participar</a:t>
                      </a:r>
                      <a:endParaRPr lang="es-MX" sz="800" b="0" i="0" u="none" strike="noStrike" dirty="0">
                        <a:solidFill>
                          <a:srgbClr val="000000"/>
                        </a:solidFill>
                        <a:effectLst/>
                        <a:latin typeface="Arial" panose="020B0604020202020204" pitchFamily="34" charset="0"/>
                      </a:endParaRPr>
                    </a:p>
                  </a:txBody>
                  <a:tcPr marL="2535" marR="2535" marT="2535" marB="0" anchor="ctr"/>
                </a:tc>
                <a:tc vMerge="1">
                  <a:txBody>
                    <a:bodyPr/>
                    <a:lstStyle/>
                    <a:p>
                      <a:endParaRPr lang="es-MX"/>
                    </a:p>
                  </a:txBody>
                  <a:tcPr/>
                </a:tc>
                <a:extLst>
                  <a:ext uri="{0D108BD9-81ED-4DB2-BD59-A6C34878D82A}">
                    <a16:rowId xmlns="" xmlns:a16="http://schemas.microsoft.com/office/drawing/2014/main" val="10003"/>
                  </a:ext>
                </a:extLst>
              </a:tr>
              <a:tr h="742742">
                <a:tc>
                  <a:txBody>
                    <a:bodyPr/>
                    <a:lstStyle/>
                    <a:p>
                      <a:pPr algn="ctr" fontAlgn="ctr"/>
                      <a:r>
                        <a:rPr lang="es-MX" sz="800" b="0" i="0" u="none" strike="noStrike" dirty="0">
                          <a:solidFill>
                            <a:schemeClr val="dk1"/>
                          </a:solidFill>
                          <a:effectLst/>
                          <a:latin typeface="+mn-lt"/>
                        </a:rPr>
                        <a:t>7</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Diseñar e implementar acciones a través del apoyo de los Consejeros Universitarios de las facultades con las que cuenta la Universidad Veracruzana y otras áreas con el fin de hacer gestión y difusión de actividades en pro de la persona Mayor.</a:t>
                      </a:r>
                      <a:endParaRPr lang="es-MX" sz="800" b="0" i="0" u="none" strike="noStrike" dirty="0">
                        <a:solidFill>
                          <a:srgbClr val="000000"/>
                        </a:solidFill>
                        <a:effectLst/>
                        <a:latin typeface="Arial" panose="020B0604020202020204" pitchFamily="34" charset="0"/>
                      </a:endParaRPr>
                    </a:p>
                  </a:txBody>
                  <a:tcPr marL="2535" marR="2535" marT="2535" marB="0" anchor="ctr"/>
                </a:tc>
                <a:tc vMerge="1">
                  <a:txBody>
                    <a:bodyPr/>
                    <a:lstStyle/>
                    <a:p>
                      <a:endParaRPr lang="es-MX"/>
                    </a:p>
                  </a:txBody>
                  <a:tcPr/>
                </a:tc>
                <a:tc>
                  <a:txBody>
                    <a:bodyPr/>
                    <a:lstStyle/>
                    <a:p>
                      <a:pPr algn="just" fontAlgn="ctr"/>
                      <a:r>
                        <a:rPr lang="es-MX" sz="800" u="none" strike="noStrike" dirty="0">
                          <a:effectLst/>
                        </a:rPr>
                        <a:t>Se convocarán a los Consejeros Alumnos del área ciencias de la salud, región Xalapa, para desarrollar en conjunto con CENDHIU estrategias en pro de la persona Mayor </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Cada dos meses</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CENDHIU</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N/A</a:t>
                      </a:r>
                      <a:endParaRPr lang="es-MX" sz="800" b="0" i="0" u="none" strike="noStrike" dirty="0">
                        <a:solidFill>
                          <a:srgbClr val="000000"/>
                        </a:solidFill>
                        <a:effectLst/>
                        <a:latin typeface="Arial" panose="020B0604020202020204" pitchFamily="34" charset="0"/>
                      </a:endParaRPr>
                    </a:p>
                  </a:txBody>
                  <a:tcPr marL="2535" marR="2535" marT="2535" marB="0" anchor="ctr"/>
                </a:tc>
                <a:tc vMerge="1">
                  <a:txBody>
                    <a:bodyPr/>
                    <a:lstStyle/>
                    <a:p>
                      <a:endParaRPr lang="es-MX"/>
                    </a:p>
                  </a:txBody>
                  <a:tcPr/>
                </a:tc>
                <a:extLst>
                  <a:ext uri="{0D108BD9-81ED-4DB2-BD59-A6C34878D82A}">
                    <a16:rowId xmlns="" xmlns:a16="http://schemas.microsoft.com/office/drawing/2014/main" val="10004"/>
                  </a:ext>
                </a:extLst>
              </a:tr>
              <a:tr h="1271180">
                <a:tc>
                  <a:txBody>
                    <a:bodyPr/>
                    <a:lstStyle/>
                    <a:p>
                      <a:pPr algn="ctr" fontAlgn="ctr"/>
                      <a:r>
                        <a:rPr lang="es-MX" sz="800" b="0" i="0" u="none" strike="noStrike" dirty="0">
                          <a:solidFill>
                            <a:schemeClr val="dk1"/>
                          </a:solidFill>
                          <a:effectLst/>
                          <a:latin typeface="+mn-lt"/>
                        </a:rPr>
                        <a:t>8</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Que la Asociación civil "No me olvides" u cualquier otra, imparta una charla sobre sus temas de especialidad dirigida a </a:t>
                      </a:r>
                      <a:r>
                        <a:rPr lang="es-MX" sz="800" u="none" strike="noStrike" dirty="0" err="1">
                          <a:effectLst/>
                        </a:rPr>
                        <a:t>CEnDHIU</a:t>
                      </a:r>
                      <a:r>
                        <a:rPr lang="es-MX" sz="800" u="none" strike="noStrike" dirty="0">
                          <a:effectLst/>
                        </a:rPr>
                        <a:t> con el propósito de que el personal conozca con quien estamos vinculados y sepan sobre qué o quienes apoyarse. De la misma forma invitar a la Lic. Rosa Elena Sánchez Campos a difundir información en pro de la persona mayor  hacia la comunidad estudiantil con el objetivo de sensibilizar o/y promover el cuidado de la persona mayor y de sus cuidadores.</a:t>
                      </a:r>
                      <a:endParaRPr lang="es-MX" sz="800" b="0" i="0" u="none" strike="noStrike" dirty="0">
                        <a:solidFill>
                          <a:srgbClr val="000000"/>
                        </a:solidFill>
                        <a:effectLst/>
                        <a:latin typeface="Arial" panose="020B0604020202020204" pitchFamily="34" charset="0"/>
                      </a:endParaRPr>
                    </a:p>
                  </a:txBody>
                  <a:tcPr marL="2535" marR="2535" marT="2535" marB="0" anchor="ctr"/>
                </a:tc>
                <a:tc vMerge="1">
                  <a:txBody>
                    <a:bodyPr/>
                    <a:lstStyle/>
                    <a:p>
                      <a:endParaRPr lang="es-MX"/>
                    </a:p>
                  </a:txBody>
                  <a:tcPr/>
                </a:tc>
                <a:tc>
                  <a:txBody>
                    <a:bodyPr/>
                    <a:lstStyle/>
                    <a:p>
                      <a:pPr algn="just" fontAlgn="ctr"/>
                      <a:r>
                        <a:rPr lang="es-MX" sz="800" u="none" strike="noStrike" dirty="0">
                          <a:effectLst/>
                        </a:rPr>
                        <a:t>Se invitará a la Lic. Rosa Elena Sánchez Campos de la Asociación "No me olvides", entre otros participantes para que impartan una charla para CENDHIU con el propósito de sensibilizar y/o promover el cuidado de la persona mayor y de sus cuidadores.</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Cada vez que se requiera</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CENDHIU</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A.C "No me Olvides Xalapa" y los Subcomités Técnicos de COESAEN que deseen involucrarse</a:t>
                      </a:r>
                      <a:endParaRPr lang="es-MX" sz="800" b="0" i="0" u="none" strike="noStrike" dirty="0">
                        <a:solidFill>
                          <a:srgbClr val="000000"/>
                        </a:solidFill>
                        <a:effectLst/>
                        <a:latin typeface="Arial" panose="020B0604020202020204" pitchFamily="34" charset="0"/>
                      </a:endParaRPr>
                    </a:p>
                  </a:txBody>
                  <a:tcPr marL="2535" marR="2535" marT="2535" marB="0" anchor="ctr"/>
                </a:tc>
                <a:tc vMerge="1">
                  <a:txBody>
                    <a:bodyPr/>
                    <a:lstStyle/>
                    <a:p>
                      <a:endParaRPr lang="es-MX"/>
                    </a:p>
                  </a:txBody>
                  <a:tcPr/>
                </a:tc>
                <a:extLst>
                  <a:ext uri="{0D108BD9-81ED-4DB2-BD59-A6C34878D82A}">
                    <a16:rowId xmlns="" xmlns:a16="http://schemas.microsoft.com/office/drawing/2014/main" val="10005"/>
                  </a:ext>
                </a:extLst>
              </a:tr>
              <a:tr h="848430">
                <a:tc>
                  <a:txBody>
                    <a:bodyPr/>
                    <a:lstStyle/>
                    <a:p>
                      <a:pPr algn="ctr" fontAlgn="ctr"/>
                      <a:r>
                        <a:rPr lang="es-MX" sz="800" b="0" i="0" u="none" strike="noStrike" dirty="0" smtClean="0">
                          <a:solidFill>
                            <a:schemeClr val="dk1"/>
                          </a:solidFill>
                          <a:effectLst/>
                          <a:latin typeface="+mn-lt"/>
                        </a:rPr>
                        <a:t>9</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Realizar reuniones </a:t>
                      </a:r>
                      <a:r>
                        <a:rPr lang="es-MX" sz="800" u="none" strike="noStrike" dirty="0" smtClean="0">
                          <a:effectLst/>
                        </a:rPr>
                        <a:t>virtuales</a:t>
                      </a:r>
                      <a:r>
                        <a:rPr lang="es-MX" sz="800" u="none" strike="noStrike" baseline="0" dirty="0" smtClean="0">
                          <a:effectLst/>
                        </a:rPr>
                        <a:t> </a:t>
                      </a:r>
                      <a:r>
                        <a:rPr lang="es-MX" sz="800" u="none" strike="noStrike" dirty="0" smtClean="0">
                          <a:effectLst/>
                        </a:rPr>
                        <a:t>de </a:t>
                      </a:r>
                      <a:r>
                        <a:rPr lang="es-MX" sz="800" u="none" strike="noStrike" dirty="0">
                          <a:effectLst/>
                        </a:rPr>
                        <a:t>trabajo con cada uno de los subcomités que integran COESAEN para colaborar con la difusión de sus actividades en pro de la persona mayor.</a:t>
                      </a:r>
                      <a:endParaRPr lang="es-MX" sz="800" b="0" i="0" u="none" strike="noStrike" dirty="0">
                        <a:solidFill>
                          <a:srgbClr val="000000"/>
                        </a:solidFill>
                        <a:effectLst/>
                        <a:latin typeface="Arial" panose="020B0604020202020204" pitchFamily="34" charset="0"/>
                      </a:endParaRPr>
                    </a:p>
                  </a:txBody>
                  <a:tcPr marL="2535" marR="2535" marT="2535" marB="0" anchor="ctr"/>
                </a:tc>
                <a:tc vMerge="1">
                  <a:txBody>
                    <a:bodyPr/>
                    <a:lstStyle/>
                    <a:p>
                      <a:endParaRPr lang="es-MX"/>
                    </a:p>
                  </a:txBody>
                  <a:tcPr/>
                </a:tc>
                <a:tc>
                  <a:txBody>
                    <a:bodyPr/>
                    <a:lstStyle/>
                    <a:p>
                      <a:pPr algn="just" fontAlgn="ctr"/>
                      <a:r>
                        <a:rPr lang="es-MX" sz="800" u="none" strike="noStrike" dirty="0">
                          <a:effectLst/>
                        </a:rPr>
                        <a:t>Se convocará a cada uno de los subcomités técnicos que integra COESAEN para que junto con CENDHIU se coordinen para difundir con mayor cobertura las acciones que realicen en pro de la persona Mayor.</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Cada dos meses</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ctr" fontAlgn="ctr"/>
                      <a:r>
                        <a:rPr lang="es-MX" sz="800" u="none" strike="noStrike" dirty="0">
                          <a:effectLst/>
                        </a:rPr>
                        <a:t>CENDHIU</a:t>
                      </a:r>
                      <a:endParaRPr lang="es-MX" sz="800" b="0" i="0" u="none" strike="noStrike" dirty="0">
                        <a:solidFill>
                          <a:srgbClr val="000000"/>
                        </a:solidFill>
                        <a:effectLst/>
                        <a:latin typeface="Arial" panose="020B0604020202020204" pitchFamily="34" charset="0"/>
                      </a:endParaRPr>
                    </a:p>
                  </a:txBody>
                  <a:tcPr marL="2535" marR="2535" marT="2535" marB="0" anchor="ctr"/>
                </a:tc>
                <a:tc>
                  <a:txBody>
                    <a:bodyPr/>
                    <a:lstStyle/>
                    <a:p>
                      <a:pPr algn="just" fontAlgn="ctr"/>
                      <a:r>
                        <a:rPr lang="es-MX" sz="800" u="none" strike="noStrike" dirty="0">
                          <a:effectLst/>
                        </a:rPr>
                        <a:t>Todos los Subcomités Técnicos de COESAEN que deseen participar</a:t>
                      </a:r>
                      <a:endParaRPr lang="es-MX" sz="800" b="0" i="0" u="none" strike="noStrike" dirty="0">
                        <a:solidFill>
                          <a:srgbClr val="000000"/>
                        </a:solidFill>
                        <a:effectLst/>
                        <a:latin typeface="Arial" panose="020B0604020202020204" pitchFamily="34" charset="0"/>
                      </a:endParaRPr>
                    </a:p>
                  </a:txBody>
                  <a:tcPr marL="2535" marR="2535" marT="2535" marB="0" anchor="ctr"/>
                </a:tc>
                <a:tc vMerge="1">
                  <a:txBody>
                    <a:bodyPr/>
                    <a:lstStyle/>
                    <a:p>
                      <a:endParaRPr lang="es-MX"/>
                    </a:p>
                  </a:txBody>
                  <a:tcPr/>
                </a:tc>
                <a:extLst>
                  <a:ext uri="{0D108BD9-81ED-4DB2-BD59-A6C34878D82A}">
                    <a16:rowId xmlns="" xmlns:a16="http://schemas.microsoft.com/office/drawing/2014/main" val="10006"/>
                  </a:ext>
                </a:extLst>
              </a:tr>
            </a:tbl>
          </a:graphicData>
        </a:graphic>
      </p:graphicFrame>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835" t="1571" r="1822" b="3151"/>
          <a:stretch>
            <a:fillRect/>
          </a:stretch>
        </p:blipFill>
        <p:spPr>
          <a:xfrm>
            <a:off x="7925091" y="302923"/>
            <a:ext cx="470107" cy="5090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878348961"/>
              </p:ext>
            </p:extLst>
          </p:nvPr>
        </p:nvGraphicFramePr>
        <p:xfrm>
          <a:off x="286267" y="901303"/>
          <a:ext cx="8571466" cy="5782545"/>
        </p:xfrm>
        <a:graphic>
          <a:graphicData uri="http://schemas.openxmlformats.org/drawingml/2006/table">
            <a:tbl>
              <a:tblPr>
                <a:tableStyleId>{5C22544A-7EE6-4342-B048-85BDC9FD1C3A}</a:tableStyleId>
              </a:tblPr>
              <a:tblGrid>
                <a:gridCol w="393895">
                  <a:extLst>
                    <a:ext uri="{9D8B030D-6E8A-4147-A177-3AD203B41FA5}">
                      <a16:colId xmlns="" xmlns:a16="http://schemas.microsoft.com/office/drawing/2014/main" val="20000"/>
                    </a:ext>
                  </a:extLst>
                </a:gridCol>
                <a:gridCol w="1914041">
                  <a:extLst>
                    <a:ext uri="{9D8B030D-6E8A-4147-A177-3AD203B41FA5}">
                      <a16:colId xmlns="" xmlns:a16="http://schemas.microsoft.com/office/drawing/2014/main" val="20001"/>
                    </a:ext>
                  </a:extLst>
                </a:gridCol>
                <a:gridCol w="1316615">
                  <a:extLst>
                    <a:ext uri="{9D8B030D-6E8A-4147-A177-3AD203B41FA5}">
                      <a16:colId xmlns="" xmlns:a16="http://schemas.microsoft.com/office/drawing/2014/main" val="20002"/>
                    </a:ext>
                  </a:extLst>
                </a:gridCol>
                <a:gridCol w="1170356">
                  <a:extLst>
                    <a:ext uri="{9D8B030D-6E8A-4147-A177-3AD203B41FA5}">
                      <a16:colId xmlns="" xmlns:a16="http://schemas.microsoft.com/office/drawing/2014/main" val="20003"/>
                    </a:ext>
                  </a:extLst>
                </a:gridCol>
                <a:gridCol w="761465">
                  <a:extLst>
                    <a:ext uri="{9D8B030D-6E8A-4147-A177-3AD203B41FA5}">
                      <a16:colId xmlns="" xmlns:a16="http://schemas.microsoft.com/office/drawing/2014/main" val="20004"/>
                    </a:ext>
                  </a:extLst>
                </a:gridCol>
                <a:gridCol w="961446">
                  <a:extLst>
                    <a:ext uri="{9D8B030D-6E8A-4147-A177-3AD203B41FA5}">
                      <a16:colId xmlns="" xmlns:a16="http://schemas.microsoft.com/office/drawing/2014/main" val="20005"/>
                    </a:ext>
                  </a:extLst>
                </a:gridCol>
                <a:gridCol w="808902">
                  <a:extLst>
                    <a:ext uri="{9D8B030D-6E8A-4147-A177-3AD203B41FA5}">
                      <a16:colId xmlns="" xmlns:a16="http://schemas.microsoft.com/office/drawing/2014/main" val="20006"/>
                    </a:ext>
                  </a:extLst>
                </a:gridCol>
                <a:gridCol w="1244746">
                  <a:extLst>
                    <a:ext uri="{9D8B030D-6E8A-4147-A177-3AD203B41FA5}">
                      <a16:colId xmlns="" xmlns:a16="http://schemas.microsoft.com/office/drawing/2014/main" val="20007"/>
                    </a:ext>
                  </a:extLst>
                </a:gridCol>
              </a:tblGrid>
              <a:tr h="303211">
                <a:tc gridSpan="8">
                  <a:txBody>
                    <a:bodyPr/>
                    <a:lstStyle/>
                    <a:p>
                      <a:pPr algn="ctr" fontAlgn="ctr"/>
                      <a:r>
                        <a:rPr lang="es-MX" sz="1400" b="1" u="none" strike="noStrike" dirty="0">
                          <a:solidFill>
                            <a:schemeClr val="tx1"/>
                          </a:solidFill>
                          <a:effectLst/>
                        </a:rPr>
                        <a:t>V. SUBCOMITÉ DE DIFUSIÓN Y GESTIÓN</a:t>
                      </a:r>
                      <a:endParaRPr lang="es-MX" sz="1400" b="1" i="0" u="none" strike="noStrike" dirty="0">
                        <a:solidFill>
                          <a:schemeClr val="tx1"/>
                        </a:solidFill>
                        <a:effectLst/>
                        <a:latin typeface="Arial" panose="020B0604020202020204" pitchFamily="34" charset="0"/>
                      </a:endParaRPr>
                    </a:p>
                  </a:txBody>
                  <a:tcPr marL="3793" marR="3793" marT="3793" marB="0" anchor="ctr">
                    <a:solidFill>
                      <a:schemeClr val="bg1">
                        <a:lumMod val="6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 xmlns:a16="http://schemas.microsoft.com/office/drawing/2014/main" val="10000"/>
                  </a:ext>
                </a:extLst>
              </a:tr>
              <a:tr h="505317">
                <a:tc gridSpan="2">
                  <a:txBody>
                    <a:bodyPr/>
                    <a:lstStyle/>
                    <a:p>
                      <a:pPr algn="ctr" fontAlgn="ctr"/>
                      <a:r>
                        <a:rPr lang="es-MX" sz="700" b="1" u="none" strike="noStrike" dirty="0">
                          <a:solidFill>
                            <a:schemeClr val="tx1"/>
                          </a:solidFill>
                          <a:effectLst/>
                        </a:rPr>
                        <a:t>PROPUESTAS DE ACTIVIDADES A REALIZAR</a:t>
                      </a:r>
                      <a:endParaRPr lang="es-MX" sz="700" b="1" i="0" u="none" strike="noStrike" dirty="0">
                        <a:solidFill>
                          <a:schemeClr val="tx1"/>
                        </a:solidFill>
                        <a:effectLst/>
                        <a:latin typeface="Arial" panose="020B0604020202020204" pitchFamily="34" charset="0"/>
                      </a:endParaRPr>
                    </a:p>
                  </a:txBody>
                  <a:tcPr marL="3793" marR="3793" marT="3793" marB="0" anchor="ctr"/>
                </a:tc>
                <a:tc hMerge="1">
                  <a:txBody>
                    <a:bodyPr/>
                    <a:lstStyle/>
                    <a:p>
                      <a:endParaRPr lang="es-MX"/>
                    </a:p>
                  </a:txBody>
                  <a:tcPr/>
                </a:tc>
                <a:tc>
                  <a:txBody>
                    <a:bodyPr/>
                    <a:lstStyle/>
                    <a:p>
                      <a:pPr algn="ctr" fontAlgn="ctr"/>
                      <a:r>
                        <a:rPr lang="es-MX" sz="700" b="1" u="none" strike="noStrike" dirty="0">
                          <a:solidFill>
                            <a:schemeClr val="tx1"/>
                          </a:solidFill>
                          <a:effectLst/>
                        </a:rPr>
                        <a:t>OBJETIVO ESPECÍFICO AL CUAL SE ALINEA</a:t>
                      </a:r>
                      <a:endParaRPr lang="es-MX" sz="700" b="1" i="0" u="none" strike="noStrike" dirty="0">
                        <a:solidFill>
                          <a:schemeClr val="tx1"/>
                        </a:solidFill>
                        <a:effectLst/>
                        <a:latin typeface="Arial" panose="020B0604020202020204" pitchFamily="34" charset="0"/>
                      </a:endParaRPr>
                    </a:p>
                  </a:txBody>
                  <a:tcPr marL="3793" marR="3793" marT="3793" marB="0" anchor="ctr"/>
                </a:tc>
                <a:tc>
                  <a:txBody>
                    <a:bodyPr/>
                    <a:lstStyle/>
                    <a:p>
                      <a:pPr algn="ctr" fontAlgn="ctr"/>
                      <a:r>
                        <a:rPr lang="es-MX" sz="700" b="1" u="none" strike="noStrike" dirty="0">
                          <a:solidFill>
                            <a:schemeClr val="tx1"/>
                          </a:solidFill>
                          <a:effectLst/>
                        </a:rPr>
                        <a:t>LÍNEAS DE ACCIÓN</a:t>
                      </a:r>
                      <a:endParaRPr lang="es-MX" sz="700" b="1" i="0" u="none" strike="noStrike" dirty="0">
                        <a:solidFill>
                          <a:schemeClr val="tx1"/>
                        </a:solidFill>
                        <a:effectLst/>
                        <a:latin typeface="Arial" panose="020B0604020202020204" pitchFamily="34" charset="0"/>
                      </a:endParaRPr>
                    </a:p>
                  </a:txBody>
                  <a:tcPr marL="3793" marR="3793" marT="3793" marB="0" anchor="ctr"/>
                </a:tc>
                <a:tc>
                  <a:txBody>
                    <a:bodyPr/>
                    <a:lstStyle/>
                    <a:p>
                      <a:pPr algn="ctr" fontAlgn="ctr"/>
                      <a:r>
                        <a:rPr lang="es-MX" sz="700" b="1" u="none" strike="noStrike" dirty="0">
                          <a:solidFill>
                            <a:schemeClr val="tx1"/>
                          </a:solidFill>
                          <a:effectLst/>
                        </a:rPr>
                        <a:t>FECHA PROPUESTA</a:t>
                      </a:r>
                      <a:endParaRPr lang="es-MX" sz="700" b="1" i="0" u="none" strike="noStrike" dirty="0">
                        <a:solidFill>
                          <a:schemeClr val="tx1"/>
                        </a:solidFill>
                        <a:effectLst/>
                        <a:latin typeface="Arial" panose="020B0604020202020204" pitchFamily="34" charset="0"/>
                      </a:endParaRPr>
                    </a:p>
                  </a:txBody>
                  <a:tcPr marL="3793" marR="3793" marT="3793" marB="0" anchor="ctr"/>
                </a:tc>
                <a:tc>
                  <a:txBody>
                    <a:bodyPr/>
                    <a:lstStyle/>
                    <a:p>
                      <a:pPr algn="ctr" fontAlgn="ctr"/>
                      <a:r>
                        <a:rPr lang="es-MX" sz="600" b="1" u="none" strike="noStrike" dirty="0">
                          <a:solidFill>
                            <a:schemeClr val="tx1"/>
                          </a:solidFill>
                          <a:effectLst/>
                        </a:rPr>
                        <a:t>INSTITUCIÓN COORDINADORA</a:t>
                      </a:r>
                      <a:endParaRPr lang="es-MX" sz="600" b="1" i="0" u="none" strike="noStrike" dirty="0">
                        <a:solidFill>
                          <a:schemeClr val="tx1"/>
                        </a:solidFill>
                        <a:effectLst/>
                        <a:latin typeface="Arial" panose="020B0604020202020204" pitchFamily="34" charset="0"/>
                      </a:endParaRPr>
                    </a:p>
                  </a:txBody>
                  <a:tcPr marL="3793" marR="3793" marT="3793" marB="0" anchor="ctr"/>
                </a:tc>
                <a:tc>
                  <a:txBody>
                    <a:bodyPr/>
                    <a:lstStyle/>
                    <a:p>
                      <a:pPr algn="ctr" fontAlgn="ctr"/>
                      <a:r>
                        <a:rPr lang="es-MX" sz="600" b="1" u="none" strike="noStrike" dirty="0">
                          <a:solidFill>
                            <a:schemeClr val="tx1"/>
                          </a:solidFill>
                          <a:effectLst/>
                        </a:rPr>
                        <a:t>INSTITUCIONES PARTICIPANTES </a:t>
                      </a:r>
                      <a:endParaRPr lang="es-MX" sz="600" b="1" i="0" u="none" strike="noStrike" dirty="0">
                        <a:solidFill>
                          <a:schemeClr val="tx1"/>
                        </a:solidFill>
                        <a:effectLst/>
                        <a:latin typeface="Arial" panose="020B0604020202020204" pitchFamily="34" charset="0"/>
                      </a:endParaRPr>
                    </a:p>
                  </a:txBody>
                  <a:tcPr marL="3793" marR="3793" marT="3793" marB="0" anchor="ctr"/>
                </a:tc>
                <a:tc>
                  <a:txBody>
                    <a:bodyPr/>
                    <a:lstStyle/>
                    <a:p>
                      <a:pPr algn="ctr" fontAlgn="ctr"/>
                      <a:r>
                        <a:rPr lang="es-MX" sz="700" b="1" u="none" strike="noStrike" dirty="0">
                          <a:solidFill>
                            <a:schemeClr val="tx1"/>
                          </a:solidFill>
                          <a:effectLst/>
                        </a:rPr>
                        <a:t>ACUERDOS Y COMPROMISOS</a:t>
                      </a:r>
                      <a:endParaRPr lang="es-MX" sz="700" b="1" i="0" u="none" strike="noStrike" dirty="0">
                        <a:solidFill>
                          <a:schemeClr val="tx1"/>
                        </a:solidFill>
                        <a:effectLst/>
                        <a:latin typeface="Arial" panose="020B0604020202020204" pitchFamily="34" charset="0"/>
                      </a:endParaRPr>
                    </a:p>
                  </a:txBody>
                  <a:tcPr marL="3793" marR="3793" marT="3793" marB="0" anchor="ctr"/>
                </a:tc>
                <a:extLst>
                  <a:ext uri="{0D108BD9-81ED-4DB2-BD59-A6C34878D82A}">
                    <a16:rowId xmlns="" xmlns:a16="http://schemas.microsoft.com/office/drawing/2014/main" val="10001"/>
                  </a:ext>
                </a:extLst>
              </a:tr>
              <a:tr h="1026719">
                <a:tc>
                  <a:txBody>
                    <a:bodyPr/>
                    <a:lstStyle/>
                    <a:p>
                      <a:pPr algn="ctr" fontAlgn="ctr">
                        <a:buNone/>
                      </a:pPr>
                      <a:r>
                        <a:rPr lang="es-ES" altLang="es-MX" sz="800" b="0" i="0" u="none" strike="noStrike" dirty="0" smtClean="0">
                          <a:solidFill>
                            <a:schemeClr val="tx1"/>
                          </a:solidFill>
                          <a:effectLst/>
                          <a:latin typeface="Calibri" panose="020F0502020204030204" pitchFamily="34" charset="0"/>
                        </a:rPr>
                        <a:t>10</a:t>
                      </a:r>
                      <a:endParaRPr lang="es-ES" alt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l" fontAlgn="ctr"/>
                      <a:r>
                        <a:rPr lang="es-ES" altLang="es-MX" sz="800" kern="1200" dirty="0">
                          <a:solidFill>
                            <a:schemeClr val="tx1"/>
                          </a:solidFill>
                          <a:latin typeface="+mn-lt"/>
                          <a:ea typeface="+mn-ea"/>
                          <a:cs typeface="+mn-cs"/>
                          <a:sym typeface="+mn-ea"/>
                        </a:rPr>
                        <a:t>Presentar a los integrantes del Comité el diagnóstico situacional 2021 de los principales municipios con mayor población absoluta y los municipios proporcinalmente cuentan con mayor población de adultos mayores en el estado.</a:t>
                      </a:r>
                      <a:endParaRPr lang="es-ES" altLang="es-MX" sz="800" kern="1200" dirty="0">
                        <a:solidFill>
                          <a:schemeClr val="tx1"/>
                        </a:solidFill>
                        <a:latin typeface="+mn-lt"/>
                        <a:ea typeface="+mn-ea"/>
                        <a:cs typeface="+mn-cs"/>
                      </a:endParaRPr>
                    </a:p>
                  </a:txBody>
                  <a:tcPr marL="3793" marR="3793" marT="3793" marB="0" anchor="ctr"/>
                </a:tc>
                <a:tc>
                  <a:txBody>
                    <a:bodyPr/>
                    <a:lstStyle/>
                    <a:p>
                      <a:pPr algn="just" fontAlgn="ctr">
                        <a:buNone/>
                      </a:pPr>
                      <a:r>
                        <a:rPr lang="es-ES" altLang="es-MX" sz="800" b="0" i="0" u="none" strike="noStrike" dirty="0">
                          <a:solidFill>
                            <a:schemeClr val="tx1"/>
                          </a:solidFill>
                          <a:effectLst/>
                          <a:cs typeface="+mn-lt"/>
                        </a:rPr>
                        <a:t>Establecer un diagnóstico situacional de los principales municipios con mayor población absoluta y los municipios que proporcionalmente cuentan con mayor población de adultos mayores en el estado, de acuerdo a los resultados del Censo de Población y Vivienda 2020.</a:t>
                      </a:r>
                    </a:p>
                  </a:txBody>
                  <a:tcPr marL="3793" marR="3793" marT="3793" marB="0" anchor="ctr"/>
                </a:tc>
                <a:tc>
                  <a:txBody>
                    <a:bodyPr/>
                    <a:lstStyle/>
                    <a:p>
                      <a:pPr algn="l" fontAlgn="ctr">
                        <a:buNone/>
                      </a:pPr>
                      <a:r>
                        <a:rPr lang="es-MX" sz="800" dirty="0">
                          <a:solidFill>
                            <a:schemeClr val="tx1"/>
                          </a:solidFill>
                          <a:effectLst/>
                          <a:sym typeface="+mn-ea"/>
                        </a:rPr>
                        <a:t>Informar a los integrantes de los 6 subcomités la base de datos municipales con mayor población de personas mayores.</a:t>
                      </a:r>
                      <a:endParaRPr lang="es-MX" sz="800" b="0" i="0" u="none" strike="noStrike" dirty="0">
                        <a:solidFill>
                          <a:schemeClr val="tx1"/>
                        </a:solidFill>
                        <a:effectLst/>
                        <a:latin typeface="Calibri" panose="020F0502020204030204" pitchFamily="34" charset="0"/>
                      </a:endParaRPr>
                    </a:p>
                    <a:p>
                      <a:pPr algn="l" fontAlgn="ctr">
                        <a:buNone/>
                      </a:pPr>
                      <a:endParaRPr lang="es-MX" altLang="en-US"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ctr" fontAlgn="ctr">
                        <a:buNone/>
                      </a:pPr>
                      <a:r>
                        <a:rPr lang="es-MX" sz="800" dirty="0">
                          <a:solidFill>
                            <a:schemeClr val="tx1"/>
                          </a:solidFill>
                          <a:effectLst/>
                          <a:sym typeface="+mn-ea"/>
                        </a:rPr>
                        <a:t>Abril</a:t>
                      </a:r>
                      <a:endParaRPr lang="es-MX" sz="800" b="0" i="0" u="none" strike="noStrike" dirty="0">
                        <a:solidFill>
                          <a:schemeClr val="tx1"/>
                        </a:solidFill>
                        <a:effectLst/>
                        <a:latin typeface="Calibri" panose="020F0502020204030204" pitchFamily="34" charset="0"/>
                      </a:endParaRPr>
                    </a:p>
                    <a:p>
                      <a:pPr algn="ctr" fontAlgn="ctr">
                        <a:buNone/>
                      </a:pPr>
                      <a:endParaRPr lang="es-MX" altLang="en-US"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ctr" fontAlgn="ctr">
                        <a:buNone/>
                      </a:pPr>
                      <a:r>
                        <a:rPr lang="es-MX" sz="800" dirty="0">
                          <a:solidFill>
                            <a:schemeClr val="tx1"/>
                          </a:solidFill>
                          <a:effectLst/>
                          <a:sym typeface="+mn-ea"/>
                        </a:rPr>
                        <a:t>Consejo Estatal de Población (COESPO)</a:t>
                      </a:r>
                      <a:endParaRPr lang="es-MX" altLang="en-US"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ctr" fontAlgn="ctr">
                        <a:buNone/>
                      </a:pPr>
                      <a:r>
                        <a:rPr lang="es-ES" altLang="es-MX" sz="800" b="0" i="0" u="none" strike="noStrike" dirty="0">
                          <a:solidFill>
                            <a:schemeClr val="tx1"/>
                          </a:solidFill>
                          <a:effectLst/>
                          <a:latin typeface="Calibri" panose="020F0502020204030204" pitchFamily="34" charset="0"/>
                        </a:rPr>
                        <a:t>N/A</a:t>
                      </a:r>
                    </a:p>
                  </a:txBody>
                  <a:tcPr marL="3793" marR="3793" marT="3793" marB="0" anchor="ctr"/>
                </a:tc>
                <a:tc>
                  <a:txBody>
                    <a:bodyPr/>
                    <a:lstStyle/>
                    <a:p>
                      <a:pPr algn="l" fontAlgn="ctr">
                        <a:buNone/>
                      </a:pPr>
                      <a:r>
                        <a:rPr lang="es-MX" sz="800">
                          <a:solidFill>
                            <a:schemeClr val="tx1"/>
                          </a:solidFill>
                          <a:effectLst/>
                          <a:sym typeface="+mn-ea"/>
                        </a:rPr>
                        <a:t>Con base a la presentación de los municipios con mayor población y municipios con mayor población proporcional, se espera que las acciones de este Comité se enfoque en los municipios prioritarios presentados.</a:t>
                      </a:r>
                      <a:endParaRPr lang="es-MX" sz="800" b="0" i="0" u="none" strike="noStrike">
                        <a:solidFill>
                          <a:schemeClr val="tx1"/>
                        </a:solidFill>
                        <a:effectLst/>
                        <a:latin typeface="Calibri" panose="020F0502020204030204" pitchFamily="34" charset="0"/>
                      </a:endParaRPr>
                    </a:p>
                    <a:p>
                      <a:pPr algn="l" fontAlgn="ctr">
                        <a:buNone/>
                      </a:pPr>
                      <a:endParaRPr lang="es-MX" altLang="en-US" sz="800" b="0" i="0" u="none" strike="noStrike">
                        <a:solidFill>
                          <a:schemeClr val="tx1"/>
                        </a:solidFill>
                        <a:effectLst/>
                        <a:latin typeface="Calibri" panose="020F0502020204030204" pitchFamily="34" charset="0"/>
                      </a:endParaRPr>
                    </a:p>
                  </a:txBody>
                  <a:tcPr marL="3793" marR="3793" marT="3793" marB="0" anchor="ctr"/>
                </a:tc>
                <a:extLst>
                  <a:ext uri="{0D108BD9-81ED-4DB2-BD59-A6C34878D82A}">
                    <a16:rowId xmlns="" xmlns:a16="http://schemas.microsoft.com/office/drawing/2014/main" val="10002"/>
                  </a:ext>
                </a:extLst>
              </a:tr>
              <a:tr h="1112520">
                <a:tc>
                  <a:txBody>
                    <a:bodyPr/>
                    <a:lstStyle/>
                    <a:p>
                      <a:pPr algn="ctr" fontAlgn="ctr"/>
                      <a:r>
                        <a:rPr lang="es-MX" altLang="es-ES" sz="800" dirty="0" smtClean="0">
                          <a:solidFill>
                            <a:schemeClr val="tx1"/>
                          </a:solidFill>
                        </a:rPr>
                        <a:t>11</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l" fontAlgn="ctr"/>
                      <a:endParaRPr lang="es-ES" altLang="es-MX" sz="800" b="0" i="0" u="none" strike="noStrike" dirty="0">
                        <a:solidFill>
                          <a:schemeClr val="tx1"/>
                        </a:solidFill>
                        <a:effectLst/>
                        <a:latin typeface="Calibri" panose="020F0502020204030204" pitchFamily="34" charset="0"/>
                      </a:endParaRPr>
                    </a:p>
                    <a:p>
                      <a:pPr algn="l" fontAlgn="ctr"/>
                      <a:endParaRPr lang="es-ES" altLang="es-MX" sz="800" b="0" i="0" u="none" strike="noStrike" dirty="0">
                        <a:solidFill>
                          <a:schemeClr val="tx1"/>
                        </a:solidFill>
                        <a:effectLst/>
                        <a:latin typeface="Calibri" panose="020F0502020204030204" pitchFamily="34" charset="0"/>
                      </a:endParaRPr>
                    </a:p>
                    <a:p>
                      <a:pPr algn="l" fontAlgn="ctr"/>
                      <a:r>
                        <a:rPr lang="es-MX" altLang="es-ES" sz="800" dirty="0">
                          <a:solidFill>
                            <a:schemeClr val="tx1"/>
                          </a:solidFill>
                        </a:rPr>
                        <a:t>Administrar y mantener actualizada la cuenta de la red social de facebook.</a:t>
                      </a:r>
                      <a:endParaRPr lang="es-MX" sz="800" u="none" strike="noStrike" dirty="0">
                        <a:solidFill>
                          <a:schemeClr val="tx1"/>
                        </a:solidFill>
                        <a:effectLst/>
                      </a:endParaRPr>
                    </a:p>
                  </a:txBody>
                  <a:tcPr marL="3793" marR="3793" marT="3793" marB="0" anchor="ctr"/>
                </a:tc>
                <a:tc rowSpan="2">
                  <a:txBody>
                    <a:bodyPr/>
                    <a:lstStyle/>
                    <a:p>
                      <a:pPr algn="l" fontAlgn="ctr"/>
                      <a:r>
                        <a:rPr lang="es-MX" sz="800" u="none" strike="noStrike" dirty="0">
                          <a:solidFill>
                            <a:schemeClr val="tx1"/>
                          </a:solidFill>
                          <a:effectLst/>
                        </a:rPr>
                        <a:t>Difundir información, actualizar en conocimientos con evidencia científica y sensibilizar a familias, comunidad, población en general, respecto de los temas de envejecimiento y vejez, a través de planes de medios.</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l" fontAlgn="ctr"/>
                      <a:r>
                        <a:rPr lang="es-MX" altLang="es-ES" sz="800" dirty="0">
                          <a:solidFill>
                            <a:schemeClr val="tx1"/>
                          </a:solidFill>
                        </a:rPr>
                        <a:t>Brindar información a la población objetivo y a los integrantes del COESAEN.</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ctr" fontAlgn="ctr"/>
                      <a:r>
                        <a:rPr lang="es-MX" altLang="es-ES" sz="800" dirty="0">
                          <a:solidFill>
                            <a:schemeClr val="tx1"/>
                          </a:solidFill>
                        </a:rPr>
                        <a:t>Permanente</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ctr" fontAlgn="ctr"/>
                      <a:r>
                        <a:rPr lang="es-MX" altLang="es-ES" sz="800" dirty="0">
                          <a:solidFill>
                            <a:schemeClr val="tx1"/>
                          </a:solidFill>
                        </a:rPr>
                        <a:t>COESPO</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ctr" fontAlgn="ctr"/>
                      <a:r>
                        <a:rPr lang="es-MX" altLang="es-ES" sz="800" dirty="0">
                          <a:solidFill>
                            <a:schemeClr val="tx1"/>
                          </a:solidFill>
                        </a:rPr>
                        <a:t>N/A</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l" fontAlgn="ctr"/>
                      <a:r>
                        <a:rPr lang="es-MX" altLang="es-ES" sz="800" dirty="0">
                          <a:solidFill>
                            <a:schemeClr val="tx1"/>
                          </a:solidFill>
                        </a:rPr>
                        <a:t>Que los integrantes del Comité compartan sus actividades y eventos programados o realizados, así como información de interés y apoyo a la población objetivo y población en general.</a:t>
                      </a:r>
                      <a:endParaRPr lang="es-MX" sz="800" b="0" i="0" u="none" strike="noStrike">
                        <a:solidFill>
                          <a:schemeClr val="tx1"/>
                        </a:solidFill>
                        <a:effectLst/>
                        <a:latin typeface="Calibri" panose="020F0502020204030204" pitchFamily="34" charset="0"/>
                      </a:endParaRPr>
                    </a:p>
                  </a:txBody>
                  <a:tcPr marL="3793" marR="3793" marT="3793" marB="0" anchor="ctr"/>
                </a:tc>
                <a:extLst>
                  <a:ext uri="{0D108BD9-81ED-4DB2-BD59-A6C34878D82A}">
                    <a16:rowId xmlns="" xmlns:a16="http://schemas.microsoft.com/office/drawing/2014/main" val="10003"/>
                  </a:ext>
                </a:extLst>
              </a:tr>
              <a:tr h="1537431">
                <a:tc>
                  <a:txBody>
                    <a:bodyPr/>
                    <a:lstStyle/>
                    <a:p>
                      <a:pPr algn="ctr" fontAlgn="ctr"/>
                      <a:r>
                        <a:rPr lang="es-MX" sz="800" u="none" strike="noStrike" dirty="0" smtClean="0">
                          <a:solidFill>
                            <a:schemeClr val="tx1"/>
                          </a:solidFill>
                          <a:effectLst/>
                        </a:rPr>
                        <a:t>12</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l" fontAlgn="ctr"/>
                      <a:r>
                        <a:rPr lang="es-MX" sz="800" u="none" strike="noStrike" dirty="0">
                          <a:solidFill>
                            <a:schemeClr val="tx1"/>
                          </a:solidFill>
                          <a:effectLst/>
                        </a:rPr>
                        <a:t>Crear contenidos estratégicos que aborden los temas y planes de acción del COESAEN, orientados a la difusión y acercamiento con los usuarios directos e indirectos, como son: estilos de vida integral y sano para las personas mayores, envejecimiento activo y saludable, derechos de las personas mayores y procesos de elaboración y promoción de políticas públicas para mejorar la calidad de vida de las personas mayores.</a:t>
                      </a:r>
                      <a:endParaRPr lang="es-MX" sz="800" b="0" i="0" u="none" strike="noStrike" dirty="0">
                        <a:solidFill>
                          <a:schemeClr val="tx1"/>
                        </a:solidFill>
                        <a:effectLst/>
                        <a:latin typeface="Calibri" panose="020F0502020204030204" pitchFamily="34" charset="0"/>
                      </a:endParaRPr>
                    </a:p>
                  </a:txBody>
                  <a:tcPr marL="3793" marR="3793" marT="3793" marB="0" anchor="ctr"/>
                </a:tc>
                <a:tc vMerge="1">
                  <a:txBody>
                    <a:bodyPr/>
                    <a:lstStyle/>
                    <a:p>
                      <a:endParaRPr lang="es-MX"/>
                    </a:p>
                  </a:txBody>
                  <a:tcPr/>
                </a:tc>
                <a:tc>
                  <a:txBody>
                    <a:bodyPr/>
                    <a:lstStyle/>
                    <a:p>
                      <a:pPr algn="l" fontAlgn="ctr"/>
                      <a:r>
                        <a:rPr lang="es-MX" sz="800" u="none" strike="noStrike" dirty="0">
                          <a:solidFill>
                            <a:schemeClr val="tx1"/>
                          </a:solidFill>
                          <a:effectLst/>
                        </a:rPr>
                        <a:t>Informar a los usuarios sobre las actividades realizadas por COESAEN y dar a conocer temas que impacten en la atención y protección de los cuidadores y en las personas mayores.</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ctr" fontAlgn="ctr"/>
                      <a:r>
                        <a:rPr lang="es-MX" sz="800" u="none" strike="noStrike">
                          <a:solidFill>
                            <a:schemeClr val="tx1"/>
                          </a:solidFill>
                          <a:effectLst/>
                        </a:rPr>
                        <a:t>Permanente</a:t>
                      </a:r>
                      <a:endParaRPr lang="es-MX" sz="800" b="0" i="0" u="none" strike="noStrike">
                        <a:solidFill>
                          <a:schemeClr val="tx1"/>
                        </a:solidFill>
                        <a:effectLst/>
                        <a:latin typeface="Calibri" panose="020F0502020204030204" pitchFamily="34" charset="0"/>
                      </a:endParaRPr>
                    </a:p>
                  </a:txBody>
                  <a:tcPr marL="3793" marR="3793" marT="3793" marB="0" anchor="ctr"/>
                </a:tc>
                <a:tc>
                  <a:txBody>
                    <a:bodyPr/>
                    <a:lstStyle/>
                    <a:p>
                      <a:pPr algn="ctr" fontAlgn="ctr"/>
                      <a:r>
                        <a:rPr lang="es-MX" sz="800" u="none" strike="noStrike">
                          <a:solidFill>
                            <a:schemeClr val="tx1"/>
                          </a:solidFill>
                          <a:effectLst/>
                        </a:rPr>
                        <a:t>COESPO</a:t>
                      </a:r>
                      <a:endParaRPr lang="es-MX" sz="800" b="0" i="0" u="none" strike="noStrike">
                        <a:solidFill>
                          <a:schemeClr val="tx1"/>
                        </a:solidFill>
                        <a:effectLst/>
                        <a:latin typeface="Calibri" panose="020F0502020204030204" pitchFamily="34" charset="0"/>
                      </a:endParaRPr>
                    </a:p>
                  </a:txBody>
                  <a:tcPr marL="3793" marR="3793" marT="3793" marB="0" anchor="ctr"/>
                </a:tc>
                <a:tc>
                  <a:txBody>
                    <a:bodyPr/>
                    <a:lstStyle/>
                    <a:p>
                      <a:pPr algn="ctr" fontAlgn="ctr"/>
                      <a:r>
                        <a:rPr lang="es-MX" sz="800" u="none" strike="noStrike" dirty="0">
                          <a:solidFill>
                            <a:schemeClr val="tx1"/>
                          </a:solidFill>
                          <a:effectLst/>
                        </a:rPr>
                        <a:t>Todas las instituciones integrantes del Comité</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l" fontAlgn="ctr"/>
                      <a:r>
                        <a:rPr lang="es-MX" sz="800" u="none" strike="noStrike" dirty="0">
                          <a:solidFill>
                            <a:schemeClr val="tx1"/>
                          </a:solidFill>
                          <a:effectLst/>
                        </a:rPr>
                        <a:t>Que los integrantes de las 6 subcomisiones proporcionen a COESPO la información para ser publicada en la red social, y poder estructurar infografías con contenidos que impacten positivamente en el tema de</a:t>
                      </a:r>
                      <a:r>
                        <a:rPr lang="es-MX" sz="800" u="none" strike="noStrike" baseline="0" dirty="0">
                          <a:solidFill>
                            <a:schemeClr val="tx1"/>
                          </a:solidFill>
                          <a:effectLst/>
                        </a:rPr>
                        <a:t> </a:t>
                      </a:r>
                      <a:r>
                        <a:rPr lang="es-MX" sz="800" u="none" strike="noStrike" dirty="0">
                          <a:solidFill>
                            <a:schemeClr val="tx1"/>
                          </a:solidFill>
                          <a:effectLst/>
                        </a:rPr>
                        <a:t>envejecimiento ,el cuidado y respeto de las personas mayores. </a:t>
                      </a:r>
                      <a:endParaRPr lang="es-MX" sz="800" b="0" i="0" u="none" strike="noStrike" dirty="0">
                        <a:solidFill>
                          <a:schemeClr val="tx1"/>
                        </a:solidFill>
                        <a:effectLst/>
                        <a:latin typeface="Calibri" panose="020F0502020204030204" pitchFamily="34" charset="0"/>
                      </a:endParaRPr>
                    </a:p>
                  </a:txBody>
                  <a:tcPr marL="3793" marR="3793" marT="3793" marB="0" anchor="ctr"/>
                </a:tc>
                <a:extLst>
                  <a:ext uri="{0D108BD9-81ED-4DB2-BD59-A6C34878D82A}">
                    <a16:rowId xmlns="" xmlns:a16="http://schemas.microsoft.com/office/drawing/2014/main" val="10004"/>
                  </a:ext>
                </a:extLst>
              </a:tr>
              <a:tr h="746703">
                <a:tc>
                  <a:txBody>
                    <a:bodyPr/>
                    <a:lstStyle/>
                    <a:p>
                      <a:pPr algn="ctr" fontAlgn="ctr"/>
                      <a:r>
                        <a:rPr lang="es-MX" sz="800" u="none" strike="noStrike" smtClean="0">
                          <a:solidFill>
                            <a:schemeClr val="tx1"/>
                          </a:solidFill>
                          <a:effectLst/>
                        </a:rPr>
                        <a:t>13</a:t>
                      </a:r>
                      <a:endParaRPr lang="es-MX" sz="800" b="0" i="0" u="none" strike="noStrike">
                        <a:solidFill>
                          <a:schemeClr val="tx1"/>
                        </a:solidFill>
                        <a:effectLst/>
                        <a:latin typeface="Calibri" panose="020F0502020204030204" pitchFamily="34" charset="0"/>
                      </a:endParaRPr>
                    </a:p>
                  </a:txBody>
                  <a:tcPr marL="3793" marR="3793" marT="3793" marB="0" anchor="ctr"/>
                </a:tc>
                <a:tc>
                  <a:txBody>
                    <a:bodyPr/>
                    <a:lstStyle/>
                    <a:p>
                      <a:pPr algn="l" fontAlgn="ctr"/>
                      <a:r>
                        <a:rPr lang="es-MX" sz="800" u="none" strike="noStrike">
                          <a:solidFill>
                            <a:schemeClr val="tx1"/>
                          </a:solidFill>
                          <a:effectLst/>
                        </a:rPr>
                        <a:t>Diseñar acciones en coordinación con los Consejos Municipales de Población (COMUPO´s) para la inclusión de la atención al envejecimiento en sus programas y acciones municipales.</a:t>
                      </a:r>
                      <a:endParaRPr lang="es-MX" sz="800" b="0" i="0" u="none" strike="noStrike">
                        <a:solidFill>
                          <a:schemeClr val="tx1"/>
                        </a:solidFill>
                        <a:effectLst/>
                        <a:latin typeface="Calibri" panose="020F0502020204030204" pitchFamily="34" charset="0"/>
                      </a:endParaRPr>
                    </a:p>
                  </a:txBody>
                  <a:tcPr marL="3793" marR="3793" marT="3793" marB="0" anchor="ctr"/>
                </a:tc>
                <a:tc>
                  <a:txBody>
                    <a:bodyPr/>
                    <a:lstStyle/>
                    <a:p>
                      <a:pPr algn="l" fontAlgn="ctr"/>
                      <a:r>
                        <a:rPr lang="es-ES" altLang="es-MX" sz="800" u="none" strike="noStrike" dirty="0">
                          <a:solidFill>
                            <a:schemeClr val="tx1"/>
                          </a:solidFill>
                          <a:effectLst/>
                        </a:rPr>
                        <a:t>Promover en los Ayuntamientos acciones sobre los diferentes temas de atención al envejecimiento, como la </a:t>
                      </a:r>
                      <a:r>
                        <a:rPr lang="es-ES" altLang="es-MX" sz="800" u="none" strike="noStrike" dirty="0" err="1">
                          <a:solidFill>
                            <a:schemeClr val="tx1"/>
                          </a:solidFill>
                          <a:effectLst/>
                        </a:rPr>
                        <a:t>creacón</a:t>
                      </a:r>
                      <a:r>
                        <a:rPr lang="es-ES" altLang="es-MX" sz="800" u="none" strike="noStrike" dirty="0">
                          <a:solidFill>
                            <a:schemeClr val="tx1"/>
                          </a:solidFill>
                          <a:effectLst/>
                        </a:rPr>
                        <a:t> de casa de día, en los municipios con COMUPOS</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l" fontAlgn="ctr"/>
                      <a:r>
                        <a:rPr lang="es-MX" sz="800" u="none" strike="noStrike">
                          <a:solidFill>
                            <a:schemeClr val="tx1"/>
                          </a:solidFill>
                          <a:effectLst/>
                        </a:rPr>
                        <a:t> </a:t>
                      </a:r>
                      <a:r>
                        <a:rPr lang="es-ES" altLang="es-MX" sz="800" u="none" strike="noStrike">
                          <a:solidFill>
                            <a:schemeClr val="tx1"/>
                          </a:solidFill>
                          <a:effectLst/>
                        </a:rPr>
                        <a:t>Firmas de acuerdos o convenios con los Ayuntamientos en coordinación con los COMUPO´S para implementar acciones de atención al envejecimiento.</a:t>
                      </a:r>
                      <a:endParaRPr lang="es-ES" altLang="es-MX" sz="800" b="0" i="0" u="none" strike="noStrike">
                        <a:solidFill>
                          <a:schemeClr val="tx1"/>
                        </a:solidFill>
                        <a:effectLst/>
                        <a:latin typeface="Calibri" panose="020F0502020204030204" pitchFamily="34" charset="0"/>
                      </a:endParaRPr>
                    </a:p>
                  </a:txBody>
                  <a:tcPr marL="3793" marR="3793" marT="3793" marB="0" anchor="ctr"/>
                </a:tc>
                <a:tc>
                  <a:txBody>
                    <a:bodyPr/>
                    <a:lstStyle/>
                    <a:p>
                      <a:pPr algn="ctr" fontAlgn="ctr"/>
                      <a:r>
                        <a:rPr lang="es-MX" sz="800" u="none" strike="noStrike">
                          <a:solidFill>
                            <a:schemeClr val="tx1"/>
                          </a:solidFill>
                          <a:effectLst/>
                        </a:rPr>
                        <a:t>Permanente</a:t>
                      </a:r>
                      <a:endParaRPr lang="es-MX" sz="800" b="0" i="0" u="none" strike="noStrike">
                        <a:solidFill>
                          <a:schemeClr val="tx1"/>
                        </a:solidFill>
                        <a:effectLst/>
                        <a:latin typeface="Calibri" panose="020F0502020204030204" pitchFamily="34" charset="0"/>
                      </a:endParaRPr>
                    </a:p>
                  </a:txBody>
                  <a:tcPr marL="3793" marR="3793" marT="3793" marB="0" anchor="ctr"/>
                </a:tc>
                <a:tc>
                  <a:txBody>
                    <a:bodyPr/>
                    <a:lstStyle/>
                    <a:p>
                      <a:pPr algn="ctr" fontAlgn="ctr"/>
                      <a:r>
                        <a:rPr lang="es-MX" sz="800" u="none" strike="noStrike">
                          <a:solidFill>
                            <a:schemeClr val="tx1"/>
                          </a:solidFill>
                          <a:effectLst/>
                        </a:rPr>
                        <a:t>COESPO</a:t>
                      </a:r>
                      <a:endParaRPr lang="es-MX" sz="800" b="0" i="0" u="none" strike="noStrike">
                        <a:solidFill>
                          <a:schemeClr val="tx1"/>
                        </a:solidFill>
                        <a:effectLst/>
                        <a:latin typeface="Calibri" panose="020F0502020204030204" pitchFamily="34" charset="0"/>
                      </a:endParaRPr>
                    </a:p>
                  </a:txBody>
                  <a:tcPr marL="3793" marR="3793" marT="3793" marB="0" anchor="ctr"/>
                </a:tc>
                <a:tc>
                  <a:txBody>
                    <a:bodyPr/>
                    <a:lstStyle/>
                    <a:p>
                      <a:pPr algn="ctr" fontAlgn="ctr"/>
                      <a:r>
                        <a:rPr lang="es-MX" sz="800" u="none" strike="noStrike" dirty="0" err="1">
                          <a:solidFill>
                            <a:schemeClr val="tx1"/>
                          </a:solidFill>
                          <a:effectLst/>
                        </a:rPr>
                        <a:t>COMUPO´s</a:t>
                      </a:r>
                      <a:endParaRPr lang="es-MX" sz="800" b="0" i="0" u="none" strike="noStrike" dirty="0">
                        <a:solidFill>
                          <a:schemeClr val="tx1"/>
                        </a:solidFill>
                        <a:effectLst/>
                        <a:latin typeface="Calibri" panose="020F0502020204030204" pitchFamily="34" charset="0"/>
                      </a:endParaRPr>
                    </a:p>
                  </a:txBody>
                  <a:tcPr marL="3793" marR="3793" marT="3793" marB="0" anchor="ctr"/>
                </a:tc>
                <a:tc>
                  <a:txBody>
                    <a:bodyPr/>
                    <a:lstStyle/>
                    <a:p>
                      <a:pPr algn="l" fontAlgn="ctr"/>
                      <a:r>
                        <a:rPr lang="es-MX" sz="800" u="none" strike="noStrike" dirty="0">
                          <a:solidFill>
                            <a:schemeClr val="tx1"/>
                          </a:solidFill>
                          <a:effectLst/>
                        </a:rPr>
                        <a:t> </a:t>
                      </a:r>
                      <a:r>
                        <a:rPr lang="es-ES" altLang="es-MX" sz="800" u="none" strike="noStrike" dirty="0">
                          <a:solidFill>
                            <a:schemeClr val="tx1"/>
                          </a:solidFill>
                          <a:effectLst/>
                        </a:rPr>
                        <a:t>Que los municipios que cuenten con COMUPO´s, integren firmas de acuerdos o convenios para </a:t>
                      </a:r>
                      <a:r>
                        <a:rPr lang="es-ES" altLang="es-MX" sz="800" dirty="0">
                          <a:solidFill>
                            <a:schemeClr val="tx1"/>
                          </a:solidFill>
                          <a:effectLst/>
                          <a:sym typeface="+mn-ea"/>
                        </a:rPr>
                        <a:t> la creacón de casa de día, </a:t>
                      </a:r>
                      <a:endParaRPr lang="es-ES" altLang="es-MX" sz="800" b="0" i="0" u="none" strike="noStrike" dirty="0">
                        <a:solidFill>
                          <a:schemeClr val="tx1"/>
                        </a:solidFill>
                        <a:effectLst/>
                        <a:latin typeface="Calibri" panose="020F0502020204030204" pitchFamily="34" charset="0"/>
                      </a:endParaRPr>
                    </a:p>
                  </a:txBody>
                  <a:tcPr marL="3793" marR="3793" marT="3793" marB="0" anchor="ctr"/>
                </a:tc>
                <a:extLst>
                  <a:ext uri="{0D108BD9-81ED-4DB2-BD59-A6C34878D82A}">
                    <a16:rowId xmlns="" xmlns:a16="http://schemas.microsoft.com/office/drawing/2014/main" val="10005"/>
                  </a:ext>
                </a:extLst>
              </a:tr>
            </a:tbl>
          </a:graphicData>
        </a:graphic>
      </p:graphicFrame>
      <p:pic>
        <p:nvPicPr>
          <p:cNvPr id="3" name="Imagen 2"/>
          <p:cNvPicPr>
            <a:picLocks noChangeAspect="1"/>
          </p:cNvPicPr>
          <p:nvPr/>
        </p:nvPicPr>
        <p:blipFill rotWithShape="1">
          <a:blip r:embed="rId2" cstate="print">
            <a:extLst>
              <a:ext uri="{28A0092B-C50C-407E-A947-70E740481C1C}">
                <a14:useLocalDpi xmlns:a14="http://schemas.microsoft.com/office/drawing/2010/main" val="0"/>
              </a:ext>
            </a:extLst>
          </a:blip>
          <a:srcRect l="2835" t="1571" r="1822" b="3151"/>
          <a:stretch>
            <a:fillRect/>
          </a:stretch>
        </p:blipFill>
        <p:spPr>
          <a:xfrm>
            <a:off x="7820755" y="302923"/>
            <a:ext cx="542911" cy="58782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lantilla SESVER 2">
      <a:majorFont>
        <a:latin typeface="Panton"/>
        <a:ea typeface=""/>
        <a:cs typeface=""/>
      </a:majorFont>
      <a:minorFont>
        <a:latin typeface="Panto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1396</Words>
  <Application>Microsoft Office PowerPoint</Application>
  <PresentationFormat>Presentación en pantalla (4:3)</PresentationFormat>
  <Paragraphs>116</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1_Tema de Office</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Iride Jimenez Lopez</dc:creator>
  <cp:lastModifiedBy>UV</cp:lastModifiedBy>
  <cp:revision>16</cp:revision>
  <dcterms:created xsi:type="dcterms:W3CDTF">2021-03-24T17:19:00Z</dcterms:created>
  <dcterms:modified xsi:type="dcterms:W3CDTF">2021-03-26T17:23:59Z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3082-11.2.0.9984</vt:lpwstr>
  </property>
</Properties>
</file>