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1" r:id="rId2"/>
    <p:sldId id="312" r:id="rId3"/>
    <p:sldId id="313" r:id="rId4"/>
    <p:sldId id="314" r:id="rId5"/>
    <p:sldId id="328" r:id="rId6"/>
    <p:sldId id="329" r:id="rId7"/>
    <p:sldId id="316" r:id="rId8"/>
    <p:sldId id="327" r:id="rId9"/>
    <p:sldId id="319" r:id="rId10"/>
    <p:sldId id="322" r:id="rId11"/>
    <p:sldId id="323" r:id="rId12"/>
    <p:sldId id="326" r:id="rId13"/>
    <p:sldId id="296" r:id="rId14"/>
    <p:sldId id="315" r:id="rId15"/>
  </p:sldIdLst>
  <p:sldSz cx="12192000" cy="6858000"/>
  <p:notesSz cx="6797675" cy="9926638"/>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9397" autoAdjust="0"/>
  </p:normalViewPr>
  <p:slideViewPr>
    <p:cSldViewPr snapToGrid="0">
      <p:cViewPr varScale="1">
        <p:scale>
          <a:sx n="74" d="100"/>
          <a:sy n="74" d="100"/>
        </p:scale>
        <p:origin x="-5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623838C-BF09-4671-A4DA-FCCA4D49E36F}" type="datetimeFigureOut">
              <a:rPr lang="es-MX" smtClean="0"/>
              <a:pPr/>
              <a:t>21/02/2018</a:t>
            </a:fld>
            <a:endParaRPr lang="es-MX"/>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8E5CBE-680E-4F35-B25C-C6B44166EE88}" type="slidenum">
              <a:rPr lang="es-MX" smtClean="0"/>
              <a:pPr/>
              <a:t>‹Nº›</a:t>
            </a:fld>
            <a:endParaRPr lang="es-MX"/>
          </a:p>
        </p:txBody>
      </p:sp>
    </p:spTree>
    <p:extLst>
      <p:ext uri="{BB962C8B-B14F-4D97-AF65-F5344CB8AC3E}">
        <p14:creationId xmlns:p14="http://schemas.microsoft.com/office/powerpoint/2010/main" val="8203675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279D713-F32D-204B-800B-7B5DC0E91043}" type="datetimeFigureOut">
              <a:rPr lang="es-ES_tradnl" smtClean="0"/>
              <a:pPr/>
              <a:t>21/02/2018</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FDE58F-0C15-4748-8809-5B8B731B6A09}" type="slidenum">
              <a:rPr lang="es-ES_tradnl" smtClean="0"/>
              <a:pPr/>
              <a:t>‹Nº›</a:t>
            </a:fld>
            <a:endParaRPr lang="es-ES_tradnl"/>
          </a:p>
        </p:txBody>
      </p:sp>
    </p:spTree>
    <p:extLst>
      <p:ext uri="{BB962C8B-B14F-4D97-AF65-F5344CB8AC3E}">
        <p14:creationId xmlns:p14="http://schemas.microsoft.com/office/powerpoint/2010/main" val="375673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fld id="{CCCDB3F7-41CD-4EDA-A097-0F1594DFEC33}" type="slidenum">
              <a:rPr lang="es-ES" altLang="es-MX" smtClean="0">
                <a:latin typeface="Arial Narrow" pitchFamily="34" charset="0"/>
              </a:rPr>
              <a:pPr/>
              <a:t>2</a:t>
            </a:fld>
            <a:endParaRPr lang="es-ES" altLang="es-MX" smtClean="0">
              <a:latin typeface="Arial Narrow" pitchFamily="34" charset="0"/>
            </a:endParaRP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MX" altLang="es-MX" smtClean="0">
                <a:cs typeface="Tahoma" pitchFamily="34" charset="0"/>
              </a:rPr>
              <a:t>Hablar de cada uno de los enfoques y finalmente cerrar con:</a:t>
            </a:r>
          </a:p>
          <a:p>
            <a:pPr algn="just" eaLnBrk="1" hangingPunct="1"/>
            <a:r>
              <a:rPr lang="es-MX" altLang="es-MX" smtClean="0">
                <a:cs typeface="Tahoma" pitchFamily="34" charset="0"/>
              </a:rPr>
              <a:t>Como se ha podido  observar,  el  estado actual de la investigación en este campo es considerable, pero insuficiente dada la escasez de publicaciones destinadas al análisis de los procesos que intervienen en la atención de la salud desde la perspectiva  de las ciencias sociales, específicamente desde el ámbito de la representaciones sociales. </a:t>
            </a:r>
            <a:r>
              <a:rPr lang="es-ES" altLang="es-MX" smtClean="0">
                <a:cs typeface="Tahoma" pitchFamily="34" charset="0"/>
              </a:rPr>
              <a:t>En términos teóricos, las  representaciones sociales  parecen ofrecer un modelo de particular importancia para el estudio de procesos sociales, tales como el que aquí se propone, pues. en esencia; permite captar los sustratos simbólicos sobre los cuales se apoya el conocimiento que los ancianos tienen sobre su salud-enfermedad, y, la atención que reciben y  que ellos mismos se  otorgan .</a:t>
            </a:r>
            <a:endParaRPr lang="es-ES" altLang="es-MX" smtClean="0">
              <a:latin typeface="Courier New" pitchFamily="49" charset="0"/>
              <a:cs typeface="Courier New" pitchFamily="49" charset="0"/>
            </a:endParaRPr>
          </a:p>
          <a:p>
            <a:pPr eaLnBrk="1" hangingPunct="1"/>
            <a:endParaRPr lang="es-ES" altLang="es-MX" smtClean="0">
              <a:solidFill>
                <a:srgbClr val="E82C00"/>
              </a:solidFill>
            </a:endParaRPr>
          </a:p>
        </p:txBody>
      </p:sp>
    </p:spTree>
    <p:extLst>
      <p:ext uri="{BB962C8B-B14F-4D97-AF65-F5344CB8AC3E}">
        <p14:creationId xmlns:p14="http://schemas.microsoft.com/office/powerpoint/2010/main" val="3799034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263932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a:p>
        </p:txBody>
      </p:sp>
    </p:spTree>
    <p:extLst>
      <p:ext uri="{BB962C8B-B14F-4D97-AF65-F5344CB8AC3E}">
        <p14:creationId xmlns:p14="http://schemas.microsoft.com/office/powerpoint/2010/main" val="416175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1401" y="9429968"/>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eaLnBrk="1" hangingPunct="1"/>
            <a:fld id="{94F64B4C-C242-4FC2-8ADF-FD2081563D19}" type="slidenum">
              <a:rPr lang="es-ES" sz="1200"/>
              <a:pPr algn="r" eaLnBrk="1" hangingPunct="1"/>
              <a:t>3</a:t>
            </a:fld>
            <a:endParaRPr lang="es-ES" sz="1200"/>
          </a:p>
        </p:txBody>
      </p:sp>
      <p:sp>
        <p:nvSpPr>
          <p:cNvPr id="30723" name="Rectangle 7"/>
          <p:cNvSpPr txBox="1">
            <a:spLocks noGrp="1" noChangeArrowheads="1"/>
          </p:cNvSpPr>
          <p:nvPr/>
        </p:nvSpPr>
        <p:spPr bwMode="auto">
          <a:xfrm>
            <a:off x="3849862" y="9428272"/>
            <a:ext cx="2946275" cy="49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eaLnBrk="1" hangingPunct="1"/>
            <a:fld id="{5E4E4E95-677B-443D-AB24-45163F329E6E}" type="slidenum">
              <a:rPr lang="es-MX" sz="1200">
                <a:latin typeface="Arial" charset="0"/>
                <a:cs typeface="Arial" charset="0"/>
              </a:rPr>
              <a:pPr algn="r" eaLnBrk="1" hangingPunct="1"/>
              <a:t>3</a:t>
            </a:fld>
            <a:endParaRPr lang="es-MX" sz="1200">
              <a:latin typeface="Arial" charset="0"/>
              <a:cs typeface="Arial" charset="0"/>
            </a:endParaRPr>
          </a:p>
        </p:txBody>
      </p:sp>
      <p:sp>
        <p:nvSpPr>
          <p:cNvPr id="30724" name="Rectangle 2"/>
          <p:cNvSpPr>
            <a:spLocks noGrp="1" noRot="1" noChangeAspect="1" noChangeArrowheads="1" noTextEdit="1"/>
          </p:cNvSpPr>
          <p:nvPr>
            <p:ph type="sldImg"/>
          </p:nvPr>
        </p:nvSpPr>
        <p:spPr>
          <a:solidFill>
            <a:srgbClr val="FFFFFF"/>
          </a:solidFill>
          <a:ln/>
        </p:spPr>
      </p:sp>
      <p:sp>
        <p:nvSpPr>
          <p:cNvPr id="30725" name="Rectangle 3"/>
          <p:cNvSpPr>
            <a:spLocks noGrp="1" noChangeArrowheads="1"/>
          </p:cNvSpPr>
          <p:nvPr>
            <p:ph type="body" idx="1"/>
          </p:nvPr>
        </p:nvSpPr>
        <p:spPr>
          <a:xfrm>
            <a:off x="680383" y="4715832"/>
            <a:ext cx="5436909" cy="4466648"/>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57471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ahoma" pitchFamily="34" charset="0"/>
              </a:defRPr>
            </a:lvl1pPr>
            <a:lvl2pPr marL="729057" indent="-280406" defTabSz="914437" eaLnBrk="0" hangingPunct="0">
              <a:defRPr sz="2400">
                <a:solidFill>
                  <a:schemeClr val="tx1"/>
                </a:solidFill>
                <a:latin typeface="Tahoma" pitchFamily="34" charset="0"/>
              </a:defRPr>
            </a:lvl2pPr>
            <a:lvl3pPr marL="1121626" indent="-224325" defTabSz="914437" eaLnBrk="0" hangingPunct="0">
              <a:defRPr sz="2400">
                <a:solidFill>
                  <a:schemeClr val="tx1"/>
                </a:solidFill>
                <a:latin typeface="Tahoma" pitchFamily="34" charset="0"/>
              </a:defRPr>
            </a:lvl3pPr>
            <a:lvl4pPr marL="1570276" indent="-224325" defTabSz="914437" eaLnBrk="0" hangingPunct="0">
              <a:defRPr sz="2400">
                <a:solidFill>
                  <a:schemeClr val="tx1"/>
                </a:solidFill>
                <a:latin typeface="Tahoma" pitchFamily="34" charset="0"/>
              </a:defRPr>
            </a:lvl4pPr>
            <a:lvl5pPr marL="2018927" indent="-224325" defTabSz="914437" eaLnBrk="0" hangingPunct="0">
              <a:defRPr sz="2400">
                <a:solidFill>
                  <a:schemeClr val="tx1"/>
                </a:solidFill>
                <a:latin typeface="Tahoma" pitchFamily="34" charset="0"/>
              </a:defRPr>
            </a:lvl5pPr>
            <a:lvl6pPr marL="2467577" indent="-224325" defTabSz="914437" eaLnBrk="0" fontAlgn="base" hangingPunct="0">
              <a:spcBef>
                <a:spcPct val="0"/>
              </a:spcBef>
              <a:spcAft>
                <a:spcPct val="0"/>
              </a:spcAft>
              <a:defRPr sz="2400">
                <a:solidFill>
                  <a:schemeClr val="tx1"/>
                </a:solidFill>
                <a:latin typeface="Tahoma" pitchFamily="34" charset="0"/>
              </a:defRPr>
            </a:lvl6pPr>
            <a:lvl7pPr marL="2916227" indent="-224325" defTabSz="914437" eaLnBrk="0" fontAlgn="base" hangingPunct="0">
              <a:spcBef>
                <a:spcPct val="0"/>
              </a:spcBef>
              <a:spcAft>
                <a:spcPct val="0"/>
              </a:spcAft>
              <a:defRPr sz="2400">
                <a:solidFill>
                  <a:schemeClr val="tx1"/>
                </a:solidFill>
                <a:latin typeface="Tahoma" pitchFamily="34" charset="0"/>
              </a:defRPr>
            </a:lvl7pPr>
            <a:lvl8pPr marL="3364878" indent="-224325" defTabSz="914437" eaLnBrk="0" fontAlgn="base" hangingPunct="0">
              <a:spcBef>
                <a:spcPct val="0"/>
              </a:spcBef>
              <a:spcAft>
                <a:spcPct val="0"/>
              </a:spcAft>
              <a:defRPr sz="2400">
                <a:solidFill>
                  <a:schemeClr val="tx1"/>
                </a:solidFill>
                <a:latin typeface="Tahoma" pitchFamily="34" charset="0"/>
              </a:defRPr>
            </a:lvl8pPr>
            <a:lvl9pPr marL="3813528" indent="-224325" defTabSz="914437" eaLnBrk="0" fontAlgn="base" hangingPunct="0">
              <a:spcBef>
                <a:spcPct val="0"/>
              </a:spcBef>
              <a:spcAft>
                <a:spcPct val="0"/>
              </a:spcAft>
              <a:defRPr sz="2400">
                <a:solidFill>
                  <a:schemeClr val="tx1"/>
                </a:solidFill>
                <a:latin typeface="Tahoma" pitchFamily="34" charset="0"/>
              </a:defRPr>
            </a:lvl9pPr>
          </a:lstStyle>
          <a:p>
            <a:pPr eaLnBrk="1" hangingPunct="1"/>
            <a:fld id="{0AA885A7-88C3-4D5C-AEFA-CC38F41D61F0}" type="slidenum">
              <a:rPr lang="es-ES" sz="1200"/>
              <a:pPr eaLnBrk="1" hangingPunct="1"/>
              <a:t>4</a:t>
            </a:fld>
            <a:endParaRPr lang="es-ES" sz="1200"/>
          </a:p>
        </p:txBody>
      </p:sp>
      <p:sp>
        <p:nvSpPr>
          <p:cNvPr id="26627" name="Rectangle 7"/>
          <p:cNvSpPr txBox="1">
            <a:spLocks noGrp="1" noChangeArrowheads="1"/>
          </p:cNvSpPr>
          <p:nvPr/>
        </p:nvSpPr>
        <p:spPr bwMode="auto">
          <a:xfrm>
            <a:off x="3849862" y="9428272"/>
            <a:ext cx="2946275" cy="49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eaLnBrk="1" hangingPunct="1"/>
            <a:fld id="{24A40C84-0FEC-4A72-9CD5-83038D3B4BF4}" type="slidenum">
              <a:rPr lang="es-MX" sz="1200">
                <a:latin typeface="Arial" charset="0"/>
                <a:cs typeface="Arial" charset="0"/>
              </a:rPr>
              <a:pPr algn="r" eaLnBrk="1" hangingPunct="1"/>
              <a:t>4</a:t>
            </a:fld>
            <a:endParaRPr lang="es-MX" sz="1200">
              <a:latin typeface="Arial" charset="0"/>
              <a:cs typeface="Arial" charset="0"/>
            </a:endParaRPr>
          </a:p>
        </p:txBody>
      </p:sp>
      <p:sp>
        <p:nvSpPr>
          <p:cNvPr id="26628" name="Rectangle 2"/>
          <p:cNvSpPr>
            <a:spLocks noGrp="1" noRot="1" noChangeAspect="1" noChangeArrowheads="1" noTextEdit="1"/>
          </p:cNvSpPr>
          <p:nvPr>
            <p:ph type="sldImg"/>
          </p:nvPr>
        </p:nvSpPr>
        <p:spPr>
          <a:solidFill>
            <a:srgbClr val="FFFFFF"/>
          </a:solidFill>
          <a:ln/>
        </p:spPr>
      </p:sp>
      <p:sp>
        <p:nvSpPr>
          <p:cNvPr id="26629" name="Rectangle 3"/>
          <p:cNvSpPr>
            <a:spLocks noGrp="1" noChangeArrowheads="1"/>
          </p:cNvSpPr>
          <p:nvPr>
            <p:ph type="body" idx="1"/>
          </p:nvPr>
        </p:nvSpPr>
        <p:spPr>
          <a:xfrm>
            <a:off x="680383" y="4715832"/>
            <a:ext cx="5436909" cy="4466648"/>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06457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109784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40267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230012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402678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402678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normAutofit/>
          </a:bodyPr>
          <a:lstStyle/>
          <a:p>
            <a:endParaRPr lang="es-MX" dirty="0"/>
          </a:p>
        </p:txBody>
      </p:sp>
    </p:spTree>
    <p:extLst>
      <p:ext uri="{BB962C8B-B14F-4D97-AF65-F5344CB8AC3E}">
        <p14:creationId xmlns:p14="http://schemas.microsoft.com/office/powerpoint/2010/main" val="402678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1" y="1122364"/>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202701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312206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2"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302508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5" name="4 Rectángulo"/>
          <p:cNvSpPr/>
          <p:nvPr/>
        </p:nvSpPr>
        <p:spPr>
          <a:xfrm>
            <a:off x="0" y="0"/>
            <a:ext cx="12192000" cy="6858000"/>
          </a:xfrm>
          <a:prstGeom prst="rect">
            <a:avLst/>
          </a:prstGeom>
          <a:solidFill>
            <a:srgbClr val="E6E6E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8916" eaLnBrk="1" fontAlgn="auto" hangingPunct="1">
              <a:spcBef>
                <a:spcPts val="0"/>
              </a:spcBef>
              <a:spcAft>
                <a:spcPts val="0"/>
              </a:spcAft>
              <a:defRPr/>
            </a:pPr>
            <a:endParaRPr lang="es-MX"/>
          </a:p>
        </p:txBody>
      </p:sp>
      <p:pic>
        <p:nvPicPr>
          <p:cNvPr id="6" name="8 Imagen" descr="Sin título-1.png"/>
          <p:cNvPicPr>
            <a:picLocks noChangeAspect="1"/>
          </p:cNvPicPr>
          <p:nvPr/>
        </p:nvPicPr>
        <p:blipFill>
          <a:blip r:embed="rId2" cstate="print"/>
          <a:srcRect/>
          <a:stretch>
            <a:fillRect/>
          </a:stretch>
        </p:blipFill>
        <p:spPr bwMode="auto">
          <a:xfrm>
            <a:off x="1" y="1404"/>
            <a:ext cx="3647197" cy="6855199"/>
          </a:xfrm>
          <a:prstGeom prst="rect">
            <a:avLst/>
          </a:prstGeom>
          <a:noFill/>
          <a:ln w="9525">
            <a:noFill/>
            <a:miter lim="800000"/>
            <a:headEnd/>
            <a:tailEnd/>
          </a:ln>
        </p:spPr>
      </p:pic>
      <p:sp>
        <p:nvSpPr>
          <p:cNvPr id="7" name="6 CuadroTexto"/>
          <p:cNvSpPr txBox="1">
            <a:spLocks noChangeArrowheads="1"/>
          </p:cNvSpPr>
          <p:nvPr/>
        </p:nvSpPr>
        <p:spPr bwMode="auto">
          <a:xfrm>
            <a:off x="5833972" y="6286853"/>
            <a:ext cx="4893755" cy="220573"/>
          </a:xfrm>
          <a:prstGeom prst="rect">
            <a:avLst/>
          </a:prstGeom>
          <a:noFill/>
          <a:ln w="9525">
            <a:noFill/>
            <a:miter lim="800000"/>
            <a:headEnd/>
            <a:tailEnd/>
          </a:ln>
        </p:spPr>
        <p:txBody>
          <a:bodyPr>
            <a:spAutoFit/>
          </a:bodyPr>
          <a:lstStyle/>
          <a:p>
            <a:pPr algn="r" eaLnBrk="1" hangingPunct="1">
              <a:lnSpc>
                <a:spcPts val="1000"/>
              </a:lnSpc>
              <a:defRPr/>
            </a:pPr>
            <a:r>
              <a:rPr lang="es-MX">
                <a:solidFill>
                  <a:srgbClr val="595959"/>
                </a:solidFill>
                <a:latin typeface="Gill Sans MT" pitchFamily="34" charset="0"/>
              </a:rPr>
              <a:t>“Lis de Veracruz:  Arte, Ciencia, Luz”</a:t>
            </a:r>
          </a:p>
        </p:txBody>
      </p:sp>
      <p:pic>
        <p:nvPicPr>
          <p:cNvPr id="9" name="9 Imagen" descr="logosímbolo png.png"/>
          <p:cNvPicPr>
            <a:picLocks noChangeAspect="1"/>
          </p:cNvPicPr>
          <p:nvPr userDrawn="1"/>
        </p:nvPicPr>
        <p:blipFill>
          <a:blip r:embed="rId3" cstate="print"/>
          <a:srcRect/>
          <a:stretch>
            <a:fillRect/>
          </a:stretch>
        </p:blipFill>
        <p:spPr bwMode="auto">
          <a:xfrm>
            <a:off x="9394468" y="888926"/>
            <a:ext cx="2367884" cy="1492269"/>
          </a:xfrm>
          <a:prstGeom prst="rect">
            <a:avLst/>
          </a:prstGeom>
          <a:noFill/>
          <a:ln w="9525">
            <a:noFill/>
            <a:miter lim="800000"/>
            <a:headEnd/>
            <a:tailEnd/>
          </a:ln>
        </p:spPr>
      </p:pic>
      <p:sp>
        <p:nvSpPr>
          <p:cNvPr id="14" name="13 Marcador de texto"/>
          <p:cNvSpPr>
            <a:spLocks noGrp="1"/>
          </p:cNvSpPr>
          <p:nvPr>
            <p:ph type="body" sz="quarter" idx="10"/>
          </p:nvPr>
        </p:nvSpPr>
        <p:spPr>
          <a:xfrm>
            <a:off x="3911181" y="3175013"/>
            <a:ext cx="6816546" cy="317356"/>
          </a:xfrm>
        </p:spPr>
        <p:txBody>
          <a:bodyPr/>
          <a:lstStyle>
            <a:lvl1pPr algn="r">
              <a:lnSpc>
                <a:spcPts val="2600"/>
              </a:lnSpc>
              <a:defRPr sz="2400" baseline="0">
                <a:solidFill>
                  <a:schemeClr val="tx1">
                    <a:lumMod val="95000"/>
                    <a:lumOff val="5000"/>
                  </a:schemeClr>
                </a:solidFill>
              </a:defRPr>
            </a:lvl1pPr>
          </a:lstStyle>
          <a:p>
            <a:pPr lvl="0"/>
            <a:r>
              <a:rPr lang="es-ES" smtClean="0"/>
              <a:t>Haga clic para modificar el estilo de texto del patrón</a:t>
            </a:r>
          </a:p>
        </p:txBody>
      </p:sp>
      <p:sp>
        <p:nvSpPr>
          <p:cNvPr id="15" name="13 Marcador de texto"/>
          <p:cNvSpPr>
            <a:spLocks noGrp="1"/>
          </p:cNvSpPr>
          <p:nvPr>
            <p:ph type="body" sz="quarter" idx="11"/>
          </p:nvPr>
        </p:nvSpPr>
        <p:spPr>
          <a:xfrm>
            <a:off x="3911181" y="3587214"/>
            <a:ext cx="6816546" cy="317356"/>
          </a:xfrm>
        </p:spPr>
        <p:txBody>
          <a:bodyPr/>
          <a:lstStyle>
            <a:lvl1pPr algn="r">
              <a:lnSpc>
                <a:spcPts val="1600"/>
              </a:lnSpc>
              <a:defRPr sz="2400" baseline="0">
                <a:solidFill>
                  <a:schemeClr val="tx1">
                    <a:lumMod val="65000"/>
                    <a:lumOff val="35000"/>
                  </a:schemeClr>
                </a:solidFill>
              </a:defRPr>
            </a:lvl1pPr>
          </a:lstStyle>
          <a:p>
            <a:pPr lvl="0"/>
            <a:r>
              <a:rPr lang="es-ES" smtClean="0"/>
              <a:t>Haga clic para modificar el estilo de texto del patrón</a:t>
            </a:r>
          </a:p>
        </p:txBody>
      </p:sp>
      <p:sp>
        <p:nvSpPr>
          <p:cNvPr id="8" name="7 Marcador de texto"/>
          <p:cNvSpPr>
            <a:spLocks noGrp="1"/>
          </p:cNvSpPr>
          <p:nvPr>
            <p:ph type="body" sz="quarter" idx="12"/>
          </p:nvPr>
        </p:nvSpPr>
        <p:spPr>
          <a:xfrm>
            <a:off x="6183397" y="4191060"/>
            <a:ext cx="4544335" cy="190404"/>
          </a:xfrm>
        </p:spPr>
        <p:txBody>
          <a:bodyPr/>
          <a:lstStyle>
            <a:lvl1pPr algn="r">
              <a:lnSpc>
                <a:spcPts val="1300"/>
              </a:lnSpc>
              <a:defRPr sz="2000">
                <a:solidFill>
                  <a:schemeClr val="tx1">
                    <a:lumMod val="65000"/>
                    <a:lumOff val="35000"/>
                  </a:schemeClr>
                </a:solidFill>
              </a:defRPr>
            </a:lvl1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12819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41"/>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342027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3" y="1825625"/>
            <a:ext cx="5181601"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2" y="1825625"/>
            <a:ext cx="5181601"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29314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7" y="365128"/>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9" y="1681165"/>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1" y="168116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199331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405611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357287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2" y="457202"/>
            <a:ext cx="3932236"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92" y="2057401"/>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191318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2" y="457202"/>
            <a:ext cx="3932236"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92" y="2057401"/>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1634B455-BB02-45EB-8913-2DDD232CF7BA}" type="slidenum">
              <a:rPr lang="es-CO" smtClean="0"/>
              <a:pPr/>
              <a:t>‹Nº›</a:t>
            </a:fld>
            <a:endParaRPr lang="es-CO"/>
          </a:p>
        </p:txBody>
      </p:sp>
    </p:spTree>
    <p:extLst>
      <p:ext uri="{BB962C8B-B14F-4D97-AF65-F5344CB8AC3E}">
        <p14:creationId xmlns:p14="http://schemas.microsoft.com/office/powerpoint/2010/main" val="418832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3000" b="-13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3" y="6356350"/>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2" y="6356350"/>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4B455-BB02-45EB-8913-2DDD232CF7BA}" type="slidenum">
              <a:rPr lang="es-CO" smtClean="0"/>
              <a:pPr/>
              <a:t>‹Nº›</a:t>
            </a:fld>
            <a:endParaRPr lang="es-CO"/>
          </a:p>
        </p:txBody>
      </p:sp>
    </p:spTree>
    <p:extLst>
      <p:ext uri="{BB962C8B-B14F-4D97-AF65-F5344CB8AC3E}">
        <p14:creationId xmlns:p14="http://schemas.microsoft.com/office/powerpoint/2010/main" val="108364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Marcador de texto"/>
          <p:cNvSpPr>
            <a:spLocks noGrp="1"/>
          </p:cNvSpPr>
          <p:nvPr>
            <p:ph type="body" sz="quarter" idx="11"/>
          </p:nvPr>
        </p:nvSpPr>
        <p:spPr>
          <a:xfrm>
            <a:off x="952980" y="5132832"/>
            <a:ext cx="10313492" cy="1300094"/>
          </a:xfrm>
        </p:spPr>
        <p:txBody>
          <a:bodyPr>
            <a:normAutofit fontScale="32500" lnSpcReduction="20000"/>
          </a:bodyPr>
          <a:lstStyle/>
          <a:p>
            <a:pPr>
              <a:lnSpc>
                <a:spcPct val="80000"/>
              </a:lnSpc>
              <a:spcBef>
                <a:spcPct val="15000"/>
              </a:spcBef>
            </a:pPr>
            <a:endParaRPr lang="es-MX" sz="2800" dirty="0" smtClean="0">
              <a:solidFill>
                <a:srgbClr val="898989"/>
              </a:solidFill>
              <a:latin typeface="Calibri" pitchFamily="34" charset="0"/>
            </a:endParaRPr>
          </a:p>
          <a:p>
            <a:pPr>
              <a:lnSpc>
                <a:spcPct val="80000"/>
              </a:lnSpc>
              <a:spcBef>
                <a:spcPct val="15000"/>
              </a:spcBef>
              <a:buNone/>
            </a:pPr>
            <a:r>
              <a:rPr lang="es-MX" sz="10800" dirty="0" smtClean="0">
                <a:solidFill>
                  <a:schemeClr val="tx1"/>
                </a:solidFill>
                <a:latin typeface="Calibri" pitchFamily="34" charset="0"/>
              </a:rPr>
              <a:t>Enrique Hernández Guerson</a:t>
            </a:r>
          </a:p>
          <a:p>
            <a:pPr>
              <a:lnSpc>
                <a:spcPct val="80000"/>
              </a:lnSpc>
              <a:spcBef>
                <a:spcPct val="15000"/>
              </a:spcBef>
            </a:pPr>
            <a:endParaRPr lang="es-MX" sz="2800" dirty="0" smtClean="0">
              <a:solidFill>
                <a:schemeClr val="tx1"/>
              </a:solidFill>
              <a:latin typeface="Calibri" pitchFamily="34" charset="0"/>
            </a:endParaRPr>
          </a:p>
          <a:p>
            <a:pPr>
              <a:lnSpc>
                <a:spcPct val="80000"/>
              </a:lnSpc>
              <a:spcBef>
                <a:spcPct val="15000"/>
              </a:spcBef>
            </a:pPr>
            <a:endParaRPr lang="es-MX" dirty="0" smtClean="0">
              <a:solidFill>
                <a:srgbClr val="898989"/>
              </a:solidFill>
              <a:latin typeface="Calibri" pitchFamily="34" charset="0"/>
            </a:endParaRPr>
          </a:p>
          <a:p>
            <a:pPr>
              <a:lnSpc>
                <a:spcPct val="80000"/>
              </a:lnSpc>
              <a:spcBef>
                <a:spcPct val="50000"/>
              </a:spcBef>
            </a:pPr>
            <a:r>
              <a:rPr lang="es-MX" sz="6300" b="1" dirty="0" smtClean="0">
                <a:solidFill>
                  <a:srgbClr val="898989"/>
                </a:solidFill>
                <a:latin typeface="Calibri" pitchFamily="34" charset="0"/>
              </a:rPr>
              <a:t>Fecha: 22 de  febrero  de 2018</a:t>
            </a:r>
          </a:p>
          <a:p>
            <a:pPr>
              <a:lnSpc>
                <a:spcPct val="80000"/>
              </a:lnSpc>
              <a:spcBef>
                <a:spcPct val="50000"/>
              </a:spcBef>
            </a:pPr>
            <a:endParaRPr lang="es-MX" sz="2800" dirty="0" smtClean="0">
              <a:solidFill>
                <a:srgbClr val="898989"/>
              </a:solidFill>
              <a:latin typeface="Calibri" pitchFamily="34" charset="0"/>
            </a:endParaRPr>
          </a:p>
        </p:txBody>
      </p:sp>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sp>
        <p:nvSpPr>
          <p:cNvPr id="4100" name="1 Título"/>
          <p:cNvSpPr>
            <a:spLocks/>
          </p:cNvSpPr>
          <p:nvPr/>
        </p:nvSpPr>
        <p:spPr bwMode="auto">
          <a:xfrm>
            <a:off x="561236" y="2967943"/>
            <a:ext cx="11072601" cy="1969628"/>
          </a:xfrm>
          <a:prstGeom prst="rect">
            <a:avLst/>
          </a:prstGeom>
          <a:noFill/>
          <a:ln w="9525">
            <a:noFill/>
            <a:miter lim="800000"/>
            <a:headEnd/>
            <a:tailEnd/>
          </a:ln>
        </p:spPr>
        <p:txBody>
          <a:bodyPr lIns="101837" tIns="50918" rIns="101837" bIns="50918" anchor="ctr"/>
          <a:lstStyle/>
          <a:p>
            <a:pPr algn="ctr"/>
            <a:r>
              <a:rPr lang="es-MX" sz="4000" b="1" dirty="0" smtClean="0">
                <a:solidFill>
                  <a:schemeClr val="tx2"/>
                </a:solidFill>
                <a:latin typeface="Aharoni" pitchFamily="2" charset="-79"/>
                <a:cs typeface="Aharoni" pitchFamily="2" charset="-79"/>
              </a:rPr>
              <a:t>Centros Centinela de promoción de la salud  en espacios universitarios</a:t>
            </a:r>
          </a:p>
          <a:p>
            <a:pPr algn="ctr"/>
            <a:r>
              <a:rPr lang="es-MX" sz="4000" b="1" dirty="0" smtClean="0">
                <a:solidFill>
                  <a:schemeClr val="tx2"/>
                </a:solidFill>
                <a:latin typeface="Aharoni" pitchFamily="2" charset="-79"/>
                <a:cs typeface="Aharoni" pitchFamily="2" charset="-79"/>
              </a:rPr>
              <a:t>Sesión 2</a:t>
            </a:r>
          </a:p>
        </p:txBody>
      </p:sp>
      <p:sp>
        <p:nvSpPr>
          <p:cNvPr id="4101" name="1 Título"/>
          <p:cNvSpPr>
            <a:spLocks/>
          </p:cNvSpPr>
          <p:nvPr/>
        </p:nvSpPr>
        <p:spPr bwMode="auto">
          <a:xfrm>
            <a:off x="403969" y="390144"/>
            <a:ext cx="10660294" cy="2109216"/>
          </a:xfrm>
          <a:prstGeom prst="rect">
            <a:avLst/>
          </a:prstGeom>
          <a:noFill/>
          <a:ln w="9525">
            <a:noFill/>
            <a:miter lim="800000"/>
            <a:headEnd/>
            <a:tailEnd/>
          </a:ln>
        </p:spPr>
        <p:txBody>
          <a:bodyPr lIns="101837" tIns="50918" rIns="101837" bIns="50918" anchor="ctr"/>
          <a:lstStyle/>
          <a:p>
            <a:pPr algn="ctr" eaLnBrk="1" hangingPunct="1"/>
            <a:endParaRPr lang="es-MX" sz="3100" b="1" dirty="0">
              <a:solidFill>
                <a:schemeClr val="tx2"/>
              </a:solidFill>
              <a:latin typeface="Aharoni" pitchFamily="2" charset="-79"/>
              <a:cs typeface="Aharoni" pitchFamily="2" charset="-79"/>
            </a:endParaRPr>
          </a:p>
          <a:p>
            <a:pPr algn="ctr" eaLnBrk="1" hangingPunct="1"/>
            <a:r>
              <a:rPr lang="es-MX" sz="4500" b="1" dirty="0">
                <a:solidFill>
                  <a:schemeClr val="tx2"/>
                </a:solidFill>
                <a:latin typeface="Aharoni" pitchFamily="2" charset="-79"/>
                <a:cs typeface="Aharoni" pitchFamily="2" charset="-79"/>
              </a:rPr>
              <a:t>UNIVERSIDAD </a:t>
            </a:r>
            <a:r>
              <a:rPr lang="es-MX" sz="4500" b="1" dirty="0" smtClean="0">
                <a:solidFill>
                  <a:schemeClr val="tx2"/>
                </a:solidFill>
                <a:latin typeface="Aharoni" pitchFamily="2" charset="-79"/>
                <a:cs typeface="Aharoni" pitchFamily="2" charset="-79"/>
              </a:rPr>
              <a:t>VERACRUZANA</a:t>
            </a:r>
          </a:p>
          <a:p>
            <a:pPr algn="ctr" eaLnBrk="1" hangingPunct="1"/>
            <a:endParaRPr lang="es-MX" sz="1000" b="1" dirty="0" smtClean="0">
              <a:solidFill>
                <a:schemeClr val="tx2"/>
              </a:solidFill>
              <a:latin typeface="Aharoni" pitchFamily="2" charset="-79"/>
              <a:cs typeface="Aharoni" pitchFamily="2" charset="-79"/>
            </a:endParaRPr>
          </a:p>
          <a:p>
            <a:pPr algn="ctr" eaLnBrk="1" hangingPunct="1"/>
            <a:r>
              <a:rPr lang="es-MX" sz="3000" b="1" dirty="0" smtClean="0">
                <a:solidFill>
                  <a:schemeClr val="tx2"/>
                </a:solidFill>
                <a:latin typeface="Aharoni" pitchFamily="2" charset="-79"/>
                <a:cs typeface="Aharoni" pitchFamily="2" charset="-79"/>
              </a:rPr>
              <a:t>CENTRO PARA EL DESARROLLO HUMANO E INTEGRAL DE LOS UNIVERSITARIOS</a:t>
            </a:r>
            <a:endParaRPr lang="es-MX" sz="3000" b="1" dirty="0">
              <a:solidFill>
                <a:schemeClr val="tx2"/>
              </a:solidFill>
              <a:latin typeface="Aharoni" pitchFamily="2" charset="-79"/>
              <a:cs typeface="Aharoni" pitchFamily="2" charset="-79"/>
            </a:endParaRPr>
          </a:p>
          <a:p>
            <a:pPr algn="ctr" eaLnBrk="1" hangingPunct="1"/>
            <a:endParaRPr lang="es-MX" sz="3100" b="1" dirty="0">
              <a:solidFill>
                <a:schemeClr val="tx2"/>
              </a:solidFill>
              <a:latin typeface="Aharoni" pitchFamily="2" charset="-79"/>
              <a:cs typeface="Aharoni" pitchFamily="2" charset="-79"/>
            </a:endParaRPr>
          </a:p>
        </p:txBody>
      </p:sp>
      <p:pic>
        <p:nvPicPr>
          <p:cNvPr id="4102" name="Picture 4"/>
          <p:cNvPicPr>
            <a:picLocks noChangeAspect="1" noChangeArrowheads="1"/>
          </p:cNvPicPr>
          <p:nvPr/>
        </p:nvPicPr>
        <p:blipFill>
          <a:blip r:embed="rId2" cstate="print"/>
          <a:srcRect l="73470" t="21465" r="17120" b="63771"/>
          <a:stretch>
            <a:fillRect/>
          </a:stretch>
        </p:blipFill>
        <p:spPr bwMode="auto">
          <a:xfrm>
            <a:off x="10904981" y="170688"/>
            <a:ext cx="1287019" cy="1099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1828800" y="245102"/>
            <a:ext cx="8879250"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Recursos Generales de Resistencia-</a:t>
            </a:r>
            <a:r>
              <a:rPr lang="es-MX" sz="4000" b="1" dirty="0" err="1" smtClean="0">
                <a:solidFill>
                  <a:schemeClr val="accent1">
                    <a:lumMod val="50000"/>
                  </a:schemeClr>
                </a:solidFill>
                <a:effectLst>
                  <a:outerShdw blurRad="38100" dist="38100" dir="2700000" algn="tl">
                    <a:srgbClr val="C0C0C0"/>
                  </a:outerShdw>
                </a:effectLst>
                <a:cs typeface="Tahoma" pitchFamily="34" charset="0"/>
              </a:rPr>
              <a:t>GRRs</a:t>
            </a:r>
            <a:r>
              <a:rPr lang="es-MX" sz="4000" b="1" dirty="0" smtClean="0">
                <a:solidFill>
                  <a:schemeClr val="accent1">
                    <a:lumMod val="50000"/>
                  </a:schemeClr>
                </a:solidFill>
                <a:effectLst>
                  <a:outerShdw blurRad="38100" dist="38100" dir="2700000" algn="tl">
                    <a:srgbClr val="C0C0C0"/>
                  </a:outerShdw>
                </a:effectLst>
                <a:cs typeface="Tahoma" pitchFamily="34" charset="0"/>
              </a:rPr>
              <a:t>  </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1450849" y="1024128"/>
            <a:ext cx="9257201" cy="4739759"/>
          </a:xfrm>
          <a:prstGeom prst="rect">
            <a:avLst/>
          </a:prstGeom>
          <a:noFill/>
          <a:ln w="9525">
            <a:noFill/>
            <a:miter lim="800000"/>
            <a:headEnd/>
            <a:tailEnd/>
          </a:ln>
          <a:effectLst/>
        </p:spPr>
        <p:txBody>
          <a:bodyPr wrap="square">
            <a:spAutoFit/>
          </a:bodyPr>
          <a:lstStyle/>
          <a:p>
            <a:pPr algn="ctr">
              <a:defRPr/>
            </a:pPr>
            <a:endParaRPr lang="es-MX" sz="1400" b="1" dirty="0">
              <a:effectLst>
                <a:outerShdw blurRad="38100" dist="38100" dir="2700000" algn="tl">
                  <a:srgbClr val="C0C0C0"/>
                </a:outerShdw>
              </a:effectLst>
              <a:cs typeface="Tahoma" pitchFamily="34" charset="0"/>
            </a:endParaRPr>
          </a:p>
          <a:p>
            <a:pPr algn="just">
              <a:defRPr/>
            </a:pPr>
            <a:endParaRPr lang="es-MX" sz="500" b="1" dirty="0">
              <a:ea typeface="Calibri" pitchFamily="34" charset="0"/>
              <a:cs typeface="Calibri" pitchFamily="34" charset="0"/>
            </a:endParaRP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Biológicos.</a:t>
            </a: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Materiales.</a:t>
            </a:r>
          </a:p>
          <a:p>
            <a:pPr marL="457200" indent="-457200" algn="just">
              <a:lnSpc>
                <a:spcPct val="150000"/>
              </a:lnSpc>
              <a:buFont typeface="Arial" pitchFamily="34" charset="0"/>
              <a:buChar char="•"/>
              <a:defRPr/>
            </a:pPr>
            <a:r>
              <a:rPr lang="es-MX" sz="2800" b="1" dirty="0" err="1" smtClean="0">
                <a:ea typeface="Calibri" pitchFamily="34" charset="0"/>
                <a:cs typeface="Calibri" pitchFamily="34" charset="0"/>
              </a:rPr>
              <a:t>Picosociales</a:t>
            </a:r>
            <a:r>
              <a:rPr lang="es-MX" sz="2800" b="1" dirty="0" smtClean="0">
                <a:ea typeface="Calibri" pitchFamily="34" charset="0"/>
                <a:cs typeface="Calibri" pitchFamily="34" charset="0"/>
              </a:rPr>
              <a:t>.</a:t>
            </a:r>
          </a:p>
          <a:p>
            <a:pPr marL="342900" indent="-342900" algn="just">
              <a:defRPr/>
            </a:pPr>
            <a:endParaRPr lang="es-MX" sz="2500" b="1" dirty="0" smtClean="0">
              <a:ea typeface="Calibri" pitchFamily="34" charset="0"/>
              <a:cs typeface="Calibri" pitchFamily="34" charset="0"/>
            </a:endParaRPr>
          </a:p>
          <a:p>
            <a:pPr marL="342900" indent="-342900" algn="just">
              <a:defRPr/>
            </a:pPr>
            <a:r>
              <a:rPr lang="es-MX" sz="2500" b="1" dirty="0" smtClean="0">
                <a:ea typeface="Calibri" pitchFamily="34" charset="0"/>
                <a:cs typeface="Calibri" pitchFamily="34" charset="0"/>
              </a:rPr>
              <a:t>Conocimiento, experiencia, autoestima, hábitos saludables, compromiso, apoyo social, inteligencia, capital cultural, visión de vida, dinero…</a:t>
            </a: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7" name="1 CuadroTexto"/>
          <p:cNvSpPr txBox="1">
            <a:spLocks noChangeArrowheads="1"/>
          </p:cNvSpPr>
          <p:nvPr/>
        </p:nvSpPr>
        <p:spPr bwMode="auto">
          <a:xfrm rot="-5400000">
            <a:off x="-2154295" y="3085668"/>
            <a:ext cx="5980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3600" b="1" dirty="0" err="1" smtClean="0">
                <a:solidFill>
                  <a:srgbClr val="008000"/>
                </a:solidFill>
                <a:latin typeface="Tahoma" pitchFamily="34" charset="0"/>
              </a:rPr>
              <a:t>GRRs</a:t>
            </a:r>
            <a:endParaRPr lang="es-ES" altLang="es-MX" sz="3600" b="1" dirty="0">
              <a:solidFill>
                <a:srgbClr val="008000"/>
              </a:solidFill>
              <a:latin typeface="Tahoma" pitchFamily="34" charset="0"/>
              <a:cs typeface="Arial"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58858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1159251" y="245102"/>
            <a:ext cx="9548799"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Sentido de Coherencia-SOC </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1450849" y="1024128"/>
            <a:ext cx="9257201" cy="6386364"/>
          </a:xfrm>
          <a:prstGeom prst="rect">
            <a:avLst/>
          </a:prstGeom>
          <a:noFill/>
          <a:ln w="9525">
            <a:noFill/>
            <a:miter lim="800000"/>
            <a:headEnd/>
            <a:tailEnd/>
          </a:ln>
          <a:effectLst/>
        </p:spPr>
        <p:txBody>
          <a:bodyPr wrap="square">
            <a:spAutoFit/>
          </a:bodyPr>
          <a:lstStyle/>
          <a:p>
            <a:pPr algn="ctr">
              <a:defRPr/>
            </a:pPr>
            <a:endParaRPr lang="es-MX" sz="1400" b="1" dirty="0" smtClean="0">
              <a:effectLst>
                <a:outerShdw blurRad="38100" dist="38100" dir="2700000" algn="tl">
                  <a:srgbClr val="C0C0C0"/>
                </a:outerShdw>
              </a:effectLst>
              <a:cs typeface="Tahoma" pitchFamily="34" charset="0"/>
            </a:endParaRPr>
          </a:p>
          <a:p>
            <a:pPr algn="ctr">
              <a:defRPr/>
            </a:pPr>
            <a:endParaRPr lang="es-MX" sz="1400" b="1" dirty="0">
              <a:effectLst>
                <a:outerShdw blurRad="38100" dist="38100" dir="2700000" algn="tl">
                  <a:srgbClr val="C0C0C0"/>
                </a:outerShdw>
              </a:effectLst>
              <a:cs typeface="Tahoma" pitchFamily="34" charset="0"/>
            </a:endParaRPr>
          </a:p>
          <a:p>
            <a:pPr algn="ctr">
              <a:defRPr/>
            </a:pPr>
            <a:endParaRPr lang="es-MX" sz="1400" b="1" dirty="0" smtClean="0">
              <a:effectLst>
                <a:outerShdw blurRad="38100" dist="38100" dir="2700000" algn="tl">
                  <a:srgbClr val="C0C0C0"/>
                </a:outerShdw>
              </a:effectLst>
              <a:cs typeface="Tahoma" pitchFamily="34" charset="0"/>
            </a:endParaRP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Capacidad para comprender como esta organizada su vida y su situación en el mundo.</a:t>
            </a: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Capaz de manejarla.</a:t>
            </a: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Orientado a metas.</a:t>
            </a:r>
          </a:p>
          <a:p>
            <a:pPr marL="457200" indent="-457200" algn="just">
              <a:lnSpc>
                <a:spcPct val="150000"/>
              </a:lnSpc>
              <a:buFont typeface="Arial" pitchFamily="34" charset="0"/>
              <a:buChar char="•"/>
              <a:defRPr/>
            </a:pPr>
            <a:endParaRPr lang="es-MX" sz="2800" b="1" dirty="0" smtClean="0">
              <a:ea typeface="Calibri" pitchFamily="34" charset="0"/>
              <a:cs typeface="Calibri" pitchFamily="34" charset="0"/>
            </a:endParaRPr>
          </a:p>
          <a:p>
            <a:pPr algn="just">
              <a:lnSpc>
                <a:spcPct val="150000"/>
              </a:lnSpc>
              <a:defRPr/>
            </a:pPr>
            <a:endParaRPr lang="es-MX" sz="2500" b="1" dirty="0">
              <a:ea typeface="Calibri" pitchFamily="34" charset="0"/>
              <a:cs typeface="Calibri" pitchFamily="34" charset="0"/>
            </a:endParaRPr>
          </a:p>
          <a:p>
            <a:pPr marL="342900" indent="-342900" algn="just">
              <a:lnSpc>
                <a:spcPct val="150000"/>
              </a:lnSpc>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7" name="1 CuadroTexto"/>
          <p:cNvSpPr txBox="1">
            <a:spLocks noChangeArrowheads="1"/>
          </p:cNvSpPr>
          <p:nvPr/>
        </p:nvSpPr>
        <p:spPr bwMode="auto">
          <a:xfrm rot="-5400000">
            <a:off x="-2154295" y="3085668"/>
            <a:ext cx="5980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3600" b="1" dirty="0" smtClean="0">
                <a:solidFill>
                  <a:srgbClr val="008000"/>
                </a:solidFill>
                <a:latin typeface="Tahoma" pitchFamily="34" charset="0"/>
              </a:rPr>
              <a:t>SOC</a:t>
            </a:r>
            <a:endParaRPr lang="es-ES" altLang="es-MX" sz="3600" b="1" dirty="0">
              <a:solidFill>
                <a:srgbClr val="008000"/>
              </a:solidFill>
              <a:latin typeface="Tahoma" pitchFamily="34" charset="0"/>
              <a:cs typeface="Arial"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318017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1281664" y="21021"/>
            <a:ext cx="8644999"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Teoría de la acción razonada/social</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61994" y="830399"/>
            <a:ext cx="12130006" cy="7301999"/>
          </a:xfrm>
          <a:prstGeom prst="rect">
            <a:avLst/>
          </a:prstGeom>
          <a:noFill/>
          <a:ln w="9525">
            <a:noFill/>
            <a:miter lim="800000"/>
            <a:headEnd/>
            <a:tailEnd/>
          </a:ln>
          <a:effectLst/>
        </p:spPr>
        <p:txBody>
          <a:bodyPr wrap="square">
            <a:spAutoFit/>
          </a:bodyPr>
          <a:lstStyle/>
          <a:p>
            <a:pPr algn="ctr">
              <a:defRPr/>
            </a:pPr>
            <a:endParaRPr lang="es-MX" sz="1400" b="1" dirty="0">
              <a:effectLst>
                <a:outerShdw blurRad="38100" dist="38100" dir="2700000" algn="tl">
                  <a:srgbClr val="C0C0C0"/>
                </a:outerShdw>
              </a:effectLst>
              <a:cs typeface="Tahoma" pitchFamily="34" charset="0"/>
            </a:endParaRPr>
          </a:p>
          <a:p>
            <a:pPr algn="just">
              <a:defRPr/>
            </a:pPr>
            <a:endParaRPr lang="es-MX" sz="500" b="1" dirty="0">
              <a:ea typeface="Calibri" pitchFamily="34" charset="0"/>
              <a:cs typeface="Calibri" pitchFamily="34" charset="0"/>
            </a:endParaRPr>
          </a:p>
          <a:p>
            <a:pPr algn="just">
              <a:lnSpc>
                <a:spcPct val="150000"/>
              </a:lnSpc>
              <a:defRPr/>
            </a:pPr>
            <a:r>
              <a:rPr lang="es-MX" sz="2500" b="1" dirty="0" smtClean="0">
                <a:ea typeface="Calibri" pitchFamily="34" charset="0"/>
                <a:cs typeface="Calibri" pitchFamily="34" charset="0"/>
              </a:rPr>
              <a:t>Alguien cambia su conducta, si:</a:t>
            </a:r>
          </a:p>
          <a:p>
            <a:pPr marL="342900" indent="-342900" algn="just">
              <a:lnSpc>
                <a:spcPct val="150000"/>
              </a:lnSpc>
              <a:buFont typeface="Arial" panose="020B0604020202020204" pitchFamily="34" charset="0"/>
              <a:buChar char="•"/>
              <a:defRPr/>
            </a:pPr>
            <a:r>
              <a:rPr lang="es-MX" sz="4000" b="1" dirty="0" smtClean="0">
                <a:ea typeface="Calibri" pitchFamily="34" charset="0"/>
                <a:cs typeface="Calibri" pitchFamily="34" charset="0"/>
              </a:rPr>
              <a:t>Siente que lo puede hacer</a:t>
            </a:r>
            <a:r>
              <a:rPr lang="es-MX" sz="2500" b="1" dirty="0" smtClean="0">
                <a:ea typeface="Calibri" pitchFamily="34" charset="0"/>
                <a:cs typeface="Calibri" pitchFamily="34" charset="0"/>
              </a:rPr>
              <a:t>: Información, comunicación, educación (IEC) adiestramiento, capacitación o formación.  </a:t>
            </a:r>
          </a:p>
          <a:p>
            <a:pPr marL="342900" indent="-342900" algn="just">
              <a:lnSpc>
                <a:spcPct val="150000"/>
              </a:lnSpc>
              <a:buFont typeface="Arial" panose="020B0604020202020204" pitchFamily="34" charset="0"/>
              <a:buChar char="•"/>
              <a:defRPr/>
            </a:pPr>
            <a:r>
              <a:rPr lang="es-MX" sz="4000" b="1" dirty="0" smtClean="0">
                <a:ea typeface="Calibri" pitchFamily="34" charset="0"/>
                <a:cs typeface="Calibri" pitchFamily="34" charset="0"/>
              </a:rPr>
              <a:t>Recibe un incentivo por hacerlo </a:t>
            </a:r>
            <a:r>
              <a:rPr lang="es-MX" sz="2500" b="1" dirty="0" smtClean="0">
                <a:ea typeface="Calibri" pitchFamily="34" charset="0"/>
                <a:cs typeface="Calibri" pitchFamily="34" charset="0"/>
              </a:rPr>
              <a:t>(salud se reconoce cuando se pierde). Reconocimiento social, obsequio, diploma, constancia.</a:t>
            </a:r>
          </a:p>
          <a:p>
            <a:pPr marL="342900" indent="-342900" algn="just">
              <a:lnSpc>
                <a:spcPct val="150000"/>
              </a:lnSpc>
              <a:buFont typeface="Arial" panose="020B0604020202020204" pitchFamily="34" charset="0"/>
              <a:buChar char="•"/>
              <a:defRPr/>
            </a:pPr>
            <a:r>
              <a:rPr lang="es-MX" sz="4000" b="1" dirty="0" smtClean="0">
                <a:ea typeface="Calibri" pitchFamily="34" charset="0"/>
                <a:cs typeface="Calibri" pitchFamily="34" charset="0"/>
              </a:rPr>
              <a:t>Las personas que lo rodean lo aprueban</a:t>
            </a:r>
            <a:r>
              <a:rPr lang="es-MX" sz="2500" b="1" dirty="0" smtClean="0">
                <a:ea typeface="Calibri" pitchFamily="34" charset="0"/>
                <a:cs typeface="Calibri" pitchFamily="34" charset="0"/>
              </a:rPr>
              <a:t> (familia, profesores, tutores).</a:t>
            </a:r>
            <a:endParaRPr lang="es-MX" sz="2500" b="1" dirty="0">
              <a:ea typeface="Calibri" pitchFamily="34" charset="0"/>
              <a:cs typeface="Calibri" pitchFamily="34" charset="0"/>
            </a:endParaRPr>
          </a:p>
          <a:p>
            <a:pPr marL="342900" indent="-342900" algn="just">
              <a:lnSpc>
                <a:spcPct val="150000"/>
              </a:lnSpc>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2951627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pic>
        <p:nvPicPr>
          <p:cNvPr id="9"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1" y="499873"/>
            <a:ext cx="3852672" cy="2243328"/>
          </a:xfrm>
          <a:prstGeom prst="rect">
            <a:avLst/>
          </a:prstGeom>
        </p:spPr>
      </p:pic>
      <p:pic>
        <p:nvPicPr>
          <p:cNvPr id="10"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1316" y="271692"/>
            <a:ext cx="4807230" cy="2678772"/>
          </a:xfrm>
          <a:prstGeom prst="rect">
            <a:avLst/>
          </a:prstGeom>
        </p:spPr>
      </p:pic>
      <p:pic>
        <p:nvPicPr>
          <p:cNvPr id="11"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09" y="3189592"/>
            <a:ext cx="3914456" cy="2540648"/>
          </a:xfrm>
          <a:prstGeom prst="rect">
            <a:avLst/>
          </a:prstGeom>
        </p:spPr>
      </p:pic>
      <p:pic>
        <p:nvPicPr>
          <p:cNvPr id="1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1364" y="3328416"/>
            <a:ext cx="4279807" cy="3182112"/>
          </a:xfrm>
          <a:prstGeom prst="rect">
            <a:avLst/>
          </a:prstGeom>
        </p:spPr>
      </p:pic>
      <p:pic>
        <p:nvPicPr>
          <p:cNvPr id="13"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5092" y="3867635"/>
            <a:ext cx="2545357" cy="254535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634B455-BB02-45EB-8913-2DDD232CF7BA}" type="slidenum">
              <a:rPr lang="es-CO" smtClean="0"/>
              <a:pPr/>
              <a:t>14</a:t>
            </a:fld>
            <a:endParaRPr lang="es-CO"/>
          </a:p>
        </p:txBody>
      </p:sp>
      <p:pic>
        <p:nvPicPr>
          <p:cNvPr id="3074" name="Picture 2" descr="Resultado de imagen para teoria de la acción raz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92" y="108488"/>
            <a:ext cx="11496887" cy="634043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1389130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4 Imagen" descr="flor de lis cenati cendhiu.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4168" y="5500688"/>
            <a:ext cx="21378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6"/>
          <p:cNvSpPr>
            <a:spLocks noChangeArrowheads="1"/>
          </p:cNvSpPr>
          <p:nvPr/>
        </p:nvSpPr>
        <p:spPr bwMode="auto">
          <a:xfrm>
            <a:off x="666751" y="142875"/>
            <a:ext cx="11049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s-MX" altLang="es-MX" sz="2400">
              <a:solidFill>
                <a:srgbClr val="262699"/>
              </a:solidFill>
              <a:latin typeface="Arial Black" pitchFamily="34" charset="0"/>
              <a:cs typeface="Tahoma" pitchFamily="34" charset="0"/>
            </a:endParaRPr>
          </a:p>
          <a:p>
            <a:pPr algn="ctr">
              <a:spcBef>
                <a:spcPct val="50000"/>
              </a:spcBef>
            </a:pPr>
            <a:r>
              <a:rPr lang="es-MX" altLang="es-MX" sz="2400">
                <a:solidFill>
                  <a:srgbClr val="262699"/>
                </a:solidFill>
                <a:latin typeface="Arial Black" pitchFamily="34" charset="0"/>
                <a:cs typeface="Tahoma" pitchFamily="34" charset="0"/>
              </a:rPr>
              <a:t>Organización Mundial de la Salud (2002). Condiciones de salud en el mundo. OMS.</a:t>
            </a:r>
          </a:p>
          <a:p>
            <a:pPr algn="ctr">
              <a:spcBef>
                <a:spcPts val="1200"/>
              </a:spcBef>
            </a:pPr>
            <a:r>
              <a:rPr lang="es-MX" altLang="es-MX" sz="6000">
                <a:solidFill>
                  <a:srgbClr val="262699"/>
                </a:solidFill>
                <a:latin typeface="Arial Black" pitchFamily="34" charset="0"/>
                <a:cs typeface="Tahoma" pitchFamily="34" charset="0"/>
              </a:rPr>
              <a:t>AVISA</a:t>
            </a:r>
          </a:p>
          <a:p>
            <a:pPr algn="just">
              <a:spcBef>
                <a:spcPts val="1200"/>
              </a:spcBef>
            </a:pPr>
            <a:r>
              <a:rPr lang="es-MX" altLang="es-MX" sz="3200">
                <a:solidFill>
                  <a:srgbClr val="262699"/>
                </a:solidFill>
                <a:latin typeface="Arial Black" pitchFamily="34" charset="0"/>
                <a:cs typeface="Tahoma" pitchFamily="34" charset="0"/>
              </a:rPr>
              <a:t>Años de vida saludables perdidos</a:t>
            </a:r>
            <a:endParaRPr lang="es-ES" altLang="es-MX" sz="3200" b="1">
              <a:solidFill>
                <a:srgbClr val="262699"/>
              </a:solidFill>
              <a:cs typeface="Tahoma" pitchFamily="34" charset="0"/>
            </a:endParaRPr>
          </a:p>
        </p:txBody>
      </p:sp>
      <p:sp>
        <p:nvSpPr>
          <p:cNvPr id="8196" name="Rectangle 7"/>
          <p:cNvSpPr>
            <a:spLocks noChangeArrowheads="1"/>
          </p:cNvSpPr>
          <p:nvPr/>
        </p:nvSpPr>
        <p:spPr bwMode="auto">
          <a:xfrm>
            <a:off x="372979" y="3633538"/>
            <a:ext cx="11247521" cy="179571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pPr algn="ctr">
              <a:buFont typeface="Wingdings" pitchFamily="2" charset="2"/>
              <a:buChar char="Ø"/>
            </a:pPr>
            <a:r>
              <a:rPr lang="es-MX" altLang="es-MX" sz="3600">
                <a:solidFill>
                  <a:schemeClr val="bg2"/>
                </a:solidFill>
                <a:latin typeface="Arial Black" pitchFamily="34" charset="0"/>
              </a:rPr>
              <a:t>Por muerte prematura</a:t>
            </a:r>
          </a:p>
          <a:p>
            <a:pPr algn="ctr">
              <a:buFont typeface="Wingdings" pitchFamily="2" charset="2"/>
              <a:buChar char="Ø"/>
            </a:pPr>
            <a:r>
              <a:rPr lang="es-MX" altLang="es-MX" sz="3600">
                <a:solidFill>
                  <a:schemeClr val="bg2"/>
                </a:solidFill>
                <a:latin typeface="Arial Black" pitchFamily="34" charset="0"/>
              </a:rPr>
              <a:t>Por  discapacidad</a:t>
            </a:r>
            <a:endParaRPr lang="es-ES" altLang="es-MX" sz="3600">
              <a:solidFill>
                <a:schemeClr val="bg2"/>
              </a:solidFill>
              <a:latin typeface="Arial Black" pitchFamily="34" charset="0"/>
            </a:endParaRPr>
          </a:p>
        </p:txBody>
      </p:sp>
      <p:sp>
        <p:nvSpPr>
          <p:cNvPr id="6" name="5 Rectángulo"/>
          <p:cNvSpPr/>
          <p:nvPr/>
        </p:nvSpPr>
        <p:spPr>
          <a:xfrm>
            <a:off x="952500" y="5072064"/>
            <a:ext cx="10001251"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schemeClr val="tx1"/>
              </a:solidFill>
              <a:latin typeface="Arial Black" pitchFamily="34" charset="0"/>
            </a:endParaRPr>
          </a:p>
        </p:txBody>
      </p:sp>
      <p:sp>
        <p:nvSpPr>
          <p:cNvPr id="7" name="6 Rectángulo"/>
          <p:cNvSpPr/>
          <p:nvPr/>
        </p:nvSpPr>
        <p:spPr>
          <a:xfrm>
            <a:off x="0" y="6500814"/>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
        <p:nvSpPr>
          <p:cNvPr id="8" name="7 Rectángulo"/>
          <p:cNvSpPr/>
          <p:nvPr/>
        </p:nvSpPr>
        <p:spPr>
          <a:xfrm>
            <a:off x="0" y="0"/>
            <a:ext cx="12192000" cy="3571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b="1" dirty="0"/>
          </a:p>
        </p:txBody>
      </p:sp>
    </p:spTree>
    <p:extLst>
      <p:ext uri="{BB962C8B-B14F-4D97-AF65-F5344CB8AC3E}">
        <p14:creationId xmlns:p14="http://schemas.microsoft.com/office/powerpoint/2010/main" val="383468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92505" y="620689"/>
            <a:ext cx="11952167" cy="5843141"/>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s-MX" altLang="zh-CN" sz="1800" dirty="0">
              <a:solidFill>
                <a:srgbClr val="FF0000"/>
              </a:solidFill>
              <a:ea typeface="SimSun" pitchFamily="2" charset="-122"/>
            </a:endParaRPr>
          </a:p>
          <a:p>
            <a:pPr eaLnBrk="1" hangingPunct="1"/>
            <a:r>
              <a:rPr lang="es-MX" altLang="zh-CN" sz="1800" dirty="0">
                <a:solidFill>
                  <a:srgbClr val="FF0000"/>
                </a:solidFill>
                <a:ea typeface="SimSun" pitchFamily="2" charset="-122"/>
              </a:rPr>
              <a:t>1</a:t>
            </a:r>
            <a:r>
              <a:rPr lang="es-MX" altLang="zh-CN" dirty="0">
                <a:solidFill>
                  <a:srgbClr val="FF0000"/>
                </a:solidFill>
                <a:latin typeface="Arial" pitchFamily="34" charset="0"/>
                <a:ea typeface="SimSun" pitchFamily="2" charset="-122"/>
                <a:cs typeface="Arial" pitchFamily="34" charset="0"/>
              </a:rPr>
              <a:t>. </a:t>
            </a:r>
            <a:r>
              <a:rPr lang="es-MX" altLang="zh-CN" sz="2000" dirty="0">
                <a:solidFill>
                  <a:srgbClr val="FF0000"/>
                </a:solidFill>
                <a:latin typeface="Arial" pitchFamily="34" charset="0"/>
                <a:ea typeface="SimSun" pitchFamily="2" charset="-122"/>
                <a:cs typeface="Arial" pitchFamily="34" charset="0"/>
              </a:rPr>
              <a:t>Consumo de alcohol.</a:t>
            </a:r>
            <a:r>
              <a:rPr lang="es-MX" altLang="zh-CN" sz="2000" dirty="0">
                <a:latin typeface="Arial" pitchFamily="34" charset="0"/>
                <a:ea typeface="SimSun" pitchFamily="2" charset="-122"/>
                <a:cs typeface="Arial" pitchFamily="34" charset="0"/>
              </a:rPr>
              <a:t>			 	11. Deficiencia en Zinc</a:t>
            </a:r>
          </a:p>
          <a:p>
            <a:pPr eaLnBrk="1" hangingPunct="1">
              <a:lnSpc>
                <a:spcPct val="150000"/>
              </a:lnSpc>
            </a:pPr>
            <a:r>
              <a:rPr lang="es-MX" altLang="zh-CN" sz="2000" dirty="0">
                <a:solidFill>
                  <a:srgbClr val="FF0000"/>
                </a:solidFill>
                <a:latin typeface="Arial" pitchFamily="34" charset="0"/>
                <a:ea typeface="SimSun" pitchFamily="2" charset="-122"/>
                <a:cs typeface="Arial" pitchFamily="34" charset="0"/>
              </a:rPr>
              <a:t>2. Consumo de tabaco.</a:t>
            </a:r>
            <a:r>
              <a:rPr lang="es-MX" altLang="zh-CN" sz="2000" dirty="0">
                <a:latin typeface="Arial" pitchFamily="34" charset="0"/>
                <a:ea typeface="SimSun" pitchFamily="2" charset="-122"/>
                <a:cs typeface="Arial" pitchFamily="34" charset="0"/>
              </a:rPr>
              <a:t>				12. Deficiencia en </a:t>
            </a:r>
            <a:r>
              <a:rPr lang="es-MX" altLang="zh-CN" sz="2000" dirty="0" err="1">
                <a:latin typeface="Arial" pitchFamily="34" charset="0"/>
                <a:ea typeface="SimSun" pitchFamily="2" charset="-122"/>
                <a:cs typeface="Arial" pitchFamily="34" charset="0"/>
              </a:rPr>
              <a:t>Vit</a:t>
            </a:r>
            <a:r>
              <a:rPr lang="es-MX" altLang="zh-CN" sz="2000" dirty="0">
                <a:latin typeface="Arial" pitchFamily="34" charset="0"/>
                <a:ea typeface="SimSun" pitchFamily="2" charset="-122"/>
                <a:cs typeface="Arial" pitchFamily="34" charset="0"/>
              </a:rPr>
              <a:t>. A</a:t>
            </a:r>
          </a:p>
          <a:p>
            <a:pPr eaLnBrk="1" hangingPunct="1">
              <a:lnSpc>
                <a:spcPct val="150000"/>
              </a:lnSpc>
            </a:pPr>
            <a:r>
              <a:rPr lang="es-MX" altLang="zh-CN" sz="2000" dirty="0">
                <a:solidFill>
                  <a:srgbClr val="FF0000"/>
                </a:solidFill>
                <a:latin typeface="Arial" pitchFamily="34" charset="0"/>
                <a:ea typeface="SimSun" pitchFamily="2" charset="-122"/>
                <a:cs typeface="Arial" pitchFamily="34" charset="0"/>
              </a:rPr>
              <a:t>3. Uso de drogas ilícitas.</a:t>
            </a:r>
            <a:r>
              <a:rPr lang="es-MX" altLang="zh-CN" sz="2000" dirty="0">
                <a:latin typeface="Arial" pitchFamily="34" charset="0"/>
                <a:ea typeface="SimSun" pitchFamily="2" charset="-122"/>
                <a:cs typeface="Arial" pitchFamily="34" charset="0"/>
              </a:rPr>
              <a:t>		</a:t>
            </a:r>
            <a:r>
              <a:rPr lang="es-MX" altLang="zh-CN" sz="2000" b="1" dirty="0">
                <a:latin typeface="Arial" pitchFamily="34" charset="0"/>
                <a:ea typeface="SimSun" pitchFamily="2" charset="-122"/>
                <a:cs typeface="Arial" pitchFamily="34" charset="0"/>
              </a:rPr>
              <a:t>	</a:t>
            </a:r>
            <a:r>
              <a:rPr lang="es-MX" altLang="zh-CN" sz="2000" dirty="0" smtClean="0">
                <a:latin typeface="Arial" pitchFamily="34" charset="0"/>
                <a:ea typeface="SimSun" pitchFamily="2" charset="-122"/>
                <a:cs typeface="Arial" pitchFamily="34" charset="0"/>
              </a:rPr>
              <a:t>13</a:t>
            </a:r>
            <a:r>
              <a:rPr lang="es-MX" altLang="zh-CN" sz="2000" dirty="0">
                <a:latin typeface="Arial" pitchFamily="34" charset="0"/>
                <a:ea typeface="SimSun" pitchFamily="2" charset="-122"/>
                <a:cs typeface="Arial" pitchFamily="34" charset="0"/>
              </a:rPr>
              <a:t>. Agua, saneamiento e </a:t>
            </a:r>
            <a:r>
              <a:rPr lang="es-MX" altLang="zh-CN" sz="2000" dirty="0" smtClean="0">
                <a:latin typeface="Arial" pitchFamily="34" charset="0"/>
                <a:ea typeface="SimSun" pitchFamily="2" charset="-122"/>
                <a:cs typeface="Arial" pitchFamily="34" charset="0"/>
              </a:rPr>
              <a:t>  </a:t>
            </a:r>
            <a:r>
              <a:rPr lang="es-MX" altLang="zh-CN" sz="2000" dirty="0">
                <a:latin typeface="Arial" pitchFamily="34" charset="0"/>
                <a:ea typeface="SimSun" pitchFamily="2" charset="-122"/>
                <a:cs typeface="Arial" pitchFamily="34" charset="0"/>
              </a:rPr>
              <a:t>higiene insegura</a:t>
            </a:r>
          </a:p>
          <a:p>
            <a:pPr eaLnBrk="1" hangingPunct="1">
              <a:lnSpc>
                <a:spcPct val="150000"/>
              </a:lnSpc>
            </a:pPr>
            <a:r>
              <a:rPr lang="es-MX" altLang="zh-CN" sz="2000" dirty="0">
                <a:latin typeface="Arial" pitchFamily="34" charset="0"/>
                <a:ea typeface="SimSun" pitchFamily="2" charset="-122"/>
                <a:cs typeface="Arial" pitchFamily="34" charset="0"/>
              </a:rPr>
              <a:t>4. Abuso sexual infantil.				14. Presión arterial alta</a:t>
            </a:r>
          </a:p>
          <a:p>
            <a:pPr eaLnBrk="1" hangingPunct="1">
              <a:lnSpc>
                <a:spcPct val="150000"/>
              </a:lnSpc>
            </a:pPr>
            <a:r>
              <a:rPr lang="es-MX" altLang="zh-CN" sz="2000" dirty="0">
                <a:latin typeface="Arial" pitchFamily="34" charset="0"/>
                <a:ea typeface="SimSun" pitchFamily="2" charset="-122"/>
                <a:cs typeface="Arial" pitchFamily="34" charset="0"/>
              </a:rPr>
              <a:t>5. Inyecciones contaminadas áreas de salud.      </a:t>
            </a:r>
            <a:r>
              <a:rPr lang="es-MX" altLang="zh-CN" sz="2000" dirty="0" smtClean="0">
                <a:solidFill>
                  <a:srgbClr val="FF0000"/>
                </a:solidFill>
                <a:latin typeface="Arial" pitchFamily="34" charset="0"/>
                <a:ea typeface="SimSun" pitchFamily="2" charset="-122"/>
                <a:cs typeface="Arial" pitchFamily="34" charset="0"/>
              </a:rPr>
              <a:t>15</a:t>
            </a:r>
            <a:r>
              <a:rPr lang="es-MX" altLang="zh-CN" sz="2000" dirty="0">
                <a:solidFill>
                  <a:srgbClr val="FF0000"/>
                </a:solidFill>
                <a:latin typeface="Arial" pitchFamily="34" charset="0"/>
                <a:ea typeface="SimSun" pitchFamily="2" charset="-122"/>
                <a:cs typeface="Arial" pitchFamily="34" charset="0"/>
              </a:rPr>
              <a:t>.</a:t>
            </a:r>
            <a:r>
              <a:rPr lang="es-MX" altLang="zh-CN" sz="2000" dirty="0">
                <a:latin typeface="Arial" pitchFamily="34" charset="0"/>
                <a:ea typeface="SimSun" pitchFamily="2" charset="-122"/>
                <a:cs typeface="Arial" pitchFamily="34" charset="0"/>
              </a:rPr>
              <a:t> </a:t>
            </a:r>
            <a:r>
              <a:rPr lang="es-MX" altLang="zh-CN" sz="2000" dirty="0">
                <a:solidFill>
                  <a:srgbClr val="FF0000"/>
                </a:solidFill>
                <a:latin typeface="Arial" pitchFamily="34" charset="0"/>
                <a:ea typeface="SimSun" pitchFamily="2" charset="-122"/>
                <a:cs typeface="Arial" pitchFamily="34" charset="0"/>
              </a:rPr>
              <a:t>Sexo inseguro</a:t>
            </a:r>
          </a:p>
          <a:p>
            <a:pPr eaLnBrk="1" hangingPunct="1">
              <a:lnSpc>
                <a:spcPct val="150000"/>
              </a:lnSpc>
            </a:pPr>
            <a:r>
              <a:rPr lang="es-MX" altLang="zh-CN" sz="2000" dirty="0">
                <a:latin typeface="Arial" pitchFamily="34" charset="0"/>
                <a:ea typeface="SimSun" pitchFamily="2" charset="-122"/>
                <a:cs typeface="Arial" pitchFamily="34" charset="0"/>
              </a:rPr>
              <a:t>6.  Baja ingesta de frutas y vegetales.		</a:t>
            </a:r>
            <a:r>
              <a:rPr lang="es-MX" altLang="zh-CN" sz="2000" dirty="0">
                <a:solidFill>
                  <a:srgbClr val="FF0000"/>
                </a:solidFill>
                <a:latin typeface="Arial" pitchFamily="34" charset="0"/>
                <a:ea typeface="SimSun" pitchFamily="2" charset="-122"/>
                <a:cs typeface="Arial" pitchFamily="34" charset="0"/>
              </a:rPr>
              <a:t>16. Inactividad física</a:t>
            </a:r>
          </a:p>
          <a:p>
            <a:pPr eaLnBrk="1" hangingPunct="1">
              <a:lnSpc>
                <a:spcPct val="150000"/>
              </a:lnSpc>
            </a:pPr>
            <a:r>
              <a:rPr lang="es-MX" altLang="zh-CN" sz="2000" dirty="0">
                <a:latin typeface="Arial" pitchFamily="34" charset="0"/>
                <a:ea typeface="SimSun" pitchFamily="2" charset="-122"/>
                <a:cs typeface="Arial" pitchFamily="34" charset="0"/>
              </a:rPr>
              <a:t>7</a:t>
            </a:r>
            <a:r>
              <a:rPr lang="es-MX" altLang="zh-CN" sz="2000" dirty="0">
                <a:solidFill>
                  <a:srgbClr val="FF0000"/>
                </a:solidFill>
                <a:latin typeface="Arial" pitchFamily="34" charset="0"/>
                <a:ea typeface="SimSun" pitchFamily="2" charset="-122"/>
                <a:cs typeface="Arial" pitchFamily="34" charset="0"/>
              </a:rPr>
              <a:t>. </a:t>
            </a:r>
            <a:r>
              <a:rPr lang="es-MX" altLang="zh-CN" sz="2000" dirty="0">
                <a:latin typeface="Arial" pitchFamily="34" charset="0"/>
                <a:ea typeface="SimSun" pitchFamily="2" charset="-122"/>
                <a:cs typeface="Arial" pitchFamily="34" charset="0"/>
              </a:rPr>
              <a:t>Colesterol elevado.				17. Anemia </a:t>
            </a:r>
            <a:r>
              <a:rPr lang="es-MX" altLang="zh-CN" sz="2000" dirty="0" err="1">
                <a:latin typeface="Arial" pitchFamily="34" charset="0"/>
                <a:ea typeface="SimSun" pitchFamily="2" charset="-122"/>
                <a:cs typeface="Arial" pitchFamily="34" charset="0"/>
              </a:rPr>
              <a:t>ferropriva</a:t>
            </a:r>
            <a:endParaRPr lang="es-MX" altLang="zh-CN" sz="2000" dirty="0">
              <a:latin typeface="Arial" pitchFamily="34" charset="0"/>
              <a:ea typeface="SimSun" pitchFamily="2" charset="-122"/>
              <a:cs typeface="Arial" pitchFamily="34" charset="0"/>
            </a:endParaRPr>
          </a:p>
          <a:p>
            <a:pPr eaLnBrk="1" hangingPunct="1">
              <a:lnSpc>
                <a:spcPct val="150000"/>
              </a:lnSpc>
            </a:pPr>
            <a:r>
              <a:rPr lang="es-MX" altLang="zh-CN" sz="2000" dirty="0">
                <a:solidFill>
                  <a:srgbClr val="FF0000"/>
                </a:solidFill>
                <a:latin typeface="Arial" pitchFamily="34" charset="0"/>
                <a:ea typeface="SimSun" pitchFamily="2" charset="-122"/>
                <a:cs typeface="Arial" pitchFamily="34" charset="0"/>
              </a:rPr>
              <a:t>8. Falta/uso inefectivo </a:t>
            </a:r>
            <a:r>
              <a:rPr lang="es-MX" altLang="zh-CN" sz="2000" dirty="0" err="1">
                <a:solidFill>
                  <a:srgbClr val="FF0000"/>
                </a:solidFill>
                <a:latin typeface="Arial" pitchFamily="34" charset="0"/>
                <a:ea typeface="SimSun" pitchFamily="2" charset="-122"/>
                <a:cs typeface="Arial" pitchFamily="34" charset="0"/>
              </a:rPr>
              <a:t>Mét</a:t>
            </a:r>
            <a:r>
              <a:rPr lang="es-MX" altLang="zh-CN" sz="2000" dirty="0">
                <a:solidFill>
                  <a:srgbClr val="FF0000"/>
                </a:solidFill>
                <a:latin typeface="Arial" pitchFamily="34" charset="0"/>
                <a:ea typeface="SimSun" pitchFamily="2" charset="-122"/>
                <a:cs typeface="Arial" pitchFamily="34" charset="0"/>
              </a:rPr>
              <a:t>. Anticonceptivos.</a:t>
            </a:r>
            <a:r>
              <a:rPr lang="es-MX" altLang="zh-CN" sz="2000" dirty="0">
                <a:latin typeface="Arial" pitchFamily="34" charset="0"/>
                <a:ea typeface="SimSun" pitchFamily="2" charset="-122"/>
                <a:cs typeface="Arial" pitchFamily="34" charset="0"/>
              </a:rPr>
              <a:t>	</a:t>
            </a:r>
            <a:r>
              <a:rPr lang="es-MX" altLang="zh-CN" sz="2000" dirty="0" smtClean="0">
                <a:latin typeface="Arial" pitchFamily="34" charset="0"/>
                <a:ea typeface="SimSun" pitchFamily="2" charset="-122"/>
                <a:cs typeface="Arial" pitchFamily="34" charset="0"/>
              </a:rPr>
              <a:t>18</a:t>
            </a:r>
            <a:r>
              <a:rPr lang="es-MX" altLang="zh-CN" sz="2000" dirty="0">
                <a:latin typeface="Arial" pitchFamily="34" charset="0"/>
                <a:ea typeface="SimSun" pitchFamily="2" charset="-122"/>
                <a:cs typeface="Arial" pitchFamily="34" charset="0"/>
              </a:rPr>
              <a:t>. Contaminación del aire</a:t>
            </a:r>
          </a:p>
          <a:p>
            <a:pPr eaLnBrk="1" hangingPunct="1">
              <a:lnSpc>
                <a:spcPct val="150000"/>
              </a:lnSpc>
            </a:pPr>
            <a:r>
              <a:rPr lang="es-MX" altLang="zh-CN" sz="2000" dirty="0">
                <a:solidFill>
                  <a:srgbClr val="FF0000"/>
                </a:solidFill>
                <a:latin typeface="Arial" pitchFamily="34" charset="0"/>
                <a:ea typeface="SimSun" pitchFamily="2" charset="-122"/>
                <a:cs typeface="Arial" pitchFamily="34" charset="0"/>
              </a:rPr>
              <a:t>9. Sobrepeso y obesidad</a:t>
            </a:r>
            <a:r>
              <a:rPr lang="es-MX" altLang="zh-CN" sz="2000" dirty="0">
                <a:latin typeface="Arial" pitchFamily="34" charset="0"/>
                <a:ea typeface="SimSun" pitchFamily="2" charset="-122"/>
                <a:cs typeface="Arial" pitchFamily="34" charset="0"/>
              </a:rPr>
              <a:t>.                                      </a:t>
            </a:r>
            <a:r>
              <a:rPr lang="es-MX" altLang="zh-CN" sz="2000" dirty="0" smtClean="0">
                <a:latin typeface="Arial" pitchFamily="34" charset="0"/>
                <a:ea typeface="SimSun" pitchFamily="2" charset="-122"/>
                <a:cs typeface="Arial" pitchFamily="34" charset="0"/>
              </a:rPr>
              <a:t>19</a:t>
            </a:r>
            <a:r>
              <a:rPr lang="es-MX" altLang="zh-CN" sz="2000" dirty="0">
                <a:latin typeface="Arial" pitchFamily="34" charset="0"/>
                <a:ea typeface="SimSun" pitchFamily="2" charset="-122"/>
                <a:cs typeface="Arial" pitchFamily="34" charset="0"/>
              </a:rPr>
              <a:t>.  Humo de </a:t>
            </a:r>
            <a:r>
              <a:rPr lang="es-MX" altLang="zh-CN" sz="2000" dirty="0" smtClean="0">
                <a:latin typeface="Arial" pitchFamily="34" charset="0"/>
                <a:ea typeface="SimSun" pitchFamily="2" charset="-122"/>
                <a:cs typeface="Arial" pitchFamily="34" charset="0"/>
              </a:rPr>
              <a:t>combustible  </a:t>
            </a:r>
            <a:r>
              <a:rPr lang="es-MX" altLang="zh-CN" sz="2000" dirty="0" err="1" smtClean="0">
                <a:latin typeface="Arial" pitchFamily="34" charset="0"/>
                <a:ea typeface="SimSun" pitchFamily="2" charset="-122"/>
                <a:cs typeface="Arial" pitchFamily="34" charset="0"/>
              </a:rPr>
              <a:t>intradomicilio</a:t>
            </a:r>
            <a:r>
              <a:rPr lang="es-MX" altLang="zh-CN" sz="2000" dirty="0" smtClean="0">
                <a:latin typeface="Arial" pitchFamily="34" charset="0"/>
                <a:ea typeface="SimSun" pitchFamily="2" charset="-122"/>
                <a:cs typeface="Arial" pitchFamily="34" charset="0"/>
              </a:rPr>
              <a:t>.</a:t>
            </a:r>
            <a:endParaRPr lang="es-MX" altLang="zh-CN" sz="2000" dirty="0">
              <a:latin typeface="Arial" pitchFamily="34" charset="0"/>
              <a:ea typeface="SimSun" pitchFamily="2" charset="-122"/>
              <a:cs typeface="Arial" pitchFamily="34" charset="0"/>
            </a:endParaRPr>
          </a:p>
          <a:p>
            <a:pPr eaLnBrk="1" hangingPunct="1">
              <a:lnSpc>
                <a:spcPct val="150000"/>
              </a:lnSpc>
            </a:pPr>
            <a:r>
              <a:rPr lang="es-MX" altLang="zh-CN" sz="2000" dirty="0">
                <a:latin typeface="Arial" pitchFamily="34" charset="0"/>
                <a:ea typeface="SimSun" pitchFamily="2" charset="-122"/>
                <a:cs typeface="Arial" pitchFamily="34" charset="0"/>
              </a:rPr>
              <a:t>10. Bajo peso infantil 				              </a:t>
            </a:r>
          </a:p>
          <a:p>
            <a:pPr algn="just" fontAlgn="b"/>
            <a:endParaRPr lang="es-MX" sz="2000" b="1" dirty="0">
              <a:solidFill>
                <a:srgbClr val="FF0000"/>
              </a:solidFill>
              <a:cs typeface="Times New Roman" pitchFamily="18" charset="0"/>
            </a:endParaRPr>
          </a:p>
          <a:p>
            <a:pPr algn="just" fontAlgn="b"/>
            <a:r>
              <a:rPr lang="es-MX" sz="2000" b="1" dirty="0" smtClean="0">
                <a:solidFill>
                  <a:srgbClr val="FF0000"/>
                </a:solidFill>
                <a:cs typeface="Times New Roman" pitchFamily="18" charset="0"/>
              </a:rPr>
              <a:t>Salud mental: </a:t>
            </a:r>
            <a:r>
              <a:rPr lang="es-MX" sz="2000" b="1" dirty="0">
                <a:solidFill>
                  <a:srgbClr val="FF0000"/>
                </a:solidFill>
                <a:cs typeface="Times New Roman" pitchFamily="18" charset="0"/>
              </a:rPr>
              <a:t>Depresión, angustia, adaptación</a:t>
            </a:r>
            <a:r>
              <a:rPr lang="es-MX" sz="2000" b="1" dirty="0" smtClean="0">
                <a:solidFill>
                  <a:srgbClr val="FF0000"/>
                </a:solidFill>
                <a:cs typeface="Times New Roman" pitchFamily="18" charset="0"/>
              </a:rPr>
              <a:t>.   </a:t>
            </a:r>
            <a:r>
              <a:rPr lang="es-MX" sz="2000" b="1" dirty="0">
                <a:solidFill>
                  <a:srgbClr val="FF0000"/>
                </a:solidFill>
                <a:cs typeface="Times New Roman" pitchFamily="18" charset="0"/>
              </a:rPr>
              <a:t>V</a:t>
            </a:r>
            <a:r>
              <a:rPr lang="es-MX" sz="2000" b="1" dirty="0" smtClean="0">
                <a:solidFill>
                  <a:srgbClr val="FF0000"/>
                </a:solidFill>
                <a:cs typeface="Times New Roman" pitchFamily="18" charset="0"/>
              </a:rPr>
              <a:t>iolencia en noviazgo,    VIH  </a:t>
            </a:r>
            <a:endParaRPr lang="es-MX" altLang="zh-CN" sz="2000" dirty="0">
              <a:latin typeface="Arial Narrow" pitchFamily="34" charset="0"/>
              <a:ea typeface="SimSun" pitchFamily="2" charset="-122"/>
            </a:endParaRPr>
          </a:p>
          <a:p>
            <a:pPr algn="ctr" eaLnBrk="1" hangingPunct="1"/>
            <a:endParaRPr lang="es-MX" sz="2000" dirty="0">
              <a:latin typeface="Arial" charset="0"/>
              <a:cs typeface="Arial" charset="0"/>
            </a:endParaRPr>
          </a:p>
        </p:txBody>
      </p:sp>
      <p:sp>
        <p:nvSpPr>
          <p:cNvPr id="6" name="5 Rectángulo"/>
          <p:cNvSpPr/>
          <p:nvPr/>
        </p:nvSpPr>
        <p:spPr>
          <a:xfrm>
            <a:off x="0" y="6643688"/>
            <a:ext cx="12192000" cy="2143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12292" name="Text Box 5"/>
          <p:cNvSpPr txBox="1">
            <a:spLocks noChangeArrowheads="1"/>
          </p:cNvSpPr>
          <p:nvPr/>
        </p:nvSpPr>
        <p:spPr bwMode="auto">
          <a:xfrm>
            <a:off x="1625600" y="152401"/>
            <a:ext cx="10229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s-MX" altLang="zh-CN" sz="2800" b="1" i="1" dirty="0">
                <a:latin typeface="Arial Narrow" pitchFamily="34" charset="0"/>
                <a:ea typeface="SimSun" pitchFamily="2" charset="-122"/>
              </a:rPr>
              <a:t>Factores de </a:t>
            </a:r>
            <a:r>
              <a:rPr lang="es-MX" altLang="zh-CN" sz="2800" b="1" i="1" dirty="0" smtClean="0">
                <a:latin typeface="Arial Narrow" pitchFamily="34" charset="0"/>
                <a:ea typeface="SimSun" pitchFamily="2" charset="-122"/>
              </a:rPr>
              <a:t>riesgo</a:t>
            </a:r>
            <a:endParaRPr lang="es-MX" sz="2000" dirty="0">
              <a:latin typeface="Arial Narrow" pitchFamily="34" charset="0"/>
              <a:cs typeface="Arial" charset="0"/>
            </a:endParaRPr>
          </a:p>
        </p:txBody>
      </p:sp>
      <p:sp>
        <p:nvSpPr>
          <p:cNvPr id="12294"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4E1262E-40BC-40D8-80E6-974F86D191AD}" type="slidenum">
              <a:rPr lang="es-ES" sz="1400" smtClean="0"/>
              <a:pPr eaLnBrk="1" hangingPunct="1"/>
              <a:t>3</a:t>
            </a:fld>
            <a:endParaRPr lang="es-ES" sz="1400" smtClean="0"/>
          </a:p>
        </p:txBody>
      </p:sp>
    </p:spTree>
    <p:extLst>
      <p:ext uri="{BB962C8B-B14F-4D97-AF65-F5344CB8AC3E}">
        <p14:creationId xmlns:p14="http://schemas.microsoft.com/office/powerpoint/2010/main" val="2729698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5889"/>
            <a:ext cx="744008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med"/>
              </a14:hiddenLine>
            </a:ext>
          </a:extLst>
        </p:spPr>
      </p:pic>
      <p:pic>
        <p:nvPicPr>
          <p:cNvPr id="819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484313"/>
            <a:ext cx="7056967"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med"/>
              </a14:hiddenLine>
            </a:ext>
          </a:extLst>
        </p:spPr>
      </p:pic>
      <p:pic>
        <p:nvPicPr>
          <p:cNvPr id="819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00663"/>
            <a:ext cx="7247467"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med"/>
              </a14:hiddenLine>
            </a:ext>
          </a:extLst>
        </p:spPr>
      </p:pic>
      <p:sp>
        <p:nvSpPr>
          <p:cNvPr id="8197" name="Text Box 7"/>
          <p:cNvSpPr txBox="1">
            <a:spLocks noChangeArrowheads="1"/>
          </p:cNvSpPr>
          <p:nvPr/>
        </p:nvSpPr>
        <p:spPr bwMode="auto">
          <a:xfrm>
            <a:off x="6383868" y="4941888"/>
            <a:ext cx="556683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90000"/>
              </a:lnSpc>
              <a:spcBef>
                <a:spcPct val="50000"/>
              </a:spcBef>
            </a:pPr>
            <a:r>
              <a:rPr lang="es-MX" sz="1400" b="1">
                <a:latin typeface="Arial Narrow" pitchFamily="34" charset="0"/>
                <a:cs typeface="Arial" charset="0"/>
              </a:rPr>
              <a:t>Factores de riesgo Cardiovascular</a:t>
            </a:r>
          </a:p>
        </p:txBody>
      </p:sp>
      <p:sp>
        <p:nvSpPr>
          <p:cNvPr id="8198" name="Text Box 8"/>
          <p:cNvSpPr txBox="1">
            <a:spLocks noChangeArrowheads="1"/>
          </p:cNvSpPr>
          <p:nvPr/>
        </p:nvSpPr>
        <p:spPr bwMode="auto">
          <a:xfrm>
            <a:off x="6383868" y="1844676"/>
            <a:ext cx="556683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90000"/>
              </a:lnSpc>
              <a:spcBef>
                <a:spcPct val="50000"/>
              </a:spcBef>
            </a:pPr>
            <a:r>
              <a:rPr lang="es-MX" sz="1400" b="1">
                <a:latin typeface="Arial Narrow" pitchFamily="34" charset="0"/>
                <a:cs typeface="Arial" charset="0"/>
              </a:rPr>
              <a:t>Factores de riesgo Conductuales</a:t>
            </a:r>
          </a:p>
        </p:txBody>
      </p:sp>
      <p:sp>
        <p:nvSpPr>
          <p:cNvPr id="8199" name="Text Box 9"/>
          <p:cNvSpPr txBox="1">
            <a:spLocks noChangeArrowheads="1"/>
          </p:cNvSpPr>
          <p:nvPr/>
        </p:nvSpPr>
        <p:spPr bwMode="auto">
          <a:xfrm>
            <a:off x="7056967" y="333375"/>
            <a:ext cx="479848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90000"/>
              </a:lnSpc>
              <a:spcBef>
                <a:spcPct val="50000"/>
              </a:spcBef>
            </a:pPr>
            <a:r>
              <a:rPr lang="es-MX" sz="1400" b="1">
                <a:latin typeface="Arial Narrow" pitchFamily="34" charset="0"/>
                <a:cs typeface="Arial" charset="0"/>
              </a:rPr>
              <a:t>Factores de riesgo Ambientales y de nutrición</a:t>
            </a:r>
          </a:p>
        </p:txBody>
      </p:sp>
      <p:sp>
        <p:nvSpPr>
          <p:cNvPr id="8200" name="Text Box 10"/>
          <p:cNvSpPr txBox="1">
            <a:spLocks noChangeArrowheads="1"/>
          </p:cNvSpPr>
          <p:nvPr/>
        </p:nvSpPr>
        <p:spPr bwMode="auto">
          <a:xfrm>
            <a:off x="8401052" y="692150"/>
            <a:ext cx="297603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60000"/>
              </a:lnSpc>
              <a:spcBef>
                <a:spcPct val="50000"/>
              </a:spcBef>
            </a:pPr>
            <a:r>
              <a:rPr lang="es-MX" sz="1200">
                <a:latin typeface="Arial Narrow" pitchFamily="34" charset="0"/>
                <a:cs typeface="Arial" charset="0"/>
              </a:rPr>
              <a:t>Bajo peso infantil</a:t>
            </a:r>
          </a:p>
          <a:p>
            <a:pPr algn="r" eaLnBrk="1" hangingPunct="1">
              <a:lnSpc>
                <a:spcPct val="60000"/>
              </a:lnSpc>
              <a:spcBef>
                <a:spcPct val="50000"/>
              </a:spcBef>
            </a:pPr>
            <a:r>
              <a:rPr lang="es-MX" sz="1200">
                <a:latin typeface="Arial Narrow" pitchFamily="34" charset="0"/>
                <a:cs typeface="Arial" charset="0"/>
              </a:rPr>
              <a:t>Anemia ferropriva</a:t>
            </a:r>
          </a:p>
          <a:p>
            <a:pPr algn="r" eaLnBrk="1" hangingPunct="1">
              <a:lnSpc>
                <a:spcPct val="60000"/>
              </a:lnSpc>
              <a:spcBef>
                <a:spcPct val="50000"/>
              </a:spcBef>
            </a:pPr>
            <a:r>
              <a:rPr lang="es-MX" sz="1200">
                <a:latin typeface="Arial Narrow" pitchFamily="34" charset="0"/>
                <a:cs typeface="Arial" charset="0"/>
              </a:rPr>
              <a:t>Deficiencia de Zinc</a:t>
            </a:r>
          </a:p>
          <a:p>
            <a:pPr algn="r" eaLnBrk="1" hangingPunct="1">
              <a:lnSpc>
                <a:spcPct val="60000"/>
              </a:lnSpc>
              <a:spcBef>
                <a:spcPct val="50000"/>
              </a:spcBef>
            </a:pPr>
            <a:r>
              <a:rPr lang="es-MX" sz="1200">
                <a:latin typeface="Arial Narrow" pitchFamily="34" charset="0"/>
                <a:cs typeface="Arial" charset="0"/>
              </a:rPr>
              <a:t>Agua, saneamiento e higiene</a:t>
            </a:r>
          </a:p>
        </p:txBody>
      </p:sp>
      <p:sp>
        <p:nvSpPr>
          <p:cNvPr id="8201" name="Text Box 12"/>
          <p:cNvSpPr txBox="1">
            <a:spLocks noChangeArrowheads="1"/>
          </p:cNvSpPr>
          <p:nvPr/>
        </p:nvSpPr>
        <p:spPr bwMode="auto">
          <a:xfrm>
            <a:off x="8401052" y="2205038"/>
            <a:ext cx="297603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60000"/>
              </a:lnSpc>
              <a:spcBef>
                <a:spcPct val="50000"/>
              </a:spcBef>
            </a:pPr>
            <a:r>
              <a:rPr lang="es-MX" sz="1200">
                <a:latin typeface="Arial Narrow" pitchFamily="34" charset="0"/>
                <a:cs typeface="Arial" charset="0"/>
              </a:rPr>
              <a:t>Consumo de alcohol</a:t>
            </a:r>
          </a:p>
          <a:p>
            <a:pPr algn="r" eaLnBrk="1" hangingPunct="1">
              <a:lnSpc>
                <a:spcPct val="60000"/>
              </a:lnSpc>
              <a:spcBef>
                <a:spcPct val="50000"/>
              </a:spcBef>
            </a:pPr>
            <a:r>
              <a:rPr lang="es-MX" sz="1200">
                <a:latin typeface="Arial Narrow" pitchFamily="34" charset="0"/>
                <a:cs typeface="Arial" charset="0"/>
              </a:rPr>
              <a:t>Uso de drogas ilícitas</a:t>
            </a:r>
          </a:p>
          <a:p>
            <a:pPr algn="r" eaLnBrk="1" hangingPunct="1">
              <a:lnSpc>
                <a:spcPct val="60000"/>
              </a:lnSpc>
              <a:spcBef>
                <a:spcPct val="50000"/>
              </a:spcBef>
            </a:pPr>
            <a:r>
              <a:rPr lang="es-MX" sz="1200">
                <a:latin typeface="Arial Narrow" pitchFamily="34" charset="0"/>
                <a:cs typeface="Arial" charset="0"/>
              </a:rPr>
              <a:t>Sexo inseguro</a:t>
            </a:r>
          </a:p>
          <a:p>
            <a:pPr algn="r" eaLnBrk="1" hangingPunct="1">
              <a:lnSpc>
                <a:spcPct val="60000"/>
              </a:lnSpc>
              <a:spcBef>
                <a:spcPct val="50000"/>
              </a:spcBef>
            </a:pPr>
            <a:r>
              <a:rPr lang="es-MX" sz="1200">
                <a:latin typeface="Arial Narrow" pitchFamily="34" charset="0"/>
                <a:cs typeface="Arial" charset="0"/>
              </a:rPr>
              <a:t>Abuso sexual infantil</a:t>
            </a:r>
          </a:p>
          <a:p>
            <a:pPr algn="r" eaLnBrk="1" hangingPunct="1">
              <a:lnSpc>
                <a:spcPct val="60000"/>
              </a:lnSpc>
              <a:spcBef>
                <a:spcPct val="50000"/>
              </a:spcBef>
            </a:pPr>
            <a:r>
              <a:rPr lang="es-MX" sz="1200">
                <a:latin typeface="Arial Narrow" pitchFamily="34" charset="0"/>
                <a:cs typeface="Arial" charset="0"/>
              </a:rPr>
              <a:t>Métodos anticonceptivos</a:t>
            </a:r>
          </a:p>
          <a:p>
            <a:pPr algn="r" eaLnBrk="1" hangingPunct="1">
              <a:lnSpc>
                <a:spcPct val="60000"/>
              </a:lnSpc>
              <a:spcBef>
                <a:spcPct val="50000"/>
              </a:spcBef>
            </a:pPr>
            <a:r>
              <a:rPr lang="es-MX" sz="1200">
                <a:latin typeface="Arial Narrow" pitchFamily="34" charset="0"/>
                <a:cs typeface="Arial" charset="0"/>
              </a:rPr>
              <a:t>Inyecciones contaminadas en salud</a:t>
            </a:r>
          </a:p>
        </p:txBody>
      </p:sp>
      <p:sp>
        <p:nvSpPr>
          <p:cNvPr id="8202" name="Text Box 13"/>
          <p:cNvSpPr txBox="1">
            <a:spLocks noChangeArrowheads="1"/>
          </p:cNvSpPr>
          <p:nvPr/>
        </p:nvSpPr>
        <p:spPr bwMode="auto">
          <a:xfrm>
            <a:off x="8401052" y="5589588"/>
            <a:ext cx="297603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lnSpc>
                <a:spcPct val="60000"/>
              </a:lnSpc>
              <a:spcBef>
                <a:spcPct val="50000"/>
              </a:spcBef>
            </a:pPr>
            <a:r>
              <a:rPr lang="es-MX" sz="1200">
                <a:latin typeface="Arial Narrow" pitchFamily="34" charset="0"/>
                <a:cs typeface="Arial" charset="0"/>
              </a:rPr>
              <a:t>Presión arterial alta</a:t>
            </a:r>
          </a:p>
          <a:p>
            <a:pPr algn="r" eaLnBrk="1" hangingPunct="1">
              <a:lnSpc>
                <a:spcPct val="60000"/>
              </a:lnSpc>
              <a:spcBef>
                <a:spcPct val="50000"/>
              </a:spcBef>
            </a:pPr>
            <a:r>
              <a:rPr lang="es-MX" sz="1200">
                <a:latin typeface="Arial Narrow" pitchFamily="34" charset="0"/>
                <a:cs typeface="Arial" charset="0"/>
              </a:rPr>
              <a:t>Colesterol elevado</a:t>
            </a:r>
          </a:p>
          <a:p>
            <a:pPr algn="r" eaLnBrk="1" hangingPunct="1">
              <a:lnSpc>
                <a:spcPct val="60000"/>
              </a:lnSpc>
              <a:spcBef>
                <a:spcPct val="50000"/>
              </a:spcBef>
            </a:pPr>
            <a:r>
              <a:rPr lang="es-MX" sz="1200">
                <a:latin typeface="Arial Narrow" pitchFamily="34" charset="0"/>
                <a:cs typeface="Arial" charset="0"/>
              </a:rPr>
              <a:t>Sobrepeso y obesidad</a:t>
            </a:r>
          </a:p>
          <a:p>
            <a:pPr algn="r" eaLnBrk="1" hangingPunct="1">
              <a:lnSpc>
                <a:spcPct val="60000"/>
              </a:lnSpc>
              <a:spcBef>
                <a:spcPct val="50000"/>
              </a:spcBef>
            </a:pPr>
            <a:r>
              <a:rPr lang="es-MX" sz="1200">
                <a:latin typeface="Arial Narrow" pitchFamily="34" charset="0"/>
                <a:cs typeface="Arial" charset="0"/>
              </a:rPr>
              <a:t>Ingesta fruta y verduras</a:t>
            </a:r>
          </a:p>
          <a:p>
            <a:pPr algn="r" eaLnBrk="1" hangingPunct="1">
              <a:lnSpc>
                <a:spcPct val="60000"/>
              </a:lnSpc>
              <a:spcBef>
                <a:spcPct val="50000"/>
              </a:spcBef>
            </a:pPr>
            <a:r>
              <a:rPr lang="es-MX" sz="1200">
                <a:latin typeface="Arial Narrow" pitchFamily="34" charset="0"/>
                <a:cs typeface="Arial" charset="0"/>
              </a:rPr>
              <a:t>Consumo de tabaco</a:t>
            </a:r>
          </a:p>
          <a:p>
            <a:pPr algn="r" eaLnBrk="1" hangingPunct="1">
              <a:lnSpc>
                <a:spcPct val="60000"/>
              </a:lnSpc>
              <a:spcBef>
                <a:spcPct val="50000"/>
              </a:spcBef>
            </a:pPr>
            <a:r>
              <a:rPr lang="es-MX" sz="1200">
                <a:latin typeface="Arial Narrow" pitchFamily="34" charset="0"/>
                <a:cs typeface="Arial" charset="0"/>
              </a:rPr>
              <a:t>Contaminación del aire</a:t>
            </a:r>
          </a:p>
        </p:txBody>
      </p:sp>
      <p:sp>
        <p:nvSpPr>
          <p:cNvPr id="8203" name="10 Marcador de número de diapositiva"/>
          <p:cNvSpPr>
            <a:spLocks noGrp="1"/>
          </p:cNvSpPr>
          <p:nvPr>
            <p:ph type="sldNum" sz="quarter" idx="12"/>
          </p:nvPr>
        </p:nvSpPr>
        <p:spPr>
          <a:xfrm>
            <a:off x="8737600" y="6543675"/>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98FB0C7-85A1-45F3-B551-84C8686EE196}" type="slidenum">
              <a:rPr lang="es-ES" sz="1400" smtClean="0"/>
              <a:pPr eaLnBrk="1" hangingPunct="1"/>
              <a:t>4</a:t>
            </a:fld>
            <a:endParaRPr lang="es-ES" sz="1400" smtClean="0"/>
          </a:p>
        </p:txBody>
      </p:sp>
    </p:spTree>
    <p:extLst>
      <p:ext uri="{BB962C8B-B14F-4D97-AF65-F5344CB8AC3E}">
        <p14:creationId xmlns:p14="http://schemas.microsoft.com/office/powerpoint/2010/main" val="319651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2828544" y="245102"/>
            <a:ext cx="7193280"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PROMOCIÓN DE LA SALUD</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1450849" y="1024128"/>
            <a:ext cx="9257201" cy="8109912"/>
          </a:xfrm>
          <a:prstGeom prst="rect">
            <a:avLst/>
          </a:prstGeom>
          <a:noFill/>
          <a:ln w="9525">
            <a:noFill/>
            <a:miter lim="800000"/>
            <a:headEnd/>
            <a:tailEnd/>
          </a:ln>
          <a:effectLst/>
        </p:spPr>
        <p:txBody>
          <a:bodyPr wrap="square">
            <a:spAutoFit/>
          </a:bodyPr>
          <a:lstStyle/>
          <a:p>
            <a:pPr algn="ctr">
              <a:defRPr/>
            </a:pPr>
            <a:endParaRPr lang="es-MX" sz="1400" b="1" dirty="0">
              <a:effectLst>
                <a:outerShdw blurRad="38100" dist="38100" dir="2700000" algn="tl">
                  <a:srgbClr val="C0C0C0"/>
                </a:outerShdw>
              </a:effectLst>
              <a:cs typeface="Tahoma" pitchFamily="34" charset="0"/>
            </a:endParaRPr>
          </a:p>
          <a:p>
            <a:pPr algn="just">
              <a:defRPr/>
            </a:pPr>
            <a:endParaRPr lang="es-MX" sz="500" b="1" dirty="0">
              <a:ea typeface="Calibri" pitchFamily="34" charset="0"/>
              <a:cs typeface="Calibri" pitchFamily="34" charset="0"/>
            </a:endParaRPr>
          </a:p>
          <a:p>
            <a:pPr marL="342900" indent="-342900" algn="just">
              <a:lnSpc>
                <a:spcPct val="150000"/>
              </a:lnSpc>
              <a:buFontTx/>
              <a:buAutoNum type="arabicPeriod"/>
              <a:defRPr/>
            </a:pPr>
            <a:r>
              <a:rPr lang="es-MX" sz="2500" b="1" dirty="0">
                <a:ea typeface="Calibri" pitchFamily="34" charset="0"/>
                <a:cs typeface="Calibri" pitchFamily="34" charset="0"/>
              </a:rPr>
              <a:t> </a:t>
            </a:r>
            <a:r>
              <a:rPr lang="es-MX" sz="3000" b="1" dirty="0">
                <a:ea typeface="Calibri" pitchFamily="34" charset="0"/>
                <a:cs typeface="Calibri" pitchFamily="34" charset="0"/>
              </a:rPr>
              <a:t>Alcohol,  Tabaco, </a:t>
            </a:r>
          </a:p>
          <a:p>
            <a:pPr marL="342900" indent="-342900" algn="just">
              <a:lnSpc>
                <a:spcPct val="150000"/>
              </a:lnSpc>
              <a:buFontTx/>
              <a:buAutoNum type="arabicPeriod"/>
              <a:defRPr/>
            </a:pPr>
            <a:r>
              <a:rPr lang="es-MX" sz="3000" b="1" dirty="0">
                <a:ea typeface="Calibri" pitchFamily="34" charset="0"/>
                <a:cs typeface="Calibri" pitchFamily="34" charset="0"/>
              </a:rPr>
              <a:t> Drogas ilícitas,</a:t>
            </a:r>
          </a:p>
          <a:p>
            <a:pPr marL="342900" indent="-342900" algn="just">
              <a:lnSpc>
                <a:spcPct val="150000"/>
              </a:lnSpc>
              <a:buFontTx/>
              <a:buAutoNum type="arabicPeriod"/>
              <a:defRPr/>
            </a:pPr>
            <a:r>
              <a:rPr lang="es-MX" sz="3000" b="1" dirty="0">
                <a:ea typeface="Calibri" pitchFamily="34" charset="0"/>
                <a:cs typeface="Calibri" pitchFamily="34" charset="0"/>
              </a:rPr>
              <a:t> Emocionales</a:t>
            </a:r>
          </a:p>
          <a:p>
            <a:pPr marL="342900" indent="-342900" algn="just">
              <a:lnSpc>
                <a:spcPct val="150000"/>
              </a:lnSpc>
              <a:buFontTx/>
              <a:buAutoNum type="arabicPeriod"/>
              <a:defRPr/>
            </a:pPr>
            <a:r>
              <a:rPr lang="es-MX" sz="3000" b="1" dirty="0">
                <a:ea typeface="Calibri" pitchFamily="34" charset="0"/>
                <a:cs typeface="Calibri" pitchFamily="34" charset="0"/>
              </a:rPr>
              <a:t> Relaciones conflictivas </a:t>
            </a:r>
          </a:p>
          <a:p>
            <a:pPr marL="342900" indent="-342900" algn="just">
              <a:lnSpc>
                <a:spcPct val="150000"/>
              </a:lnSpc>
              <a:buFontTx/>
              <a:buAutoNum type="arabicPeriod"/>
              <a:defRPr/>
            </a:pPr>
            <a:r>
              <a:rPr lang="es-MX" sz="3000" b="1" dirty="0">
                <a:ea typeface="Calibri" pitchFamily="34" charset="0"/>
                <a:cs typeface="Calibri" pitchFamily="34" charset="0"/>
              </a:rPr>
              <a:t>Desarrollo </a:t>
            </a:r>
            <a:r>
              <a:rPr lang="es-MX" sz="3000" b="1" dirty="0" smtClean="0">
                <a:ea typeface="Calibri" pitchFamily="34" charset="0"/>
                <a:cs typeface="Calibri" pitchFamily="34" charset="0"/>
              </a:rPr>
              <a:t>humano</a:t>
            </a:r>
          </a:p>
          <a:p>
            <a:pPr marL="342900" indent="-342900" algn="just">
              <a:lnSpc>
                <a:spcPct val="150000"/>
              </a:lnSpc>
              <a:buFontTx/>
              <a:buAutoNum type="arabicPeriod"/>
              <a:defRPr/>
            </a:pPr>
            <a:r>
              <a:rPr lang="es-MX" sz="3000" b="1" dirty="0" smtClean="0">
                <a:ea typeface="Calibri" pitchFamily="34" charset="0"/>
                <a:cs typeface="Calibri" pitchFamily="34" charset="0"/>
              </a:rPr>
              <a:t>Educación Inclusiva</a:t>
            </a:r>
          </a:p>
          <a:p>
            <a:pPr marL="342900" indent="-342900" algn="just">
              <a:lnSpc>
                <a:spcPct val="150000"/>
              </a:lnSpc>
              <a:defRPr/>
            </a:pPr>
            <a:endParaRPr lang="es-MX" sz="2500" b="1" dirty="0" smtClean="0">
              <a:ea typeface="Calibri" pitchFamily="34" charset="0"/>
              <a:cs typeface="Calibri" pitchFamily="34" charset="0"/>
            </a:endParaRPr>
          </a:p>
          <a:p>
            <a:pPr marL="342900" indent="-342900" algn="just">
              <a:lnSpc>
                <a:spcPct val="150000"/>
              </a:lnSpc>
              <a:buFontTx/>
              <a:buAutoNum type="arabicPeriod"/>
              <a:defRPr/>
            </a:pPr>
            <a:endParaRPr lang="es-MX" sz="2500" b="1" dirty="0">
              <a:ea typeface="Calibri" pitchFamily="34" charset="0"/>
              <a:cs typeface="Calibri" pitchFamily="34" charset="0"/>
            </a:endParaRPr>
          </a:p>
          <a:p>
            <a:pPr algn="just">
              <a:lnSpc>
                <a:spcPct val="150000"/>
              </a:lnSpc>
              <a:defRPr/>
            </a:pPr>
            <a:endParaRPr lang="es-MX" sz="2500" b="1" dirty="0">
              <a:ea typeface="Calibri" pitchFamily="34" charset="0"/>
              <a:cs typeface="Calibri" pitchFamily="34" charset="0"/>
            </a:endParaRPr>
          </a:p>
          <a:p>
            <a:pPr marL="342900" indent="-342900" algn="just">
              <a:lnSpc>
                <a:spcPct val="150000"/>
              </a:lnSpc>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4" name="13 Rectángulo"/>
          <p:cNvSpPr/>
          <p:nvPr/>
        </p:nvSpPr>
        <p:spPr>
          <a:xfrm>
            <a:off x="7502399" y="1353312"/>
            <a:ext cx="2857500" cy="180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400" dirty="0"/>
          </a:p>
          <a:p>
            <a:pPr algn="ctr">
              <a:defRPr/>
            </a:pPr>
            <a:r>
              <a:rPr lang="es-MX" sz="3500" b="1" dirty="0"/>
              <a:t>Salud </a:t>
            </a:r>
          </a:p>
          <a:p>
            <a:pPr algn="ctr">
              <a:defRPr/>
            </a:pPr>
            <a:r>
              <a:rPr lang="es-MX" sz="3500" b="1" dirty="0"/>
              <a:t>Psicosocial</a:t>
            </a:r>
          </a:p>
        </p:txBody>
      </p:sp>
      <p:sp>
        <p:nvSpPr>
          <p:cNvPr id="15" name="14 Cerrar llave"/>
          <p:cNvSpPr/>
          <p:nvPr/>
        </p:nvSpPr>
        <p:spPr>
          <a:xfrm>
            <a:off x="6885093" y="1550099"/>
            <a:ext cx="381000" cy="1357312"/>
          </a:xfrm>
          <a:prstGeom prst="rightBrace">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400"/>
          </a:p>
        </p:txBody>
      </p:sp>
      <p:pic>
        <p:nvPicPr>
          <p:cNvPr id="1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425" y="3499104"/>
            <a:ext cx="5510784" cy="291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7" name="1 CuadroTexto"/>
          <p:cNvSpPr txBox="1">
            <a:spLocks noChangeArrowheads="1"/>
          </p:cNvSpPr>
          <p:nvPr/>
        </p:nvSpPr>
        <p:spPr bwMode="auto">
          <a:xfrm rot="-5400000">
            <a:off x="-1485699" y="3754266"/>
            <a:ext cx="4643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3600" b="1" dirty="0">
                <a:solidFill>
                  <a:srgbClr val="008000"/>
                </a:solidFill>
                <a:latin typeface="Tahoma" pitchFamily="34" charset="0"/>
              </a:rPr>
              <a:t>TEMAS </a:t>
            </a:r>
            <a:endParaRPr lang="es-ES" altLang="es-MX" sz="3600" b="1" dirty="0">
              <a:solidFill>
                <a:srgbClr val="008000"/>
              </a:solidFill>
              <a:latin typeface="Tahoma" pitchFamily="34" charset="0"/>
              <a:cs typeface="Arial"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60120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2" cstate="print"/>
          <a:srcRect l="73470" t="21465" r="17120" b="63771"/>
          <a:stretch>
            <a:fillRect/>
          </a:stretch>
        </p:blipFill>
        <p:spPr bwMode="auto">
          <a:xfrm>
            <a:off x="10904981" y="0"/>
            <a:ext cx="1287019" cy="109900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883" y="1097856"/>
            <a:ext cx="5887889" cy="326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1" name="10 Rectángulo"/>
          <p:cNvSpPr/>
          <p:nvPr/>
        </p:nvSpPr>
        <p:spPr>
          <a:xfrm>
            <a:off x="2828544" y="245102"/>
            <a:ext cx="7193280"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PROMOCIÓN DE LA SALUD</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8" name="17 Rectángulo"/>
          <p:cNvSpPr/>
          <p:nvPr/>
        </p:nvSpPr>
        <p:spPr>
          <a:xfrm>
            <a:off x="9048753" y="2627313"/>
            <a:ext cx="2857500" cy="1649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000" dirty="0"/>
              <a:t>Salud sexual reproductiva</a:t>
            </a:r>
          </a:p>
        </p:txBody>
      </p:sp>
      <p:sp>
        <p:nvSpPr>
          <p:cNvPr id="19" name="18 Cerrar llave"/>
          <p:cNvSpPr/>
          <p:nvPr/>
        </p:nvSpPr>
        <p:spPr>
          <a:xfrm>
            <a:off x="8400289" y="2694433"/>
            <a:ext cx="648462" cy="1734694"/>
          </a:xfrm>
          <a:prstGeom prst="rightBrace">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400"/>
          </a:p>
        </p:txBody>
      </p:sp>
      <p:sp>
        <p:nvSpPr>
          <p:cNvPr id="20" name="19 CuadroTexto"/>
          <p:cNvSpPr txBox="1"/>
          <p:nvPr/>
        </p:nvSpPr>
        <p:spPr>
          <a:xfrm>
            <a:off x="2194560" y="4535424"/>
            <a:ext cx="5376672" cy="1477328"/>
          </a:xfrm>
          <a:prstGeom prst="rect">
            <a:avLst/>
          </a:prstGeom>
          <a:noFill/>
        </p:spPr>
        <p:txBody>
          <a:bodyPr wrap="square" rtlCol="0">
            <a:spAutoFit/>
          </a:bodyPr>
          <a:lstStyle/>
          <a:p>
            <a:r>
              <a:rPr lang="es-MX" sz="3000" b="1" dirty="0" smtClean="0"/>
              <a:t>7. ITS</a:t>
            </a:r>
          </a:p>
          <a:p>
            <a:r>
              <a:rPr lang="es-MX" sz="3000" b="1" dirty="0" smtClean="0"/>
              <a:t>8. VIH/ Sida</a:t>
            </a:r>
          </a:p>
          <a:p>
            <a:r>
              <a:rPr lang="es-MX" sz="3000" b="1" dirty="0" smtClean="0"/>
              <a:t>9. Métodos anticonceptivos</a:t>
            </a:r>
            <a:endParaRPr lang="es-MX" sz="3000" b="1" dirty="0"/>
          </a:p>
        </p:txBody>
      </p:sp>
      <p:sp>
        <p:nvSpPr>
          <p:cNvPr id="21" name="1 CuadroTexto"/>
          <p:cNvSpPr txBox="1">
            <a:spLocks noChangeArrowheads="1"/>
          </p:cNvSpPr>
          <p:nvPr/>
        </p:nvSpPr>
        <p:spPr bwMode="auto">
          <a:xfrm rot="-5400000">
            <a:off x="-885239" y="3703740"/>
            <a:ext cx="36864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4000" b="1" dirty="0">
                <a:solidFill>
                  <a:srgbClr val="008000"/>
                </a:solidFill>
                <a:latin typeface="Tahoma" pitchFamily="34" charset="0"/>
              </a:rPr>
              <a:t>TEMAS</a:t>
            </a:r>
            <a:r>
              <a:rPr lang="es-MX" altLang="es-MX" sz="3600" b="1" dirty="0">
                <a:solidFill>
                  <a:srgbClr val="008000"/>
                </a:solidFill>
                <a:latin typeface="Tahoma" pitchFamily="34" charset="0"/>
              </a:rPr>
              <a:t> </a:t>
            </a:r>
            <a:endParaRPr lang="es-ES" altLang="es-MX" sz="3600" b="1" dirty="0">
              <a:solidFill>
                <a:srgbClr val="008000"/>
              </a:solidFill>
              <a:latin typeface="Tahoma" pitchFamily="34" charset="0"/>
              <a:cs typeface="Arial" charset="0"/>
            </a:endParaRPr>
          </a:p>
        </p:txBody>
      </p:sp>
      <p:sp>
        <p:nvSpPr>
          <p:cNvPr id="22" name="21 Rectángulo"/>
          <p:cNvSpPr/>
          <p:nvPr/>
        </p:nvSpPr>
        <p:spPr>
          <a:xfrm>
            <a:off x="0" y="6254499"/>
            <a:ext cx="12192000" cy="6035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123791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2828544" y="245102"/>
            <a:ext cx="7193280"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Activos en salud </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1450849" y="1024128"/>
            <a:ext cx="9257201" cy="6994222"/>
          </a:xfrm>
          <a:prstGeom prst="rect">
            <a:avLst/>
          </a:prstGeom>
          <a:noFill/>
          <a:ln w="9525">
            <a:noFill/>
            <a:miter lim="800000"/>
            <a:headEnd/>
            <a:tailEnd/>
          </a:ln>
          <a:effectLst/>
        </p:spPr>
        <p:txBody>
          <a:bodyPr wrap="square">
            <a:spAutoFit/>
          </a:bodyPr>
          <a:lstStyle/>
          <a:p>
            <a:pPr algn="ctr">
              <a:defRPr/>
            </a:pPr>
            <a:endParaRPr lang="es-MX" sz="1400" b="1" dirty="0">
              <a:effectLst>
                <a:outerShdw blurRad="38100" dist="38100" dir="2700000" algn="tl">
                  <a:srgbClr val="C0C0C0"/>
                </a:outerShdw>
              </a:effectLst>
              <a:cs typeface="Tahoma" pitchFamily="34" charset="0"/>
            </a:endParaRPr>
          </a:p>
          <a:p>
            <a:pPr algn="just">
              <a:lnSpc>
                <a:spcPct val="150000"/>
              </a:lnSpc>
              <a:defRPr/>
            </a:pPr>
            <a:r>
              <a:rPr lang="es-MX" sz="3200" b="1" i="1" dirty="0" smtClean="0">
                <a:ea typeface="Calibri" pitchFamily="34" charset="0"/>
                <a:cs typeface="Calibri" pitchFamily="34" charset="0"/>
              </a:rPr>
              <a:t>Cualquier factor o recurso que potencie la capacidad de los individuos, de las comunidades y poblaciones para mantener la salud y el bienestar.</a:t>
            </a:r>
          </a:p>
          <a:p>
            <a:pPr algn="just">
              <a:lnSpc>
                <a:spcPct val="150000"/>
              </a:lnSpc>
              <a:defRPr/>
            </a:pPr>
            <a:endParaRPr lang="es-MX" sz="3200" b="1" i="1" dirty="0" smtClean="0">
              <a:ea typeface="Calibri" pitchFamily="34" charset="0"/>
              <a:cs typeface="Calibri" pitchFamily="34" charset="0"/>
            </a:endParaRPr>
          </a:p>
          <a:p>
            <a:pPr algn="r">
              <a:lnSpc>
                <a:spcPct val="150000"/>
              </a:lnSpc>
              <a:defRPr/>
            </a:pPr>
            <a:r>
              <a:rPr lang="es-MX" sz="1600" b="1" dirty="0" smtClean="0">
                <a:ea typeface="Calibri" pitchFamily="34" charset="0"/>
                <a:cs typeface="Calibri" pitchFamily="34" charset="0"/>
              </a:rPr>
              <a:t>Morgan y </a:t>
            </a:r>
            <a:r>
              <a:rPr lang="es-MX" sz="1600" b="1" dirty="0" err="1" smtClean="0">
                <a:ea typeface="Calibri" pitchFamily="34" charset="0"/>
                <a:cs typeface="Calibri" pitchFamily="34" charset="0"/>
              </a:rPr>
              <a:t>Ziglio</a:t>
            </a:r>
            <a:r>
              <a:rPr lang="es-MX" sz="1600" b="1" dirty="0" smtClean="0">
                <a:ea typeface="Calibri" pitchFamily="34" charset="0"/>
                <a:cs typeface="Calibri" pitchFamily="34" charset="0"/>
              </a:rPr>
              <a:t> , 2007. Morgan, Davis, </a:t>
            </a:r>
            <a:r>
              <a:rPr lang="es-MX" sz="1600" b="1" dirty="0" err="1" smtClean="0">
                <a:ea typeface="Calibri" pitchFamily="34" charset="0"/>
                <a:cs typeface="Calibri" pitchFamily="34" charset="0"/>
              </a:rPr>
              <a:t>Ziglio</a:t>
            </a:r>
            <a:r>
              <a:rPr lang="es-MX" sz="1600" b="1" dirty="0" smtClean="0">
                <a:ea typeface="Calibri" pitchFamily="34" charset="0"/>
                <a:cs typeface="Calibri" pitchFamily="34" charset="0"/>
              </a:rPr>
              <a:t>, 2010</a:t>
            </a:r>
            <a:endParaRPr lang="es-MX" sz="1600" b="1" dirty="0">
              <a:ea typeface="Calibri" pitchFamily="34" charset="0"/>
              <a:cs typeface="Calibri" pitchFamily="34" charset="0"/>
            </a:endParaRPr>
          </a:p>
          <a:p>
            <a:pPr algn="r">
              <a:lnSpc>
                <a:spcPct val="150000"/>
              </a:lnSpc>
              <a:defRPr/>
            </a:pPr>
            <a:endParaRPr lang="es-MX" sz="1600" b="1" dirty="0" smtClean="0">
              <a:ea typeface="Calibri" pitchFamily="34" charset="0"/>
              <a:cs typeface="Calibri" pitchFamily="34" charset="0"/>
            </a:endParaRPr>
          </a:p>
          <a:p>
            <a:pPr marL="342900" indent="-342900" algn="just">
              <a:lnSpc>
                <a:spcPct val="150000"/>
              </a:lnSpc>
              <a:buFontTx/>
              <a:buAutoNum type="arabicPeriod"/>
              <a:defRPr/>
            </a:pPr>
            <a:endParaRPr lang="es-MX" sz="2500" b="1" dirty="0">
              <a:ea typeface="Calibri" pitchFamily="34" charset="0"/>
              <a:cs typeface="Calibri" pitchFamily="34" charset="0"/>
            </a:endParaRPr>
          </a:p>
          <a:p>
            <a:pPr algn="just">
              <a:lnSpc>
                <a:spcPct val="150000"/>
              </a:lnSpc>
              <a:defRPr/>
            </a:pPr>
            <a:endParaRPr lang="es-MX" sz="2500" b="1" dirty="0">
              <a:ea typeface="Calibri" pitchFamily="34" charset="0"/>
              <a:cs typeface="Calibri" pitchFamily="34" charset="0"/>
            </a:endParaRPr>
          </a:p>
          <a:p>
            <a:pPr marL="342900" indent="-342900" algn="just">
              <a:lnSpc>
                <a:spcPct val="150000"/>
              </a:lnSpc>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7" name="1 CuadroTexto"/>
          <p:cNvSpPr txBox="1">
            <a:spLocks noChangeArrowheads="1"/>
          </p:cNvSpPr>
          <p:nvPr/>
        </p:nvSpPr>
        <p:spPr bwMode="auto">
          <a:xfrm rot="-5400000">
            <a:off x="-2154295" y="3085668"/>
            <a:ext cx="5980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MX" sz="3600" b="1" dirty="0" smtClean="0">
                <a:solidFill>
                  <a:srgbClr val="008000"/>
                </a:solidFill>
                <a:latin typeface="Tahoma" pitchFamily="34" charset="0"/>
                <a:cs typeface="Arial" charset="0"/>
              </a:rPr>
              <a:t>Activos en salud </a:t>
            </a:r>
            <a:endParaRPr lang="es-ES" altLang="es-MX" sz="3600" b="1" dirty="0">
              <a:solidFill>
                <a:srgbClr val="008000"/>
              </a:solidFill>
              <a:latin typeface="Tahoma" pitchFamily="34" charset="0"/>
              <a:cs typeface="Arial"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1965136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2828544" y="245102"/>
            <a:ext cx="7193280"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Activos en salud</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1450849" y="1024128"/>
            <a:ext cx="9257201" cy="6724918"/>
          </a:xfrm>
          <a:prstGeom prst="rect">
            <a:avLst/>
          </a:prstGeom>
          <a:noFill/>
          <a:ln w="9525">
            <a:noFill/>
            <a:miter lim="800000"/>
            <a:headEnd/>
            <a:tailEnd/>
          </a:ln>
          <a:effectLst/>
        </p:spPr>
        <p:txBody>
          <a:bodyPr wrap="square">
            <a:spAutoFit/>
          </a:bodyPr>
          <a:lstStyle/>
          <a:p>
            <a:pPr algn="ctr">
              <a:defRPr/>
            </a:pPr>
            <a:endParaRPr lang="es-MX" sz="1400" b="1" dirty="0">
              <a:effectLst>
                <a:outerShdw blurRad="38100" dist="38100" dir="2700000" algn="tl">
                  <a:srgbClr val="C0C0C0"/>
                </a:outerShdw>
              </a:effectLst>
              <a:cs typeface="Tahoma" pitchFamily="34" charset="0"/>
            </a:endParaRPr>
          </a:p>
          <a:p>
            <a:pPr algn="just">
              <a:defRPr/>
            </a:pPr>
            <a:endParaRPr lang="es-MX" sz="500" b="1" dirty="0">
              <a:ea typeface="Calibri" pitchFamily="34" charset="0"/>
              <a:cs typeface="Calibri" pitchFamily="34" charset="0"/>
            </a:endParaRPr>
          </a:p>
          <a:p>
            <a:pPr marL="342900" indent="-342900" algn="just">
              <a:lnSpc>
                <a:spcPct val="150000"/>
              </a:lnSpc>
              <a:buFontTx/>
              <a:buAutoNum type="arabicPeriod"/>
              <a:defRPr/>
            </a:pPr>
            <a:endParaRPr lang="es-MX" sz="3000" b="1" dirty="0" smtClean="0">
              <a:ea typeface="Calibri" pitchFamily="34" charset="0"/>
              <a:cs typeface="Calibri" pitchFamily="34" charset="0"/>
            </a:endParaRPr>
          </a:p>
          <a:p>
            <a:pPr marL="342900" indent="-342900" algn="just">
              <a:lnSpc>
                <a:spcPct val="150000"/>
              </a:lnSpc>
              <a:buFontTx/>
              <a:buAutoNum type="arabicPeriod"/>
              <a:defRPr/>
            </a:pPr>
            <a:r>
              <a:rPr lang="es-MX" sz="3000" b="1" dirty="0" smtClean="0">
                <a:ea typeface="Calibri" pitchFamily="34" charset="0"/>
                <a:cs typeface="Calibri" pitchFamily="34" charset="0"/>
              </a:rPr>
              <a:t>Personales.</a:t>
            </a:r>
            <a:endParaRPr lang="es-MX" sz="3000" b="1" dirty="0">
              <a:ea typeface="Calibri" pitchFamily="34" charset="0"/>
              <a:cs typeface="Calibri" pitchFamily="34" charset="0"/>
            </a:endParaRPr>
          </a:p>
          <a:p>
            <a:pPr marL="342900" indent="-342900" algn="just">
              <a:lnSpc>
                <a:spcPct val="150000"/>
              </a:lnSpc>
              <a:buFontTx/>
              <a:buAutoNum type="arabicPeriod"/>
              <a:defRPr/>
            </a:pPr>
            <a:r>
              <a:rPr lang="es-MX" sz="3000" b="1" dirty="0" smtClean="0">
                <a:ea typeface="Calibri" pitchFamily="34" charset="0"/>
                <a:cs typeface="Calibri" pitchFamily="34" charset="0"/>
              </a:rPr>
              <a:t>Familiares.</a:t>
            </a:r>
            <a:endParaRPr lang="es-MX" sz="3000" b="1" dirty="0">
              <a:ea typeface="Calibri" pitchFamily="34" charset="0"/>
              <a:cs typeface="Calibri" pitchFamily="34" charset="0"/>
            </a:endParaRPr>
          </a:p>
          <a:p>
            <a:pPr marL="342900" indent="-342900" algn="just">
              <a:lnSpc>
                <a:spcPct val="150000"/>
              </a:lnSpc>
              <a:buFontTx/>
              <a:buAutoNum type="arabicPeriod"/>
              <a:defRPr/>
            </a:pPr>
            <a:r>
              <a:rPr lang="es-MX" sz="3000" b="1" dirty="0" smtClean="0">
                <a:ea typeface="Calibri" pitchFamily="34" charset="0"/>
                <a:cs typeface="Calibri" pitchFamily="34" charset="0"/>
              </a:rPr>
              <a:t>Comunitarios</a:t>
            </a:r>
            <a:endParaRPr lang="es-MX" sz="3000" b="1" dirty="0">
              <a:ea typeface="Calibri" pitchFamily="34" charset="0"/>
              <a:cs typeface="Calibri" pitchFamily="34" charset="0"/>
            </a:endParaRPr>
          </a:p>
          <a:p>
            <a:pPr algn="just">
              <a:lnSpc>
                <a:spcPct val="150000"/>
              </a:lnSpc>
              <a:defRPr/>
            </a:pPr>
            <a:endParaRPr lang="es-MX" sz="2500" b="1" dirty="0" smtClean="0">
              <a:ea typeface="Calibri" pitchFamily="34" charset="0"/>
              <a:cs typeface="Calibri" pitchFamily="34" charset="0"/>
            </a:endParaRPr>
          </a:p>
          <a:p>
            <a:pPr marL="342900" indent="-342900" algn="just">
              <a:lnSpc>
                <a:spcPct val="150000"/>
              </a:lnSpc>
              <a:buFontTx/>
              <a:buAutoNum type="arabicPeriod"/>
              <a:defRPr/>
            </a:pPr>
            <a:endParaRPr lang="es-MX" sz="2500" b="1" dirty="0">
              <a:ea typeface="Calibri" pitchFamily="34" charset="0"/>
              <a:cs typeface="Calibri" pitchFamily="34" charset="0"/>
            </a:endParaRPr>
          </a:p>
          <a:p>
            <a:pPr algn="just">
              <a:lnSpc>
                <a:spcPct val="150000"/>
              </a:lnSpc>
              <a:defRPr/>
            </a:pPr>
            <a:endParaRPr lang="es-MX" sz="2500" b="1" dirty="0">
              <a:ea typeface="Calibri" pitchFamily="34" charset="0"/>
              <a:cs typeface="Calibri" pitchFamily="34" charset="0"/>
            </a:endParaRPr>
          </a:p>
          <a:p>
            <a:pPr marL="342900" indent="-342900" algn="just">
              <a:lnSpc>
                <a:spcPct val="150000"/>
              </a:lnSpc>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4" name="13 Rectángulo"/>
          <p:cNvSpPr/>
          <p:nvPr/>
        </p:nvSpPr>
        <p:spPr>
          <a:xfrm>
            <a:off x="7502399" y="1353312"/>
            <a:ext cx="2857500" cy="2854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400" dirty="0"/>
          </a:p>
          <a:p>
            <a:pPr algn="ctr">
              <a:defRPr/>
            </a:pPr>
            <a:r>
              <a:rPr lang="es-MX" sz="3500" b="1" dirty="0" smtClean="0"/>
              <a:t>Modelo  </a:t>
            </a:r>
            <a:endParaRPr lang="es-MX" sz="3500" b="1" dirty="0"/>
          </a:p>
          <a:p>
            <a:pPr algn="ctr">
              <a:defRPr/>
            </a:pPr>
            <a:r>
              <a:rPr lang="es-MX" sz="3500" b="1" dirty="0" err="1" smtClean="0"/>
              <a:t>Salutogénico</a:t>
            </a:r>
            <a:endParaRPr lang="es-MX" sz="3500" b="1" dirty="0"/>
          </a:p>
        </p:txBody>
      </p:sp>
      <p:sp>
        <p:nvSpPr>
          <p:cNvPr id="15" name="14 Cerrar llave"/>
          <p:cNvSpPr/>
          <p:nvPr/>
        </p:nvSpPr>
        <p:spPr>
          <a:xfrm>
            <a:off x="6885093" y="1550099"/>
            <a:ext cx="381000" cy="2533704"/>
          </a:xfrm>
          <a:prstGeom prst="rightBrace">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400"/>
          </a:p>
        </p:txBody>
      </p:sp>
      <p:sp>
        <p:nvSpPr>
          <p:cNvPr id="17" name="1 CuadroTexto"/>
          <p:cNvSpPr txBox="1">
            <a:spLocks noChangeArrowheads="1"/>
          </p:cNvSpPr>
          <p:nvPr/>
        </p:nvSpPr>
        <p:spPr bwMode="auto">
          <a:xfrm rot="-5400000">
            <a:off x="-1919060" y="3320904"/>
            <a:ext cx="5510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3600" b="1" dirty="0" smtClean="0">
                <a:solidFill>
                  <a:srgbClr val="008000"/>
                </a:solidFill>
                <a:latin typeface="Tahoma" pitchFamily="34" charset="0"/>
              </a:rPr>
              <a:t>ámbitos </a:t>
            </a:r>
            <a:endParaRPr lang="es-ES" altLang="es-MX" sz="3600" b="1" dirty="0">
              <a:solidFill>
                <a:srgbClr val="008000"/>
              </a:solidFill>
              <a:latin typeface="Tahoma" pitchFamily="34" charset="0"/>
              <a:cs typeface="Arial"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8857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80237" y="888926"/>
            <a:ext cx="2970933" cy="2158611"/>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s-MX"/>
          </a:p>
        </p:txBody>
      </p:sp>
      <p:pic>
        <p:nvPicPr>
          <p:cNvPr id="4102" name="Picture 4"/>
          <p:cNvPicPr>
            <a:picLocks noChangeAspect="1" noChangeArrowheads="1"/>
          </p:cNvPicPr>
          <p:nvPr/>
        </p:nvPicPr>
        <p:blipFill>
          <a:blip r:embed="rId3" cstate="print"/>
          <a:srcRect l="73470" t="21465" r="17120" b="63771"/>
          <a:stretch>
            <a:fillRect/>
          </a:stretch>
        </p:blipFill>
        <p:spPr bwMode="auto">
          <a:xfrm>
            <a:off x="10904981" y="0"/>
            <a:ext cx="1287019" cy="1099001"/>
          </a:xfrm>
          <a:prstGeom prst="rect">
            <a:avLst/>
          </a:prstGeom>
          <a:noFill/>
          <a:ln w="9525">
            <a:noFill/>
            <a:miter lim="800000"/>
            <a:headEnd/>
            <a:tailEnd/>
          </a:ln>
        </p:spPr>
      </p:pic>
      <p:sp>
        <p:nvSpPr>
          <p:cNvPr id="12" name="11 Rectángulo"/>
          <p:cNvSpPr/>
          <p:nvPr/>
        </p:nvSpPr>
        <p:spPr>
          <a:xfrm>
            <a:off x="2421228" y="245102"/>
            <a:ext cx="7600596" cy="707886"/>
          </a:xfrm>
          <a:prstGeom prst="rect">
            <a:avLst/>
          </a:prstGeom>
        </p:spPr>
        <p:txBody>
          <a:bodyPr wrap="square">
            <a:spAutoFit/>
          </a:bodyPr>
          <a:lstStyle/>
          <a:p>
            <a:pPr algn="ctr">
              <a:defRPr/>
            </a:pPr>
            <a:r>
              <a:rPr lang="es-MX" sz="4000" b="1" dirty="0" smtClean="0">
                <a:solidFill>
                  <a:schemeClr val="accent1">
                    <a:lumMod val="50000"/>
                  </a:schemeClr>
                </a:solidFill>
                <a:effectLst>
                  <a:outerShdw blurRad="38100" dist="38100" dir="2700000" algn="tl">
                    <a:srgbClr val="C0C0C0"/>
                  </a:outerShdw>
                </a:effectLst>
                <a:cs typeface="Tahoma" pitchFamily="34" charset="0"/>
              </a:rPr>
              <a:t>Modelo </a:t>
            </a:r>
            <a:r>
              <a:rPr lang="es-MX" sz="4000" b="1" dirty="0" err="1" smtClean="0">
                <a:solidFill>
                  <a:schemeClr val="accent1">
                    <a:lumMod val="50000"/>
                  </a:schemeClr>
                </a:solidFill>
                <a:effectLst>
                  <a:outerShdw blurRad="38100" dist="38100" dir="2700000" algn="tl">
                    <a:srgbClr val="C0C0C0"/>
                  </a:outerShdw>
                </a:effectLst>
                <a:cs typeface="Tahoma" pitchFamily="34" charset="0"/>
              </a:rPr>
              <a:t>salutógeno</a:t>
            </a:r>
            <a:r>
              <a:rPr lang="es-MX" sz="4000" b="1" dirty="0" smtClean="0">
                <a:solidFill>
                  <a:schemeClr val="accent1">
                    <a:lumMod val="50000"/>
                  </a:schemeClr>
                </a:solidFill>
                <a:effectLst>
                  <a:outerShdw blurRad="38100" dist="38100" dir="2700000" algn="tl">
                    <a:srgbClr val="C0C0C0"/>
                  </a:outerShdw>
                </a:effectLst>
                <a:cs typeface="Tahoma" pitchFamily="34" charset="0"/>
              </a:rPr>
              <a:t>..</a:t>
            </a:r>
            <a:r>
              <a:rPr lang="es-MX" sz="4000" b="1" dirty="0" err="1" smtClean="0">
                <a:solidFill>
                  <a:schemeClr val="accent1">
                    <a:lumMod val="50000"/>
                  </a:schemeClr>
                </a:solidFill>
                <a:effectLst>
                  <a:outerShdw blurRad="38100" dist="38100" dir="2700000" algn="tl">
                    <a:srgbClr val="C0C0C0"/>
                  </a:outerShdw>
                </a:effectLst>
                <a:cs typeface="Tahoma" pitchFamily="34" charset="0"/>
              </a:rPr>
              <a:t>nico</a:t>
            </a:r>
            <a:r>
              <a:rPr lang="es-MX" sz="4000" b="1" dirty="0" smtClean="0">
                <a:solidFill>
                  <a:schemeClr val="accent1">
                    <a:lumMod val="50000"/>
                  </a:schemeClr>
                </a:solidFill>
                <a:effectLst>
                  <a:outerShdw blurRad="38100" dist="38100" dir="2700000" algn="tl">
                    <a:srgbClr val="C0C0C0"/>
                  </a:outerShdw>
                </a:effectLst>
                <a:cs typeface="Tahoma" pitchFamily="34" charset="0"/>
              </a:rPr>
              <a:t>  </a:t>
            </a:r>
            <a:endParaRPr lang="es-MX" sz="4000" b="1" dirty="0">
              <a:solidFill>
                <a:schemeClr val="accent1">
                  <a:lumMod val="50000"/>
                </a:schemeClr>
              </a:solidFill>
              <a:effectLst>
                <a:outerShdw blurRad="38100" dist="38100" dir="2700000" algn="tl">
                  <a:srgbClr val="C0C0C0"/>
                </a:outerShdw>
              </a:effectLst>
              <a:cs typeface="Tahoma" pitchFamily="34" charset="0"/>
            </a:endParaRPr>
          </a:p>
        </p:txBody>
      </p:sp>
      <p:sp>
        <p:nvSpPr>
          <p:cNvPr id="13" name="Rectangle 2"/>
          <p:cNvSpPr>
            <a:spLocks noChangeArrowheads="1"/>
          </p:cNvSpPr>
          <p:nvPr/>
        </p:nvSpPr>
        <p:spPr bwMode="auto">
          <a:xfrm>
            <a:off x="1450849" y="1024128"/>
            <a:ext cx="9257201" cy="6609502"/>
          </a:xfrm>
          <a:prstGeom prst="rect">
            <a:avLst/>
          </a:prstGeom>
          <a:noFill/>
          <a:ln w="9525">
            <a:noFill/>
            <a:miter lim="800000"/>
            <a:headEnd/>
            <a:tailEnd/>
          </a:ln>
          <a:effectLst/>
        </p:spPr>
        <p:txBody>
          <a:bodyPr wrap="square">
            <a:spAutoFit/>
          </a:bodyPr>
          <a:lstStyle/>
          <a:p>
            <a:pPr algn="ctr">
              <a:defRPr/>
            </a:pPr>
            <a:endParaRPr lang="es-MX" sz="1400" b="1" dirty="0">
              <a:effectLst>
                <a:outerShdw blurRad="38100" dist="38100" dir="2700000" algn="tl">
                  <a:srgbClr val="C0C0C0"/>
                </a:outerShdw>
              </a:effectLst>
              <a:cs typeface="Tahoma" pitchFamily="34" charset="0"/>
            </a:endParaRPr>
          </a:p>
          <a:p>
            <a:pPr algn="just">
              <a:defRPr/>
            </a:pPr>
            <a:endParaRPr lang="es-MX" sz="500" b="1" dirty="0">
              <a:ea typeface="Calibri" pitchFamily="34" charset="0"/>
              <a:cs typeface="Calibri" pitchFamily="34" charset="0"/>
            </a:endParaRP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Salud y bienestar…menos la enfermedad.</a:t>
            </a: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Mantenimiento y realce del bienestar.</a:t>
            </a:r>
          </a:p>
          <a:p>
            <a:pPr marL="457200" indent="-457200" algn="just">
              <a:lnSpc>
                <a:spcPct val="150000"/>
              </a:lnSpc>
              <a:buFont typeface="Arial" pitchFamily="34" charset="0"/>
              <a:buChar char="•"/>
              <a:defRPr/>
            </a:pPr>
            <a:r>
              <a:rPr lang="es-MX" sz="2800" b="1" dirty="0" smtClean="0">
                <a:ea typeface="Calibri" pitchFamily="34" charset="0"/>
                <a:cs typeface="Calibri" pitchFamily="34" charset="0"/>
              </a:rPr>
              <a:t>Capacidad de recursos de que se dispone para enfrentar adversidades.</a:t>
            </a:r>
          </a:p>
          <a:p>
            <a:pPr algn="just">
              <a:lnSpc>
                <a:spcPct val="150000"/>
              </a:lnSpc>
              <a:defRPr/>
            </a:pPr>
            <a:endParaRPr lang="es-MX" sz="2800" b="1" dirty="0" smtClean="0">
              <a:ea typeface="Calibri" pitchFamily="34" charset="0"/>
              <a:cs typeface="Calibri" pitchFamily="34" charset="0"/>
            </a:endParaRPr>
          </a:p>
          <a:p>
            <a:pPr algn="r">
              <a:lnSpc>
                <a:spcPct val="150000"/>
              </a:lnSpc>
              <a:defRPr/>
            </a:pPr>
            <a:r>
              <a:rPr lang="es-MX" sz="2500" b="1" dirty="0" err="1" smtClean="0">
                <a:ea typeface="Calibri" pitchFamily="34" charset="0"/>
                <a:cs typeface="Calibri" pitchFamily="34" charset="0"/>
              </a:rPr>
              <a:t>Aaron</a:t>
            </a:r>
            <a:r>
              <a:rPr lang="es-MX" sz="2500" b="1" dirty="0" smtClean="0">
                <a:ea typeface="Calibri" pitchFamily="34" charset="0"/>
                <a:cs typeface="Calibri" pitchFamily="34" charset="0"/>
              </a:rPr>
              <a:t> </a:t>
            </a:r>
            <a:r>
              <a:rPr lang="es-MX" sz="2500" b="1" dirty="0" err="1" smtClean="0">
                <a:ea typeface="Calibri" pitchFamily="34" charset="0"/>
                <a:cs typeface="Calibri" pitchFamily="34" charset="0"/>
              </a:rPr>
              <a:t>Antonovski</a:t>
            </a:r>
            <a:r>
              <a:rPr lang="es-MX" sz="2500" b="1" dirty="0" smtClean="0">
                <a:ea typeface="Calibri" pitchFamily="34" charset="0"/>
                <a:cs typeface="Calibri" pitchFamily="34" charset="0"/>
              </a:rPr>
              <a:t>.  1960,70</a:t>
            </a:r>
            <a:endParaRPr lang="es-MX" sz="2500" b="1" dirty="0">
              <a:ea typeface="Calibri" pitchFamily="34" charset="0"/>
              <a:cs typeface="Calibri" pitchFamily="34" charset="0"/>
            </a:endParaRPr>
          </a:p>
          <a:p>
            <a:pPr algn="just">
              <a:lnSpc>
                <a:spcPct val="150000"/>
              </a:lnSpc>
              <a:defRPr/>
            </a:pPr>
            <a:endParaRPr lang="es-MX" sz="2500" b="1" dirty="0">
              <a:ea typeface="Calibri" pitchFamily="34" charset="0"/>
              <a:cs typeface="Calibri" pitchFamily="34" charset="0"/>
            </a:endParaRPr>
          </a:p>
          <a:p>
            <a:pPr marL="342900" indent="-342900" algn="just">
              <a:lnSpc>
                <a:spcPct val="150000"/>
              </a:lnSpc>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2500" b="1" dirty="0">
              <a:ea typeface="Calibri" pitchFamily="34" charset="0"/>
              <a:cs typeface="Calibri" pitchFamily="34" charset="0"/>
            </a:endParaRPr>
          </a:p>
          <a:p>
            <a:pPr marL="342900" indent="-342900" algn="just">
              <a:defRPr/>
            </a:pPr>
            <a:endParaRPr lang="es-MX" sz="1400" b="1" dirty="0">
              <a:ea typeface="Calibri" pitchFamily="34" charset="0"/>
              <a:cs typeface="Calibri" pitchFamily="34" charset="0"/>
            </a:endParaRPr>
          </a:p>
          <a:p>
            <a:pPr algn="ctr">
              <a:defRPr/>
            </a:pPr>
            <a:endParaRPr lang="es-MX" sz="1800" b="1" dirty="0">
              <a:solidFill>
                <a:srgbClr val="0033CC"/>
              </a:solidFill>
              <a:effectLst>
                <a:outerShdw blurRad="38100" dist="38100" dir="2700000" algn="tl">
                  <a:srgbClr val="C0C0C0"/>
                </a:outerShdw>
              </a:effectLst>
              <a:cs typeface="Tahoma" pitchFamily="34" charset="0"/>
            </a:endParaRPr>
          </a:p>
        </p:txBody>
      </p:sp>
      <p:sp>
        <p:nvSpPr>
          <p:cNvPr id="17" name="1 CuadroTexto"/>
          <p:cNvSpPr txBox="1">
            <a:spLocks noChangeArrowheads="1"/>
          </p:cNvSpPr>
          <p:nvPr/>
        </p:nvSpPr>
        <p:spPr bwMode="auto">
          <a:xfrm rot="-5400000">
            <a:off x="-2154295" y="3085668"/>
            <a:ext cx="5980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3600" b="1" dirty="0" smtClean="0">
                <a:solidFill>
                  <a:srgbClr val="008000"/>
                </a:solidFill>
                <a:latin typeface="Tahoma" pitchFamily="34" charset="0"/>
              </a:rPr>
              <a:t>Modelo</a:t>
            </a:r>
            <a:endParaRPr lang="es-ES" altLang="es-MX" sz="3600" b="1" dirty="0">
              <a:solidFill>
                <a:srgbClr val="008000"/>
              </a:solidFill>
              <a:latin typeface="Tahoma" pitchFamily="34" charset="0"/>
              <a:cs typeface="Arial" charset="0"/>
            </a:endParaRPr>
          </a:p>
        </p:txBody>
      </p:sp>
      <p:sp>
        <p:nvSpPr>
          <p:cNvPr id="18" name="17 Rectángulo"/>
          <p:cNvSpPr/>
          <p:nvPr/>
        </p:nvSpPr>
        <p:spPr>
          <a:xfrm>
            <a:off x="0" y="6500817"/>
            <a:ext cx="12192000" cy="357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800" b="1" dirty="0"/>
              <a:t>Larga vida…pero saludable</a:t>
            </a:r>
          </a:p>
        </p:txBody>
      </p:sp>
    </p:spTree>
    <p:extLst>
      <p:ext uri="{BB962C8B-B14F-4D97-AF65-F5344CB8AC3E}">
        <p14:creationId xmlns:p14="http://schemas.microsoft.com/office/powerpoint/2010/main" val="110682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571</Words>
  <Application>Microsoft Office PowerPoint</Application>
  <PresentationFormat>Personalizado</PresentationFormat>
  <Paragraphs>170</Paragraphs>
  <Slides>14</Slides>
  <Notes>11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Areli</cp:lastModifiedBy>
  <cp:revision>83</cp:revision>
  <cp:lastPrinted>2017-08-04T14:54:50Z</cp:lastPrinted>
  <dcterms:created xsi:type="dcterms:W3CDTF">2017-05-27T20:44:09Z</dcterms:created>
  <dcterms:modified xsi:type="dcterms:W3CDTF">2018-02-22T04:35:28Z</dcterms:modified>
</cp:coreProperties>
</file>