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sldIdLst>
    <p:sldId id="256" r:id="rId2"/>
    <p:sldId id="380" r:id="rId3"/>
    <p:sldId id="381" r:id="rId4"/>
    <p:sldId id="376" r:id="rId5"/>
    <p:sldId id="377" r:id="rId6"/>
    <p:sldId id="386" r:id="rId7"/>
    <p:sldId id="387" r:id="rId8"/>
    <p:sldId id="388" r:id="rId9"/>
    <p:sldId id="379" r:id="rId10"/>
    <p:sldId id="362" r:id="rId11"/>
    <p:sldId id="374" r:id="rId12"/>
    <p:sldId id="382" r:id="rId13"/>
    <p:sldId id="363" r:id="rId14"/>
    <p:sldId id="383" r:id="rId15"/>
    <p:sldId id="389" r:id="rId16"/>
    <p:sldId id="259" r:id="rId17"/>
    <p:sldId id="300" r:id="rId18"/>
    <p:sldId id="260" r:id="rId19"/>
    <p:sldId id="257" r:id="rId20"/>
    <p:sldId id="293" r:id="rId21"/>
    <p:sldId id="384" r:id="rId22"/>
    <p:sldId id="261" r:id="rId23"/>
    <p:sldId id="298" r:id="rId24"/>
    <p:sldId id="301" r:id="rId25"/>
    <p:sldId id="385" r:id="rId26"/>
    <p:sldId id="296" r:id="rId27"/>
    <p:sldId id="340" r:id="rId28"/>
    <p:sldId id="297" r:id="rId29"/>
    <p:sldId id="299" r:id="rId30"/>
    <p:sldId id="279" r:id="rId31"/>
    <p:sldId id="312" r:id="rId32"/>
    <p:sldId id="280" r:id="rId33"/>
    <p:sldId id="313" r:id="rId34"/>
    <p:sldId id="344" r:id="rId35"/>
    <p:sldId id="346" r:id="rId36"/>
    <p:sldId id="350" r:id="rId37"/>
    <p:sldId id="351" r:id="rId38"/>
    <p:sldId id="352" r:id="rId39"/>
    <p:sldId id="353" r:id="rId40"/>
    <p:sldId id="314" r:id="rId41"/>
    <p:sldId id="315" r:id="rId42"/>
    <p:sldId id="355" r:id="rId43"/>
    <p:sldId id="281" r:id="rId44"/>
    <p:sldId id="356" r:id="rId45"/>
    <p:sldId id="357" r:id="rId46"/>
    <p:sldId id="358" r:id="rId47"/>
    <p:sldId id="359" r:id="rId48"/>
    <p:sldId id="317" r:id="rId49"/>
    <p:sldId id="318" r:id="rId50"/>
    <p:sldId id="282" r:id="rId51"/>
    <p:sldId id="319" r:id="rId52"/>
    <p:sldId id="320" r:id="rId53"/>
    <p:sldId id="360" r:id="rId54"/>
    <p:sldId id="361" r:id="rId55"/>
    <p:sldId id="330" r:id="rId56"/>
    <p:sldId id="331" r:id="rId57"/>
    <p:sldId id="332" r:id="rId58"/>
    <p:sldId id="283" r:id="rId59"/>
    <p:sldId id="364" r:id="rId60"/>
    <p:sldId id="334" r:id="rId61"/>
    <p:sldId id="329" r:id="rId62"/>
    <p:sldId id="335" r:id="rId63"/>
    <p:sldId id="343" r:id="rId64"/>
    <p:sldId id="371" r:id="rId65"/>
    <p:sldId id="368" r:id="rId66"/>
    <p:sldId id="366" r:id="rId67"/>
    <p:sldId id="367" r:id="rId68"/>
    <p:sldId id="375" r:id="rId69"/>
    <p:sldId id="369" r:id="rId70"/>
    <p:sldId id="370" r:id="rId71"/>
    <p:sldId id="373" r:id="rId72"/>
    <p:sldId id="372" r:id="rId73"/>
    <p:sldId id="290" r:id="rId74"/>
    <p:sldId id="291" r:id="rId75"/>
    <p:sldId id="292" r:id="rId76"/>
    <p:sldId id="289" r:id="rId77"/>
    <p:sldId id="302" r:id="rId78"/>
  </p:sldIdLst>
  <p:sldSz cx="9144000" cy="6858000" type="screen4x3"/>
  <p:notesSz cx="6858000" cy="9144000"/>
  <p:custDataLst>
    <p:tags r:id="rId80"/>
  </p:custDataLst>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57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B3A08A-9E15-414A-9C36-4AA1EF394333}" type="doc">
      <dgm:prSet loTypeId="urn:microsoft.com/office/officeart/2005/8/layout/hierarchy2" loCatId="hierarchy" qsTypeId="urn:microsoft.com/office/officeart/2005/8/quickstyle/simple4" qsCatId="simple" csTypeId="urn:microsoft.com/office/officeart/2005/8/colors/colorful4" csCatId="colorful" phldr="1"/>
      <dgm:spPr/>
      <dgm:t>
        <a:bodyPr/>
        <a:lstStyle/>
        <a:p>
          <a:endParaRPr lang="en-US"/>
        </a:p>
      </dgm:t>
    </dgm:pt>
    <dgm:pt modelId="{367DE390-99F6-4A02-8747-A6FEF07609CA}">
      <dgm:prSet phldrT="[Texto]" custT="1"/>
      <dgm:spPr>
        <a:solidFill>
          <a:schemeClr val="bg1"/>
        </a:solidFill>
      </dgm:spPr>
      <dgm:t>
        <a:bodyPr/>
        <a:lstStyle/>
        <a:p>
          <a:r>
            <a:rPr lang="es-MX" sz="1800" b="1" dirty="0" smtClean="0">
              <a:solidFill>
                <a:schemeClr val="tx1"/>
              </a:solidFill>
              <a:latin typeface="Tahoma" charset="0"/>
              <a:ea typeface="Tahoma" charset="0"/>
              <a:cs typeface="Tahoma" charset="0"/>
            </a:rPr>
            <a:t>Problema de salud</a:t>
          </a:r>
          <a:endParaRPr lang="en-US" sz="1800" b="1" dirty="0">
            <a:solidFill>
              <a:schemeClr val="tx1"/>
            </a:solidFill>
            <a:latin typeface="Tahoma" charset="0"/>
            <a:ea typeface="Tahoma" charset="0"/>
            <a:cs typeface="Tahoma" charset="0"/>
          </a:endParaRPr>
        </a:p>
      </dgm:t>
    </dgm:pt>
    <dgm:pt modelId="{36D2041F-8271-4A88-BE49-747C6CF3CE9D}" type="parTrans" cxnId="{33E6DAA8-F26F-4308-BC72-5FE82D82CA2D}">
      <dgm:prSet/>
      <dgm:spPr/>
      <dgm:t>
        <a:bodyPr/>
        <a:lstStyle/>
        <a:p>
          <a:endParaRPr lang="en-US" sz="2800">
            <a:latin typeface="Arial" panose="020B0604020202020204" pitchFamily="34" charset="0"/>
            <a:cs typeface="Arial" panose="020B0604020202020204" pitchFamily="34" charset="0"/>
          </a:endParaRPr>
        </a:p>
      </dgm:t>
    </dgm:pt>
    <dgm:pt modelId="{AD391A20-9983-4723-8562-9F94092DCA2C}" type="sibTrans" cxnId="{33E6DAA8-F26F-4308-BC72-5FE82D82CA2D}">
      <dgm:prSet/>
      <dgm:spPr/>
      <dgm:t>
        <a:bodyPr/>
        <a:lstStyle/>
        <a:p>
          <a:endParaRPr lang="en-US" sz="2800">
            <a:latin typeface="Arial" panose="020B0604020202020204" pitchFamily="34" charset="0"/>
            <a:cs typeface="Arial" panose="020B0604020202020204" pitchFamily="34" charset="0"/>
          </a:endParaRPr>
        </a:p>
      </dgm:t>
    </dgm:pt>
    <dgm:pt modelId="{DC1D797B-2355-4A50-A89D-0398C70E0886}">
      <dgm:prSet phldrT="[Texto]" custT="1"/>
      <dgm:spPr>
        <a:solidFill>
          <a:schemeClr val="bg1"/>
        </a:solidFill>
      </dgm:spPr>
      <dgm:t>
        <a:bodyPr/>
        <a:lstStyle/>
        <a:p>
          <a:r>
            <a:rPr lang="es-MX" sz="1800" dirty="0" smtClean="0">
              <a:solidFill>
                <a:schemeClr val="tx1"/>
              </a:solidFill>
              <a:latin typeface="Tahoma" charset="0"/>
              <a:ea typeface="Tahoma" charset="0"/>
              <a:cs typeface="Tahoma" charset="0"/>
            </a:rPr>
            <a:t>Causa de la enfermedad o daño</a:t>
          </a:r>
          <a:endParaRPr lang="en-US" sz="1800" dirty="0">
            <a:solidFill>
              <a:schemeClr val="tx1"/>
            </a:solidFill>
            <a:latin typeface="Tahoma" charset="0"/>
            <a:ea typeface="Tahoma" charset="0"/>
            <a:cs typeface="Tahoma" charset="0"/>
          </a:endParaRPr>
        </a:p>
      </dgm:t>
    </dgm:pt>
    <dgm:pt modelId="{CC60AE2B-582C-4F57-8B47-B2840A0B2219}" type="parTrans" cxnId="{2FA07404-1C99-4F30-8AD6-6C26EE66F58F}">
      <dgm:prSet custT="1">
        <dgm:style>
          <a:lnRef idx="2">
            <a:schemeClr val="accent5"/>
          </a:lnRef>
          <a:fillRef idx="0">
            <a:schemeClr val="accent5"/>
          </a:fillRef>
          <a:effectRef idx="1">
            <a:schemeClr val="accent5"/>
          </a:effectRef>
          <a:fontRef idx="minor">
            <a:schemeClr val="tx1"/>
          </a:fontRef>
        </dgm:style>
      </dgm:prSet>
      <dgm:spPr/>
      <dgm:t>
        <a:bodyPr/>
        <a:lstStyle/>
        <a:p>
          <a:endParaRPr lang="en-US" sz="800">
            <a:latin typeface="Arial" panose="020B0604020202020204" pitchFamily="34" charset="0"/>
            <a:cs typeface="Arial" panose="020B0604020202020204" pitchFamily="34" charset="0"/>
          </a:endParaRPr>
        </a:p>
      </dgm:t>
    </dgm:pt>
    <dgm:pt modelId="{287AC46D-2CAB-4047-8E2F-848EF6BE2378}" type="sibTrans" cxnId="{2FA07404-1C99-4F30-8AD6-6C26EE66F58F}">
      <dgm:prSet/>
      <dgm:spPr/>
      <dgm:t>
        <a:bodyPr/>
        <a:lstStyle/>
        <a:p>
          <a:endParaRPr lang="en-US" sz="2800">
            <a:latin typeface="Arial" panose="020B0604020202020204" pitchFamily="34" charset="0"/>
            <a:cs typeface="Arial" panose="020B0604020202020204" pitchFamily="34" charset="0"/>
          </a:endParaRPr>
        </a:p>
      </dgm:t>
    </dgm:pt>
    <dgm:pt modelId="{313CEE1B-ACB3-49E9-A281-08064E8A465C}">
      <dgm:prSet phldrT="[Texto]" custT="1"/>
      <dgm:spPr>
        <a:solidFill>
          <a:schemeClr val="bg1"/>
        </a:solidFill>
        <a:ln>
          <a:solidFill>
            <a:schemeClr val="bg1"/>
          </a:solidFill>
        </a:ln>
      </dgm:spPr>
      <dgm:t>
        <a:bodyPr/>
        <a:lstStyle/>
        <a:p>
          <a:r>
            <a:rPr lang="es-MX" sz="1800" dirty="0" smtClean="0">
              <a:solidFill>
                <a:schemeClr val="tx1"/>
              </a:solidFill>
              <a:latin typeface="Tahoma" charset="0"/>
              <a:ea typeface="Tahoma" charset="0"/>
              <a:cs typeface="Tahoma" charset="0"/>
            </a:rPr>
            <a:t>Impacto en la morbilidad y mortalidad</a:t>
          </a:r>
          <a:endParaRPr lang="en-US" sz="1800" dirty="0">
            <a:solidFill>
              <a:schemeClr val="tx1"/>
            </a:solidFill>
            <a:latin typeface="Tahoma" charset="0"/>
            <a:ea typeface="Tahoma" charset="0"/>
            <a:cs typeface="Tahoma" charset="0"/>
          </a:endParaRPr>
        </a:p>
      </dgm:t>
    </dgm:pt>
    <dgm:pt modelId="{5AF40FE7-4B5E-4E6D-95A9-4B128712D8A4}" type="parTrans" cxnId="{6F50065B-12D2-4133-A5EF-97C4BEDDD3A7}">
      <dgm:prSet custT="1">
        <dgm:style>
          <a:lnRef idx="2">
            <a:schemeClr val="accent6"/>
          </a:lnRef>
          <a:fillRef idx="0">
            <a:schemeClr val="accent6"/>
          </a:fillRef>
          <a:effectRef idx="1">
            <a:schemeClr val="accent6"/>
          </a:effectRef>
          <a:fontRef idx="minor">
            <a:schemeClr val="tx1"/>
          </a:fontRef>
        </dgm:style>
      </dgm:prSet>
      <dgm:spPr/>
      <dgm:t>
        <a:bodyPr/>
        <a:lstStyle/>
        <a:p>
          <a:endParaRPr lang="en-US" sz="800">
            <a:latin typeface="Arial" panose="020B0604020202020204" pitchFamily="34" charset="0"/>
            <a:cs typeface="Arial" panose="020B0604020202020204" pitchFamily="34" charset="0"/>
          </a:endParaRPr>
        </a:p>
      </dgm:t>
    </dgm:pt>
    <dgm:pt modelId="{501B3B41-3E8F-4E16-B9F5-1FB129FD368D}" type="sibTrans" cxnId="{6F50065B-12D2-4133-A5EF-97C4BEDDD3A7}">
      <dgm:prSet/>
      <dgm:spPr/>
      <dgm:t>
        <a:bodyPr/>
        <a:lstStyle/>
        <a:p>
          <a:endParaRPr lang="en-US" sz="2800">
            <a:latin typeface="Arial" panose="020B0604020202020204" pitchFamily="34" charset="0"/>
            <a:cs typeface="Arial" panose="020B0604020202020204" pitchFamily="34" charset="0"/>
          </a:endParaRPr>
        </a:p>
      </dgm:t>
    </dgm:pt>
    <dgm:pt modelId="{90758AE5-2742-499A-A613-B2B708DBABED}">
      <dgm:prSet phldrT="[Texto]" custT="1"/>
      <dgm:spPr>
        <a:solidFill>
          <a:schemeClr val="bg1"/>
        </a:solidFill>
      </dgm:spPr>
      <dgm:t>
        <a:bodyPr/>
        <a:lstStyle/>
        <a:p>
          <a:r>
            <a:rPr lang="es-MX" sz="1800" dirty="0" smtClean="0">
              <a:solidFill>
                <a:schemeClr val="tx1"/>
              </a:solidFill>
              <a:latin typeface="Tahoma" charset="0"/>
              <a:ea typeface="Tahoma" charset="0"/>
              <a:cs typeface="Tahoma" charset="0"/>
            </a:rPr>
            <a:t>Causa de las inequidades en salud</a:t>
          </a:r>
          <a:endParaRPr lang="en-US" sz="1800" dirty="0">
            <a:solidFill>
              <a:schemeClr val="tx1"/>
            </a:solidFill>
            <a:latin typeface="Tahoma" charset="0"/>
            <a:ea typeface="Tahoma" charset="0"/>
            <a:cs typeface="Tahoma" charset="0"/>
          </a:endParaRPr>
        </a:p>
      </dgm:t>
    </dgm:pt>
    <dgm:pt modelId="{E496F799-A69E-4383-AE7D-14B594E7E404}" type="parTrans" cxnId="{0216F59B-E090-4CF4-A3CB-7D98F978775C}">
      <dgm:prSet custT="1">
        <dgm:style>
          <a:lnRef idx="2">
            <a:schemeClr val="accent5"/>
          </a:lnRef>
          <a:fillRef idx="0">
            <a:schemeClr val="accent5"/>
          </a:fillRef>
          <a:effectRef idx="1">
            <a:schemeClr val="accent5"/>
          </a:effectRef>
          <a:fontRef idx="minor">
            <a:schemeClr val="tx1"/>
          </a:fontRef>
        </dgm:style>
      </dgm:prSet>
      <dgm:spPr/>
      <dgm:t>
        <a:bodyPr/>
        <a:lstStyle/>
        <a:p>
          <a:endParaRPr lang="en-US" sz="800">
            <a:latin typeface="Arial" panose="020B0604020202020204" pitchFamily="34" charset="0"/>
            <a:cs typeface="Arial" panose="020B0604020202020204" pitchFamily="34" charset="0"/>
          </a:endParaRPr>
        </a:p>
      </dgm:t>
    </dgm:pt>
    <dgm:pt modelId="{04D6DB40-AB47-412E-9719-BC0B5EABB9E5}" type="sibTrans" cxnId="{0216F59B-E090-4CF4-A3CB-7D98F978775C}">
      <dgm:prSet/>
      <dgm:spPr/>
      <dgm:t>
        <a:bodyPr/>
        <a:lstStyle/>
        <a:p>
          <a:endParaRPr lang="en-US" sz="2800">
            <a:latin typeface="Arial" panose="020B0604020202020204" pitchFamily="34" charset="0"/>
            <a:cs typeface="Arial" panose="020B0604020202020204" pitchFamily="34" charset="0"/>
          </a:endParaRPr>
        </a:p>
      </dgm:t>
    </dgm:pt>
    <dgm:pt modelId="{7024C8AA-BDD6-4029-9940-CBCB77634093}">
      <dgm:prSet phldrT="[Texto]" custT="1"/>
      <dgm:spPr>
        <a:solidFill>
          <a:schemeClr val="bg1"/>
        </a:solidFill>
      </dgm:spPr>
      <dgm:t>
        <a:bodyPr/>
        <a:lstStyle/>
        <a:p>
          <a:r>
            <a:rPr lang="es-MX" sz="1800" dirty="0" smtClean="0">
              <a:solidFill>
                <a:schemeClr val="tx1"/>
              </a:solidFill>
              <a:latin typeface="Tahoma" charset="0"/>
              <a:ea typeface="Tahoma" charset="0"/>
              <a:cs typeface="Tahoma" charset="0"/>
            </a:rPr>
            <a:t>Disminuir las brechas de inequidad</a:t>
          </a:r>
          <a:endParaRPr lang="en-US" sz="1800" dirty="0">
            <a:solidFill>
              <a:schemeClr val="tx1"/>
            </a:solidFill>
            <a:latin typeface="Tahoma" charset="0"/>
            <a:ea typeface="Tahoma" charset="0"/>
            <a:cs typeface="Tahoma" charset="0"/>
          </a:endParaRPr>
        </a:p>
      </dgm:t>
    </dgm:pt>
    <dgm:pt modelId="{EDD78D0A-856F-445A-96E9-E1DE8C338226}" type="parTrans" cxnId="{C87A888A-BEEE-4D02-8DBD-7AC6BC23AC79}">
      <dgm:prSet custT="1">
        <dgm:style>
          <a:lnRef idx="2">
            <a:schemeClr val="accent6"/>
          </a:lnRef>
          <a:fillRef idx="0">
            <a:schemeClr val="accent6"/>
          </a:fillRef>
          <a:effectRef idx="1">
            <a:schemeClr val="accent6"/>
          </a:effectRef>
          <a:fontRef idx="minor">
            <a:schemeClr val="tx1"/>
          </a:fontRef>
        </dgm:style>
      </dgm:prSet>
      <dgm:spPr/>
      <dgm:t>
        <a:bodyPr/>
        <a:lstStyle/>
        <a:p>
          <a:endParaRPr lang="en-US" sz="800">
            <a:latin typeface="Arial" panose="020B0604020202020204" pitchFamily="34" charset="0"/>
            <a:cs typeface="Arial" panose="020B0604020202020204" pitchFamily="34" charset="0"/>
          </a:endParaRPr>
        </a:p>
      </dgm:t>
    </dgm:pt>
    <dgm:pt modelId="{97BE9165-0216-40E1-87FD-5EBADDEF0128}" type="sibTrans" cxnId="{C87A888A-BEEE-4D02-8DBD-7AC6BC23AC79}">
      <dgm:prSet/>
      <dgm:spPr/>
      <dgm:t>
        <a:bodyPr/>
        <a:lstStyle/>
        <a:p>
          <a:endParaRPr lang="en-US" sz="2800">
            <a:latin typeface="Arial" panose="020B0604020202020204" pitchFamily="34" charset="0"/>
            <a:cs typeface="Arial" panose="020B0604020202020204" pitchFamily="34" charset="0"/>
          </a:endParaRPr>
        </a:p>
      </dgm:t>
    </dgm:pt>
    <dgm:pt modelId="{2FF50127-9B35-4C9E-85F7-4DFBCF4A1095}">
      <dgm:prSet phldrT="[Texto]" custT="1"/>
      <dgm:spPr>
        <a:solidFill>
          <a:schemeClr val="bg1"/>
        </a:solidFill>
      </dgm:spPr>
      <dgm:t>
        <a:bodyPr/>
        <a:lstStyle/>
        <a:p>
          <a:r>
            <a:rPr lang="es-MX" sz="1600" dirty="0" smtClean="0">
              <a:solidFill>
                <a:schemeClr val="tx1"/>
              </a:solidFill>
              <a:latin typeface="Tahoma" charset="0"/>
              <a:ea typeface="Tahoma" charset="0"/>
              <a:cs typeface="Tahoma" charset="0"/>
            </a:rPr>
            <a:t>Intervención sobre los factores de riesgo</a:t>
          </a:r>
          <a:endParaRPr lang="en-US" sz="1600" dirty="0">
            <a:solidFill>
              <a:schemeClr val="tx1"/>
            </a:solidFill>
            <a:latin typeface="Tahoma" charset="0"/>
            <a:ea typeface="Tahoma" charset="0"/>
            <a:cs typeface="Tahoma" charset="0"/>
          </a:endParaRPr>
        </a:p>
      </dgm:t>
    </dgm:pt>
    <dgm:pt modelId="{11640D45-2B38-4C88-BE1E-11BEE488A14C}" type="parTrans" cxnId="{30704AD7-F5B5-4F88-831A-6F5861FF53B8}">
      <dgm:prSet custT="1">
        <dgm:style>
          <a:lnRef idx="2">
            <a:schemeClr val="accent1"/>
          </a:lnRef>
          <a:fillRef idx="0">
            <a:schemeClr val="accent1"/>
          </a:fillRef>
          <a:effectRef idx="1">
            <a:schemeClr val="accent1"/>
          </a:effectRef>
          <a:fontRef idx="minor">
            <a:schemeClr val="tx1"/>
          </a:fontRef>
        </dgm:style>
      </dgm:prSet>
      <dgm:spPr/>
      <dgm:t>
        <a:bodyPr/>
        <a:lstStyle/>
        <a:p>
          <a:endParaRPr lang="en-US" sz="800">
            <a:latin typeface="Arial" panose="020B0604020202020204" pitchFamily="34" charset="0"/>
            <a:cs typeface="Arial" panose="020B0604020202020204" pitchFamily="34" charset="0"/>
          </a:endParaRPr>
        </a:p>
      </dgm:t>
    </dgm:pt>
    <dgm:pt modelId="{88DF8BD6-E049-4883-B6CC-E1E1D3154107}" type="sibTrans" cxnId="{30704AD7-F5B5-4F88-831A-6F5861FF53B8}">
      <dgm:prSet/>
      <dgm:spPr/>
      <dgm:t>
        <a:bodyPr/>
        <a:lstStyle/>
        <a:p>
          <a:endParaRPr lang="en-US" sz="2800">
            <a:latin typeface="Arial" panose="020B0604020202020204" pitchFamily="34" charset="0"/>
            <a:cs typeface="Arial" panose="020B0604020202020204" pitchFamily="34" charset="0"/>
          </a:endParaRPr>
        </a:p>
      </dgm:t>
    </dgm:pt>
    <dgm:pt modelId="{1B5E158F-4A21-4E29-BA2F-A7E704AC846B}">
      <dgm:prSet phldrT="[Texto]" custT="1"/>
      <dgm:spPr>
        <a:solidFill>
          <a:schemeClr val="bg1"/>
        </a:solidFill>
      </dgm:spPr>
      <dgm:t>
        <a:bodyPr/>
        <a:lstStyle/>
        <a:p>
          <a:r>
            <a:rPr lang="es-MX" sz="1600" dirty="0" smtClean="0">
              <a:solidFill>
                <a:schemeClr val="tx1"/>
              </a:solidFill>
              <a:latin typeface="Tahoma" charset="0"/>
              <a:ea typeface="Tahoma" charset="0"/>
              <a:cs typeface="Tahoma" charset="0"/>
            </a:rPr>
            <a:t>Intervención sobre los determinantes</a:t>
          </a:r>
          <a:endParaRPr lang="en-US" sz="1600" dirty="0">
            <a:solidFill>
              <a:schemeClr val="tx1"/>
            </a:solidFill>
            <a:latin typeface="Tahoma" charset="0"/>
            <a:ea typeface="Tahoma" charset="0"/>
            <a:cs typeface="Tahoma" charset="0"/>
          </a:endParaRPr>
        </a:p>
      </dgm:t>
    </dgm:pt>
    <dgm:pt modelId="{44A0692E-BA85-417C-8C7B-37784EBB6743}" type="parTrans" cxnId="{4ADA767C-F657-4DCF-871E-99EB13C546FF}">
      <dgm:prSet custT="1">
        <dgm:style>
          <a:lnRef idx="2">
            <a:schemeClr val="accent1"/>
          </a:lnRef>
          <a:fillRef idx="0">
            <a:schemeClr val="accent1"/>
          </a:fillRef>
          <a:effectRef idx="1">
            <a:schemeClr val="accent1"/>
          </a:effectRef>
          <a:fontRef idx="minor">
            <a:schemeClr val="tx1"/>
          </a:fontRef>
        </dgm:style>
      </dgm:prSet>
      <dgm:spPr/>
      <dgm:t>
        <a:bodyPr/>
        <a:lstStyle/>
        <a:p>
          <a:endParaRPr lang="en-US" sz="800">
            <a:latin typeface="Arial" panose="020B0604020202020204" pitchFamily="34" charset="0"/>
            <a:cs typeface="Arial" panose="020B0604020202020204" pitchFamily="34" charset="0"/>
          </a:endParaRPr>
        </a:p>
      </dgm:t>
    </dgm:pt>
    <dgm:pt modelId="{64A8DC29-967E-4A86-BE88-0DDC9D6048B9}" type="sibTrans" cxnId="{4ADA767C-F657-4DCF-871E-99EB13C546FF}">
      <dgm:prSet/>
      <dgm:spPr/>
      <dgm:t>
        <a:bodyPr/>
        <a:lstStyle/>
        <a:p>
          <a:endParaRPr lang="en-US" sz="2800">
            <a:latin typeface="Arial" panose="020B0604020202020204" pitchFamily="34" charset="0"/>
            <a:cs typeface="Arial" panose="020B0604020202020204" pitchFamily="34" charset="0"/>
          </a:endParaRPr>
        </a:p>
      </dgm:t>
    </dgm:pt>
    <dgm:pt modelId="{B79F6FD3-79DD-4FC0-B3E8-4FE85FBCD492}" type="pres">
      <dgm:prSet presAssocID="{65B3A08A-9E15-414A-9C36-4AA1EF394333}" presName="diagram" presStyleCnt="0">
        <dgm:presLayoutVars>
          <dgm:chPref val="1"/>
          <dgm:dir/>
          <dgm:animOne val="branch"/>
          <dgm:animLvl val="lvl"/>
          <dgm:resizeHandles val="exact"/>
        </dgm:presLayoutVars>
      </dgm:prSet>
      <dgm:spPr/>
      <dgm:t>
        <a:bodyPr/>
        <a:lstStyle/>
        <a:p>
          <a:endParaRPr lang="en-US"/>
        </a:p>
      </dgm:t>
    </dgm:pt>
    <dgm:pt modelId="{CB67A417-627E-4762-8BC5-092C74BDAAD6}" type="pres">
      <dgm:prSet presAssocID="{367DE390-99F6-4A02-8747-A6FEF07609CA}" presName="root1" presStyleCnt="0"/>
      <dgm:spPr/>
    </dgm:pt>
    <dgm:pt modelId="{73F3EB6B-0FDB-4221-B3D7-E5FE43B55D9B}" type="pres">
      <dgm:prSet presAssocID="{367DE390-99F6-4A02-8747-A6FEF07609CA}" presName="LevelOneTextNode" presStyleLbl="node0" presStyleIdx="0" presStyleCnt="1">
        <dgm:presLayoutVars>
          <dgm:chPref val="3"/>
        </dgm:presLayoutVars>
      </dgm:prSet>
      <dgm:spPr>
        <a:prstGeom prst="homePlate">
          <a:avLst/>
        </a:prstGeom>
      </dgm:spPr>
      <dgm:t>
        <a:bodyPr/>
        <a:lstStyle/>
        <a:p>
          <a:endParaRPr lang="en-US"/>
        </a:p>
      </dgm:t>
    </dgm:pt>
    <dgm:pt modelId="{C58D9C51-A697-4F0C-8BC4-E8FF96CA6B14}" type="pres">
      <dgm:prSet presAssocID="{367DE390-99F6-4A02-8747-A6FEF07609CA}" presName="level2hierChild" presStyleCnt="0"/>
      <dgm:spPr/>
    </dgm:pt>
    <dgm:pt modelId="{A77A0386-BE4C-439C-923C-921188A0D832}" type="pres">
      <dgm:prSet presAssocID="{CC60AE2B-582C-4F57-8B47-B2840A0B2219}" presName="conn2-1" presStyleLbl="parChTrans1D2" presStyleIdx="0" presStyleCnt="2"/>
      <dgm:spPr/>
      <dgm:t>
        <a:bodyPr/>
        <a:lstStyle/>
        <a:p>
          <a:endParaRPr lang="en-US"/>
        </a:p>
      </dgm:t>
    </dgm:pt>
    <dgm:pt modelId="{859E69F5-D08F-46A6-9A5C-C8CC4D6A6F99}" type="pres">
      <dgm:prSet presAssocID="{CC60AE2B-582C-4F57-8B47-B2840A0B2219}" presName="connTx" presStyleLbl="parChTrans1D2" presStyleIdx="0" presStyleCnt="2"/>
      <dgm:spPr/>
      <dgm:t>
        <a:bodyPr/>
        <a:lstStyle/>
        <a:p>
          <a:endParaRPr lang="en-US"/>
        </a:p>
      </dgm:t>
    </dgm:pt>
    <dgm:pt modelId="{24559BBC-E566-4A5D-B078-D8BD5303D993}" type="pres">
      <dgm:prSet presAssocID="{DC1D797B-2355-4A50-A89D-0398C70E0886}" presName="root2" presStyleCnt="0"/>
      <dgm:spPr/>
    </dgm:pt>
    <dgm:pt modelId="{B3AB0472-0BC5-4462-A594-B6F6599F351C}" type="pres">
      <dgm:prSet presAssocID="{DC1D797B-2355-4A50-A89D-0398C70E0886}" presName="LevelTwoTextNode" presStyleLbl="node2" presStyleIdx="0" presStyleCnt="2">
        <dgm:presLayoutVars>
          <dgm:chPref val="3"/>
        </dgm:presLayoutVars>
      </dgm:prSet>
      <dgm:spPr>
        <a:prstGeom prst="homePlate">
          <a:avLst/>
        </a:prstGeom>
      </dgm:spPr>
      <dgm:t>
        <a:bodyPr/>
        <a:lstStyle/>
        <a:p>
          <a:endParaRPr lang="en-US"/>
        </a:p>
      </dgm:t>
    </dgm:pt>
    <dgm:pt modelId="{0C3CBDFC-87C2-4BF7-92F7-3E4728B95A65}" type="pres">
      <dgm:prSet presAssocID="{DC1D797B-2355-4A50-A89D-0398C70E0886}" presName="level3hierChild" presStyleCnt="0"/>
      <dgm:spPr/>
    </dgm:pt>
    <dgm:pt modelId="{05C091EF-1C34-465E-AE37-D7789B56B2B4}" type="pres">
      <dgm:prSet presAssocID="{5AF40FE7-4B5E-4E6D-95A9-4B128712D8A4}" presName="conn2-1" presStyleLbl="parChTrans1D3" presStyleIdx="0" presStyleCnt="2"/>
      <dgm:spPr/>
      <dgm:t>
        <a:bodyPr/>
        <a:lstStyle/>
        <a:p>
          <a:endParaRPr lang="en-US"/>
        </a:p>
      </dgm:t>
    </dgm:pt>
    <dgm:pt modelId="{C7CE8845-E80D-410C-A6CF-4AE359E87BE2}" type="pres">
      <dgm:prSet presAssocID="{5AF40FE7-4B5E-4E6D-95A9-4B128712D8A4}" presName="connTx" presStyleLbl="parChTrans1D3" presStyleIdx="0" presStyleCnt="2"/>
      <dgm:spPr/>
      <dgm:t>
        <a:bodyPr/>
        <a:lstStyle/>
        <a:p>
          <a:endParaRPr lang="en-US"/>
        </a:p>
      </dgm:t>
    </dgm:pt>
    <dgm:pt modelId="{1E570BC7-341B-4F52-8302-9B43C712AAA9}" type="pres">
      <dgm:prSet presAssocID="{313CEE1B-ACB3-49E9-A281-08064E8A465C}" presName="root2" presStyleCnt="0"/>
      <dgm:spPr/>
    </dgm:pt>
    <dgm:pt modelId="{5ED2CBC1-2223-438D-89CC-2BDA92EAE33C}" type="pres">
      <dgm:prSet presAssocID="{313CEE1B-ACB3-49E9-A281-08064E8A465C}" presName="LevelTwoTextNode" presStyleLbl="node3" presStyleIdx="0" presStyleCnt="2">
        <dgm:presLayoutVars>
          <dgm:chPref val="3"/>
        </dgm:presLayoutVars>
      </dgm:prSet>
      <dgm:spPr>
        <a:prstGeom prst="homePlate">
          <a:avLst/>
        </a:prstGeom>
      </dgm:spPr>
      <dgm:t>
        <a:bodyPr/>
        <a:lstStyle/>
        <a:p>
          <a:endParaRPr lang="en-US"/>
        </a:p>
      </dgm:t>
    </dgm:pt>
    <dgm:pt modelId="{1DC3F7AE-F499-45D8-BA1F-A41473EADFC9}" type="pres">
      <dgm:prSet presAssocID="{313CEE1B-ACB3-49E9-A281-08064E8A465C}" presName="level3hierChild" presStyleCnt="0"/>
      <dgm:spPr/>
    </dgm:pt>
    <dgm:pt modelId="{425FBFDE-D4CA-423E-8BA0-728349ADC46E}" type="pres">
      <dgm:prSet presAssocID="{11640D45-2B38-4C88-BE1E-11BEE488A14C}" presName="conn2-1" presStyleLbl="parChTrans1D4" presStyleIdx="0" presStyleCnt="2"/>
      <dgm:spPr/>
      <dgm:t>
        <a:bodyPr/>
        <a:lstStyle/>
        <a:p>
          <a:endParaRPr lang="en-US"/>
        </a:p>
      </dgm:t>
    </dgm:pt>
    <dgm:pt modelId="{DF4FCE45-391A-4793-B734-C3E1A86E343B}" type="pres">
      <dgm:prSet presAssocID="{11640D45-2B38-4C88-BE1E-11BEE488A14C}" presName="connTx" presStyleLbl="parChTrans1D4" presStyleIdx="0" presStyleCnt="2"/>
      <dgm:spPr/>
      <dgm:t>
        <a:bodyPr/>
        <a:lstStyle/>
        <a:p>
          <a:endParaRPr lang="en-US"/>
        </a:p>
      </dgm:t>
    </dgm:pt>
    <dgm:pt modelId="{E3D67CF9-D54D-428A-949D-07BAEC86550A}" type="pres">
      <dgm:prSet presAssocID="{2FF50127-9B35-4C9E-85F7-4DFBCF4A1095}" presName="root2" presStyleCnt="0"/>
      <dgm:spPr/>
    </dgm:pt>
    <dgm:pt modelId="{A109DCEC-D961-4B0E-9684-DAD03983F14C}" type="pres">
      <dgm:prSet presAssocID="{2FF50127-9B35-4C9E-85F7-4DFBCF4A1095}" presName="LevelTwoTextNode" presStyleLbl="node4" presStyleIdx="0" presStyleCnt="2" custScaleX="127108" custScaleY="183599">
        <dgm:presLayoutVars>
          <dgm:chPref val="3"/>
        </dgm:presLayoutVars>
      </dgm:prSet>
      <dgm:spPr>
        <a:prstGeom prst="ellipse">
          <a:avLst/>
        </a:prstGeom>
      </dgm:spPr>
      <dgm:t>
        <a:bodyPr/>
        <a:lstStyle/>
        <a:p>
          <a:endParaRPr lang="en-US"/>
        </a:p>
      </dgm:t>
    </dgm:pt>
    <dgm:pt modelId="{9ED49735-B0A9-4CD5-B1F0-DADD32A8899D}" type="pres">
      <dgm:prSet presAssocID="{2FF50127-9B35-4C9E-85F7-4DFBCF4A1095}" presName="level3hierChild" presStyleCnt="0"/>
      <dgm:spPr/>
    </dgm:pt>
    <dgm:pt modelId="{C1FAF9A3-1070-4CD0-9669-230CE3BC7892}" type="pres">
      <dgm:prSet presAssocID="{E496F799-A69E-4383-AE7D-14B594E7E404}" presName="conn2-1" presStyleLbl="parChTrans1D2" presStyleIdx="1" presStyleCnt="2"/>
      <dgm:spPr/>
      <dgm:t>
        <a:bodyPr/>
        <a:lstStyle/>
        <a:p>
          <a:endParaRPr lang="en-US"/>
        </a:p>
      </dgm:t>
    </dgm:pt>
    <dgm:pt modelId="{3817B7DD-885D-4FBE-B164-BA9E01D18117}" type="pres">
      <dgm:prSet presAssocID="{E496F799-A69E-4383-AE7D-14B594E7E404}" presName="connTx" presStyleLbl="parChTrans1D2" presStyleIdx="1" presStyleCnt="2"/>
      <dgm:spPr/>
      <dgm:t>
        <a:bodyPr/>
        <a:lstStyle/>
        <a:p>
          <a:endParaRPr lang="en-US"/>
        </a:p>
      </dgm:t>
    </dgm:pt>
    <dgm:pt modelId="{5CC1284A-7497-47C6-8EE2-DD4FB6457BB4}" type="pres">
      <dgm:prSet presAssocID="{90758AE5-2742-499A-A613-B2B708DBABED}" presName="root2" presStyleCnt="0"/>
      <dgm:spPr/>
    </dgm:pt>
    <dgm:pt modelId="{B9ED90BA-0A94-4A33-82BC-F0AB7F6457C1}" type="pres">
      <dgm:prSet presAssocID="{90758AE5-2742-499A-A613-B2B708DBABED}" presName="LevelTwoTextNode" presStyleLbl="node2" presStyleIdx="1" presStyleCnt="2" custScaleX="102722">
        <dgm:presLayoutVars>
          <dgm:chPref val="3"/>
        </dgm:presLayoutVars>
      </dgm:prSet>
      <dgm:spPr>
        <a:prstGeom prst="homePlate">
          <a:avLst/>
        </a:prstGeom>
      </dgm:spPr>
      <dgm:t>
        <a:bodyPr/>
        <a:lstStyle/>
        <a:p>
          <a:endParaRPr lang="en-US"/>
        </a:p>
      </dgm:t>
    </dgm:pt>
    <dgm:pt modelId="{F46012A0-93BD-46BB-BC86-7B5D2847A4EA}" type="pres">
      <dgm:prSet presAssocID="{90758AE5-2742-499A-A613-B2B708DBABED}" presName="level3hierChild" presStyleCnt="0"/>
      <dgm:spPr/>
    </dgm:pt>
    <dgm:pt modelId="{B52AF96A-68A8-4F99-A4B9-D8B55C6D6632}" type="pres">
      <dgm:prSet presAssocID="{EDD78D0A-856F-445A-96E9-E1DE8C338226}" presName="conn2-1" presStyleLbl="parChTrans1D3" presStyleIdx="1" presStyleCnt="2"/>
      <dgm:spPr/>
      <dgm:t>
        <a:bodyPr/>
        <a:lstStyle/>
        <a:p>
          <a:endParaRPr lang="en-US"/>
        </a:p>
      </dgm:t>
    </dgm:pt>
    <dgm:pt modelId="{C54F3EA0-4457-46DD-9DFF-E7E5658E45E3}" type="pres">
      <dgm:prSet presAssocID="{EDD78D0A-856F-445A-96E9-E1DE8C338226}" presName="connTx" presStyleLbl="parChTrans1D3" presStyleIdx="1" presStyleCnt="2"/>
      <dgm:spPr/>
      <dgm:t>
        <a:bodyPr/>
        <a:lstStyle/>
        <a:p>
          <a:endParaRPr lang="en-US"/>
        </a:p>
      </dgm:t>
    </dgm:pt>
    <dgm:pt modelId="{442C7901-BDB7-4146-9FB8-D3BB1709F041}" type="pres">
      <dgm:prSet presAssocID="{7024C8AA-BDD6-4029-9940-CBCB77634093}" presName="root2" presStyleCnt="0"/>
      <dgm:spPr/>
    </dgm:pt>
    <dgm:pt modelId="{294C0AAF-86B7-4FBF-BB3C-020C2F736884}" type="pres">
      <dgm:prSet presAssocID="{7024C8AA-BDD6-4029-9940-CBCB77634093}" presName="LevelTwoTextNode" presStyleLbl="node3" presStyleIdx="1" presStyleCnt="2">
        <dgm:presLayoutVars>
          <dgm:chPref val="3"/>
        </dgm:presLayoutVars>
      </dgm:prSet>
      <dgm:spPr>
        <a:prstGeom prst="homePlate">
          <a:avLst/>
        </a:prstGeom>
      </dgm:spPr>
      <dgm:t>
        <a:bodyPr/>
        <a:lstStyle/>
        <a:p>
          <a:endParaRPr lang="en-US"/>
        </a:p>
      </dgm:t>
    </dgm:pt>
    <dgm:pt modelId="{7F66BF23-341B-4794-A434-FBDD3101C6C8}" type="pres">
      <dgm:prSet presAssocID="{7024C8AA-BDD6-4029-9940-CBCB77634093}" presName="level3hierChild" presStyleCnt="0"/>
      <dgm:spPr/>
    </dgm:pt>
    <dgm:pt modelId="{F5D8C5C6-A045-4CB2-97F1-6DDDC91F1DA2}" type="pres">
      <dgm:prSet presAssocID="{44A0692E-BA85-417C-8C7B-37784EBB6743}" presName="conn2-1" presStyleLbl="parChTrans1D4" presStyleIdx="1" presStyleCnt="2"/>
      <dgm:spPr/>
      <dgm:t>
        <a:bodyPr/>
        <a:lstStyle/>
        <a:p>
          <a:endParaRPr lang="en-US"/>
        </a:p>
      </dgm:t>
    </dgm:pt>
    <dgm:pt modelId="{BBC83FCE-3188-496F-B10D-6CDBAFDE2A57}" type="pres">
      <dgm:prSet presAssocID="{44A0692E-BA85-417C-8C7B-37784EBB6743}" presName="connTx" presStyleLbl="parChTrans1D4" presStyleIdx="1" presStyleCnt="2"/>
      <dgm:spPr/>
      <dgm:t>
        <a:bodyPr/>
        <a:lstStyle/>
        <a:p>
          <a:endParaRPr lang="en-US"/>
        </a:p>
      </dgm:t>
    </dgm:pt>
    <dgm:pt modelId="{052C2649-54FE-4619-ACEE-2850A055C1E2}" type="pres">
      <dgm:prSet presAssocID="{1B5E158F-4A21-4E29-BA2F-A7E704AC846B}" presName="root2" presStyleCnt="0"/>
      <dgm:spPr/>
    </dgm:pt>
    <dgm:pt modelId="{A856C81C-C93E-46B7-974B-F2CEA7A48B27}" type="pres">
      <dgm:prSet presAssocID="{1B5E158F-4A21-4E29-BA2F-A7E704AC846B}" presName="LevelTwoTextNode" presStyleLbl="node4" presStyleIdx="1" presStyleCnt="2" custScaleX="136817" custScaleY="187861">
        <dgm:presLayoutVars>
          <dgm:chPref val="3"/>
        </dgm:presLayoutVars>
      </dgm:prSet>
      <dgm:spPr>
        <a:prstGeom prst="ellipse">
          <a:avLst/>
        </a:prstGeom>
      </dgm:spPr>
      <dgm:t>
        <a:bodyPr/>
        <a:lstStyle/>
        <a:p>
          <a:endParaRPr lang="en-US"/>
        </a:p>
      </dgm:t>
    </dgm:pt>
    <dgm:pt modelId="{9DB18086-708A-4431-9101-79E511D0BF50}" type="pres">
      <dgm:prSet presAssocID="{1B5E158F-4A21-4E29-BA2F-A7E704AC846B}" presName="level3hierChild" presStyleCnt="0"/>
      <dgm:spPr/>
    </dgm:pt>
  </dgm:ptLst>
  <dgm:cxnLst>
    <dgm:cxn modelId="{291A223B-3E04-451A-A192-ECEA33903A4E}" type="presOf" srcId="{CC60AE2B-582C-4F57-8B47-B2840A0B2219}" destId="{859E69F5-D08F-46A6-9A5C-C8CC4D6A6F99}" srcOrd="1" destOrd="0" presId="urn:microsoft.com/office/officeart/2005/8/layout/hierarchy2"/>
    <dgm:cxn modelId="{0216F59B-E090-4CF4-A3CB-7D98F978775C}" srcId="{367DE390-99F6-4A02-8747-A6FEF07609CA}" destId="{90758AE5-2742-499A-A613-B2B708DBABED}" srcOrd="1" destOrd="0" parTransId="{E496F799-A69E-4383-AE7D-14B594E7E404}" sibTransId="{04D6DB40-AB47-412E-9719-BC0B5EABB9E5}"/>
    <dgm:cxn modelId="{4987C218-3257-4564-BE16-83B081238D5C}" type="presOf" srcId="{11640D45-2B38-4C88-BE1E-11BEE488A14C}" destId="{425FBFDE-D4CA-423E-8BA0-728349ADC46E}" srcOrd="0" destOrd="0" presId="urn:microsoft.com/office/officeart/2005/8/layout/hierarchy2"/>
    <dgm:cxn modelId="{53CB7426-C133-40F0-9412-0545B8A71EB2}" type="presOf" srcId="{11640D45-2B38-4C88-BE1E-11BEE488A14C}" destId="{DF4FCE45-391A-4793-B734-C3E1A86E343B}" srcOrd="1" destOrd="0" presId="urn:microsoft.com/office/officeart/2005/8/layout/hierarchy2"/>
    <dgm:cxn modelId="{038A7317-B0B7-4A38-A0A4-16BB98818AF4}" type="presOf" srcId="{65B3A08A-9E15-414A-9C36-4AA1EF394333}" destId="{B79F6FD3-79DD-4FC0-B3E8-4FE85FBCD492}" srcOrd="0" destOrd="0" presId="urn:microsoft.com/office/officeart/2005/8/layout/hierarchy2"/>
    <dgm:cxn modelId="{7EDD61E6-98E7-428D-91CA-8D9365CB4436}" type="presOf" srcId="{2FF50127-9B35-4C9E-85F7-4DFBCF4A1095}" destId="{A109DCEC-D961-4B0E-9684-DAD03983F14C}" srcOrd="0" destOrd="0" presId="urn:microsoft.com/office/officeart/2005/8/layout/hierarchy2"/>
    <dgm:cxn modelId="{BD3F9662-A61C-4187-9C47-A9D89429CD79}" type="presOf" srcId="{CC60AE2B-582C-4F57-8B47-B2840A0B2219}" destId="{A77A0386-BE4C-439C-923C-921188A0D832}" srcOrd="0" destOrd="0" presId="urn:microsoft.com/office/officeart/2005/8/layout/hierarchy2"/>
    <dgm:cxn modelId="{B644229E-37F7-4A81-8643-4C98E48EE2E6}" type="presOf" srcId="{367DE390-99F6-4A02-8747-A6FEF07609CA}" destId="{73F3EB6B-0FDB-4221-B3D7-E5FE43B55D9B}" srcOrd="0" destOrd="0" presId="urn:microsoft.com/office/officeart/2005/8/layout/hierarchy2"/>
    <dgm:cxn modelId="{AED2CF01-8EB0-45D3-9B24-74982BFBDE80}" type="presOf" srcId="{E496F799-A69E-4383-AE7D-14B594E7E404}" destId="{3817B7DD-885D-4FBE-B164-BA9E01D18117}" srcOrd="1" destOrd="0" presId="urn:microsoft.com/office/officeart/2005/8/layout/hierarchy2"/>
    <dgm:cxn modelId="{AA1951AD-C28A-4572-A6CE-4D2A7CCF9F5D}" type="presOf" srcId="{44A0692E-BA85-417C-8C7B-37784EBB6743}" destId="{F5D8C5C6-A045-4CB2-97F1-6DDDC91F1DA2}" srcOrd="0" destOrd="0" presId="urn:microsoft.com/office/officeart/2005/8/layout/hierarchy2"/>
    <dgm:cxn modelId="{F49BD1D6-8507-494C-BB9E-9A667EAB2510}" type="presOf" srcId="{EDD78D0A-856F-445A-96E9-E1DE8C338226}" destId="{B52AF96A-68A8-4F99-A4B9-D8B55C6D6632}" srcOrd="0" destOrd="0" presId="urn:microsoft.com/office/officeart/2005/8/layout/hierarchy2"/>
    <dgm:cxn modelId="{2FA07404-1C99-4F30-8AD6-6C26EE66F58F}" srcId="{367DE390-99F6-4A02-8747-A6FEF07609CA}" destId="{DC1D797B-2355-4A50-A89D-0398C70E0886}" srcOrd="0" destOrd="0" parTransId="{CC60AE2B-582C-4F57-8B47-B2840A0B2219}" sibTransId="{287AC46D-2CAB-4047-8E2F-848EF6BE2378}"/>
    <dgm:cxn modelId="{2B2DFDE5-134D-41E6-A193-AED12CFD14D0}" type="presOf" srcId="{313CEE1B-ACB3-49E9-A281-08064E8A465C}" destId="{5ED2CBC1-2223-438D-89CC-2BDA92EAE33C}" srcOrd="0" destOrd="0" presId="urn:microsoft.com/office/officeart/2005/8/layout/hierarchy2"/>
    <dgm:cxn modelId="{AEA57575-A380-4760-AACB-79390C41A160}" type="presOf" srcId="{7024C8AA-BDD6-4029-9940-CBCB77634093}" destId="{294C0AAF-86B7-4FBF-BB3C-020C2F736884}" srcOrd="0" destOrd="0" presId="urn:microsoft.com/office/officeart/2005/8/layout/hierarchy2"/>
    <dgm:cxn modelId="{D1E39095-C6B8-49B1-8656-3E7525312320}" type="presOf" srcId="{DC1D797B-2355-4A50-A89D-0398C70E0886}" destId="{B3AB0472-0BC5-4462-A594-B6F6599F351C}" srcOrd="0" destOrd="0" presId="urn:microsoft.com/office/officeart/2005/8/layout/hierarchy2"/>
    <dgm:cxn modelId="{243AB28E-ED20-41C2-90C7-126075966A48}" type="presOf" srcId="{EDD78D0A-856F-445A-96E9-E1DE8C338226}" destId="{C54F3EA0-4457-46DD-9DFF-E7E5658E45E3}" srcOrd="1" destOrd="0" presId="urn:microsoft.com/office/officeart/2005/8/layout/hierarchy2"/>
    <dgm:cxn modelId="{A6FCFFD4-295B-43C1-80B6-7ADC282448F2}" type="presOf" srcId="{90758AE5-2742-499A-A613-B2B708DBABED}" destId="{B9ED90BA-0A94-4A33-82BC-F0AB7F6457C1}" srcOrd="0" destOrd="0" presId="urn:microsoft.com/office/officeart/2005/8/layout/hierarchy2"/>
    <dgm:cxn modelId="{F24FBE2B-498B-45DF-8CF5-F0B896823AAC}" type="presOf" srcId="{5AF40FE7-4B5E-4E6D-95A9-4B128712D8A4}" destId="{05C091EF-1C34-465E-AE37-D7789B56B2B4}" srcOrd="0" destOrd="0" presId="urn:microsoft.com/office/officeart/2005/8/layout/hierarchy2"/>
    <dgm:cxn modelId="{33E6DAA8-F26F-4308-BC72-5FE82D82CA2D}" srcId="{65B3A08A-9E15-414A-9C36-4AA1EF394333}" destId="{367DE390-99F6-4A02-8747-A6FEF07609CA}" srcOrd="0" destOrd="0" parTransId="{36D2041F-8271-4A88-BE49-747C6CF3CE9D}" sibTransId="{AD391A20-9983-4723-8562-9F94092DCA2C}"/>
    <dgm:cxn modelId="{30704AD7-F5B5-4F88-831A-6F5861FF53B8}" srcId="{313CEE1B-ACB3-49E9-A281-08064E8A465C}" destId="{2FF50127-9B35-4C9E-85F7-4DFBCF4A1095}" srcOrd="0" destOrd="0" parTransId="{11640D45-2B38-4C88-BE1E-11BEE488A14C}" sibTransId="{88DF8BD6-E049-4883-B6CC-E1E1D3154107}"/>
    <dgm:cxn modelId="{A58EDDE1-38EC-4DA2-A8A9-1A17628B72DD}" type="presOf" srcId="{1B5E158F-4A21-4E29-BA2F-A7E704AC846B}" destId="{A856C81C-C93E-46B7-974B-F2CEA7A48B27}" srcOrd="0" destOrd="0" presId="urn:microsoft.com/office/officeart/2005/8/layout/hierarchy2"/>
    <dgm:cxn modelId="{5958239D-88EC-458A-A16A-42C3A3C96E10}" type="presOf" srcId="{5AF40FE7-4B5E-4E6D-95A9-4B128712D8A4}" destId="{C7CE8845-E80D-410C-A6CF-4AE359E87BE2}" srcOrd="1" destOrd="0" presId="urn:microsoft.com/office/officeart/2005/8/layout/hierarchy2"/>
    <dgm:cxn modelId="{C87A888A-BEEE-4D02-8DBD-7AC6BC23AC79}" srcId="{90758AE5-2742-499A-A613-B2B708DBABED}" destId="{7024C8AA-BDD6-4029-9940-CBCB77634093}" srcOrd="0" destOrd="0" parTransId="{EDD78D0A-856F-445A-96E9-E1DE8C338226}" sibTransId="{97BE9165-0216-40E1-87FD-5EBADDEF0128}"/>
    <dgm:cxn modelId="{4ADA767C-F657-4DCF-871E-99EB13C546FF}" srcId="{7024C8AA-BDD6-4029-9940-CBCB77634093}" destId="{1B5E158F-4A21-4E29-BA2F-A7E704AC846B}" srcOrd="0" destOrd="0" parTransId="{44A0692E-BA85-417C-8C7B-37784EBB6743}" sibTransId="{64A8DC29-967E-4A86-BE88-0DDC9D6048B9}"/>
    <dgm:cxn modelId="{03A5C5E4-08EF-4661-900C-2BB8D703C7D0}" type="presOf" srcId="{E496F799-A69E-4383-AE7D-14B594E7E404}" destId="{C1FAF9A3-1070-4CD0-9669-230CE3BC7892}" srcOrd="0" destOrd="0" presId="urn:microsoft.com/office/officeart/2005/8/layout/hierarchy2"/>
    <dgm:cxn modelId="{61CD9D8D-AA7C-4001-9CA7-CD437128B6E3}" type="presOf" srcId="{44A0692E-BA85-417C-8C7B-37784EBB6743}" destId="{BBC83FCE-3188-496F-B10D-6CDBAFDE2A57}" srcOrd="1" destOrd="0" presId="urn:microsoft.com/office/officeart/2005/8/layout/hierarchy2"/>
    <dgm:cxn modelId="{6F50065B-12D2-4133-A5EF-97C4BEDDD3A7}" srcId="{DC1D797B-2355-4A50-A89D-0398C70E0886}" destId="{313CEE1B-ACB3-49E9-A281-08064E8A465C}" srcOrd="0" destOrd="0" parTransId="{5AF40FE7-4B5E-4E6D-95A9-4B128712D8A4}" sibTransId="{501B3B41-3E8F-4E16-B9F5-1FB129FD368D}"/>
    <dgm:cxn modelId="{6293D5A7-6F33-4B32-BD78-AE28928916F5}" type="presParOf" srcId="{B79F6FD3-79DD-4FC0-B3E8-4FE85FBCD492}" destId="{CB67A417-627E-4762-8BC5-092C74BDAAD6}" srcOrd="0" destOrd="0" presId="urn:microsoft.com/office/officeart/2005/8/layout/hierarchy2"/>
    <dgm:cxn modelId="{343F8069-EA3B-492C-8547-E7D7C527CFAE}" type="presParOf" srcId="{CB67A417-627E-4762-8BC5-092C74BDAAD6}" destId="{73F3EB6B-0FDB-4221-B3D7-E5FE43B55D9B}" srcOrd="0" destOrd="0" presId="urn:microsoft.com/office/officeart/2005/8/layout/hierarchy2"/>
    <dgm:cxn modelId="{6D814EEC-C936-44AC-A1A2-D98EDA3B1BB5}" type="presParOf" srcId="{CB67A417-627E-4762-8BC5-092C74BDAAD6}" destId="{C58D9C51-A697-4F0C-8BC4-E8FF96CA6B14}" srcOrd="1" destOrd="0" presId="urn:microsoft.com/office/officeart/2005/8/layout/hierarchy2"/>
    <dgm:cxn modelId="{3C5A8EF3-A561-4F25-90F9-E0DF93DB891A}" type="presParOf" srcId="{C58D9C51-A697-4F0C-8BC4-E8FF96CA6B14}" destId="{A77A0386-BE4C-439C-923C-921188A0D832}" srcOrd="0" destOrd="0" presId="urn:microsoft.com/office/officeart/2005/8/layout/hierarchy2"/>
    <dgm:cxn modelId="{FCE76492-67B7-4AFB-87EC-37C517E8B4CF}" type="presParOf" srcId="{A77A0386-BE4C-439C-923C-921188A0D832}" destId="{859E69F5-D08F-46A6-9A5C-C8CC4D6A6F99}" srcOrd="0" destOrd="0" presId="urn:microsoft.com/office/officeart/2005/8/layout/hierarchy2"/>
    <dgm:cxn modelId="{C292CEA3-4086-446A-AC95-9000D6A38C23}" type="presParOf" srcId="{C58D9C51-A697-4F0C-8BC4-E8FF96CA6B14}" destId="{24559BBC-E566-4A5D-B078-D8BD5303D993}" srcOrd="1" destOrd="0" presId="urn:microsoft.com/office/officeart/2005/8/layout/hierarchy2"/>
    <dgm:cxn modelId="{F0CC18CD-9BB7-44B1-B136-255D33DA4017}" type="presParOf" srcId="{24559BBC-E566-4A5D-B078-D8BD5303D993}" destId="{B3AB0472-0BC5-4462-A594-B6F6599F351C}" srcOrd="0" destOrd="0" presId="urn:microsoft.com/office/officeart/2005/8/layout/hierarchy2"/>
    <dgm:cxn modelId="{207185D2-A2F2-44F8-93C6-7682FBECC0FF}" type="presParOf" srcId="{24559BBC-E566-4A5D-B078-D8BD5303D993}" destId="{0C3CBDFC-87C2-4BF7-92F7-3E4728B95A65}" srcOrd="1" destOrd="0" presId="urn:microsoft.com/office/officeart/2005/8/layout/hierarchy2"/>
    <dgm:cxn modelId="{556B27E8-CC67-4027-B84B-E669B3887884}" type="presParOf" srcId="{0C3CBDFC-87C2-4BF7-92F7-3E4728B95A65}" destId="{05C091EF-1C34-465E-AE37-D7789B56B2B4}" srcOrd="0" destOrd="0" presId="urn:microsoft.com/office/officeart/2005/8/layout/hierarchy2"/>
    <dgm:cxn modelId="{856D0EF5-902B-4180-AAAB-EA61D4707D5A}" type="presParOf" srcId="{05C091EF-1C34-465E-AE37-D7789B56B2B4}" destId="{C7CE8845-E80D-410C-A6CF-4AE359E87BE2}" srcOrd="0" destOrd="0" presId="urn:microsoft.com/office/officeart/2005/8/layout/hierarchy2"/>
    <dgm:cxn modelId="{D5399070-A4CE-470C-B147-2869D7546711}" type="presParOf" srcId="{0C3CBDFC-87C2-4BF7-92F7-3E4728B95A65}" destId="{1E570BC7-341B-4F52-8302-9B43C712AAA9}" srcOrd="1" destOrd="0" presId="urn:microsoft.com/office/officeart/2005/8/layout/hierarchy2"/>
    <dgm:cxn modelId="{BD1D26C7-0268-471E-A73D-CB68A8E8FBE0}" type="presParOf" srcId="{1E570BC7-341B-4F52-8302-9B43C712AAA9}" destId="{5ED2CBC1-2223-438D-89CC-2BDA92EAE33C}" srcOrd="0" destOrd="0" presId="urn:microsoft.com/office/officeart/2005/8/layout/hierarchy2"/>
    <dgm:cxn modelId="{FE96A6BC-58B1-4E6F-AA6B-ED643BF7B467}" type="presParOf" srcId="{1E570BC7-341B-4F52-8302-9B43C712AAA9}" destId="{1DC3F7AE-F499-45D8-BA1F-A41473EADFC9}" srcOrd="1" destOrd="0" presId="urn:microsoft.com/office/officeart/2005/8/layout/hierarchy2"/>
    <dgm:cxn modelId="{1DD647DB-01AB-40EB-BD27-C557AA37DFDA}" type="presParOf" srcId="{1DC3F7AE-F499-45D8-BA1F-A41473EADFC9}" destId="{425FBFDE-D4CA-423E-8BA0-728349ADC46E}" srcOrd="0" destOrd="0" presId="urn:microsoft.com/office/officeart/2005/8/layout/hierarchy2"/>
    <dgm:cxn modelId="{A8DB77A8-0AEC-4496-A656-20A9456CCA46}" type="presParOf" srcId="{425FBFDE-D4CA-423E-8BA0-728349ADC46E}" destId="{DF4FCE45-391A-4793-B734-C3E1A86E343B}" srcOrd="0" destOrd="0" presId="urn:microsoft.com/office/officeart/2005/8/layout/hierarchy2"/>
    <dgm:cxn modelId="{5DDEA65C-2ED2-4020-9F98-7C8BC4F4AFD4}" type="presParOf" srcId="{1DC3F7AE-F499-45D8-BA1F-A41473EADFC9}" destId="{E3D67CF9-D54D-428A-949D-07BAEC86550A}" srcOrd="1" destOrd="0" presId="urn:microsoft.com/office/officeart/2005/8/layout/hierarchy2"/>
    <dgm:cxn modelId="{44EB1FB9-4EED-4ED9-A790-629926F5DAC5}" type="presParOf" srcId="{E3D67CF9-D54D-428A-949D-07BAEC86550A}" destId="{A109DCEC-D961-4B0E-9684-DAD03983F14C}" srcOrd="0" destOrd="0" presId="urn:microsoft.com/office/officeart/2005/8/layout/hierarchy2"/>
    <dgm:cxn modelId="{ACB3676A-928C-4E66-B791-229AC4D67536}" type="presParOf" srcId="{E3D67CF9-D54D-428A-949D-07BAEC86550A}" destId="{9ED49735-B0A9-4CD5-B1F0-DADD32A8899D}" srcOrd="1" destOrd="0" presId="urn:microsoft.com/office/officeart/2005/8/layout/hierarchy2"/>
    <dgm:cxn modelId="{2E598FC2-DA8E-4695-AA24-6B5F3D914C2D}" type="presParOf" srcId="{C58D9C51-A697-4F0C-8BC4-E8FF96CA6B14}" destId="{C1FAF9A3-1070-4CD0-9669-230CE3BC7892}" srcOrd="2" destOrd="0" presId="urn:microsoft.com/office/officeart/2005/8/layout/hierarchy2"/>
    <dgm:cxn modelId="{B777AC6E-5A45-4E83-82A5-DD0C14219052}" type="presParOf" srcId="{C1FAF9A3-1070-4CD0-9669-230CE3BC7892}" destId="{3817B7DD-885D-4FBE-B164-BA9E01D18117}" srcOrd="0" destOrd="0" presId="urn:microsoft.com/office/officeart/2005/8/layout/hierarchy2"/>
    <dgm:cxn modelId="{8A10E261-DC43-43B2-8B3F-CF4841071ABD}" type="presParOf" srcId="{C58D9C51-A697-4F0C-8BC4-E8FF96CA6B14}" destId="{5CC1284A-7497-47C6-8EE2-DD4FB6457BB4}" srcOrd="3" destOrd="0" presId="urn:microsoft.com/office/officeart/2005/8/layout/hierarchy2"/>
    <dgm:cxn modelId="{F7D56C8D-7FF0-4BAD-9840-01BD1EBAD549}" type="presParOf" srcId="{5CC1284A-7497-47C6-8EE2-DD4FB6457BB4}" destId="{B9ED90BA-0A94-4A33-82BC-F0AB7F6457C1}" srcOrd="0" destOrd="0" presId="urn:microsoft.com/office/officeart/2005/8/layout/hierarchy2"/>
    <dgm:cxn modelId="{0830D23E-8882-4882-B169-271DAC5A40F9}" type="presParOf" srcId="{5CC1284A-7497-47C6-8EE2-DD4FB6457BB4}" destId="{F46012A0-93BD-46BB-BC86-7B5D2847A4EA}" srcOrd="1" destOrd="0" presId="urn:microsoft.com/office/officeart/2005/8/layout/hierarchy2"/>
    <dgm:cxn modelId="{1A4FD37B-9157-4A5D-8879-5E471D7AA26B}" type="presParOf" srcId="{F46012A0-93BD-46BB-BC86-7B5D2847A4EA}" destId="{B52AF96A-68A8-4F99-A4B9-D8B55C6D6632}" srcOrd="0" destOrd="0" presId="urn:microsoft.com/office/officeart/2005/8/layout/hierarchy2"/>
    <dgm:cxn modelId="{AF2B09FC-6B32-40C8-ACEE-6D55D6EFF563}" type="presParOf" srcId="{B52AF96A-68A8-4F99-A4B9-D8B55C6D6632}" destId="{C54F3EA0-4457-46DD-9DFF-E7E5658E45E3}" srcOrd="0" destOrd="0" presId="urn:microsoft.com/office/officeart/2005/8/layout/hierarchy2"/>
    <dgm:cxn modelId="{2E1DF9B2-07FE-400C-A563-48E2ED1355A2}" type="presParOf" srcId="{F46012A0-93BD-46BB-BC86-7B5D2847A4EA}" destId="{442C7901-BDB7-4146-9FB8-D3BB1709F041}" srcOrd="1" destOrd="0" presId="urn:microsoft.com/office/officeart/2005/8/layout/hierarchy2"/>
    <dgm:cxn modelId="{4840C9BA-EBF7-436E-9E06-E993F458369C}" type="presParOf" srcId="{442C7901-BDB7-4146-9FB8-D3BB1709F041}" destId="{294C0AAF-86B7-4FBF-BB3C-020C2F736884}" srcOrd="0" destOrd="0" presId="urn:microsoft.com/office/officeart/2005/8/layout/hierarchy2"/>
    <dgm:cxn modelId="{4145F712-C4E9-4A54-A320-F7F3C0BAC886}" type="presParOf" srcId="{442C7901-BDB7-4146-9FB8-D3BB1709F041}" destId="{7F66BF23-341B-4794-A434-FBDD3101C6C8}" srcOrd="1" destOrd="0" presId="urn:microsoft.com/office/officeart/2005/8/layout/hierarchy2"/>
    <dgm:cxn modelId="{BDD180D4-65CC-472F-811D-7E02DC8C0677}" type="presParOf" srcId="{7F66BF23-341B-4794-A434-FBDD3101C6C8}" destId="{F5D8C5C6-A045-4CB2-97F1-6DDDC91F1DA2}" srcOrd="0" destOrd="0" presId="urn:microsoft.com/office/officeart/2005/8/layout/hierarchy2"/>
    <dgm:cxn modelId="{2BBE5387-8ABC-4E64-95AC-D447BD68AC71}" type="presParOf" srcId="{F5D8C5C6-A045-4CB2-97F1-6DDDC91F1DA2}" destId="{BBC83FCE-3188-496F-B10D-6CDBAFDE2A57}" srcOrd="0" destOrd="0" presId="urn:microsoft.com/office/officeart/2005/8/layout/hierarchy2"/>
    <dgm:cxn modelId="{05E1BC2C-BF7F-431B-A7AB-E04BAFBFCB03}" type="presParOf" srcId="{7F66BF23-341B-4794-A434-FBDD3101C6C8}" destId="{052C2649-54FE-4619-ACEE-2850A055C1E2}" srcOrd="1" destOrd="0" presId="urn:microsoft.com/office/officeart/2005/8/layout/hierarchy2"/>
    <dgm:cxn modelId="{7C19E841-0EE6-4B7A-A10E-3653499A1500}" type="presParOf" srcId="{052C2649-54FE-4619-ACEE-2850A055C1E2}" destId="{A856C81C-C93E-46B7-974B-F2CEA7A48B27}" srcOrd="0" destOrd="0" presId="urn:microsoft.com/office/officeart/2005/8/layout/hierarchy2"/>
    <dgm:cxn modelId="{F21083B4-850C-4C46-B1B1-BAB8CD55CDD0}" type="presParOf" srcId="{052C2649-54FE-4619-ACEE-2850A055C1E2}" destId="{9DB18086-708A-4431-9101-79E511D0BF50}" srcOrd="1" destOrd="0" presId="urn:microsoft.com/office/officeart/2005/8/layout/hierarchy2"/>
  </dgm:cxnLst>
  <dgm:bg>
    <a:noFill/>
    <a:effectLst>
      <a:softEdge rad="12700"/>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3EB6B-0FDB-4221-B3D7-E5FE43B55D9B}">
      <dsp:nvSpPr>
        <dsp:cNvPr id="0" name=""/>
        <dsp:cNvSpPr/>
      </dsp:nvSpPr>
      <dsp:spPr>
        <a:xfrm>
          <a:off x="6227" y="2088389"/>
          <a:ext cx="1364613" cy="682306"/>
        </a:xfrm>
        <a:prstGeom prst="homePlate">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MX" sz="1800" b="1" kern="1200" dirty="0" smtClean="0">
              <a:solidFill>
                <a:schemeClr val="tx1"/>
              </a:solidFill>
              <a:latin typeface="Tahoma" charset="0"/>
              <a:ea typeface="Tahoma" charset="0"/>
              <a:cs typeface="Tahoma" charset="0"/>
            </a:rPr>
            <a:t>Problema de salud</a:t>
          </a:r>
          <a:endParaRPr lang="en-US" sz="1800" b="1" kern="1200" dirty="0">
            <a:solidFill>
              <a:schemeClr val="tx1"/>
            </a:solidFill>
            <a:latin typeface="Tahoma" charset="0"/>
            <a:ea typeface="Tahoma" charset="0"/>
            <a:cs typeface="Tahoma" charset="0"/>
          </a:endParaRPr>
        </a:p>
      </dsp:txBody>
      <dsp:txXfrm>
        <a:off x="6227" y="2088389"/>
        <a:ext cx="1194037" cy="682306"/>
      </dsp:txXfrm>
    </dsp:sp>
    <dsp:sp modelId="{A77A0386-BE4C-439C-923C-921188A0D832}">
      <dsp:nvSpPr>
        <dsp:cNvPr id="0" name=""/>
        <dsp:cNvSpPr/>
      </dsp:nvSpPr>
      <dsp:spPr>
        <a:xfrm rot="18513481">
          <a:off x="1205901" y="2074544"/>
          <a:ext cx="875725" cy="25199"/>
        </a:xfrm>
        <a:custGeom>
          <a:avLst/>
          <a:gdLst/>
          <a:ahLst/>
          <a:cxnLst/>
          <a:rect l="0" t="0" r="0" b="0"/>
          <a:pathLst>
            <a:path>
              <a:moveTo>
                <a:pt x="0" y="12599"/>
              </a:moveTo>
              <a:lnTo>
                <a:pt x="875725" y="12599"/>
              </a:lnTo>
            </a:path>
          </a:pathLst>
        </a:custGeom>
        <a:noFill/>
        <a:ln w="25400" cap="flat" cmpd="sng" algn="ctr">
          <a:solidFill>
            <a:schemeClr val="accent5"/>
          </a:solidFill>
          <a:prstDash val="solid"/>
        </a:ln>
        <a:effectLst>
          <a:outerShdw blurRad="40000" dist="20000" dir="5400000" rotWithShape="0">
            <a:srgbClr val="000000">
              <a:alpha val="38000"/>
            </a:srgbClr>
          </a:outerShdw>
        </a:effectLst>
      </dsp:spPr>
      <dsp:style>
        <a:lnRef idx="2">
          <a:schemeClr val="accent5"/>
        </a:lnRef>
        <a:fillRef idx="0">
          <a:schemeClr val="accent5"/>
        </a:fillRef>
        <a:effectRef idx="1">
          <a:schemeClr val="accent5"/>
        </a:effectRef>
        <a:fontRef idx="minor">
          <a:schemeClr val="tx1"/>
        </a:fontRef>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latin typeface="Arial" panose="020B0604020202020204" pitchFamily="34" charset="0"/>
            <a:cs typeface="Arial" panose="020B0604020202020204" pitchFamily="34" charset="0"/>
          </a:endParaRPr>
        </a:p>
      </dsp:txBody>
      <dsp:txXfrm>
        <a:off x="1621870" y="2065251"/>
        <a:ext cx="43786" cy="43786"/>
      </dsp:txXfrm>
    </dsp:sp>
    <dsp:sp modelId="{B3AB0472-0BC5-4462-A594-B6F6599F351C}">
      <dsp:nvSpPr>
        <dsp:cNvPr id="0" name=""/>
        <dsp:cNvSpPr/>
      </dsp:nvSpPr>
      <dsp:spPr>
        <a:xfrm>
          <a:off x="1916686" y="1403592"/>
          <a:ext cx="1364613" cy="682306"/>
        </a:xfrm>
        <a:prstGeom prst="homePlate">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MX" sz="1800" kern="1200" dirty="0" smtClean="0">
              <a:solidFill>
                <a:schemeClr val="tx1"/>
              </a:solidFill>
              <a:latin typeface="Tahoma" charset="0"/>
              <a:ea typeface="Tahoma" charset="0"/>
              <a:cs typeface="Tahoma" charset="0"/>
            </a:rPr>
            <a:t>Causa de la enfermedad o daño</a:t>
          </a:r>
          <a:endParaRPr lang="en-US" sz="1800" kern="1200" dirty="0">
            <a:solidFill>
              <a:schemeClr val="tx1"/>
            </a:solidFill>
            <a:latin typeface="Tahoma" charset="0"/>
            <a:ea typeface="Tahoma" charset="0"/>
            <a:cs typeface="Tahoma" charset="0"/>
          </a:endParaRPr>
        </a:p>
      </dsp:txBody>
      <dsp:txXfrm>
        <a:off x="1916686" y="1403592"/>
        <a:ext cx="1194037" cy="682306"/>
      </dsp:txXfrm>
    </dsp:sp>
    <dsp:sp modelId="{05C091EF-1C34-465E-AE37-D7789B56B2B4}">
      <dsp:nvSpPr>
        <dsp:cNvPr id="0" name=""/>
        <dsp:cNvSpPr/>
      </dsp:nvSpPr>
      <dsp:spPr>
        <a:xfrm>
          <a:off x="3281300" y="1732145"/>
          <a:ext cx="545845" cy="25199"/>
        </a:xfrm>
        <a:custGeom>
          <a:avLst/>
          <a:gdLst/>
          <a:ahLst/>
          <a:cxnLst/>
          <a:rect l="0" t="0" r="0" b="0"/>
          <a:pathLst>
            <a:path>
              <a:moveTo>
                <a:pt x="0" y="12599"/>
              </a:moveTo>
              <a:lnTo>
                <a:pt x="545845" y="12599"/>
              </a:lnTo>
            </a:path>
          </a:pathLst>
        </a:custGeom>
        <a:noFill/>
        <a:ln w="25400" cap="flat" cmpd="sng" algn="ctr">
          <a:solidFill>
            <a:schemeClr val="accent6"/>
          </a:solidFill>
          <a:prstDash val="solid"/>
        </a:ln>
        <a:effectLst>
          <a:outerShdw blurRad="40000" dist="20000" dir="5400000" rotWithShape="0">
            <a:srgbClr val="000000">
              <a:alpha val="38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latin typeface="Arial" panose="020B0604020202020204" pitchFamily="34" charset="0"/>
            <a:cs typeface="Arial" panose="020B0604020202020204" pitchFamily="34" charset="0"/>
          </a:endParaRPr>
        </a:p>
      </dsp:txBody>
      <dsp:txXfrm>
        <a:off x="3540577" y="1731099"/>
        <a:ext cx="27292" cy="27292"/>
      </dsp:txXfrm>
    </dsp:sp>
    <dsp:sp modelId="{5ED2CBC1-2223-438D-89CC-2BDA92EAE33C}">
      <dsp:nvSpPr>
        <dsp:cNvPr id="0" name=""/>
        <dsp:cNvSpPr/>
      </dsp:nvSpPr>
      <dsp:spPr>
        <a:xfrm>
          <a:off x="3827146" y="1403592"/>
          <a:ext cx="1364613" cy="682306"/>
        </a:xfrm>
        <a:prstGeom prst="homePlate">
          <a:avLst/>
        </a:prstGeom>
        <a:solidFill>
          <a:schemeClr val="bg1"/>
        </a:solidFill>
        <a:ln>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MX" sz="1800" kern="1200" dirty="0" smtClean="0">
              <a:solidFill>
                <a:schemeClr val="tx1"/>
              </a:solidFill>
              <a:latin typeface="Tahoma" charset="0"/>
              <a:ea typeface="Tahoma" charset="0"/>
              <a:cs typeface="Tahoma" charset="0"/>
            </a:rPr>
            <a:t>Impacto en la morbilidad y mortalidad</a:t>
          </a:r>
          <a:endParaRPr lang="en-US" sz="1800" kern="1200" dirty="0">
            <a:solidFill>
              <a:schemeClr val="tx1"/>
            </a:solidFill>
            <a:latin typeface="Tahoma" charset="0"/>
            <a:ea typeface="Tahoma" charset="0"/>
            <a:cs typeface="Tahoma" charset="0"/>
          </a:endParaRPr>
        </a:p>
      </dsp:txBody>
      <dsp:txXfrm>
        <a:off x="3827146" y="1403592"/>
        <a:ext cx="1194037" cy="682306"/>
      </dsp:txXfrm>
    </dsp:sp>
    <dsp:sp modelId="{425FBFDE-D4CA-423E-8BA0-728349ADC46E}">
      <dsp:nvSpPr>
        <dsp:cNvPr id="0" name=""/>
        <dsp:cNvSpPr/>
      </dsp:nvSpPr>
      <dsp:spPr>
        <a:xfrm>
          <a:off x="5191760" y="1732145"/>
          <a:ext cx="545845" cy="25199"/>
        </a:xfrm>
        <a:custGeom>
          <a:avLst/>
          <a:gdLst/>
          <a:ahLst/>
          <a:cxnLst/>
          <a:rect l="0" t="0" r="0" b="0"/>
          <a:pathLst>
            <a:path>
              <a:moveTo>
                <a:pt x="0" y="12599"/>
              </a:moveTo>
              <a:lnTo>
                <a:pt x="545845" y="12599"/>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latin typeface="Arial" panose="020B0604020202020204" pitchFamily="34" charset="0"/>
            <a:cs typeface="Arial" panose="020B0604020202020204" pitchFamily="34" charset="0"/>
          </a:endParaRPr>
        </a:p>
      </dsp:txBody>
      <dsp:txXfrm>
        <a:off x="5451037" y="1731099"/>
        <a:ext cx="27292" cy="27292"/>
      </dsp:txXfrm>
    </dsp:sp>
    <dsp:sp modelId="{A109DCEC-D961-4B0E-9684-DAD03983F14C}">
      <dsp:nvSpPr>
        <dsp:cNvPr id="0" name=""/>
        <dsp:cNvSpPr/>
      </dsp:nvSpPr>
      <dsp:spPr>
        <a:xfrm>
          <a:off x="5737606" y="1118391"/>
          <a:ext cx="1734533" cy="1252708"/>
        </a:xfrm>
        <a:prstGeom prst="ellipse">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MX" sz="1600" kern="1200" dirty="0" smtClean="0">
              <a:solidFill>
                <a:schemeClr val="tx1"/>
              </a:solidFill>
              <a:latin typeface="Tahoma" charset="0"/>
              <a:ea typeface="Tahoma" charset="0"/>
              <a:cs typeface="Tahoma" charset="0"/>
            </a:rPr>
            <a:t>Intervención sobre los factores de riesgo</a:t>
          </a:r>
          <a:endParaRPr lang="en-US" sz="1600" kern="1200" dirty="0">
            <a:solidFill>
              <a:schemeClr val="tx1"/>
            </a:solidFill>
            <a:latin typeface="Tahoma" charset="0"/>
            <a:ea typeface="Tahoma" charset="0"/>
            <a:cs typeface="Tahoma" charset="0"/>
          </a:endParaRPr>
        </a:p>
      </dsp:txBody>
      <dsp:txXfrm>
        <a:off x="5991622" y="1301846"/>
        <a:ext cx="1226501" cy="885798"/>
      </dsp:txXfrm>
    </dsp:sp>
    <dsp:sp modelId="{C1FAF9A3-1070-4CD0-9669-230CE3BC7892}">
      <dsp:nvSpPr>
        <dsp:cNvPr id="0" name=""/>
        <dsp:cNvSpPr/>
      </dsp:nvSpPr>
      <dsp:spPr>
        <a:xfrm rot="3086519">
          <a:off x="1205901" y="2759341"/>
          <a:ext cx="875725" cy="25199"/>
        </a:xfrm>
        <a:custGeom>
          <a:avLst/>
          <a:gdLst/>
          <a:ahLst/>
          <a:cxnLst/>
          <a:rect l="0" t="0" r="0" b="0"/>
          <a:pathLst>
            <a:path>
              <a:moveTo>
                <a:pt x="0" y="12599"/>
              </a:moveTo>
              <a:lnTo>
                <a:pt x="875725" y="12599"/>
              </a:lnTo>
            </a:path>
          </a:pathLst>
        </a:custGeom>
        <a:noFill/>
        <a:ln w="25400" cap="flat" cmpd="sng" algn="ctr">
          <a:solidFill>
            <a:schemeClr val="accent5"/>
          </a:solidFill>
          <a:prstDash val="solid"/>
        </a:ln>
        <a:effectLst>
          <a:outerShdw blurRad="40000" dist="20000" dir="5400000" rotWithShape="0">
            <a:srgbClr val="000000">
              <a:alpha val="38000"/>
            </a:srgbClr>
          </a:outerShdw>
        </a:effectLst>
      </dsp:spPr>
      <dsp:style>
        <a:lnRef idx="2">
          <a:schemeClr val="accent5"/>
        </a:lnRef>
        <a:fillRef idx="0">
          <a:schemeClr val="accent5"/>
        </a:fillRef>
        <a:effectRef idx="1">
          <a:schemeClr val="accent5"/>
        </a:effectRef>
        <a:fontRef idx="minor">
          <a:schemeClr val="tx1"/>
        </a:fontRef>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latin typeface="Arial" panose="020B0604020202020204" pitchFamily="34" charset="0"/>
            <a:cs typeface="Arial" panose="020B0604020202020204" pitchFamily="34" charset="0"/>
          </a:endParaRPr>
        </a:p>
      </dsp:txBody>
      <dsp:txXfrm>
        <a:off x="1621870" y="2750048"/>
        <a:ext cx="43786" cy="43786"/>
      </dsp:txXfrm>
    </dsp:sp>
    <dsp:sp modelId="{B9ED90BA-0A94-4A33-82BC-F0AB7F6457C1}">
      <dsp:nvSpPr>
        <dsp:cNvPr id="0" name=""/>
        <dsp:cNvSpPr/>
      </dsp:nvSpPr>
      <dsp:spPr>
        <a:xfrm>
          <a:off x="1916686" y="2773186"/>
          <a:ext cx="1401758" cy="682306"/>
        </a:xfrm>
        <a:prstGeom prst="homePlate">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MX" sz="1800" kern="1200" dirty="0" smtClean="0">
              <a:solidFill>
                <a:schemeClr val="tx1"/>
              </a:solidFill>
              <a:latin typeface="Tahoma" charset="0"/>
              <a:ea typeface="Tahoma" charset="0"/>
              <a:cs typeface="Tahoma" charset="0"/>
            </a:rPr>
            <a:t>Causa de las inequidades en salud</a:t>
          </a:r>
          <a:endParaRPr lang="en-US" sz="1800" kern="1200" dirty="0">
            <a:solidFill>
              <a:schemeClr val="tx1"/>
            </a:solidFill>
            <a:latin typeface="Tahoma" charset="0"/>
            <a:ea typeface="Tahoma" charset="0"/>
            <a:cs typeface="Tahoma" charset="0"/>
          </a:endParaRPr>
        </a:p>
      </dsp:txBody>
      <dsp:txXfrm>
        <a:off x="1916686" y="2773186"/>
        <a:ext cx="1231182" cy="682306"/>
      </dsp:txXfrm>
    </dsp:sp>
    <dsp:sp modelId="{B52AF96A-68A8-4F99-A4B9-D8B55C6D6632}">
      <dsp:nvSpPr>
        <dsp:cNvPr id="0" name=""/>
        <dsp:cNvSpPr/>
      </dsp:nvSpPr>
      <dsp:spPr>
        <a:xfrm>
          <a:off x="3318445" y="3101740"/>
          <a:ext cx="545845" cy="25199"/>
        </a:xfrm>
        <a:custGeom>
          <a:avLst/>
          <a:gdLst/>
          <a:ahLst/>
          <a:cxnLst/>
          <a:rect l="0" t="0" r="0" b="0"/>
          <a:pathLst>
            <a:path>
              <a:moveTo>
                <a:pt x="0" y="12599"/>
              </a:moveTo>
              <a:lnTo>
                <a:pt x="545845" y="12599"/>
              </a:lnTo>
            </a:path>
          </a:pathLst>
        </a:custGeom>
        <a:noFill/>
        <a:ln w="25400" cap="flat" cmpd="sng" algn="ctr">
          <a:solidFill>
            <a:schemeClr val="accent6"/>
          </a:solidFill>
          <a:prstDash val="solid"/>
        </a:ln>
        <a:effectLst>
          <a:outerShdw blurRad="40000" dist="20000" dir="5400000" rotWithShape="0">
            <a:srgbClr val="000000">
              <a:alpha val="38000"/>
            </a:srgbClr>
          </a:outerShdw>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latin typeface="Arial" panose="020B0604020202020204" pitchFamily="34" charset="0"/>
            <a:cs typeface="Arial" panose="020B0604020202020204" pitchFamily="34" charset="0"/>
          </a:endParaRPr>
        </a:p>
      </dsp:txBody>
      <dsp:txXfrm>
        <a:off x="3577722" y="3100694"/>
        <a:ext cx="27292" cy="27292"/>
      </dsp:txXfrm>
    </dsp:sp>
    <dsp:sp modelId="{294C0AAF-86B7-4FBF-BB3C-020C2F736884}">
      <dsp:nvSpPr>
        <dsp:cNvPr id="0" name=""/>
        <dsp:cNvSpPr/>
      </dsp:nvSpPr>
      <dsp:spPr>
        <a:xfrm>
          <a:off x="3864291" y="2773186"/>
          <a:ext cx="1364613" cy="682306"/>
        </a:xfrm>
        <a:prstGeom prst="homePlate">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MX" sz="1800" kern="1200" dirty="0" smtClean="0">
              <a:solidFill>
                <a:schemeClr val="tx1"/>
              </a:solidFill>
              <a:latin typeface="Tahoma" charset="0"/>
              <a:ea typeface="Tahoma" charset="0"/>
              <a:cs typeface="Tahoma" charset="0"/>
            </a:rPr>
            <a:t>Disminuir las brechas de inequidad</a:t>
          </a:r>
          <a:endParaRPr lang="en-US" sz="1800" kern="1200" dirty="0">
            <a:solidFill>
              <a:schemeClr val="tx1"/>
            </a:solidFill>
            <a:latin typeface="Tahoma" charset="0"/>
            <a:ea typeface="Tahoma" charset="0"/>
            <a:cs typeface="Tahoma" charset="0"/>
          </a:endParaRPr>
        </a:p>
      </dsp:txBody>
      <dsp:txXfrm>
        <a:off x="3864291" y="2773186"/>
        <a:ext cx="1194037" cy="682306"/>
      </dsp:txXfrm>
    </dsp:sp>
    <dsp:sp modelId="{F5D8C5C6-A045-4CB2-97F1-6DDDC91F1DA2}">
      <dsp:nvSpPr>
        <dsp:cNvPr id="0" name=""/>
        <dsp:cNvSpPr/>
      </dsp:nvSpPr>
      <dsp:spPr>
        <a:xfrm>
          <a:off x="5228905" y="3101740"/>
          <a:ext cx="545845" cy="25199"/>
        </a:xfrm>
        <a:custGeom>
          <a:avLst/>
          <a:gdLst/>
          <a:ahLst/>
          <a:cxnLst/>
          <a:rect l="0" t="0" r="0" b="0"/>
          <a:pathLst>
            <a:path>
              <a:moveTo>
                <a:pt x="0" y="12599"/>
              </a:moveTo>
              <a:lnTo>
                <a:pt x="545845" y="12599"/>
              </a:lnTo>
            </a:path>
          </a:pathLst>
        </a:custGeom>
        <a:noFill/>
        <a:ln w="25400" cap="flat" cmpd="sng" algn="ctr">
          <a:solidFill>
            <a:schemeClr val="accent1"/>
          </a:solidFill>
          <a:prstDash val="solid"/>
        </a:ln>
        <a:effectLst>
          <a:outerShdw blurRad="40000" dist="20000" dir="5400000" rotWithShape="0">
            <a:srgbClr val="000000">
              <a:alpha val="38000"/>
            </a:srgbClr>
          </a:outerShdw>
        </a:effectLst>
      </dsp:spPr>
      <dsp:style>
        <a:lnRef idx="2">
          <a:schemeClr val="accent1"/>
        </a:lnRef>
        <a:fillRef idx="0">
          <a:schemeClr val="accent1"/>
        </a:fillRef>
        <a:effectRef idx="1">
          <a:schemeClr val="accent1"/>
        </a:effectRef>
        <a:fontRef idx="minor">
          <a:schemeClr val="tx1"/>
        </a:fontRef>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latin typeface="Arial" panose="020B0604020202020204" pitchFamily="34" charset="0"/>
            <a:cs typeface="Arial" panose="020B0604020202020204" pitchFamily="34" charset="0"/>
          </a:endParaRPr>
        </a:p>
      </dsp:txBody>
      <dsp:txXfrm>
        <a:off x="5488181" y="3100694"/>
        <a:ext cx="27292" cy="27292"/>
      </dsp:txXfrm>
    </dsp:sp>
    <dsp:sp modelId="{A856C81C-C93E-46B7-974B-F2CEA7A48B27}">
      <dsp:nvSpPr>
        <dsp:cNvPr id="0" name=""/>
        <dsp:cNvSpPr/>
      </dsp:nvSpPr>
      <dsp:spPr>
        <a:xfrm>
          <a:off x="5774750" y="2473446"/>
          <a:ext cx="1867023" cy="1281788"/>
        </a:xfrm>
        <a:prstGeom prst="ellipse">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MX" sz="1600" kern="1200" dirty="0" smtClean="0">
              <a:solidFill>
                <a:schemeClr val="tx1"/>
              </a:solidFill>
              <a:latin typeface="Tahoma" charset="0"/>
              <a:ea typeface="Tahoma" charset="0"/>
              <a:cs typeface="Tahoma" charset="0"/>
            </a:rPr>
            <a:t>Intervención sobre los determinantes</a:t>
          </a:r>
          <a:endParaRPr lang="en-US" sz="1600" kern="1200" dirty="0">
            <a:solidFill>
              <a:schemeClr val="tx1"/>
            </a:solidFill>
            <a:latin typeface="Tahoma" charset="0"/>
            <a:ea typeface="Tahoma" charset="0"/>
            <a:cs typeface="Tahoma" charset="0"/>
          </a:endParaRPr>
        </a:p>
      </dsp:txBody>
      <dsp:txXfrm>
        <a:off x="6048169" y="2661160"/>
        <a:ext cx="1320185" cy="9063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E522A0-0763-4CEF-8488-57BA2970C4D3}" type="datetimeFigureOut">
              <a:rPr lang="es-MX" smtClean="0"/>
              <a:pPr/>
              <a:t>23/02/2018</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221ADA-69BE-4F8F-83A3-86458C6059DE}" type="slidenum">
              <a:rPr lang="es-MX" smtClean="0"/>
              <a:pPr/>
              <a:t>‹Nº›</a:t>
            </a:fld>
            <a:endParaRPr lang="es-MX"/>
          </a:p>
        </p:txBody>
      </p:sp>
    </p:spTree>
    <p:extLst>
      <p:ext uri="{BB962C8B-B14F-4D97-AF65-F5344CB8AC3E}">
        <p14:creationId xmlns:p14="http://schemas.microsoft.com/office/powerpoint/2010/main" val="3687445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Derechos Humanos</a:t>
            </a:r>
            <a:endParaRPr lang="es-MX" dirty="0"/>
          </a:p>
        </p:txBody>
      </p:sp>
      <p:sp>
        <p:nvSpPr>
          <p:cNvPr id="4" name="3 Marcador de número de diapositiva"/>
          <p:cNvSpPr>
            <a:spLocks noGrp="1"/>
          </p:cNvSpPr>
          <p:nvPr>
            <p:ph type="sldNum" sz="quarter" idx="10"/>
          </p:nvPr>
        </p:nvSpPr>
        <p:spPr/>
        <p:txBody>
          <a:bodyPr/>
          <a:lstStyle/>
          <a:p>
            <a:fld id="{72221ADA-69BE-4F8F-83A3-86458C6059DE}" type="slidenum">
              <a:rPr lang="es-MX" smtClean="0"/>
              <a:pPr/>
              <a:t>6</a:t>
            </a:fld>
            <a:endParaRPr lang="es-MX"/>
          </a:p>
        </p:txBody>
      </p:sp>
    </p:spTree>
    <p:extLst>
      <p:ext uri="{BB962C8B-B14F-4D97-AF65-F5344CB8AC3E}">
        <p14:creationId xmlns:p14="http://schemas.microsoft.com/office/powerpoint/2010/main" val="3067658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Ventajas de las redes</a:t>
            </a:r>
            <a:endParaRPr lang="es-MX" dirty="0"/>
          </a:p>
        </p:txBody>
      </p:sp>
      <p:sp>
        <p:nvSpPr>
          <p:cNvPr id="4" name="3 Marcador de número de diapositiva"/>
          <p:cNvSpPr>
            <a:spLocks noGrp="1"/>
          </p:cNvSpPr>
          <p:nvPr>
            <p:ph type="sldNum" sz="quarter" idx="10"/>
          </p:nvPr>
        </p:nvSpPr>
        <p:spPr/>
        <p:txBody>
          <a:bodyPr/>
          <a:lstStyle/>
          <a:p>
            <a:fld id="{72221ADA-69BE-4F8F-83A3-86458C6059DE}" type="slidenum">
              <a:rPr lang="es-MX" smtClean="0"/>
              <a:pPr/>
              <a:t>47</a:t>
            </a:fld>
            <a:endParaRPr lang="es-MX"/>
          </a:p>
        </p:txBody>
      </p:sp>
    </p:spTree>
    <p:extLst>
      <p:ext uri="{BB962C8B-B14F-4D97-AF65-F5344CB8AC3E}">
        <p14:creationId xmlns:p14="http://schemas.microsoft.com/office/powerpoint/2010/main" val="313146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72221ADA-69BE-4F8F-83A3-86458C6059DE}" type="slidenum">
              <a:rPr lang="es-MX" smtClean="0"/>
              <a:pPr/>
              <a:t>11</a:t>
            </a:fld>
            <a:endParaRPr lang="es-MX"/>
          </a:p>
        </p:txBody>
      </p:sp>
    </p:spTree>
    <p:extLst>
      <p:ext uri="{BB962C8B-B14F-4D97-AF65-F5344CB8AC3E}">
        <p14:creationId xmlns:p14="http://schemas.microsoft.com/office/powerpoint/2010/main" val="2344512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ES_tradnl"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3221B9D-714C-4494-9288-7E78307C9F05}" type="slidenum">
              <a:rPr lang="en-US" altLang="es-ES_tradnl">
                <a:latin typeface="Calibri" panose="020F0502020204030204" pitchFamily="34" charset="0"/>
              </a:rPr>
              <a:pPr/>
              <a:t>12</a:t>
            </a:fld>
            <a:endParaRPr lang="en-US" altLang="es-ES_tradnl">
              <a:latin typeface="Calibri" panose="020F0502020204030204" pitchFamily="34" charset="0"/>
            </a:endParaRPr>
          </a:p>
        </p:txBody>
      </p:sp>
    </p:spTree>
    <p:extLst>
      <p:ext uri="{BB962C8B-B14F-4D97-AF65-F5344CB8AC3E}">
        <p14:creationId xmlns:p14="http://schemas.microsoft.com/office/powerpoint/2010/main" val="295064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72221ADA-69BE-4F8F-83A3-86458C6059DE}" type="slidenum">
              <a:rPr lang="es-MX" smtClean="0"/>
              <a:pPr/>
              <a:t>15</a:t>
            </a:fld>
            <a:endParaRPr lang="es-MX"/>
          </a:p>
        </p:txBody>
      </p:sp>
    </p:spTree>
    <p:extLst>
      <p:ext uri="{BB962C8B-B14F-4D97-AF65-F5344CB8AC3E}">
        <p14:creationId xmlns:p14="http://schemas.microsoft.com/office/powerpoint/2010/main" val="4022593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FC1275-EAB2-4DB9-8ACC-2FF3DCE5DA0D}" type="slidenum">
              <a:rPr lang="es-ES"/>
              <a:pPr/>
              <a:t>20</a:t>
            </a:fld>
            <a:endParaRPr lang="es-E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xfrm>
            <a:off x="915988" y="4343400"/>
            <a:ext cx="5026025" cy="4114800"/>
          </a:xfrm>
        </p:spPr>
        <p:txBody>
          <a:bodyPr/>
          <a:lstStyle/>
          <a:p>
            <a:pPr>
              <a:spcBef>
                <a:spcPct val="0"/>
              </a:spcBef>
            </a:pPr>
            <a:r>
              <a:rPr lang="es-ES_tradnl" sz="1000" u="sng">
                <a:latin typeface="Tahoma" pitchFamily="34" charset="0"/>
              </a:rPr>
              <a:t>El llamamiento a la equidad en la </a:t>
            </a:r>
            <a:r>
              <a:rPr lang="en-US" sz="1000" u="sng"/>
              <a:t>“</a:t>
            </a:r>
            <a:r>
              <a:rPr lang="es-ES_tradnl" sz="1000" u="sng">
                <a:latin typeface="Tahoma" pitchFamily="34" charset="0"/>
              </a:rPr>
              <a:t>salud para todos</a:t>
            </a:r>
            <a:r>
              <a:rPr lang="en-US" sz="1000" u="sng"/>
              <a:t>”</a:t>
            </a:r>
            <a:r>
              <a:rPr lang="en-US" sz="1000">
                <a:latin typeface="Tahoma" pitchFamily="34" charset="0"/>
              </a:rPr>
              <a:t> (1977-2000): </a:t>
            </a:r>
            <a:r>
              <a:rPr lang="es-ES_tradnl" sz="1000">
                <a:latin typeface="Tahoma" pitchFamily="34" charset="0"/>
              </a:rPr>
              <a:t>compromiso </a:t>
            </a:r>
            <a:r>
              <a:rPr lang="en-US" sz="1000">
                <a:latin typeface="Tahoma" pitchFamily="34" charset="0"/>
              </a:rPr>
              <a:t>pol</a:t>
            </a:r>
            <a:r>
              <a:rPr lang="es-ES_tradnl" sz="1000"/>
              <a:t>í</a:t>
            </a:r>
            <a:r>
              <a:rPr lang="en-US" sz="1000">
                <a:latin typeface="Tahoma" pitchFamily="34" charset="0"/>
              </a:rPr>
              <a:t>tic</a:t>
            </a:r>
            <a:r>
              <a:rPr lang="es-ES_tradnl" sz="1000">
                <a:latin typeface="Tahoma" pitchFamily="34" charset="0"/>
              </a:rPr>
              <a:t>o de lograr el acceso de todos a los servicios de salud; reconocimiento de la salud como derecho humano </a:t>
            </a:r>
            <a:r>
              <a:rPr lang="en-US" sz="1000">
                <a:latin typeface="Tahoma" pitchFamily="34" charset="0"/>
              </a:rPr>
              <a:t>fundamental</a:t>
            </a:r>
            <a:r>
              <a:rPr lang="es-ES_tradnl" sz="1000">
                <a:latin typeface="Tahoma" pitchFamily="34" charset="0"/>
              </a:rPr>
              <a:t>; base </a:t>
            </a:r>
            <a:r>
              <a:rPr lang="es-ES_tradnl" sz="1000"/>
              <a:t>é</a:t>
            </a:r>
            <a:r>
              <a:rPr lang="es-ES_tradnl" sz="1000">
                <a:latin typeface="Tahoma" pitchFamily="34" charset="0"/>
              </a:rPr>
              <a:t>tica de los compromisos internacionales; reconocimiento de la salud como requisito para el desarrollo </a:t>
            </a:r>
            <a:r>
              <a:rPr lang="en-US" sz="1000">
                <a:latin typeface="Tahoma" pitchFamily="34" charset="0"/>
              </a:rPr>
              <a:t>econ</a:t>
            </a:r>
            <a:r>
              <a:rPr lang="es-ES_tradnl" sz="1000"/>
              <a:t>ó</a:t>
            </a:r>
            <a:r>
              <a:rPr lang="en-US" sz="1000">
                <a:latin typeface="Tahoma" pitchFamily="34" charset="0"/>
              </a:rPr>
              <a:t>mic</a:t>
            </a:r>
            <a:r>
              <a:rPr lang="es-ES_tradnl" sz="1000">
                <a:latin typeface="Tahoma" pitchFamily="34" charset="0"/>
              </a:rPr>
              <a:t>o y</a:t>
            </a:r>
            <a:r>
              <a:rPr lang="en-US" sz="1000">
                <a:latin typeface="Tahoma" pitchFamily="34" charset="0"/>
              </a:rPr>
              <a:t> human</a:t>
            </a:r>
            <a:r>
              <a:rPr lang="es-ES_tradnl" sz="1000">
                <a:latin typeface="Tahoma" pitchFamily="34" charset="0"/>
              </a:rPr>
              <a:t>o; reconocimiento de la funci</a:t>
            </a:r>
            <a:r>
              <a:rPr lang="es-ES_tradnl" sz="1000"/>
              <a:t>ó</a:t>
            </a:r>
            <a:r>
              <a:rPr lang="es-ES_tradnl" sz="1000">
                <a:latin typeface="Tahoma" pitchFamily="34" charset="0"/>
              </a:rPr>
              <a:t>n y las responsabilidades del Estado en la protecci</a:t>
            </a:r>
            <a:r>
              <a:rPr lang="es-ES_tradnl" sz="1000"/>
              <a:t>ó</a:t>
            </a:r>
            <a:r>
              <a:rPr lang="es-ES_tradnl" sz="1000">
                <a:latin typeface="Tahoma" pitchFamily="34" charset="0"/>
              </a:rPr>
              <a:t>n de la salud de la poblaci</a:t>
            </a:r>
            <a:r>
              <a:rPr lang="es-ES_tradnl" sz="1000"/>
              <a:t>ó</a:t>
            </a:r>
            <a:r>
              <a:rPr lang="es-ES_tradnl" sz="1000">
                <a:latin typeface="Tahoma" pitchFamily="34" charset="0"/>
              </a:rPr>
              <a:t>n; los sistemas de salud desempe</a:t>
            </a:r>
            <a:r>
              <a:rPr lang="es-ES_tradnl" sz="1000"/>
              <a:t>ñ</a:t>
            </a:r>
            <a:r>
              <a:rPr lang="es-ES_tradnl" sz="1000">
                <a:latin typeface="Tahoma" pitchFamily="34" charset="0"/>
              </a:rPr>
              <a:t>an un papel esencial: la atenci</a:t>
            </a:r>
            <a:r>
              <a:rPr lang="es-ES_tradnl" sz="1000"/>
              <a:t>ó</a:t>
            </a:r>
            <a:r>
              <a:rPr lang="es-ES_tradnl" sz="1000">
                <a:latin typeface="Tahoma" pitchFamily="34" charset="0"/>
              </a:rPr>
              <a:t>n primaria de salud es la estrategia para su transformaci</a:t>
            </a:r>
            <a:r>
              <a:rPr lang="es-ES_tradnl" sz="1000"/>
              <a:t>ó</a:t>
            </a:r>
            <a:r>
              <a:rPr lang="es-ES_tradnl" sz="1000">
                <a:latin typeface="Tahoma" pitchFamily="34" charset="0"/>
              </a:rPr>
              <a:t>n</a:t>
            </a:r>
            <a:r>
              <a:rPr lang="en-US" sz="1000">
                <a:latin typeface="Tahoma" pitchFamily="34" charset="0"/>
              </a:rPr>
              <a:t>.</a:t>
            </a:r>
          </a:p>
          <a:p>
            <a:pPr>
              <a:spcBef>
                <a:spcPct val="0"/>
              </a:spcBef>
            </a:pPr>
            <a:r>
              <a:rPr lang="es-ES_tradnl" sz="1000" u="sng">
                <a:latin typeface="Tahoma" pitchFamily="34" charset="0"/>
              </a:rPr>
              <a:t>Los </a:t>
            </a:r>
            <a:r>
              <a:rPr lang="es-ES_tradnl" sz="1000" u="sng"/>
              <a:t>“</a:t>
            </a:r>
            <a:r>
              <a:rPr lang="es-ES_tradnl" sz="1000" u="sng">
                <a:latin typeface="Tahoma" pitchFamily="34" charset="0"/>
              </a:rPr>
              <a:t>ciclos de reformas</a:t>
            </a:r>
            <a:r>
              <a:rPr lang="es-ES_tradnl" sz="1000" u="sng"/>
              <a:t>”</a:t>
            </a:r>
            <a:r>
              <a:rPr lang="es-ES_tradnl" sz="1000" u="sng">
                <a:latin typeface="Tahoma" pitchFamily="34" charset="0"/>
              </a:rPr>
              <a:t> en el contexto de Am</a:t>
            </a:r>
            <a:r>
              <a:rPr lang="es-ES_tradnl" sz="1000" u="sng"/>
              <a:t>é</a:t>
            </a:r>
            <a:r>
              <a:rPr lang="es-ES_tradnl" sz="1000" u="sng">
                <a:latin typeface="Tahoma" pitchFamily="34" charset="0"/>
              </a:rPr>
              <a:t>rica Latina</a:t>
            </a:r>
            <a:r>
              <a:rPr lang="en-US" sz="1000">
                <a:latin typeface="Tahoma" pitchFamily="34" charset="0"/>
              </a:rPr>
              <a:t>: 1) </a:t>
            </a:r>
            <a:r>
              <a:rPr lang="es-ES_tradnl" sz="1000">
                <a:latin typeface="Tahoma" pitchFamily="34" charset="0"/>
              </a:rPr>
              <a:t>retorno a la democracia</a:t>
            </a:r>
            <a:r>
              <a:rPr lang="en-US" sz="1000">
                <a:latin typeface="Tahoma" pitchFamily="34" charset="0"/>
              </a:rPr>
              <a:t>: </a:t>
            </a:r>
            <a:r>
              <a:rPr lang="es-ES_tradnl" sz="1000">
                <a:latin typeface="Tahoma" pitchFamily="34" charset="0"/>
              </a:rPr>
              <a:t>democracia </a:t>
            </a:r>
            <a:r>
              <a:rPr lang="en-US" sz="1000">
                <a:latin typeface="Tahoma" pitchFamily="34" charset="0"/>
              </a:rPr>
              <a:t>representativ</a:t>
            </a:r>
            <a:r>
              <a:rPr lang="es-ES_tradnl" sz="1000">
                <a:latin typeface="Tahoma" pitchFamily="34" charset="0"/>
              </a:rPr>
              <a:t>a</a:t>
            </a:r>
            <a:r>
              <a:rPr lang="en-US" sz="1000">
                <a:latin typeface="Tahoma" pitchFamily="34" charset="0"/>
              </a:rPr>
              <a:t>; democrac</a:t>
            </a:r>
            <a:r>
              <a:rPr lang="es-ES_tradnl" sz="1000">
                <a:latin typeface="Tahoma" pitchFamily="34" charset="0"/>
              </a:rPr>
              <a:t>ia bajo presi</a:t>
            </a:r>
            <a:r>
              <a:rPr lang="es-ES_tradnl" sz="1000"/>
              <a:t>ó</a:t>
            </a:r>
            <a:r>
              <a:rPr lang="es-ES_tradnl" sz="1000">
                <a:latin typeface="Tahoma" pitchFamily="34" charset="0"/>
              </a:rPr>
              <a:t>n econ</a:t>
            </a:r>
            <a:r>
              <a:rPr lang="es-ES_tradnl" sz="1000"/>
              <a:t>ó</a:t>
            </a:r>
            <a:r>
              <a:rPr lang="es-ES_tradnl" sz="1000">
                <a:latin typeface="Tahoma" pitchFamily="34" charset="0"/>
              </a:rPr>
              <a:t>mica</a:t>
            </a:r>
            <a:r>
              <a:rPr lang="en-US" sz="1000">
                <a:latin typeface="Tahoma" pitchFamily="34" charset="0"/>
              </a:rPr>
              <a:t>; </a:t>
            </a:r>
            <a:r>
              <a:rPr lang="en-US" sz="1000"/>
              <a:t>“</a:t>
            </a:r>
            <a:r>
              <a:rPr lang="es-ES_tradnl" sz="1000">
                <a:latin typeface="Tahoma" pitchFamily="34" charset="0"/>
              </a:rPr>
              <a:t>democracias de baja intensidad</a:t>
            </a:r>
            <a:r>
              <a:rPr lang="en-US" sz="1000"/>
              <a:t>”</a:t>
            </a:r>
            <a:r>
              <a:rPr lang="en-US" sz="1000">
                <a:latin typeface="Tahoma" pitchFamily="34" charset="0"/>
              </a:rPr>
              <a:t>. 2) </a:t>
            </a:r>
            <a:r>
              <a:rPr lang="es-ES_tradnl" sz="1000">
                <a:latin typeface="Tahoma" pitchFamily="34" charset="0"/>
              </a:rPr>
              <a:t>El Consenso de </a:t>
            </a:r>
            <a:r>
              <a:rPr lang="en-US" sz="1000">
                <a:latin typeface="Tahoma" pitchFamily="34" charset="0"/>
              </a:rPr>
              <a:t>Washington</a:t>
            </a:r>
            <a:r>
              <a:rPr lang="es-ES_tradnl" sz="1000">
                <a:latin typeface="Tahoma" pitchFamily="34" charset="0"/>
              </a:rPr>
              <a:t>, 1990</a:t>
            </a:r>
            <a:r>
              <a:rPr lang="en-US" sz="1000">
                <a:latin typeface="Tahoma" pitchFamily="34" charset="0"/>
              </a:rPr>
              <a:t>: </a:t>
            </a:r>
            <a:r>
              <a:rPr lang="es-ES_tradnl" sz="1000">
                <a:latin typeface="Tahoma" pitchFamily="34" charset="0"/>
              </a:rPr>
              <a:t>una agenda de reformas econ</a:t>
            </a:r>
            <a:r>
              <a:rPr lang="es-ES_tradnl" sz="1000"/>
              <a:t>ó</a:t>
            </a:r>
            <a:r>
              <a:rPr lang="es-ES_tradnl" sz="1000">
                <a:latin typeface="Tahoma" pitchFamily="34" charset="0"/>
              </a:rPr>
              <a:t>micas orientadas al mercado</a:t>
            </a:r>
            <a:r>
              <a:rPr lang="en-US" sz="1000">
                <a:latin typeface="Tahoma" pitchFamily="34" charset="0"/>
              </a:rPr>
              <a:t>; </a:t>
            </a:r>
            <a:r>
              <a:rPr lang="es-ES_tradnl" sz="1000">
                <a:latin typeface="Tahoma" pitchFamily="34" charset="0"/>
              </a:rPr>
              <a:t>enfoque </a:t>
            </a:r>
            <a:r>
              <a:rPr lang="en-US" sz="1000">
                <a:latin typeface="Tahoma" pitchFamily="34" charset="0"/>
              </a:rPr>
              <a:t>neoliberal</a:t>
            </a:r>
            <a:r>
              <a:rPr lang="es-ES_tradnl" sz="1000">
                <a:latin typeface="Tahoma" pitchFamily="34" charset="0"/>
              </a:rPr>
              <a:t>:</a:t>
            </a:r>
            <a:r>
              <a:rPr lang="en-US" sz="1000">
                <a:latin typeface="Tahoma" pitchFamily="34" charset="0"/>
              </a:rPr>
              <a:t> fundamentalism</a:t>
            </a:r>
            <a:r>
              <a:rPr lang="es-ES_tradnl" sz="1000">
                <a:latin typeface="Tahoma" pitchFamily="34" charset="0"/>
              </a:rPr>
              <a:t>o de mercado</a:t>
            </a:r>
            <a:r>
              <a:rPr lang="en-US" sz="1000">
                <a:latin typeface="Tahoma" pitchFamily="34" charset="0"/>
              </a:rPr>
              <a:t>; 3) Globaliza</a:t>
            </a:r>
            <a:r>
              <a:rPr lang="es-ES_tradnl" sz="1000">
                <a:latin typeface="Tahoma" pitchFamily="34" charset="0"/>
              </a:rPr>
              <a:t>ci</a:t>
            </a:r>
            <a:r>
              <a:rPr lang="es-ES_tradnl" sz="1000"/>
              <a:t>ó</a:t>
            </a:r>
            <a:r>
              <a:rPr lang="es-ES_tradnl" sz="1000">
                <a:latin typeface="Tahoma" pitchFamily="34" charset="0"/>
              </a:rPr>
              <a:t>n</a:t>
            </a:r>
            <a:r>
              <a:rPr lang="en-US" sz="1000">
                <a:latin typeface="Tahoma" pitchFamily="34" charset="0"/>
              </a:rPr>
              <a:t>: interdependenc</a:t>
            </a:r>
            <a:r>
              <a:rPr lang="es-ES_tradnl" sz="1000">
                <a:latin typeface="Tahoma" pitchFamily="34" charset="0"/>
              </a:rPr>
              <a:t>ia de los pa</a:t>
            </a:r>
            <a:r>
              <a:rPr lang="es-ES_tradnl" sz="1000"/>
              <a:t>í</a:t>
            </a:r>
            <a:r>
              <a:rPr lang="es-ES_tradnl" sz="1000">
                <a:latin typeface="Tahoma" pitchFamily="34" charset="0"/>
              </a:rPr>
              <a:t>ses y los mercados</a:t>
            </a:r>
            <a:r>
              <a:rPr lang="en-US" sz="1000">
                <a:latin typeface="Tahoma" pitchFamily="34" charset="0"/>
              </a:rPr>
              <a:t>; </a:t>
            </a:r>
            <a:r>
              <a:rPr lang="es-ES_tradnl" sz="1000">
                <a:latin typeface="Tahoma" pitchFamily="34" charset="0"/>
              </a:rPr>
              <a:t>amenazas, riesgos y vulnerabilidad econ</a:t>
            </a:r>
            <a:r>
              <a:rPr lang="es-ES_tradnl" sz="1000"/>
              <a:t>ó</a:t>
            </a:r>
            <a:r>
              <a:rPr lang="es-ES_tradnl" sz="1000">
                <a:latin typeface="Tahoma" pitchFamily="34" charset="0"/>
              </a:rPr>
              <a:t>mica</a:t>
            </a:r>
            <a:r>
              <a:rPr lang="en-US" sz="1000">
                <a:latin typeface="Tahoma" pitchFamily="34" charset="0"/>
              </a:rPr>
              <a:t>; l</a:t>
            </a:r>
            <a:r>
              <a:rPr lang="es-ES_tradnl" sz="1000"/>
              <a:t>í</a:t>
            </a:r>
            <a:r>
              <a:rPr lang="es-ES_tradnl" sz="1000">
                <a:latin typeface="Tahoma" pitchFamily="34" charset="0"/>
              </a:rPr>
              <a:t>mites de la jurisdicci</a:t>
            </a:r>
            <a:r>
              <a:rPr lang="es-ES_tradnl" sz="1000"/>
              <a:t>ó</a:t>
            </a:r>
            <a:r>
              <a:rPr lang="es-ES_tradnl" sz="1000">
                <a:latin typeface="Tahoma" pitchFamily="34" charset="0"/>
              </a:rPr>
              <a:t>n normativa y de la aplicaci</a:t>
            </a:r>
            <a:r>
              <a:rPr lang="es-ES_tradnl" sz="1000"/>
              <a:t>ó</a:t>
            </a:r>
            <a:r>
              <a:rPr lang="es-ES_tradnl" sz="1000">
                <a:latin typeface="Tahoma" pitchFamily="34" charset="0"/>
              </a:rPr>
              <a:t>n de las normas por los Estados nacionales</a:t>
            </a:r>
            <a:r>
              <a:rPr lang="en-US" sz="1000">
                <a:latin typeface="Tahoma" pitchFamily="34" charset="0"/>
              </a:rPr>
              <a:t>.</a:t>
            </a:r>
          </a:p>
          <a:p>
            <a:pPr>
              <a:spcBef>
                <a:spcPct val="0"/>
              </a:spcBef>
            </a:pPr>
            <a:r>
              <a:rPr lang="es-ES_tradnl" sz="1000" u="sng">
                <a:latin typeface="Tahoma" pitchFamily="34" charset="0"/>
              </a:rPr>
              <a:t>Reformas del sector de la salud en Am</a:t>
            </a:r>
            <a:r>
              <a:rPr lang="es-ES_tradnl" sz="1000" u="sng"/>
              <a:t>é</a:t>
            </a:r>
            <a:r>
              <a:rPr lang="es-ES_tradnl" sz="1000" u="sng">
                <a:latin typeface="Tahoma" pitchFamily="34" charset="0"/>
              </a:rPr>
              <a:t>rica Latina y el Caribe</a:t>
            </a:r>
            <a:r>
              <a:rPr lang="en-US" sz="1000">
                <a:latin typeface="Tahoma" pitchFamily="34" charset="0"/>
              </a:rPr>
              <a:t>:</a:t>
            </a:r>
            <a:r>
              <a:rPr lang="es-ES_tradnl" sz="1000">
                <a:latin typeface="Tahoma" pitchFamily="34" charset="0"/>
              </a:rPr>
              <a:t>la mayor</a:t>
            </a:r>
            <a:r>
              <a:rPr lang="es-ES_tradnl" sz="1000"/>
              <a:t>í</a:t>
            </a:r>
            <a:r>
              <a:rPr lang="es-ES_tradnl" sz="1000">
                <a:latin typeface="Tahoma" pitchFamily="34" charset="0"/>
              </a:rPr>
              <a:t>a de los pa</a:t>
            </a:r>
            <a:r>
              <a:rPr lang="es-ES_tradnl" sz="1000"/>
              <a:t>í</a:t>
            </a:r>
            <a:r>
              <a:rPr lang="es-ES_tradnl" sz="1000">
                <a:latin typeface="Tahoma" pitchFamily="34" charset="0"/>
              </a:rPr>
              <a:t>ses adoptaron un enfoque de las reformas orientado al mercado</a:t>
            </a:r>
            <a:r>
              <a:rPr lang="en-US" sz="1000">
                <a:latin typeface="Tahoma" pitchFamily="34" charset="0"/>
              </a:rPr>
              <a:t> (</a:t>
            </a:r>
            <a:r>
              <a:rPr lang="en-US" sz="1000" i="1">
                <a:latin typeface="Tahoma" pitchFamily="34" charset="0"/>
              </a:rPr>
              <a:t>Inve</a:t>
            </a:r>
            <a:r>
              <a:rPr lang="es-ES_tradnl" sz="1000" i="1">
                <a:latin typeface="Tahoma" pitchFamily="34" charset="0"/>
              </a:rPr>
              <a:t>rtir en salud</a:t>
            </a:r>
            <a:r>
              <a:rPr lang="en-US" sz="1000">
                <a:latin typeface="Tahoma" pitchFamily="34" charset="0"/>
              </a:rPr>
              <a:t>; </a:t>
            </a:r>
            <a:r>
              <a:rPr lang="es-ES_tradnl" sz="1000">
                <a:latin typeface="Tahoma" pitchFamily="34" charset="0"/>
              </a:rPr>
              <a:t>Banco Mundial</a:t>
            </a:r>
            <a:r>
              <a:rPr lang="en-US" sz="1000">
                <a:latin typeface="Tahoma" pitchFamily="34" charset="0"/>
              </a:rPr>
              <a:t>, 1993); </a:t>
            </a:r>
            <a:r>
              <a:rPr lang="en-US" sz="1000"/>
              <a:t>“</a:t>
            </a:r>
            <a:r>
              <a:rPr lang="en-US" sz="1000">
                <a:latin typeface="Tahoma" pitchFamily="34" charset="0"/>
              </a:rPr>
              <a:t>model</a:t>
            </a:r>
            <a:r>
              <a:rPr lang="es-ES_tradnl" sz="1000">
                <a:latin typeface="Tahoma" pitchFamily="34" charset="0"/>
              </a:rPr>
              <a:t>o</a:t>
            </a:r>
            <a:r>
              <a:rPr lang="en-US" sz="1000">
                <a:latin typeface="Tahoma" pitchFamily="34" charset="0"/>
              </a:rPr>
              <a:t>s</a:t>
            </a:r>
            <a:r>
              <a:rPr lang="en-US" sz="1000"/>
              <a:t>”</a:t>
            </a:r>
            <a:r>
              <a:rPr lang="en-US" sz="1000">
                <a:latin typeface="Tahoma" pitchFamily="34" charset="0"/>
              </a:rPr>
              <a:t>: Chile </a:t>
            </a:r>
            <a:r>
              <a:rPr lang="es-ES_tradnl" sz="1000">
                <a:latin typeface="Tahoma" pitchFamily="34" charset="0"/>
              </a:rPr>
              <a:t>y</a:t>
            </a:r>
            <a:r>
              <a:rPr lang="en-US" sz="1000">
                <a:latin typeface="Tahoma" pitchFamily="34" charset="0"/>
              </a:rPr>
              <a:t> Colombia; excep</a:t>
            </a:r>
            <a:r>
              <a:rPr lang="es-ES_tradnl" sz="1000">
                <a:latin typeface="Tahoma" pitchFamily="34" charset="0"/>
              </a:rPr>
              <a:t>c</a:t>
            </a:r>
            <a:r>
              <a:rPr lang="en-US" sz="1000">
                <a:latin typeface="Tahoma" pitchFamily="34" charset="0"/>
              </a:rPr>
              <a:t>ion</a:t>
            </a:r>
            <a:r>
              <a:rPr lang="es-ES_tradnl" sz="1000">
                <a:latin typeface="Tahoma" pitchFamily="34" charset="0"/>
              </a:rPr>
              <a:t>e</a:t>
            </a:r>
            <a:r>
              <a:rPr lang="en-US" sz="1000">
                <a:latin typeface="Tahoma" pitchFamily="34" charset="0"/>
              </a:rPr>
              <a:t>s: Bra</a:t>
            </a:r>
            <a:r>
              <a:rPr lang="es-ES_tradnl" sz="1000">
                <a:latin typeface="Tahoma" pitchFamily="34" charset="0"/>
              </a:rPr>
              <a:t>s</a:t>
            </a:r>
            <a:r>
              <a:rPr lang="en-US" sz="1000">
                <a:latin typeface="Tahoma" pitchFamily="34" charset="0"/>
              </a:rPr>
              <a:t>il, Canad</a:t>
            </a:r>
            <a:r>
              <a:rPr lang="es-ES_tradnl" sz="1000"/>
              <a:t>á</a:t>
            </a:r>
            <a:r>
              <a:rPr lang="en-US" sz="1000">
                <a:latin typeface="Tahoma" pitchFamily="34" charset="0"/>
              </a:rPr>
              <a:t>, Cuba; de</a:t>
            </a:r>
            <a:r>
              <a:rPr lang="es-ES_tradnl" sz="1000">
                <a:latin typeface="Tahoma" pitchFamily="34" charset="0"/>
              </a:rPr>
              <a:t>s</a:t>
            </a:r>
            <a:r>
              <a:rPr lang="en-US" sz="1000">
                <a:latin typeface="Tahoma" pitchFamily="34" charset="0"/>
              </a:rPr>
              <a:t>centraliza</a:t>
            </a:r>
            <a:r>
              <a:rPr lang="es-ES_tradnl" sz="1000">
                <a:latin typeface="Tahoma" pitchFamily="34" charset="0"/>
              </a:rPr>
              <a:t>ci</a:t>
            </a:r>
            <a:r>
              <a:rPr lang="es-ES_tradnl" sz="1000"/>
              <a:t>ó</a:t>
            </a:r>
            <a:r>
              <a:rPr lang="es-ES_tradnl" sz="1000">
                <a:latin typeface="Tahoma" pitchFamily="34" charset="0"/>
              </a:rPr>
              <a:t>n</a:t>
            </a:r>
            <a:r>
              <a:rPr lang="en-US" sz="1000">
                <a:latin typeface="Tahoma" pitchFamily="34" charset="0"/>
              </a:rPr>
              <a:t>; sustitu</a:t>
            </a:r>
            <a:r>
              <a:rPr lang="es-ES_tradnl" sz="1000">
                <a:latin typeface="Tahoma" pitchFamily="34" charset="0"/>
              </a:rPr>
              <a:t>ci</a:t>
            </a:r>
            <a:r>
              <a:rPr lang="es-ES_tradnl" sz="1000"/>
              <a:t>ó</a:t>
            </a:r>
            <a:r>
              <a:rPr lang="es-ES_tradnl" sz="1000">
                <a:latin typeface="Tahoma" pitchFamily="34" charset="0"/>
              </a:rPr>
              <a:t>n de pol</a:t>
            </a:r>
            <a:r>
              <a:rPr lang="es-ES_tradnl" sz="1000"/>
              <a:t>í</a:t>
            </a:r>
            <a:r>
              <a:rPr lang="es-ES_tradnl" sz="1000">
                <a:latin typeface="Tahoma" pitchFamily="34" charset="0"/>
              </a:rPr>
              <a:t>ticas y programas con proyectos financiados por instituciones financieras internacionales</a:t>
            </a:r>
            <a:r>
              <a:rPr lang="en-US" sz="1000">
                <a:latin typeface="Tahoma" pitchFamily="34" charset="0"/>
              </a:rPr>
              <a:t>; </a:t>
            </a:r>
            <a:r>
              <a:rPr lang="es-ES_tradnl" sz="1000">
                <a:latin typeface="Tahoma" pitchFamily="34" charset="0"/>
              </a:rPr>
              <a:t>debilitamiento de los ministerios de salud</a:t>
            </a:r>
            <a:r>
              <a:rPr lang="en-US" sz="1000">
                <a:latin typeface="Tahoma" pitchFamily="34" charset="0"/>
              </a:rPr>
              <a:t>; </a:t>
            </a:r>
            <a:r>
              <a:rPr lang="es-ES_tradnl" sz="1000">
                <a:latin typeface="Tahoma" pitchFamily="34" charset="0"/>
              </a:rPr>
              <a:t>participaci</a:t>
            </a:r>
            <a:r>
              <a:rPr lang="es-ES_tradnl" sz="1000"/>
              <a:t>ó</a:t>
            </a:r>
            <a:r>
              <a:rPr lang="es-ES_tradnl" sz="1000">
                <a:latin typeface="Tahoma" pitchFamily="34" charset="0"/>
              </a:rPr>
              <a:t>n </a:t>
            </a:r>
            <a:r>
              <a:rPr lang="en-US" sz="1000">
                <a:latin typeface="Tahoma" pitchFamily="34" charset="0"/>
              </a:rPr>
              <a:t>limit</a:t>
            </a:r>
            <a:r>
              <a:rPr lang="es-ES_tradnl" sz="1000">
                <a:latin typeface="Tahoma" pitchFamily="34" charset="0"/>
              </a:rPr>
              <a:t>ada de la sociedad y el personal de salud</a:t>
            </a:r>
            <a:r>
              <a:rPr lang="en-US" sz="1000">
                <a:latin typeface="Tahoma" pitchFamily="34" charset="0"/>
              </a:rPr>
              <a:t>.</a:t>
            </a:r>
          </a:p>
          <a:p>
            <a:pPr>
              <a:spcBef>
                <a:spcPct val="0"/>
              </a:spcBef>
            </a:pPr>
            <a:endParaRPr lang="en-US"/>
          </a:p>
        </p:txBody>
      </p:sp>
    </p:spTree>
    <p:extLst>
      <p:ext uri="{BB962C8B-B14F-4D97-AF65-F5344CB8AC3E}">
        <p14:creationId xmlns:p14="http://schemas.microsoft.com/office/powerpoint/2010/main" val="1850097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75020-ED13-4886-8CCD-5A391F74A1D4}" type="slidenum">
              <a:rPr lang="es-ES"/>
              <a:pPr/>
              <a:t>21</a:t>
            </a:fld>
            <a:endParaRPr lang="es-E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xfrm>
            <a:off x="914400" y="4343400"/>
            <a:ext cx="5029200" cy="4114800"/>
          </a:xfrm>
        </p:spPr>
        <p:txBody>
          <a:bodyPr/>
          <a:lstStyle/>
          <a:p>
            <a:pPr>
              <a:spcBef>
                <a:spcPct val="0"/>
              </a:spcBef>
            </a:pPr>
            <a:endParaRPr lang="en-US"/>
          </a:p>
        </p:txBody>
      </p:sp>
    </p:spTree>
    <p:extLst>
      <p:ext uri="{BB962C8B-B14F-4D97-AF65-F5344CB8AC3E}">
        <p14:creationId xmlns:p14="http://schemas.microsoft.com/office/powerpoint/2010/main" val="1244537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E65C0F1-CA55-4648-A233-3A86F40D585E}" type="slidenum">
              <a:rPr lang="es-ES"/>
              <a:pPr/>
              <a:t>26</a:t>
            </a:fld>
            <a:endParaRPr lang="es-ES"/>
          </a:p>
        </p:txBody>
      </p:sp>
      <p:sp>
        <p:nvSpPr>
          <p:cNvPr id="337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9928BA42-3677-48E4-9F1C-EC20247084EE}" type="slidenum">
              <a:rPr lang="es-CL" sz="1200">
                <a:latin typeface="Calibri" pitchFamily="34" charset="0"/>
                <a:ea typeface="ＭＳ Ｐゴシック" pitchFamily="34" charset="-128"/>
              </a:rPr>
              <a:pPr algn="r" eaLnBrk="0" hangingPunct="0"/>
              <a:t>26</a:t>
            </a:fld>
            <a:endParaRPr lang="es-CL" sz="1200">
              <a:latin typeface="Calibri" pitchFamily="34" charset="0"/>
              <a:ea typeface="ＭＳ Ｐゴシック" pitchFamily="34" charset="-128"/>
            </a:endParaRPr>
          </a:p>
        </p:txBody>
      </p:sp>
      <p:sp>
        <p:nvSpPr>
          <p:cNvPr id="33795" name="Rectangle 2"/>
          <p:cNvSpPr>
            <a:spLocks noGrp="1" noRot="1" noChangeAspect="1" noChangeArrowheads="1" noTextEdit="1"/>
          </p:cNvSpPr>
          <p:nvPr>
            <p:ph type="sldImg"/>
          </p:nvPr>
        </p:nvSpPr>
        <p:spPr>
          <a:xfrm>
            <a:off x="1184275" y="708025"/>
            <a:ext cx="4525963" cy="3394075"/>
          </a:xfrm>
          <a:ln/>
        </p:spPr>
      </p:sp>
      <p:sp>
        <p:nvSpPr>
          <p:cNvPr id="33796" name="Rectangle 3"/>
          <p:cNvSpPr>
            <a:spLocks noGrp="1" noChangeArrowheads="1"/>
          </p:cNvSpPr>
          <p:nvPr>
            <p:ph type="body" idx="1"/>
          </p:nvPr>
        </p:nvSpPr>
        <p:spPr>
          <a:xfrm>
            <a:off x="928688" y="4313238"/>
            <a:ext cx="5037137" cy="4173537"/>
          </a:xfrm>
        </p:spPr>
        <p:txBody>
          <a:bodyPr lIns="91898" tIns="45949" rIns="91898" bIns="45949"/>
          <a:lstStyle/>
          <a:p>
            <a:pPr>
              <a:spcBef>
                <a:spcPct val="0"/>
              </a:spcBef>
            </a:pPr>
            <a:endParaRPr lang="es-CL"/>
          </a:p>
        </p:txBody>
      </p:sp>
    </p:spTree>
    <p:extLst>
      <p:ext uri="{BB962C8B-B14F-4D97-AF65-F5344CB8AC3E}">
        <p14:creationId xmlns:p14="http://schemas.microsoft.com/office/powerpoint/2010/main" val="4152473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Ventajas de las redes</a:t>
            </a:r>
            <a:endParaRPr lang="es-MX" dirty="0"/>
          </a:p>
        </p:txBody>
      </p:sp>
      <p:sp>
        <p:nvSpPr>
          <p:cNvPr id="4" name="3 Marcador de número de diapositiva"/>
          <p:cNvSpPr>
            <a:spLocks noGrp="1"/>
          </p:cNvSpPr>
          <p:nvPr>
            <p:ph type="sldNum" sz="quarter" idx="10"/>
          </p:nvPr>
        </p:nvSpPr>
        <p:spPr/>
        <p:txBody>
          <a:bodyPr/>
          <a:lstStyle/>
          <a:p>
            <a:fld id="{72221ADA-69BE-4F8F-83A3-86458C6059DE}" type="slidenum">
              <a:rPr lang="es-MX" smtClean="0"/>
              <a:pPr/>
              <a:t>45</a:t>
            </a:fld>
            <a:endParaRPr lang="es-MX"/>
          </a:p>
        </p:txBody>
      </p:sp>
    </p:spTree>
    <p:extLst>
      <p:ext uri="{BB962C8B-B14F-4D97-AF65-F5344CB8AC3E}">
        <p14:creationId xmlns:p14="http://schemas.microsoft.com/office/powerpoint/2010/main" val="313146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Ventajas de las redes</a:t>
            </a:r>
            <a:endParaRPr lang="es-MX" dirty="0"/>
          </a:p>
        </p:txBody>
      </p:sp>
      <p:sp>
        <p:nvSpPr>
          <p:cNvPr id="4" name="3 Marcador de número de diapositiva"/>
          <p:cNvSpPr>
            <a:spLocks noGrp="1"/>
          </p:cNvSpPr>
          <p:nvPr>
            <p:ph type="sldNum" sz="quarter" idx="10"/>
          </p:nvPr>
        </p:nvSpPr>
        <p:spPr/>
        <p:txBody>
          <a:bodyPr/>
          <a:lstStyle/>
          <a:p>
            <a:fld id="{72221ADA-69BE-4F8F-83A3-86458C6059DE}" type="slidenum">
              <a:rPr lang="es-MX" smtClean="0"/>
              <a:pPr/>
              <a:t>46</a:t>
            </a:fld>
            <a:endParaRPr lang="es-MX"/>
          </a:p>
        </p:txBody>
      </p:sp>
    </p:spTree>
    <p:extLst>
      <p:ext uri="{BB962C8B-B14F-4D97-AF65-F5344CB8AC3E}">
        <p14:creationId xmlns:p14="http://schemas.microsoft.com/office/powerpoint/2010/main" val="313146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fld id="{F584C6C2-7F3F-4358-AD3C-2D1FF0505302}" type="datetimeFigureOut">
              <a:rPr lang="es-MX" smtClean="0"/>
              <a:pPr/>
              <a:t>23/02/2018</a:t>
            </a:fld>
            <a:endParaRPr lang="es-MX"/>
          </a:p>
        </p:txBody>
      </p:sp>
      <p:sp>
        <p:nvSpPr>
          <p:cNvPr id="5" name="4 Marcador de pie de página"/>
          <p:cNvSpPr>
            <a:spLocks noGrp="1"/>
          </p:cNvSpPr>
          <p:nvPr>
            <p:ph type="ftr" sz="quarter" idx="11"/>
          </p:nvPr>
        </p:nvSpPr>
        <p:spPr/>
        <p:txBody>
          <a:bodyPr/>
          <a:lstStyle>
            <a:lvl1pPr>
              <a:defRPr/>
            </a:lvl1pPr>
          </a:lstStyle>
          <a:p>
            <a:endParaRPr lang="es-MX"/>
          </a:p>
        </p:txBody>
      </p:sp>
      <p:sp>
        <p:nvSpPr>
          <p:cNvPr id="6" name="5 Marcador de número de diapositiva"/>
          <p:cNvSpPr>
            <a:spLocks noGrp="1"/>
          </p:cNvSpPr>
          <p:nvPr>
            <p:ph type="sldNum" sz="quarter" idx="12"/>
          </p:nvPr>
        </p:nvSpPr>
        <p:spPr/>
        <p:txBody>
          <a:bodyPr/>
          <a:lstStyle>
            <a:lvl1pPr>
              <a:defRPr/>
            </a:lvl1pPr>
          </a:lstStyle>
          <a:p>
            <a:fld id="{091663CC-A588-465B-941C-DD0E5C3AEADC}" type="slidenum">
              <a:rPr lang="es-MX" smtClean="0"/>
              <a:pPr/>
              <a:t>‹Nº›</a:t>
            </a:fld>
            <a:endParaRPr lang="es-MX"/>
          </a:p>
        </p:txBody>
      </p:sp>
    </p:spTree>
    <p:extLst>
      <p:ext uri="{BB962C8B-B14F-4D97-AF65-F5344CB8AC3E}">
        <p14:creationId xmlns:p14="http://schemas.microsoft.com/office/powerpoint/2010/main" val="1295566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fld id="{F584C6C2-7F3F-4358-AD3C-2D1FF0505302}" type="datetimeFigureOut">
              <a:rPr lang="es-MX" smtClean="0"/>
              <a:pPr/>
              <a:t>23/02/2018</a:t>
            </a:fld>
            <a:endParaRPr lang="es-MX"/>
          </a:p>
        </p:txBody>
      </p:sp>
      <p:sp>
        <p:nvSpPr>
          <p:cNvPr id="5" name="4 Marcador de pie de página"/>
          <p:cNvSpPr>
            <a:spLocks noGrp="1"/>
          </p:cNvSpPr>
          <p:nvPr>
            <p:ph type="ftr" sz="quarter" idx="11"/>
          </p:nvPr>
        </p:nvSpPr>
        <p:spPr/>
        <p:txBody>
          <a:bodyPr/>
          <a:lstStyle>
            <a:lvl1pPr>
              <a:defRPr/>
            </a:lvl1pPr>
          </a:lstStyle>
          <a:p>
            <a:endParaRPr lang="es-MX"/>
          </a:p>
        </p:txBody>
      </p:sp>
      <p:sp>
        <p:nvSpPr>
          <p:cNvPr id="6" name="5 Marcador de número de diapositiva"/>
          <p:cNvSpPr>
            <a:spLocks noGrp="1"/>
          </p:cNvSpPr>
          <p:nvPr>
            <p:ph type="sldNum" sz="quarter" idx="12"/>
          </p:nvPr>
        </p:nvSpPr>
        <p:spPr/>
        <p:txBody>
          <a:bodyPr/>
          <a:lstStyle>
            <a:lvl1pPr>
              <a:defRPr/>
            </a:lvl1pPr>
          </a:lstStyle>
          <a:p>
            <a:fld id="{091663CC-A588-465B-941C-DD0E5C3AEADC}" type="slidenum">
              <a:rPr lang="es-MX" smtClean="0"/>
              <a:pPr/>
              <a:t>‹Nº›</a:t>
            </a:fld>
            <a:endParaRPr lang="es-MX"/>
          </a:p>
        </p:txBody>
      </p:sp>
    </p:spTree>
    <p:extLst>
      <p:ext uri="{BB962C8B-B14F-4D97-AF65-F5344CB8AC3E}">
        <p14:creationId xmlns:p14="http://schemas.microsoft.com/office/powerpoint/2010/main" val="42115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fld id="{F584C6C2-7F3F-4358-AD3C-2D1FF0505302}" type="datetimeFigureOut">
              <a:rPr lang="es-MX" smtClean="0"/>
              <a:pPr/>
              <a:t>23/02/2018</a:t>
            </a:fld>
            <a:endParaRPr lang="es-MX"/>
          </a:p>
        </p:txBody>
      </p:sp>
      <p:sp>
        <p:nvSpPr>
          <p:cNvPr id="5" name="4 Marcador de pie de página"/>
          <p:cNvSpPr>
            <a:spLocks noGrp="1"/>
          </p:cNvSpPr>
          <p:nvPr>
            <p:ph type="ftr" sz="quarter" idx="11"/>
          </p:nvPr>
        </p:nvSpPr>
        <p:spPr/>
        <p:txBody>
          <a:bodyPr/>
          <a:lstStyle>
            <a:lvl1pPr>
              <a:defRPr/>
            </a:lvl1pPr>
          </a:lstStyle>
          <a:p>
            <a:endParaRPr lang="es-MX"/>
          </a:p>
        </p:txBody>
      </p:sp>
      <p:sp>
        <p:nvSpPr>
          <p:cNvPr id="6" name="5 Marcador de número de diapositiva"/>
          <p:cNvSpPr>
            <a:spLocks noGrp="1"/>
          </p:cNvSpPr>
          <p:nvPr>
            <p:ph type="sldNum" sz="quarter" idx="12"/>
          </p:nvPr>
        </p:nvSpPr>
        <p:spPr/>
        <p:txBody>
          <a:bodyPr/>
          <a:lstStyle>
            <a:lvl1pPr>
              <a:defRPr/>
            </a:lvl1pPr>
          </a:lstStyle>
          <a:p>
            <a:fld id="{091663CC-A588-465B-941C-DD0E5C3AEADC}" type="slidenum">
              <a:rPr lang="es-MX" smtClean="0"/>
              <a:pPr/>
              <a:t>‹Nº›</a:t>
            </a:fld>
            <a:endParaRPr lang="es-MX"/>
          </a:p>
        </p:txBody>
      </p:sp>
    </p:spTree>
    <p:extLst>
      <p:ext uri="{BB962C8B-B14F-4D97-AF65-F5344CB8AC3E}">
        <p14:creationId xmlns:p14="http://schemas.microsoft.com/office/powerpoint/2010/main" val="4216998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lvl1pPr>
              <a:defRPr/>
            </a:lvl1pPr>
          </a:lstStyle>
          <a:p>
            <a:fld id="{F584C6C2-7F3F-4358-AD3C-2D1FF0505302}" type="datetimeFigureOut">
              <a:rPr lang="es-MX" smtClean="0"/>
              <a:pPr/>
              <a:t>23/02/2018</a:t>
            </a:fld>
            <a:endParaRPr lang="es-MX"/>
          </a:p>
        </p:txBody>
      </p:sp>
      <p:sp>
        <p:nvSpPr>
          <p:cNvPr id="5" name="4 Marcador de pie de página"/>
          <p:cNvSpPr>
            <a:spLocks noGrp="1"/>
          </p:cNvSpPr>
          <p:nvPr>
            <p:ph type="ftr" sz="quarter" idx="11"/>
          </p:nvPr>
        </p:nvSpPr>
        <p:spPr/>
        <p:txBody>
          <a:bodyPr/>
          <a:lstStyle>
            <a:lvl1pPr>
              <a:defRPr/>
            </a:lvl1pPr>
          </a:lstStyle>
          <a:p>
            <a:endParaRPr lang="es-MX"/>
          </a:p>
        </p:txBody>
      </p:sp>
      <p:sp>
        <p:nvSpPr>
          <p:cNvPr id="6" name="5 Marcador de número de diapositiva"/>
          <p:cNvSpPr>
            <a:spLocks noGrp="1"/>
          </p:cNvSpPr>
          <p:nvPr>
            <p:ph type="sldNum" sz="quarter" idx="12"/>
          </p:nvPr>
        </p:nvSpPr>
        <p:spPr/>
        <p:txBody>
          <a:bodyPr/>
          <a:lstStyle>
            <a:lvl1pPr>
              <a:defRPr/>
            </a:lvl1pPr>
          </a:lstStyle>
          <a:p>
            <a:fld id="{091663CC-A588-465B-941C-DD0E5C3AEADC}" type="slidenum">
              <a:rPr lang="es-MX" smtClean="0"/>
              <a:pPr/>
              <a:t>‹Nº›</a:t>
            </a:fld>
            <a:endParaRPr lang="es-MX"/>
          </a:p>
        </p:txBody>
      </p:sp>
    </p:spTree>
    <p:extLst>
      <p:ext uri="{BB962C8B-B14F-4D97-AF65-F5344CB8AC3E}">
        <p14:creationId xmlns:p14="http://schemas.microsoft.com/office/powerpoint/2010/main" val="1758468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F584C6C2-7F3F-4358-AD3C-2D1FF0505302}" type="datetimeFigureOut">
              <a:rPr lang="es-MX" smtClean="0"/>
              <a:pPr/>
              <a:t>23/02/2018</a:t>
            </a:fld>
            <a:endParaRPr lang="es-MX"/>
          </a:p>
        </p:txBody>
      </p:sp>
      <p:sp>
        <p:nvSpPr>
          <p:cNvPr id="5" name="4 Marcador de pie de página"/>
          <p:cNvSpPr>
            <a:spLocks noGrp="1"/>
          </p:cNvSpPr>
          <p:nvPr>
            <p:ph type="ftr" sz="quarter" idx="11"/>
          </p:nvPr>
        </p:nvSpPr>
        <p:spPr/>
        <p:txBody>
          <a:bodyPr/>
          <a:lstStyle>
            <a:lvl1pPr>
              <a:defRPr/>
            </a:lvl1pPr>
          </a:lstStyle>
          <a:p>
            <a:endParaRPr lang="es-MX"/>
          </a:p>
        </p:txBody>
      </p:sp>
      <p:sp>
        <p:nvSpPr>
          <p:cNvPr id="6" name="5 Marcador de número de diapositiva"/>
          <p:cNvSpPr>
            <a:spLocks noGrp="1"/>
          </p:cNvSpPr>
          <p:nvPr>
            <p:ph type="sldNum" sz="quarter" idx="12"/>
          </p:nvPr>
        </p:nvSpPr>
        <p:spPr/>
        <p:txBody>
          <a:bodyPr/>
          <a:lstStyle>
            <a:lvl1pPr>
              <a:defRPr/>
            </a:lvl1pPr>
          </a:lstStyle>
          <a:p>
            <a:fld id="{091663CC-A588-465B-941C-DD0E5C3AEADC}" type="slidenum">
              <a:rPr lang="es-MX" smtClean="0"/>
              <a:pPr/>
              <a:t>‹Nº›</a:t>
            </a:fld>
            <a:endParaRPr lang="es-MX"/>
          </a:p>
        </p:txBody>
      </p:sp>
    </p:spTree>
    <p:extLst>
      <p:ext uri="{BB962C8B-B14F-4D97-AF65-F5344CB8AC3E}">
        <p14:creationId xmlns:p14="http://schemas.microsoft.com/office/powerpoint/2010/main" val="503651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3 Marcador de fecha"/>
          <p:cNvSpPr>
            <a:spLocks noGrp="1"/>
          </p:cNvSpPr>
          <p:nvPr>
            <p:ph type="dt" sz="half" idx="10"/>
          </p:nvPr>
        </p:nvSpPr>
        <p:spPr/>
        <p:txBody>
          <a:bodyPr/>
          <a:lstStyle>
            <a:lvl1pPr>
              <a:defRPr/>
            </a:lvl1pPr>
          </a:lstStyle>
          <a:p>
            <a:fld id="{F584C6C2-7F3F-4358-AD3C-2D1FF0505302}" type="datetimeFigureOut">
              <a:rPr lang="es-MX" smtClean="0"/>
              <a:pPr/>
              <a:t>23/02/2018</a:t>
            </a:fld>
            <a:endParaRPr lang="es-MX"/>
          </a:p>
        </p:txBody>
      </p:sp>
      <p:sp>
        <p:nvSpPr>
          <p:cNvPr id="6" name="4 Marcador de pie de página"/>
          <p:cNvSpPr>
            <a:spLocks noGrp="1"/>
          </p:cNvSpPr>
          <p:nvPr>
            <p:ph type="ftr" sz="quarter" idx="11"/>
          </p:nvPr>
        </p:nvSpPr>
        <p:spPr/>
        <p:txBody>
          <a:bodyPr/>
          <a:lstStyle>
            <a:lvl1pPr>
              <a:defRPr/>
            </a:lvl1pPr>
          </a:lstStyle>
          <a:p>
            <a:endParaRPr lang="es-MX"/>
          </a:p>
        </p:txBody>
      </p:sp>
      <p:sp>
        <p:nvSpPr>
          <p:cNvPr id="7" name="5 Marcador de número de diapositiva"/>
          <p:cNvSpPr>
            <a:spLocks noGrp="1"/>
          </p:cNvSpPr>
          <p:nvPr>
            <p:ph type="sldNum" sz="quarter" idx="12"/>
          </p:nvPr>
        </p:nvSpPr>
        <p:spPr/>
        <p:txBody>
          <a:bodyPr/>
          <a:lstStyle>
            <a:lvl1pPr>
              <a:defRPr/>
            </a:lvl1pPr>
          </a:lstStyle>
          <a:p>
            <a:fld id="{091663CC-A588-465B-941C-DD0E5C3AEADC}" type="slidenum">
              <a:rPr lang="es-MX" smtClean="0"/>
              <a:pPr/>
              <a:t>‹Nº›</a:t>
            </a:fld>
            <a:endParaRPr lang="es-MX"/>
          </a:p>
        </p:txBody>
      </p:sp>
    </p:spTree>
    <p:extLst>
      <p:ext uri="{BB962C8B-B14F-4D97-AF65-F5344CB8AC3E}">
        <p14:creationId xmlns:p14="http://schemas.microsoft.com/office/powerpoint/2010/main" val="120460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3 Marcador de fecha"/>
          <p:cNvSpPr>
            <a:spLocks noGrp="1"/>
          </p:cNvSpPr>
          <p:nvPr>
            <p:ph type="dt" sz="half" idx="10"/>
          </p:nvPr>
        </p:nvSpPr>
        <p:spPr/>
        <p:txBody>
          <a:bodyPr/>
          <a:lstStyle>
            <a:lvl1pPr>
              <a:defRPr/>
            </a:lvl1pPr>
          </a:lstStyle>
          <a:p>
            <a:fld id="{F584C6C2-7F3F-4358-AD3C-2D1FF0505302}" type="datetimeFigureOut">
              <a:rPr lang="es-MX" smtClean="0"/>
              <a:pPr/>
              <a:t>23/02/2018</a:t>
            </a:fld>
            <a:endParaRPr lang="es-MX"/>
          </a:p>
        </p:txBody>
      </p:sp>
      <p:sp>
        <p:nvSpPr>
          <p:cNvPr id="8" name="4 Marcador de pie de página"/>
          <p:cNvSpPr>
            <a:spLocks noGrp="1"/>
          </p:cNvSpPr>
          <p:nvPr>
            <p:ph type="ftr" sz="quarter" idx="11"/>
          </p:nvPr>
        </p:nvSpPr>
        <p:spPr/>
        <p:txBody>
          <a:bodyPr/>
          <a:lstStyle>
            <a:lvl1pPr>
              <a:defRPr/>
            </a:lvl1pPr>
          </a:lstStyle>
          <a:p>
            <a:endParaRPr lang="es-MX"/>
          </a:p>
        </p:txBody>
      </p:sp>
      <p:sp>
        <p:nvSpPr>
          <p:cNvPr id="9" name="5 Marcador de número de diapositiva"/>
          <p:cNvSpPr>
            <a:spLocks noGrp="1"/>
          </p:cNvSpPr>
          <p:nvPr>
            <p:ph type="sldNum" sz="quarter" idx="12"/>
          </p:nvPr>
        </p:nvSpPr>
        <p:spPr/>
        <p:txBody>
          <a:bodyPr/>
          <a:lstStyle>
            <a:lvl1pPr>
              <a:defRPr/>
            </a:lvl1pPr>
          </a:lstStyle>
          <a:p>
            <a:fld id="{091663CC-A588-465B-941C-DD0E5C3AEADC}" type="slidenum">
              <a:rPr lang="es-MX" smtClean="0"/>
              <a:pPr/>
              <a:t>‹Nº›</a:t>
            </a:fld>
            <a:endParaRPr lang="es-MX"/>
          </a:p>
        </p:txBody>
      </p:sp>
    </p:spTree>
    <p:extLst>
      <p:ext uri="{BB962C8B-B14F-4D97-AF65-F5344CB8AC3E}">
        <p14:creationId xmlns:p14="http://schemas.microsoft.com/office/powerpoint/2010/main" val="3733213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fld id="{F584C6C2-7F3F-4358-AD3C-2D1FF0505302}" type="datetimeFigureOut">
              <a:rPr lang="es-MX" smtClean="0"/>
              <a:pPr/>
              <a:t>23/02/2018</a:t>
            </a:fld>
            <a:endParaRPr lang="es-MX"/>
          </a:p>
        </p:txBody>
      </p:sp>
      <p:sp>
        <p:nvSpPr>
          <p:cNvPr id="4" name="4 Marcador de pie de página"/>
          <p:cNvSpPr>
            <a:spLocks noGrp="1"/>
          </p:cNvSpPr>
          <p:nvPr>
            <p:ph type="ftr" sz="quarter" idx="11"/>
          </p:nvPr>
        </p:nvSpPr>
        <p:spPr/>
        <p:txBody>
          <a:bodyPr/>
          <a:lstStyle>
            <a:lvl1pPr>
              <a:defRPr/>
            </a:lvl1pPr>
          </a:lstStyle>
          <a:p>
            <a:endParaRPr lang="es-MX"/>
          </a:p>
        </p:txBody>
      </p:sp>
      <p:sp>
        <p:nvSpPr>
          <p:cNvPr id="5" name="5 Marcador de número de diapositiva"/>
          <p:cNvSpPr>
            <a:spLocks noGrp="1"/>
          </p:cNvSpPr>
          <p:nvPr>
            <p:ph type="sldNum" sz="quarter" idx="12"/>
          </p:nvPr>
        </p:nvSpPr>
        <p:spPr/>
        <p:txBody>
          <a:bodyPr/>
          <a:lstStyle>
            <a:lvl1pPr>
              <a:defRPr/>
            </a:lvl1pPr>
          </a:lstStyle>
          <a:p>
            <a:fld id="{091663CC-A588-465B-941C-DD0E5C3AEADC}" type="slidenum">
              <a:rPr lang="es-MX" smtClean="0"/>
              <a:pPr/>
              <a:t>‹Nº›</a:t>
            </a:fld>
            <a:endParaRPr lang="es-MX"/>
          </a:p>
        </p:txBody>
      </p:sp>
    </p:spTree>
    <p:extLst>
      <p:ext uri="{BB962C8B-B14F-4D97-AF65-F5344CB8AC3E}">
        <p14:creationId xmlns:p14="http://schemas.microsoft.com/office/powerpoint/2010/main" val="92496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2" name="6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333375"/>
            <a:ext cx="20288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Marcador de fecha"/>
          <p:cNvSpPr>
            <a:spLocks noGrp="1"/>
          </p:cNvSpPr>
          <p:nvPr>
            <p:ph type="dt" sz="half" idx="10"/>
          </p:nvPr>
        </p:nvSpPr>
        <p:spPr/>
        <p:txBody>
          <a:bodyPr/>
          <a:lstStyle>
            <a:lvl1pPr>
              <a:defRPr/>
            </a:lvl1pPr>
          </a:lstStyle>
          <a:p>
            <a:fld id="{F584C6C2-7F3F-4358-AD3C-2D1FF0505302}" type="datetimeFigureOut">
              <a:rPr lang="es-MX" smtClean="0"/>
              <a:pPr/>
              <a:t>23/02/2018</a:t>
            </a:fld>
            <a:endParaRPr lang="es-MX"/>
          </a:p>
        </p:txBody>
      </p:sp>
      <p:sp>
        <p:nvSpPr>
          <p:cNvPr id="4" name="2 Marcador de pie de página"/>
          <p:cNvSpPr>
            <a:spLocks noGrp="1"/>
          </p:cNvSpPr>
          <p:nvPr>
            <p:ph type="ftr" sz="quarter" idx="11"/>
          </p:nvPr>
        </p:nvSpPr>
        <p:spPr/>
        <p:txBody>
          <a:bodyPr/>
          <a:lstStyle>
            <a:lvl1pPr>
              <a:defRPr/>
            </a:lvl1pPr>
          </a:lstStyle>
          <a:p>
            <a:endParaRPr lang="es-MX"/>
          </a:p>
        </p:txBody>
      </p:sp>
      <p:sp>
        <p:nvSpPr>
          <p:cNvPr id="5" name="3 Marcador de número de diapositiva"/>
          <p:cNvSpPr>
            <a:spLocks noGrp="1"/>
          </p:cNvSpPr>
          <p:nvPr>
            <p:ph type="sldNum" sz="quarter" idx="12"/>
          </p:nvPr>
        </p:nvSpPr>
        <p:spPr/>
        <p:txBody>
          <a:bodyPr/>
          <a:lstStyle>
            <a:lvl1pPr>
              <a:defRPr/>
            </a:lvl1pPr>
          </a:lstStyle>
          <a:p>
            <a:fld id="{091663CC-A588-465B-941C-DD0E5C3AEADC}" type="slidenum">
              <a:rPr lang="es-MX" smtClean="0"/>
              <a:pPr/>
              <a:t>‹Nº›</a:t>
            </a:fld>
            <a:endParaRPr lang="es-MX"/>
          </a:p>
        </p:txBody>
      </p:sp>
    </p:spTree>
    <p:extLst>
      <p:ext uri="{BB962C8B-B14F-4D97-AF65-F5344CB8AC3E}">
        <p14:creationId xmlns:p14="http://schemas.microsoft.com/office/powerpoint/2010/main" val="499389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F584C6C2-7F3F-4358-AD3C-2D1FF0505302}" type="datetimeFigureOut">
              <a:rPr lang="es-MX" smtClean="0"/>
              <a:pPr/>
              <a:t>23/02/2018</a:t>
            </a:fld>
            <a:endParaRPr lang="es-MX"/>
          </a:p>
        </p:txBody>
      </p:sp>
      <p:sp>
        <p:nvSpPr>
          <p:cNvPr id="6" name="4 Marcador de pie de página"/>
          <p:cNvSpPr>
            <a:spLocks noGrp="1"/>
          </p:cNvSpPr>
          <p:nvPr>
            <p:ph type="ftr" sz="quarter" idx="11"/>
          </p:nvPr>
        </p:nvSpPr>
        <p:spPr/>
        <p:txBody>
          <a:bodyPr/>
          <a:lstStyle>
            <a:lvl1pPr>
              <a:defRPr/>
            </a:lvl1pPr>
          </a:lstStyle>
          <a:p>
            <a:endParaRPr lang="es-MX"/>
          </a:p>
        </p:txBody>
      </p:sp>
      <p:sp>
        <p:nvSpPr>
          <p:cNvPr id="7" name="5 Marcador de número de diapositiva"/>
          <p:cNvSpPr>
            <a:spLocks noGrp="1"/>
          </p:cNvSpPr>
          <p:nvPr>
            <p:ph type="sldNum" sz="quarter" idx="12"/>
          </p:nvPr>
        </p:nvSpPr>
        <p:spPr/>
        <p:txBody>
          <a:bodyPr/>
          <a:lstStyle>
            <a:lvl1pPr>
              <a:defRPr/>
            </a:lvl1pPr>
          </a:lstStyle>
          <a:p>
            <a:fld id="{091663CC-A588-465B-941C-DD0E5C3AEADC}" type="slidenum">
              <a:rPr lang="es-MX" smtClean="0"/>
              <a:pPr/>
              <a:t>‹Nº›</a:t>
            </a:fld>
            <a:endParaRPr lang="es-MX"/>
          </a:p>
        </p:txBody>
      </p:sp>
    </p:spTree>
    <p:extLst>
      <p:ext uri="{BB962C8B-B14F-4D97-AF65-F5344CB8AC3E}">
        <p14:creationId xmlns:p14="http://schemas.microsoft.com/office/powerpoint/2010/main" val="16184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MX"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F584C6C2-7F3F-4358-AD3C-2D1FF0505302}" type="datetimeFigureOut">
              <a:rPr lang="es-MX" smtClean="0"/>
              <a:pPr/>
              <a:t>23/02/2018</a:t>
            </a:fld>
            <a:endParaRPr lang="es-MX"/>
          </a:p>
        </p:txBody>
      </p:sp>
      <p:sp>
        <p:nvSpPr>
          <p:cNvPr id="6" name="4 Marcador de pie de página"/>
          <p:cNvSpPr>
            <a:spLocks noGrp="1"/>
          </p:cNvSpPr>
          <p:nvPr>
            <p:ph type="ftr" sz="quarter" idx="11"/>
          </p:nvPr>
        </p:nvSpPr>
        <p:spPr/>
        <p:txBody>
          <a:bodyPr/>
          <a:lstStyle>
            <a:lvl1pPr>
              <a:defRPr/>
            </a:lvl1pPr>
          </a:lstStyle>
          <a:p>
            <a:endParaRPr lang="es-MX"/>
          </a:p>
        </p:txBody>
      </p:sp>
      <p:sp>
        <p:nvSpPr>
          <p:cNvPr id="7" name="5 Marcador de número de diapositiva"/>
          <p:cNvSpPr>
            <a:spLocks noGrp="1"/>
          </p:cNvSpPr>
          <p:nvPr>
            <p:ph type="sldNum" sz="quarter" idx="12"/>
          </p:nvPr>
        </p:nvSpPr>
        <p:spPr/>
        <p:txBody>
          <a:bodyPr/>
          <a:lstStyle>
            <a:lvl1pPr>
              <a:defRPr/>
            </a:lvl1pPr>
          </a:lstStyle>
          <a:p>
            <a:fld id="{091663CC-A588-465B-941C-DD0E5C3AEADC}" type="slidenum">
              <a:rPr lang="es-MX" smtClean="0"/>
              <a:pPr/>
              <a:t>‹Nº›</a:t>
            </a:fld>
            <a:endParaRPr lang="es-MX"/>
          </a:p>
        </p:txBody>
      </p:sp>
    </p:spTree>
    <p:extLst>
      <p:ext uri="{BB962C8B-B14F-4D97-AF65-F5344CB8AC3E}">
        <p14:creationId xmlns:p14="http://schemas.microsoft.com/office/powerpoint/2010/main" val="2562947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endParaRPr lang="es-MX" alt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endParaRPr lang="es-MX" alt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84C6C2-7F3F-4358-AD3C-2D1FF0505302}" type="datetimeFigureOut">
              <a:rPr lang="es-MX" smtClean="0"/>
              <a:pPr/>
              <a:t>23/02/2018</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1663CC-A588-465B-941C-DD0E5C3AEADC}"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Microsoft_Excel_97-2003_Worksheet1.xls"/></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331640" y="2130425"/>
            <a:ext cx="712656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4000" b="1" i="0" u="none" strike="noStrike" kern="1200" cap="none" spc="0" normalizeH="0" baseline="0" noProof="0" dirty="0" smtClean="0">
                <a:ln>
                  <a:noFill/>
                </a:ln>
                <a:solidFill>
                  <a:schemeClr val="tx1"/>
                </a:solidFill>
                <a:effectLst/>
                <a:uLnTx/>
                <a:uFillTx/>
                <a:latin typeface="+mj-lt"/>
                <a:ea typeface="+mj-ea"/>
                <a:cs typeface="+mj-cs"/>
              </a:rPr>
              <a:t>Determinantes Sociales de la Salud </a:t>
            </a:r>
            <a:endParaRPr kumimoji="0" lang="es-MX" sz="4000" b="1" i="0" u="none" strike="noStrike" kern="1200" cap="none" spc="0" normalizeH="0" baseline="0" noProof="0" dirty="0">
              <a:ln>
                <a:noFill/>
              </a:ln>
              <a:solidFill>
                <a:schemeClr val="tx1"/>
              </a:solidFill>
              <a:effectLst/>
              <a:uLnTx/>
              <a:uFillTx/>
              <a:latin typeface="+mj-lt"/>
              <a:ea typeface="+mj-ea"/>
              <a:cs typeface="+mj-cs"/>
            </a:endParaRPr>
          </a:p>
        </p:txBody>
      </p:sp>
      <p:sp>
        <p:nvSpPr>
          <p:cNvPr id="5" name="2 Subtítulo"/>
          <p:cNvSpPr txBox="1">
            <a:spLocks/>
          </p:cNvSpPr>
          <p:nvPr/>
        </p:nvSpPr>
        <p:spPr>
          <a:xfrm>
            <a:off x="1835696" y="3429000"/>
            <a:ext cx="6593956" cy="785818"/>
          </a:xfrm>
          <a:prstGeom prst="rect">
            <a:avLst/>
          </a:prstGeom>
        </p:spPr>
        <p:txBody>
          <a:bodyPr vert="horz" lIns="91440" tIns="45720" rIns="91440" bIns="45720" rtlCol="0">
            <a:normAutofit fontScale="925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2800" b="1" i="0" u="none" strike="noStrike" kern="1200" cap="none" spc="0" normalizeH="0" baseline="0" noProof="0" dirty="0" smtClean="0">
                <a:ln>
                  <a:noFill/>
                </a:ln>
                <a:solidFill>
                  <a:schemeClr val="tx1"/>
                </a:solidFill>
                <a:effectLst/>
                <a:uLnTx/>
                <a:uFillTx/>
                <a:latin typeface="+mn-lt"/>
                <a:ea typeface="+mn-ea"/>
                <a:cs typeface="+mn-cs"/>
              </a:rPr>
              <a:t>“La Salud es el resultado de la vida en sociedad”</a:t>
            </a:r>
            <a:endParaRPr kumimoji="0" lang="es-MX" sz="28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41393" y="3070701"/>
            <a:ext cx="7704856" cy="646331"/>
          </a:xfrm>
          <a:prstGeom prst="rect">
            <a:avLst/>
          </a:prstGeom>
          <a:noFill/>
        </p:spPr>
        <p:txBody>
          <a:bodyPr wrap="square" rtlCol="0">
            <a:spAutoFit/>
          </a:bodyPr>
          <a:lstStyle/>
          <a:p>
            <a:r>
              <a:rPr lang="es-MX" sz="3600" dirty="0" smtClean="0"/>
              <a:t>       ¿Igualdad? 	        	¿Equidad?</a:t>
            </a:r>
            <a:endParaRPr lang="es-MX" sz="3600" dirty="0"/>
          </a:p>
        </p:txBody>
      </p:sp>
    </p:spTree>
    <p:extLst>
      <p:ext uri="{BB962C8B-B14F-4D97-AF65-F5344CB8AC3E}">
        <p14:creationId xmlns:p14="http://schemas.microsoft.com/office/powerpoint/2010/main" val="25483126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635896" y="1124744"/>
            <a:ext cx="2723374" cy="707886"/>
          </a:xfrm>
          <a:prstGeom prst="rect">
            <a:avLst/>
          </a:prstGeom>
          <a:noFill/>
        </p:spPr>
        <p:txBody>
          <a:bodyPr wrap="none" rtlCol="0">
            <a:spAutoFit/>
          </a:bodyPr>
          <a:lstStyle/>
          <a:p>
            <a:r>
              <a:rPr lang="es-MX" sz="4000" dirty="0" smtClean="0"/>
              <a:t>CONCEPTOS</a:t>
            </a:r>
          </a:p>
        </p:txBody>
      </p:sp>
      <p:sp>
        <p:nvSpPr>
          <p:cNvPr id="3" name="2 CuadroTexto"/>
          <p:cNvSpPr txBox="1"/>
          <p:nvPr/>
        </p:nvSpPr>
        <p:spPr>
          <a:xfrm>
            <a:off x="1979712" y="2276872"/>
            <a:ext cx="5416868" cy="1077218"/>
          </a:xfrm>
          <a:prstGeom prst="rect">
            <a:avLst/>
          </a:prstGeom>
          <a:noFill/>
        </p:spPr>
        <p:txBody>
          <a:bodyPr wrap="none" rtlCol="0">
            <a:spAutoFit/>
          </a:bodyPr>
          <a:lstStyle/>
          <a:p>
            <a:r>
              <a:rPr lang="es-MX" sz="3200" dirty="0" smtClean="0"/>
              <a:t>Equidad                =      Paridad</a:t>
            </a:r>
          </a:p>
          <a:p>
            <a:r>
              <a:rPr lang="es-MX" sz="3200" dirty="0" smtClean="0"/>
              <a:t>Desigualdad        =      Inequidad</a:t>
            </a:r>
            <a:endParaRPr lang="es-MX" sz="3200" dirty="0"/>
          </a:p>
        </p:txBody>
      </p:sp>
      <p:sp>
        <p:nvSpPr>
          <p:cNvPr id="4" name="3 CuadroTexto"/>
          <p:cNvSpPr txBox="1"/>
          <p:nvPr/>
        </p:nvSpPr>
        <p:spPr>
          <a:xfrm>
            <a:off x="1404009" y="3731859"/>
            <a:ext cx="7488471" cy="1938992"/>
          </a:xfrm>
          <a:prstGeom prst="rect">
            <a:avLst/>
          </a:prstGeom>
          <a:noFill/>
        </p:spPr>
        <p:txBody>
          <a:bodyPr wrap="square" rtlCol="0">
            <a:spAutoFit/>
          </a:bodyPr>
          <a:lstStyle/>
          <a:p>
            <a:r>
              <a:rPr lang="es-MX" sz="2400" dirty="0" smtClean="0"/>
              <a:t>Inequidades    </a:t>
            </a:r>
            <a:r>
              <a:rPr lang="es-MX" sz="2400" dirty="0" smtClean="0">
                <a:sym typeface="Wingdings" pitchFamily="2" charset="2"/>
              </a:rPr>
              <a:t>  Desigualdades </a:t>
            </a:r>
          </a:p>
          <a:p>
            <a:r>
              <a:rPr lang="es-MX" sz="2400" dirty="0">
                <a:sym typeface="Wingdings" pitchFamily="2" charset="2"/>
              </a:rPr>
              <a:t>	 </a:t>
            </a:r>
            <a:r>
              <a:rPr lang="es-MX" sz="2400" dirty="0" smtClean="0">
                <a:sym typeface="Wingdings" pitchFamily="2" charset="2"/>
              </a:rPr>
              <a:t>              injustas y evitables</a:t>
            </a:r>
          </a:p>
          <a:p>
            <a:endParaRPr lang="es-MX" sz="2400" dirty="0">
              <a:sym typeface="Wingdings" pitchFamily="2" charset="2"/>
            </a:endParaRPr>
          </a:p>
          <a:p>
            <a:r>
              <a:rPr lang="es-MX" sz="2400" dirty="0" smtClean="0">
                <a:sym typeface="Wingdings" pitchFamily="2" charset="2"/>
              </a:rPr>
              <a:t>Equidad        Concepto ético basado en principios de    		justicia social y derechos humanos </a:t>
            </a:r>
            <a:endParaRPr lang="es-MX" sz="2400" dirty="0"/>
          </a:p>
        </p:txBody>
      </p:sp>
    </p:spTree>
    <p:extLst>
      <p:ext uri="{BB962C8B-B14F-4D97-AF65-F5344CB8AC3E}">
        <p14:creationId xmlns:p14="http://schemas.microsoft.com/office/powerpoint/2010/main" val="21831710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n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4715" y="1928970"/>
            <a:ext cx="5012197" cy="388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2"/>
          <p:cNvSpPr txBox="1"/>
          <p:nvPr/>
        </p:nvSpPr>
        <p:spPr>
          <a:xfrm>
            <a:off x="1834715" y="1227344"/>
            <a:ext cx="5012197" cy="621093"/>
          </a:xfrm>
          <a:prstGeom prst="round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s-ES_tradnl" sz="3048" b="1" dirty="0">
                <a:latin typeface="Tahoma" charset="0"/>
                <a:ea typeface="Tahoma" charset="0"/>
                <a:cs typeface="Tahoma" charset="0"/>
              </a:rPr>
              <a:t>No es lo mismo</a:t>
            </a:r>
          </a:p>
        </p:txBody>
      </p:sp>
    </p:spTree>
    <p:extLst>
      <p:ext uri="{BB962C8B-B14F-4D97-AF65-F5344CB8AC3E}">
        <p14:creationId xmlns:p14="http://schemas.microsoft.com/office/powerpoint/2010/main" val="3811238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03648" y="851239"/>
            <a:ext cx="4432624" cy="523220"/>
          </a:xfrm>
          <a:prstGeom prst="rect">
            <a:avLst/>
          </a:prstGeom>
          <a:noFill/>
        </p:spPr>
        <p:txBody>
          <a:bodyPr wrap="none" rtlCol="0">
            <a:spAutoFit/>
          </a:bodyPr>
          <a:lstStyle/>
          <a:p>
            <a:r>
              <a:rPr lang="es-MX" sz="2800" dirty="0" smtClean="0"/>
              <a:t>¿Igualdad de oportunidades?</a:t>
            </a:r>
            <a:endParaRPr lang="es-MX" sz="2800" dirty="0"/>
          </a:p>
        </p:txBody>
      </p:sp>
      <p:sp>
        <p:nvSpPr>
          <p:cNvPr id="3" name="2 CuadroTexto"/>
          <p:cNvSpPr txBox="1"/>
          <p:nvPr/>
        </p:nvSpPr>
        <p:spPr>
          <a:xfrm>
            <a:off x="1619673" y="1916832"/>
            <a:ext cx="6912768" cy="4154984"/>
          </a:xfrm>
          <a:prstGeom prst="rect">
            <a:avLst/>
          </a:prstGeom>
          <a:noFill/>
        </p:spPr>
        <p:txBody>
          <a:bodyPr wrap="square" rtlCol="0">
            <a:spAutoFit/>
          </a:bodyPr>
          <a:lstStyle/>
          <a:p>
            <a:pPr marL="342900" indent="-342900">
              <a:buFont typeface="Arial" pitchFamily="34" charset="0"/>
              <a:buChar char="•"/>
            </a:pPr>
            <a:r>
              <a:rPr lang="es-MX" sz="2400" dirty="0" smtClean="0"/>
              <a:t>Las oportunidades están definidas socialmente y se relacionan con las costumbres, el tipo de poder público existente y los valores que se promueven desde una sociedad dada.</a:t>
            </a:r>
          </a:p>
          <a:p>
            <a:endParaRPr lang="es-MX" sz="2400" dirty="0" smtClean="0"/>
          </a:p>
          <a:p>
            <a:pPr marL="342900" indent="-342900">
              <a:buFont typeface="Arial" pitchFamily="34" charset="0"/>
              <a:buChar char="•"/>
            </a:pPr>
            <a:r>
              <a:rPr lang="es-MX" sz="2400" dirty="0" smtClean="0"/>
              <a:t>Las oportunidades pueden ser distintas según el periodo histórico por el que se atraviese</a:t>
            </a:r>
          </a:p>
          <a:p>
            <a:endParaRPr lang="es-MX" sz="2400" dirty="0" smtClean="0"/>
          </a:p>
          <a:p>
            <a:pPr marL="342900" indent="-342900">
              <a:buFont typeface="Arial" pitchFamily="34" charset="0"/>
              <a:buChar char="•"/>
            </a:pPr>
            <a:r>
              <a:rPr lang="es-MX" sz="2400" dirty="0" smtClean="0"/>
              <a:t>¿En qué deben ser iguales las personas?</a:t>
            </a:r>
          </a:p>
          <a:p>
            <a:pPr marL="342900" indent="-342900">
              <a:buFont typeface="Arial" pitchFamily="34" charset="0"/>
              <a:buChar char="•"/>
            </a:pPr>
            <a:r>
              <a:rPr lang="es-MX" sz="2400" dirty="0" smtClean="0"/>
              <a:t>¿Qué necesidades se deben satisfacer antes que otras?</a:t>
            </a:r>
            <a:endParaRPr lang="es-MX" sz="2400" dirty="0"/>
          </a:p>
        </p:txBody>
      </p:sp>
    </p:spTree>
    <p:extLst>
      <p:ext uri="{BB962C8B-B14F-4D97-AF65-F5344CB8AC3E}">
        <p14:creationId xmlns:p14="http://schemas.microsoft.com/office/powerpoint/2010/main" val="33852218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843808" y="908720"/>
            <a:ext cx="3870176" cy="584775"/>
          </a:xfrm>
          <a:prstGeom prst="rect">
            <a:avLst/>
          </a:prstGeom>
        </p:spPr>
        <p:txBody>
          <a:bodyPr wrap="square">
            <a:spAutoFit/>
          </a:bodyPr>
          <a:lstStyle/>
          <a:p>
            <a:r>
              <a:rPr lang="es-MX" sz="3200" dirty="0" smtClean="0">
                <a:latin typeface="Arial" panose="020B0604020202020204" pitchFamily="34" charset="0"/>
                <a:cs typeface="Arial" panose="020B0604020202020204" pitchFamily="34" charset="0"/>
              </a:rPr>
              <a:t>Equidad </a:t>
            </a:r>
            <a:r>
              <a:rPr lang="es-MX" sz="3200" dirty="0">
                <a:latin typeface="Arial" panose="020B0604020202020204" pitchFamily="34" charset="0"/>
                <a:cs typeface="Arial" panose="020B0604020202020204" pitchFamily="34" charset="0"/>
              </a:rPr>
              <a:t>en salud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250" y="2492896"/>
            <a:ext cx="3463605" cy="27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855" y="2352673"/>
            <a:ext cx="3421509" cy="2779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0666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03648" y="980728"/>
            <a:ext cx="7272808" cy="954107"/>
          </a:xfrm>
          <a:prstGeom prst="rect">
            <a:avLst/>
          </a:prstGeom>
          <a:noFill/>
        </p:spPr>
        <p:txBody>
          <a:bodyPr wrap="square" rtlCol="0">
            <a:spAutoFit/>
          </a:bodyPr>
          <a:lstStyle/>
          <a:p>
            <a:r>
              <a:rPr lang="es-MX" sz="2800" b="1" dirty="0" smtClean="0">
                <a:latin typeface="Arial" panose="020B0604020202020204" pitchFamily="34" charset="0"/>
                <a:cs typeface="Arial" panose="020B0604020202020204" pitchFamily="34" charset="0"/>
              </a:rPr>
              <a:t>La equidad en la atención de la salud implica:</a:t>
            </a:r>
            <a:endParaRPr lang="es-MX" sz="2800" b="1" dirty="0">
              <a:latin typeface="Arial" panose="020B0604020202020204" pitchFamily="34" charset="0"/>
              <a:cs typeface="Arial" panose="020B0604020202020204" pitchFamily="34" charset="0"/>
            </a:endParaRPr>
          </a:p>
        </p:txBody>
      </p:sp>
      <p:sp>
        <p:nvSpPr>
          <p:cNvPr id="3" name="2 CuadroTexto"/>
          <p:cNvSpPr txBox="1"/>
          <p:nvPr/>
        </p:nvSpPr>
        <p:spPr>
          <a:xfrm>
            <a:off x="1403648" y="1969972"/>
            <a:ext cx="7416824" cy="3785652"/>
          </a:xfrm>
          <a:prstGeom prst="rect">
            <a:avLst/>
          </a:prstGeom>
          <a:noFill/>
        </p:spPr>
        <p:txBody>
          <a:bodyPr wrap="square" rtlCol="0">
            <a:spAutoFit/>
          </a:bodyPr>
          <a:lstStyle/>
          <a:p>
            <a:pPr marL="342900" indent="-342900" algn="just">
              <a:buFont typeface="Wingdings" panose="05000000000000000000" pitchFamily="2" charset="2"/>
              <a:buChar char="Ø"/>
            </a:pPr>
            <a:r>
              <a:rPr lang="es-MX" sz="2400" dirty="0" smtClean="0">
                <a:latin typeface="Arial" panose="020B0604020202020204" pitchFamily="34" charset="0"/>
                <a:cs typeface="Arial" panose="020B0604020202020204" pitchFamily="34" charset="0"/>
              </a:rPr>
              <a:t>Los recursos se asignen según la necesidad</a:t>
            </a:r>
          </a:p>
          <a:p>
            <a:pPr marL="342900" indent="-342900" algn="just">
              <a:buFont typeface="Wingdings" panose="05000000000000000000" pitchFamily="2" charset="2"/>
              <a:buChar char="Ø"/>
            </a:pPr>
            <a:r>
              <a:rPr lang="es-MX" sz="2400" dirty="0" smtClean="0">
                <a:latin typeface="Arial" panose="020B0604020202020204" pitchFamily="34" charset="0"/>
                <a:cs typeface="Arial" panose="020B0604020202020204" pitchFamily="34" charset="0"/>
              </a:rPr>
              <a:t>Los servicios se reciban de acuerdo con la necesidad</a:t>
            </a:r>
          </a:p>
          <a:p>
            <a:pPr marL="342900" indent="-342900" algn="just">
              <a:buFont typeface="Wingdings" panose="05000000000000000000" pitchFamily="2" charset="2"/>
              <a:buChar char="Ø"/>
            </a:pPr>
            <a:r>
              <a:rPr lang="es-MX" sz="2400" dirty="0" smtClean="0">
                <a:latin typeface="Arial" panose="020B0604020202020204" pitchFamily="34" charset="0"/>
                <a:cs typeface="Arial" panose="020B0604020202020204" pitchFamily="34" charset="0"/>
              </a:rPr>
              <a:t>El pago por servicios se hagan según la capacidad económica</a:t>
            </a:r>
          </a:p>
          <a:p>
            <a:pPr marL="342900" indent="-342900" algn="just">
              <a:buFont typeface="Wingdings" panose="05000000000000000000" pitchFamily="2" charset="2"/>
              <a:buChar char="Ø"/>
            </a:pPr>
            <a:r>
              <a:rPr lang="es-MX" sz="2400" dirty="0" smtClean="0">
                <a:latin typeface="Arial" panose="020B0604020202020204" pitchFamily="34" charset="0"/>
                <a:cs typeface="Arial" panose="020B0604020202020204" pitchFamily="34" charset="0"/>
              </a:rPr>
              <a:t>Salud es una necesidad básica para vivir:</a:t>
            </a:r>
          </a:p>
          <a:p>
            <a:pPr algn="just"/>
            <a:r>
              <a:rPr lang="es-MX" sz="2400" dirty="0" smtClean="0">
                <a:latin typeface="Arial" panose="020B0604020202020204" pitchFamily="34" charset="0"/>
                <a:cs typeface="Arial" panose="020B0604020202020204" pitchFamily="34" charset="0"/>
              </a:rPr>
              <a:t>Constituye la capacidad principal para el desarrollo y la realización de las personas</a:t>
            </a:r>
          </a:p>
          <a:p>
            <a:pPr marL="342900" indent="-342900" algn="just">
              <a:buFont typeface="Wingdings" panose="05000000000000000000" pitchFamily="2" charset="2"/>
              <a:buChar char="Ø"/>
            </a:pPr>
            <a:r>
              <a:rPr lang="es-MX" sz="2400" dirty="0" smtClean="0">
                <a:latin typeface="Arial" panose="020B0604020202020204" pitchFamily="34" charset="0"/>
                <a:cs typeface="Arial" panose="020B0604020202020204" pitchFamily="34" charset="0"/>
              </a:rPr>
              <a:t>La equidad se relaciona con la justicia y con la igualdad</a:t>
            </a:r>
          </a:p>
        </p:txBody>
      </p:sp>
    </p:spTree>
    <p:extLst>
      <p:ext uri="{BB962C8B-B14F-4D97-AF65-F5344CB8AC3E}">
        <p14:creationId xmlns:p14="http://schemas.microsoft.com/office/powerpoint/2010/main" val="5440314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87624" y="1628800"/>
            <a:ext cx="7383764" cy="4201278"/>
          </a:xfrm>
          <a:prstGeom prst="rect">
            <a:avLst/>
          </a:prstGeom>
          <a:noFill/>
        </p:spPr>
        <p:txBody>
          <a:bodyPr wrap="square" rtlCol="0">
            <a:spAutoFit/>
          </a:bodyPr>
          <a:lstStyle/>
          <a:p>
            <a:pPr marL="176213" indent="-176213" algn="just">
              <a:lnSpc>
                <a:spcPct val="150000"/>
              </a:lnSpc>
              <a:buFont typeface="Arial" pitchFamily="34" charset="0"/>
              <a:buChar char="•"/>
            </a:pPr>
            <a:r>
              <a:rPr lang="es-MX" sz="2000" b="1" dirty="0" smtClean="0">
                <a:latin typeface="Arial" pitchFamily="34" charset="0"/>
                <a:cs typeface="Arial" pitchFamily="34" charset="0"/>
              </a:rPr>
              <a:t>Las  condiciones sociales en que vive una persona influyen sobremanera en sus posibilidades de estar sana</a:t>
            </a:r>
          </a:p>
          <a:p>
            <a:pPr marL="176213" indent="-176213" algn="just">
              <a:lnSpc>
                <a:spcPct val="150000"/>
              </a:lnSpc>
              <a:buFont typeface="Arial" pitchFamily="34" charset="0"/>
              <a:buChar char="•"/>
            </a:pPr>
            <a:endParaRPr lang="es-MX" sz="2000" b="1" dirty="0">
              <a:latin typeface="Arial" pitchFamily="34" charset="0"/>
              <a:cs typeface="Arial" pitchFamily="34" charset="0"/>
            </a:endParaRPr>
          </a:p>
          <a:p>
            <a:pPr marL="176213" indent="-176213" algn="just">
              <a:lnSpc>
                <a:spcPct val="150000"/>
              </a:lnSpc>
              <a:buFont typeface="Arial" pitchFamily="34" charset="0"/>
              <a:buChar char="•"/>
            </a:pPr>
            <a:r>
              <a:rPr lang="es-MX" sz="2000" b="1" dirty="0" smtClean="0">
                <a:latin typeface="Arial" pitchFamily="34" charset="0"/>
                <a:cs typeface="Arial" pitchFamily="34" charset="0"/>
              </a:rPr>
              <a:t>La pobreza, la inseguridad alimentaria, la exclusión y discriminación social, la mala calidad de la vivienda, las condiciones de falta de higiene en los primeros años de vida y la escasa calificación laboral, son entre otros, elementos sustantivos del estado de salud de una población</a:t>
            </a:r>
            <a:endParaRPr lang="es-MX" sz="2000" b="1" dirty="0">
              <a:latin typeface="Bell MT" pitchFamily="18" charset="0"/>
            </a:endParaRPr>
          </a:p>
        </p:txBody>
      </p:sp>
      <p:pic>
        <p:nvPicPr>
          <p:cNvPr id="3" name="Picture 11" descr="C:\Documents and Settings\Mtra. Dulce\Mis documentos\Mis imágenes\untitled.bmp"/>
          <p:cNvPicPr>
            <a:picLocks noChangeAspect="1" noChangeArrowheads="1"/>
          </p:cNvPicPr>
          <p:nvPr/>
        </p:nvPicPr>
        <p:blipFill>
          <a:blip r:embed="rId2" cstate="print"/>
          <a:srcRect/>
          <a:stretch>
            <a:fillRect/>
          </a:stretch>
        </p:blipFill>
        <p:spPr bwMode="auto">
          <a:xfrm>
            <a:off x="7020273" y="116631"/>
            <a:ext cx="2032934" cy="80398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28662" y="1527427"/>
            <a:ext cx="7358114" cy="3970318"/>
          </a:xfrm>
          <a:prstGeom prst="rect">
            <a:avLst/>
          </a:prstGeom>
        </p:spPr>
        <p:txBody>
          <a:bodyPr wrap="square">
            <a:spAutoFit/>
          </a:bodyPr>
          <a:lstStyle/>
          <a:p>
            <a:pPr algn="just">
              <a:lnSpc>
                <a:spcPct val="150000"/>
              </a:lnSpc>
            </a:pPr>
            <a:r>
              <a:rPr lang="es-MX" sz="2400" b="1" dirty="0" smtClean="0">
                <a:latin typeface="Arial" pitchFamily="34" charset="0"/>
                <a:cs typeface="Arial" pitchFamily="34" charset="0"/>
              </a:rPr>
              <a:t>La hipótesis básica (que aunque bastante antigua, desgraciadamente todavía es necesaria de defender, demostrar y propagar) es que las enfermedades “no caen del cielo”, no se distribuyen por el azar, sino que están profundamente determinadas por la estructura social, política y económica en la que vivimos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87624" y="2357430"/>
            <a:ext cx="7670656" cy="2308324"/>
          </a:xfrm>
          <a:prstGeom prst="rect">
            <a:avLst/>
          </a:prstGeom>
          <a:noFill/>
        </p:spPr>
        <p:txBody>
          <a:bodyPr wrap="square" rtlCol="0">
            <a:spAutoFit/>
          </a:bodyPr>
          <a:lstStyle/>
          <a:p>
            <a:pPr algn="just">
              <a:lnSpc>
                <a:spcPct val="150000"/>
              </a:lnSpc>
            </a:pPr>
            <a:r>
              <a:rPr lang="es-MX" sz="2400" b="1" dirty="0" smtClean="0">
                <a:latin typeface="Arial" pitchFamily="34" charset="0"/>
                <a:cs typeface="Arial" pitchFamily="34" charset="0"/>
              </a:rPr>
              <a:t>Los Determinantes Sociales de la Salud se entienden como las condiciones sociales en que las personas viven y trabajan, que impactan sobre la salud</a:t>
            </a:r>
            <a:endParaRPr lang="es-MX" sz="2400" b="1" dirty="0">
              <a:latin typeface="Bell MT" pitchFamily="18" charset="0"/>
            </a:endParaRPr>
          </a:p>
        </p:txBody>
      </p:sp>
      <p:pic>
        <p:nvPicPr>
          <p:cNvPr id="3" name="Picture 11" descr="C:\Documents and Settings\Mtra. Dulce\Mis documentos\Mis imágenes\untitled.bmp"/>
          <p:cNvPicPr>
            <a:picLocks noChangeAspect="1" noChangeArrowheads="1"/>
          </p:cNvPicPr>
          <p:nvPr/>
        </p:nvPicPr>
        <p:blipFill>
          <a:blip r:embed="rId2" cstate="print"/>
          <a:srcRect/>
          <a:stretch>
            <a:fillRect/>
          </a:stretch>
        </p:blipFill>
        <p:spPr bwMode="auto">
          <a:xfrm>
            <a:off x="6732239" y="260648"/>
            <a:ext cx="2126041" cy="840807"/>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Rectángulo"/>
          <p:cNvSpPr>
            <a:spLocks noChangeArrowheads="1"/>
          </p:cNvSpPr>
          <p:nvPr/>
        </p:nvSpPr>
        <p:spPr bwMode="auto">
          <a:xfrm>
            <a:off x="2124075" y="964279"/>
            <a:ext cx="5184775" cy="641350"/>
          </a:xfrm>
          <a:prstGeom prst="rect">
            <a:avLst/>
          </a:prstGeom>
          <a:noFill/>
          <a:ln w="9525">
            <a:noFill/>
            <a:miter lim="800000"/>
            <a:headEnd/>
            <a:tailEnd/>
          </a:ln>
        </p:spPr>
        <p:txBody>
          <a:bodyPr>
            <a:spAutoFit/>
          </a:bodyPr>
          <a:lstStyle/>
          <a:p>
            <a:pPr algn="ctr"/>
            <a:r>
              <a:rPr lang="es-MX" b="1" dirty="0">
                <a:latin typeface="Calibri" pitchFamily="34" charset="0"/>
              </a:rPr>
              <a:t>LA EXCLUSIÓN SOCIAL EN EL ÁMBITO DE LA SALUD</a:t>
            </a:r>
            <a:endParaRPr lang="es-MX" dirty="0">
              <a:latin typeface="Calibri" pitchFamily="34" charset="0"/>
            </a:endParaRPr>
          </a:p>
        </p:txBody>
      </p:sp>
      <p:pic>
        <p:nvPicPr>
          <p:cNvPr id="5123" name="Picture 4"/>
          <p:cNvPicPr>
            <a:picLocks noChangeAspect="1" noChangeArrowheads="1"/>
          </p:cNvPicPr>
          <p:nvPr/>
        </p:nvPicPr>
        <p:blipFill>
          <a:blip r:embed="rId2" cstate="print"/>
          <a:srcRect t="1155"/>
          <a:stretch>
            <a:fillRect/>
          </a:stretch>
        </p:blipFill>
        <p:spPr bwMode="auto">
          <a:xfrm>
            <a:off x="1610597" y="1844824"/>
            <a:ext cx="6922215" cy="4649639"/>
          </a:xfrm>
          <a:prstGeom prst="rect">
            <a:avLst/>
          </a:prstGeom>
          <a:noFill/>
          <a:ln w="9525">
            <a:noFill/>
            <a:miter lim="800000"/>
            <a:headEnd/>
            <a:tailEnd/>
          </a:ln>
        </p:spPr>
      </p:pic>
      <p:sp>
        <p:nvSpPr>
          <p:cNvPr id="4" name="3 CuadroTexto"/>
          <p:cNvSpPr txBox="1"/>
          <p:nvPr/>
        </p:nvSpPr>
        <p:spPr>
          <a:xfrm>
            <a:off x="4572000" y="6429396"/>
            <a:ext cx="4357718" cy="246221"/>
          </a:xfrm>
          <a:prstGeom prst="rect">
            <a:avLst/>
          </a:prstGeom>
          <a:noFill/>
        </p:spPr>
        <p:txBody>
          <a:bodyPr wrap="square" rtlCol="0">
            <a:spAutoFit/>
          </a:bodyPr>
          <a:lstStyle/>
          <a:p>
            <a:r>
              <a:rPr lang="es-MX" sz="1000" dirty="0" smtClean="0">
                <a:latin typeface="Arial" pitchFamily="34" charset="0"/>
                <a:cs typeface="Arial" pitchFamily="34" charset="0"/>
              </a:rPr>
              <a:t>Fuente: OPS. Informe sobre la Salud de las Américas.  2008. </a:t>
            </a:r>
            <a:endParaRPr lang="es-MX"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03648" y="1844824"/>
            <a:ext cx="7056784" cy="2954655"/>
          </a:xfrm>
          <a:prstGeom prst="rect">
            <a:avLst/>
          </a:prstGeom>
        </p:spPr>
        <p:txBody>
          <a:bodyPr wrap="square">
            <a:spAutoFit/>
          </a:bodyPr>
          <a:lstStyle/>
          <a:p>
            <a:pPr algn="just">
              <a:lnSpc>
                <a:spcPct val="150000"/>
              </a:lnSpc>
            </a:pPr>
            <a:r>
              <a:rPr lang="es-MX" sz="2800" b="1" dirty="0" smtClean="0"/>
              <a:t>Determinantes Sociales de la Salud</a:t>
            </a:r>
          </a:p>
          <a:p>
            <a:pPr algn="just">
              <a:lnSpc>
                <a:spcPct val="150000"/>
              </a:lnSpc>
            </a:pPr>
            <a:endParaRPr lang="es-MX" sz="2400" b="1" dirty="0"/>
          </a:p>
          <a:p>
            <a:pPr marL="342900" indent="-342900" algn="just">
              <a:lnSpc>
                <a:spcPct val="150000"/>
              </a:lnSpc>
              <a:buFont typeface="Arial" panose="020B0604020202020204" pitchFamily="34" charset="0"/>
              <a:buChar char="•"/>
            </a:pPr>
            <a:r>
              <a:rPr lang="es-MX" sz="2400" dirty="0" smtClean="0"/>
              <a:t>Salud</a:t>
            </a:r>
          </a:p>
          <a:p>
            <a:pPr marL="342900" indent="-342900" algn="just">
              <a:lnSpc>
                <a:spcPct val="150000"/>
              </a:lnSpc>
              <a:buFont typeface="Arial" panose="020B0604020202020204" pitchFamily="34" charset="0"/>
              <a:buChar char="•"/>
            </a:pPr>
            <a:r>
              <a:rPr lang="es-MX" sz="2400" dirty="0" smtClean="0"/>
              <a:t>Derechos Humanos</a:t>
            </a:r>
          </a:p>
          <a:p>
            <a:pPr marL="342900" indent="-342900" algn="just">
              <a:lnSpc>
                <a:spcPct val="150000"/>
              </a:lnSpc>
              <a:buFont typeface="Arial" panose="020B0604020202020204" pitchFamily="34" charset="0"/>
              <a:buChar char="•"/>
            </a:pPr>
            <a:r>
              <a:rPr lang="es-MX" sz="2400" dirty="0" smtClean="0"/>
              <a:t>Equidad</a:t>
            </a:r>
          </a:p>
        </p:txBody>
      </p:sp>
    </p:spTree>
    <p:extLst>
      <p:ext uri="{BB962C8B-B14F-4D97-AF65-F5344CB8AC3E}">
        <p14:creationId xmlns:p14="http://schemas.microsoft.com/office/powerpoint/2010/main" val="3515537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0"/>
            <a:ext cx="9144000" cy="6858000"/>
          </a:xfrm>
          <a:prstGeom prst="rect">
            <a:avLst/>
          </a:prstGeom>
          <a:noFill/>
          <a:ln w="9525">
            <a:solidFill>
              <a:srgbClr val="000080"/>
            </a:solidFill>
            <a:miter lim="800000"/>
            <a:headEnd/>
            <a:tailEnd/>
          </a:ln>
        </p:spPr>
        <p:txBody>
          <a:bodyPr wrap="none" anchor="ctr"/>
          <a:lstStyle/>
          <a:p>
            <a:endParaRPr lang="es-ES">
              <a:latin typeface="Calibri" pitchFamily="34" charset="0"/>
            </a:endParaRPr>
          </a:p>
        </p:txBody>
      </p:sp>
      <p:grpSp>
        <p:nvGrpSpPr>
          <p:cNvPr id="2" name="Group 3"/>
          <p:cNvGrpSpPr>
            <a:grpSpLocks/>
          </p:cNvGrpSpPr>
          <p:nvPr/>
        </p:nvGrpSpPr>
        <p:grpSpPr bwMode="auto">
          <a:xfrm>
            <a:off x="1882775" y="2211388"/>
            <a:ext cx="5148263" cy="517525"/>
            <a:chOff x="1210" y="1393"/>
            <a:chExt cx="3243" cy="326"/>
          </a:xfrm>
        </p:grpSpPr>
        <p:sp>
          <p:nvSpPr>
            <p:cNvPr id="15364" name="Text Box 4"/>
            <p:cNvSpPr txBox="1">
              <a:spLocks noChangeArrowheads="1"/>
            </p:cNvSpPr>
            <p:nvPr/>
          </p:nvSpPr>
          <p:spPr bwMode="auto">
            <a:xfrm>
              <a:off x="1210" y="1393"/>
              <a:ext cx="1180" cy="326"/>
            </a:xfrm>
            <a:prstGeom prst="rect">
              <a:avLst/>
            </a:prstGeom>
            <a:noFill/>
            <a:ln w="12700" algn="ctr">
              <a:noFill/>
              <a:miter lim="800000"/>
              <a:headEnd/>
              <a:tailEnd/>
            </a:ln>
          </p:spPr>
          <p:txBody>
            <a:bodyPr>
              <a:spAutoFit/>
            </a:bodyPr>
            <a:lstStyle/>
            <a:p>
              <a:pPr algn="ctr" eaLnBrk="0" hangingPunct="0">
                <a:spcBef>
                  <a:spcPct val="50000"/>
                </a:spcBef>
              </a:pPr>
              <a:r>
                <a:rPr lang="es-ES" sz="1400">
                  <a:latin typeface="Tahoma" pitchFamily="34" charset="0"/>
                </a:rPr>
                <a:t>DEMOCRATIZACIÓN y descentralización</a:t>
              </a:r>
            </a:p>
          </p:txBody>
        </p:sp>
        <p:sp>
          <p:nvSpPr>
            <p:cNvPr id="15365" name="Line 5"/>
            <p:cNvSpPr>
              <a:spLocks noChangeShapeType="1"/>
            </p:cNvSpPr>
            <p:nvPr/>
          </p:nvSpPr>
          <p:spPr bwMode="auto">
            <a:xfrm flipV="1">
              <a:off x="2310" y="1563"/>
              <a:ext cx="2143" cy="1"/>
            </a:xfrm>
            <a:prstGeom prst="line">
              <a:avLst/>
            </a:prstGeom>
            <a:noFill/>
            <a:ln w="19050">
              <a:solidFill>
                <a:srgbClr val="FF3300"/>
              </a:solidFill>
              <a:prstDash val="dash"/>
              <a:round/>
              <a:headEnd/>
              <a:tailEnd type="stealth" w="med" len="lg"/>
            </a:ln>
          </p:spPr>
          <p:txBody>
            <a:bodyPr wrap="none" anchor="ctr"/>
            <a:lstStyle/>
            <a:p>
              <a:endParaRPr lang="es-ES"/>
            </a:p>
          </p:txBody>
        </p:sp>
      </p:grpSp>
      <p:grpSp>
        <p:nvGrpSpPr>
          <p:cNvPr id="3" name="Group 6"/>
          <p:cNvGrpSpPr>
            <a:grpSpLocks/>
          </p:cNvGrpSpPr>
          <p:nvPr/>
        </p:nvGrpSpPr>
        <p:grpSpPr bwMode="auto">
          <a:xfrm>
            <a:off x="971599" y="4578350"/>
            <a:ext cx="8081913" cy="501650"/>
            <a:chOff x="66" y="2884"/>
            <a:chExt cx="5637" cy="316"/>
          </a:xfrm>
        </p:grpSpPr>
        <p:sp>
          <p:nvSpPr>
            <p:cNvPr id="15367" name="Text Box 7"/>
            <p:cNvSpPr txBox="1">
              <a:spLocks noChangeArrowheads="1"/>
            </p:cNvSpPr>
            <p:nvPr/>
          </p:nvSpPr>
          <p:spPr bwMode="auto">
            <a:xfrm>
              <a:off x="66" y="3000"/>
              <a:ext cx="457" cy="200"/>
            </a:xfrm>
            <a:prstGeom prst="rect">
              <a:avLst/>
            </a:prstGeom>
            <a:noFill/>
            <a:ln w="12700" algn="ctr">
              <a:solidFill>
                <a:srgbClr val="CC3300"/>
              </a:solidFill>
              <a:miter lim="800000"/>
              <a:headEnd/>
              <a:tailEnd/>
            </a:ln>
          </p:spPr>
          <p:txBody>
            <a:bodyPr>
              <a:spAutoFit/>
            </a:bodyPr>
            <a:lstStyle/>
            <a:p>
              <a:pPr algn="ctr" eaLnBrk="0" hangingPunct="0">
                <a:spcBef>
                  <a:spcPct val="50000"/>
                </a:spcBef>
              </a:pPr>
              <a:r>
                <a:rPr lang="es-ES" sz="1400">
                  <a:latin typeface="Tahoma" pitchFamily="34" charset="0"/>
                </a:rPr>
                <a:t>1975</a:t>
              </a:r>
            </a:p>
          </p:txBody>
        </p:sp>
        <p:sp>
          <p:nvSpPr>
            <p:cNvPr id="15368" name="Text Box 8"/>
            <p:cNvSpPr txBox="1">
              <a:spLocks noChangeArrowheads="1"/>
            </p:cNvSpPr>
            <p:nvPr/>
          </p:nvSpPr>
          <p:spPr bwMode="auto">
            <a:xfrm>
              <a:off x="2228" y="3000"/>
              <a:ext cx="503" cy="200"/>
            </a:xfrm>
            <a:prstGeom prst="rect">
              <a:avLst/>
            </a:prstGeom>
            <a:noFill/>
            <a:ln w="12700" algn="ctr">
              <a:solidFill>
                <a:srgbClr val="CC3300"/>
              </a:solidFill>
              <a:miter lim="800000"/>
              <a:headEnd/>
              <a:tailEnd/>
            </a:ln>
          </p:spPr>
          <p:txBody>
            <a:bodyPr>
              <a:spAutoFit/>
            </a:bodyPr>
            <a:lstStyle/>
            <a:p>
              <a:pPr algn="ctr" eaLnBrk="0" hangingPunct="0">
                <a:spcBef>
                  <a:spcPct val="50000"/>
                </a:spcBef>
              </a:pPr>
              <a:r>
                <a:rPr lang="es-ES" sz="1400">
                  <a:latin typeface="Tahoma" pitchFamily="34" charset="0"/>
                </a:rPr>
                <a:t>1990</a:t>
              </a:r>
            </a:p>
          </p:txBody>
        </p:sp>
        <p:sp>
          <p:nvSpPr>
            <p:cNvPr id="15369" name="Text Box 9"/>
            <p:cNvSpPr txBox="1">
              <a:spLocks noChangeArrowheads="1"/>
            </p:cNvSpPr>
            <p:nvPr/>
          </p:nvSpPr>
          <p:spPr bwMode="auto">
            <a:xfrm>
              <a:off x="3628" y="2999"/>
              <a:ext cx="484" cy="200"/>
            </a:xfrm>
            <a:prstGeom prst="rect">
              <a:avLst/>
            </a:prstGeom>
            <a:noFill/>
            <a:ln w="12700" algn="ctr">
              <a:solidFill>
                <a:srgbClr val="CC3300"/>
              </a:solidFill>
              <a:miter lim="800000"/>
              <a:headEnd/>
              <a:tailEnd/>
            </a:ln>
          </p:spPr>
          <p:txBody>
            <a:bodyPr>
              <a:spAutoFit/>
            </a:bodyPr>
            <a:lstStyle/>
            <a:p>
              <a:pPr algn="ctr" eaLnBrk="0" hangingPunct="0">
                <a:spcBef>
                  <a:spcPct val="50000"/>
                </a:spcBef>
              </a:pPr>
              <a:r>
                <a:rPr lang="es-ES" sz="1400">
                  <a:latin typeface="Tahoma" pitchFamily="34" charset="0"/>
                </a:rPr>
                <a:t>2000</a:t>
              </a:r>
            </a:p>
          </p:txBody>
        </p:sp>
        <p:sp>
          <p:nvSpPr>
            <p:cNvPr id="15370" name="Text Box 10"/>
            <p:cNvSpPr txBox="1">
              <a:spLocks noChangeArrowheads="1"/>
            </p:cNvSpPr>
            <p:nvPr/>
          </p:nvSpPr>
          <p:spPr bwMode="auto">
            <a:xfrm>
              <a:off x="5173" y="3000"/>
              <a:ext cx="530" cy="200"/>
            </a:xfrm>
            <a:prstGeom prst="rect">
              <a:avLst/>
            </a:prstGeom>
            <a:noFill/>
            <a:ln w="12700" algn="ctr">
              <a:solidFill>
                <a:srgbClr val="CC3300"/>
              </a:solidFill>
              <a:miter lim="800000"/>
              <a:headEnd/>
              <a:tailEnd/>
            </a:ln>
          </p:spPr>
          <p:txBody>
            <a:bodyPr>
              <a:spAutoFit/>
            </a:bodyPr>
            <a:lstStyle/>
            <a:p>
              <a:pPr algn="r" eaLnBrk="0" hangingPunct="0">
                <a:spcBef>
                  <a:spcPct val="50000"/>
                </a:spcBef>
              </a:pPr>
              <a:r>
                <a:rPr lang="es-ES" sz="1400">
                  <a:latin typeface="Tahoma" pitchFamily="34" charset="0"/>
                </a:rPr>
                <a:t>2015</a:t>
              </a:r>
            </a:p>
          </p:txBody>
        </p:sp>
        <p:sp>
          <p:nvSpPr>
            <p:cNvPr id="15371" name="Line 11"/>
            <p:cNvSpPr>
              <a:spLocks noChangeShapeType="1"/>
            </p:cNvSpPr>
            <p:nvPr/>
          </p:nvSpPr>
          <p:spPr bwMode="auto">
            <a:xfrm flipV="1">
              <a:off x="283" y="2952"/>
              <a:ext cx="4270" cy="1"/>
            </a:xfrm>
            <a:prstGeom prst="line">
              <a:avLst/>
            </a:prstGeom>
            <a:noFill/>
            <a:ln w="28575">
              <a:solidFill>
                <a:srgbClr val="CC3300"/>
              </a:solidFill>
              <a:round/>
              <a:headEnd/>
              <a:tailEnd/>
            </a:ln>
          </p:spPr>
          <p:txBody>
            <a:bodyPr wrap="none" anchor="ctr"/>
            <a:lstStyle/>
            <a:p>
              <a:endParaRPr lang="es-ES"/>
            </a:p>
          </p:txBody>
        </p:sp>
        <p:sp>
          <p:nvSpPr>
            <p:cNvPr id="15372" name="Line 12"/>
            <p:cNvSpPr>
              <a:spLocks noChangeShapeType="1"/>
            </p:cNvSpPr>
            <p:nvPr/>
          </p:nvSpPr>
          <p:spPr bwMode="auto">
            <a:xfrm flipV="1">
              <a:off x="4585" y="2953"/>
              <a:ext cx="979" cy="0"/>
            </a:xfrm>
            <a:prstGeom prst="line">
              <a:avLst/>
            </a:prstGeom>
            <a:noFill/>
            <a:ln w="28575">
              <a:solidFill>
                <a:srgbClr val="CC3300"/>
              </a:solidFill>
              <a:prstDash val="sysDot"/>
              <a:round/>
              <a:headEnd/>
              <a:tailEnd type="stealth" w="med" len="lg"/>
            </a:ln>
          </p:spPr>
          <p:txBody>
            <a:bodyPr wrap="none" anchor="ctr"/>
            <a:lstStyle/>
            <a:p>
              <a:endParaRPr lang="es-ES"/>
            </a:p>
          </p:txBody>
        </p:sp>
        <p:sp>
          <p:nvSpPr>
            <p:cNvPr id="15373" name="Line 13"/>
            <p:cNvSpPr>
              <a:spLocks noChangeShapeType="1"/>
            </p:cNvSpPr>
            <p:nvPr/>
          </p:nvSpPr>
          <p:spPr bwMode="auto">
            <a:xfrm flipH="1">
              <a:off x="284" y="2889"/>
              <a:ext cx="0" cy="130"/>
            </a:xfrm>
            <a:prstGeom prst="line">
              <a:avLst/>
            </a:prstGeom>
            <a:noFill/>
            <a:ln w="19050">
              <a:solidFill>
                <a:srgbClr val="CC3300"/>
              </a:solidFill>
              <a:round/>
              <a:headEnd/>
              <a:tailEnd/>
            </a:ln>
          </p:spPr>
          <p:txBody>
            <a:bodyPr wrap="none" anchor="ctr"/>
            <a:lstStyle/>
            <a:p>
              <a:endParaRPr lang="es-ES"/>
            </a:p>
          </p:txBody>
        </p:sp>
        <p:sp>
          <p:nvSpPr>
            <p:cNvPr id="15374" name="Line 14"/>
            <p:cNvSpPr>
              <a:spLocks noChangeShapeType="1"/>
            </p:cNvSpPr>
            <p:nvPr/>
          </p:nvSpPr>
          <p:spPr bwMode="auto">
            <a:xfrm flipH="1">
              <a:off x="2465" y="2884"/>
              <a:ext cx="0" cy="130"/>
            </a:xfrm>
            <a:prstGeom prst="line">
              <a:avLst/>
            </a:prstGeom>
            <a:noFill/>
            <a:ln w="19050">
              <a:solidFill>
                <a:srgbClr val="CC3300"/>
              </a:solidFill>
              <a:round/>
              <a:headEnd/>
              <a:tailEnd/>
            </a:ln>
          </p:spPr>
          <p:txBody>
            <a:bodyPr wrap="none" anchor="ctr"/>
            <a:lstStyle/>
            <a:p>
              <a:endParaRPr lang="es-ES"/>
            </a:p>
          </p:txBody>
        </p:sp>
        <p:sp>
          <p:nvSpPr>
            <p:cNvPr id="15375" name="Line 15"/>
            <p:cNvSpPr>
              <a:spLocks noChangeShapeType="1"/>
            </p:cNvSpPr>
            <p:nvPr/>
          </p:nvSpPr>
          <p:spPr bwMode="auto">
            <a:xfrm flipH="1">
              <a:off x="3855" y="2884"/>
              <a:ext cx="0" cy="130"/>
            </a:xfrm>
            <a:prstGeom prst="line">
              <a:avLst/>
            </a:prstGeom>
            <a:noFill/>
            <a:ln w="19050">
              <a:solidFill>
                <a:srgbClr val="CC3300"/>
              </a:solidFill>
              <a:round/>
              <a:headEnd/>
              <a:tailEnd/>
            </a:ln>
          </p:spPr>
          <p:txBody>
            <a:bodyPr wrap="none" anchor="ctr"/>
            <a:lstStyle/>
            <a:p>
              <a:endParaRPr lang="es-ES"/>
            </a:p>
          </p:txBody>
        </p:sp>
      </p:grpSp>
      <p:grpSp>
        <p:nvGrpSpPr>
          <p:cNvPr id="4" name="Group 16"/>
          <p:cNvGrpSpPr>
            <a:grpSpLocks/>
          </p:cNvGrpSpPr>
          <p:nvPr/>
        </p:nvGrpSpPr>
        <p:grpSpPr bwMode="auto">
          <a:xfrm>
            <a:off x="5743575" y="3557588"/>
            <a:ext cx="3124200" cy="409575"/>
            <a:chOff x="3618" y="2177"/>
            <a:chExt cx="1968" cy="258"/>
          </a:xfrm>
        </p:grpSpPr>
        <p:sp>
          <p:nvSpPr>
            <p:cNvPr id="15377" name="Text Box 17"/>
            <p:cNvSpPr txBox="1">
              <a:spLocks noChangeArrowheads="1"/>
            </p:cNvSpPr>
            <p:nvPr/>
          </p:nvSpPr>
          <p:spPr bwMode="auto">
            <a:xfrm>
              <a:off x="3618" y="2177"/>
              <a:ext cx="484" cy="258"/>
            </a:xfrm>
            <a:prstGeom prst="rect">
              <a:avLst/>
            </a:prstGeom>
            <a:noFill/>
            <a:ln w="12700" algn="ctr">
              <a:solidFill>
                <a:srgbClr val="006600"/>
              </a:solidFill>
              <a:miter lim="800000"/>
              <a:headEnd/>
              <a:tailEnd/>
            </a:ln>
          </p:spPr>
          <p:txBody>
            <a:bodyPr>
              <a:spAutoFit/>
            </a:bodyPr>
            <a:lstStyle/>
            <a:p>
              <a:pPr algn="ctr" eaLnBrk="0" hangingPunct="0">
                <a:spcBef>
                  <a:spcPct val="50000"/>
                </a:spcBef>
              </a:pPr>
              <a:r>
                <a:rPr lang="es-ES" sz="2000">
                  <a:latin typeface="Tahoma" pitchFamily="34" charset="0"/>
                </a:rPr>
                <a:t>ODM</a:t>
              </a:r>
            </a:p>
          </p:txBody>
        </p:sp>
        <p:sp>
          <p:nvSpPr>
            <p:cNvPr id="15378" name="Line 18"/>
            <p:cNvSpPr>
              <a:spLocks noChangeShapeType="1"/>
            </p:cNvSpPr>
            <p:nvPr/>
          </p:nvSpPr>
          <p:spPr bwMode="auto">
            <a:xfrm>
              <a:off x="4114" y="2301"/>
              <a:ext cx="1472" cy="0"/>
            </a:xfrm>
            <a:prstGeom prst="line">
              <a:avLst/>
            </a:prstGeom>
            <a:noFill/>
            <a:ln w="19050">
              <a:solidFill>
                <a:srgbClr val="006600"/>
              </a:solidFill>
              <a:prstDash val="sysDot"/>
              <a:round/>
              <a:headEnd/>
              <a:tailEnd type="stealth" w="med" len="lg"/>
            </a:ln>
          </p:spPr>
          <p:txBody>
            <a:bodyPr wrap="none" anchor="ctr"/>
            <a:lstStyle/>
            <a:p>
              <a:endParaRPr lang="es-ES"/>
            </a:p>
          </p:txBody>
        </p:sp>
      </p:grpSp>
      <p:grpSp>
        <p:nvGrpSpPr>
          <p:cNvPr id="5" name="Group 19"/>
          <p:cNvGrpSpPr>
            <a:grpSpLocks/>
          </p:cNvGrpSpPr>
          <p:nvPr/>
        </p:nvGrpSpPr>
        <p:grpSpPr bwMode="auto">
          <a:xfrm>
            <a:off x="971599" y="3884613"/>
            <a:ext cx="5152976" cy="701675"/>
            <a:chOff x="517" y="2447"/>
            <a:chExt cx="3341" cy="406"/>
          </a:xfrm>
        </p:grpSpPr>
        <p:sp>
          <p:nvSpPr>
            <p:cNvPr id="15380" name="Text Box 20"/>
            <p:cNvSpPr txBox="1">
              <a:spLocks noChangeArrowheads="1"/>
            </p:cNvSpPr>
            <p:nvPr/>
          </p:nvSpPr>
          <p:spPr bwMode="auto">
            <a:xfrm>
              <a:off x="517" y="2447"/>
              <a:ext cx="420" cy="258"/>
            </a:xfrm>
            <a:prstGeom prst="rect">
              <a:avLst/>
            </a:prstGeom>
            <a:noFill/>
            <a:ln w="12700" algn="ctr">
              <a:solidFill>
                <a:srgbClr val="00CCFF"/>
              </a:solidFill>
              <a:miter lim="800000"/>
              <a:headEnd/>
              <a:tailEnd/>
            </a:ln>
          </p:spPr>
          <p:txBody>
            <a:bodyPr>
              <a:spAutoFit/>
            </a:bodyPr>
            <a:lstStyle/>
            <a:p>
              <a:pPr algn="ctr" eaLnBrk="0" hangingPunct="0">
                <a:spcBef>
                  <a:spcPct val="50000"/>
                </a:spcBef>
              </a:pPr>
              <a:r>
                <a:rPr lang="es-ES" sz="2000">
                  <a:latin typeface="Tahoma" pitchFamily="34" charset="0"/>
                </a:rPr>
                <a:t>SPT</a:t>
              </a:r>
            </a:p>
          </p:txBody>
        </p:sp>
        <p:sp>
          <p:nvSpPr>
            <p:cNvPr id="15381" name="Line 21"/>
            <p:cNvSpPr>
              <a:spLocks noChangeShapeType="1"/>
            </p:cNvSpPr>
            <p:nvPr/>
          </p:nvSpPr>
          <p:spPr bwMode="auto">
            <a:xfrm>
              <a:off x="942" y="2580"/>
              <a:ext cx="2916" cy="0"/>
            </a:xfrm>
            <a:prstGeom prst="line">
              <a:avLst/>
            </a:prstGeom>
            <a:noFill/>
            <a:ln w="12700">
              <a:solidFill>
                <a:srgbClr val="00CCFF"/>
              </a:solidFill>
              <a:prstDash val="sysDot"/>
              <a:round/>
              <a:headEnd/>
              <a:tailEnd/>
            </a:ln>
          </p:spPr>
          <p:txBody>
            <a:bodyPr wrap="none" anchor="ctr"/>
            <a:lstStyle/>
            <a:p>
              <a:endParaRPr lang="es-ES"/>
            </a:p>
          </p:txBody>
        </p:sp>
        <p:sp>
          <p:nvSpPr>
            <p:cNvPr id="15382" name="Line 22"/>
            <p:cNvSpPr>
              <a:spLocks noChangeShapeType="1"/>
            </p:cNvSpPr>
            <p:nvPr/>
          </p:nvSpPr>
          <p:spPr bwMode="auto">
            <a:xfrm>
              <a:off x="3849" y="2588"/>
              <a:ext cx="0" cy="265"/>
            </a:xfrm>
            <a:prstGeom prst="line">
              <a:avLst/>
            </a:prstGeom>
            <a:noFill/>
            <a:ln w="12700">
              <a:solidFill>
                <a:srgbClr val="00CCFF"/>
              </a:solidFill>
              <a:prstDash val="sysDot"/>
              <a:round/>
              <a:headEnd/>
              <a:tailEnd type="stealth" w="med" len="lg"/>
            </a:ln>
          </p:spPr>
          <p:txBody>
            <a:bodyPr wrap="none" anchor="ctr"/>
            <a:lstStyle/>
            <a:p>
              <a:endParaRPr lang="es-ES"/>
            </a:p>
          </p:txBody>
        </p:sp>
      </p:grpSp>
      <p:grpSp>
        <p:nvGrpSpPr>
          <p:cNvPr id="6" name="Group 23"/>
          <p:cNvGrpSpPr>
            <a:grpSpLocks/>
          </p:cNvGrpSpPr>
          <p:nvPr/>
        </p:nvGrpSpPr>
        <p:grpSpPr bwMode="auto">
          <a:xfrm>
            <a:off x="1651000" y="2889250"/>
            <a:ext cx="2028825" cy="1755775"/>
            <a:chOff x="1040" y="1892"/>
            <a:chExt cx="1134" cy="1034"/>
          </a:xfrm>
        </p:grpSpPr>
        <p:sp>
          <p:nvSpPr>
            <p:cNvPr id="15384" name="Text Box 24"/>
            <p:cNvSpPr txBox="1">
              <a:spLocks noChangeArrowheads="1"/>
            </p:cNvSpPr>
            <p:nvPr/>
          </p:nvSpPr>
          <p:spPr bwMode="auto">
            <a:xfrm>
              <a:off x="1040" y="1892"/>
              <a:ext cx="1134" cy="269"/>
            </a:xfrm>
            <a:prstGeom prst="rect">
              <a:avLst/>
            </a:prstGeom>
            <a:noFill/>
            <a:ln w="12700" algn="ctr">
              <a:noFill/>
              <a:miter lim="800000"/>
              <a:headEnd/>
              <a:tailEnd/>
            </a:ln>
          </p:spPr>
          <p:txBody>
            <a:bodyPr>
              <a:spAutoFit/>
            </a:bodyPr>
            <a:lstStyle/>
            <a:p>
              <a:pPr algn="ctr" eaLnBrk="0" hangingPunct="0">
                <a:spcBef>
                  <a:spcPct val="50000"/>
                </a:spcBef>
              </a:pPr>
              <a:r>
                <a:rPr lang="es-ES" sz="1200">
                  <a:latin typeface="Tahoma" pitchFamily="34" charset="0"/>
                </a:rPr>
                <a:t>Estado benefactor y crisis de la seguridad social</a:t>
              </a:r>
            </a:p>
          </p:txBody>
        </p:sp>
        <p:sp>
          <p:nvSpPr>
            <p:cNvPr id="15385" name="AutoShape 25"/>
            <p:cNvSpPr>
              <a:spLocks noChangeArrowheads="1"/>
            </p:cNvSpPr>
            <p:nvPr/>
          </p:nvSpPr>
          <p:spPr bwMode="auto">
            <a:xfrm>
              <a:off x="1190" y="2214"/>
              <a:ext cx="805" cy="712"/>
            </a:xfrm>
            <a:prstGeom prst="downArrow">
              <a:avLst>
                <a:gd name="adj1" fmla="val 53537"/>
                <a:gd name="adj2" fmla="val 39046"/>
              </a:avLst>
            </a:prstGeom>
            <a:noFill/>
            <a:ln w="19050" algn="ctr">
              <a:solidFill>
                <a:srgbClr val="009900"/>
              </a:solidFill>
              <a:prstDash val="sysDot"/>
              <a:miter lim="800000"/>
              <a:headEnd/>
              <a:tailEnd/>
            </a:ln>
          </p:spPr>
          <p:txBody>
            <a:bodyPr wrap="none" anchor="ctr"/>
            <a:lstStyle/>
            <a:p>
              <a:pPr algn="ctr"/>
              <a:endParaRPr lang="en-US" sz="2400">
                <a:latin typeface="Calibri" pitchFamily="34" charset="0"/>
              </a:endParaRPr>
            </a:p>
          </p:txBody>
        </p:sp>
      </p:grpSp>
      <p:grpSp>
        <p:nvGrpSpPr>
          <p:cNvPr id="7" name="Group 26"/>
          <p:cNvGrpSpPr>
            <a:grpSpLocks/>
          </p:cNvGrpSpPr>
          <p:nvPr/>
        </p:nvGrpSpPr>
        <p:grpSpPr bwMode="auto">
          <a:xfrm>
            <a:off x="3868738" y="2484438"/>
            <a:ext cx="3097212" cy="2168525"/>
            <a:chOff x="2437" y="1565"/>
            <a:chExt cx="1951" cy="1366"/>
          </a:xfrm>
        </p:grpSpPr>
        <p:sp>
          <p:nvSpPr>
            <p:cNvPr id="15387" name="Text Box 27"/>
            <p:cNvSpPr txBox="1">
              <a:spLocks noChangeArrowheads="1"/>
            </p:cNvSpPr>
            <p:nvPr/>
          </p:nvSpPr>
          <p:spPr bwMode="auto">
            <a:xfrm>
              <a:off x="2446" y="1565"/>
              <a:ext cx="1676" cy="403"/>
            </a:xfrm>
            <a:prstGeom prst="rect">
              <a:avLst/>
            </a:prstGeom>
            <a:noFill/>
            <a:ln w="12700" algn="ctr">
              <a:noFill/>
              <a:miter lim="800000"/>
              <a:headEnd/>
              <a:tailEnd/>
            </a:ln>
          </p:spPr>
          <p:txBody>
            <a:bodyPr>
              <a:spAutoFit/>
            </a:bodyPr>
            <a:lstStyle/>
            <a:p>
              <a:pPr eaLnBrk="0" hangingPunct="0"/>
              <a:r>
                <a:rPr lang="es-ES" sz="1200" b="1">
                  <a:latin typeface="Tahoma" pitchFamily="34" charset="0"/>
                </a:rPr>
                <a:t>Reformas económicas y del Estado Reformas del sector de la salud</a:t>
              </a:r>
            </a:p>
          </p:txBody>
        </p:sp>
        <p:sp>
          <p:nvSpPr>
            <p:cNvPr id="15388" name="AutoShape 28"/>
            <p:cNvSpPr>
              <a:spLocks noChangeArrowheads="1"/>
            </p:cNvSpPr>
            <p:nvPr/>
          </p:nvSpPr>
          <p:spPr bwMode="auto">
            <a:xfrm>
              <a:off x="2437" y="1954"/>
              <a:ext cx="243" cy="977"/>
            </a:xfrm>
            <a:prstGeom prst="downArrow">
              <a:avLst>
                <a:gd name="adj1" fmla="val 36074"/>
                <a:gd name="adj2" fmla="val 116746"/>
              </a:avLst>
            </a:prstGeom>
            <a:noFill/>
            <a:ln w="19050" algn="ctr">
              <a:solidFill>
                <a:srgbClr val="00CCFF"/>
              </a:solidFill>
              <a:prstDash val="sysDot"/>
              <a:miter lim="800000"/>
              <a:headEnd/>
              <a:tailEnd/>
            </a:ln>
          </p:spPr>
          <p:txBody>
            <a:bodyPr wrap="none" anchor="ctr"/>
            <a:lstStyle/>
            <a:p>
              <a:endParaRPr lang="es-ES">
                <a:latin typeface="Calibri" pitchFamily="34" charset="0"/>
              </a:endParaRPr>
            </a:p>
          </p:txBody>
        </p:sp>
        <p:sp>
          <p:nvSpPr>
            <p:cNvPr id="15389" name="Line 29"/>
            <p:cNvSpPr>
              <a:spLocks noChangeShapeType="1"/>
            </p:cNvSpPr>
            <p:nvPr/>
          </p:nvSpPr>
          <p:spPr bwMode="auto">
            <a:xfrm>
              <a:off x="2548" y="1954"/>
              <a:ext cx="1840" cy="0"/>
            </a:xfrm>
            <a:prstGeom prst="line">
              <a:avLst/>
            </a:prstGeom>
            <a:noFill/>
            <a:ln w="12700">
              <a:solidFill>
                <a:srgbClr val="00CCFF"/>
              </a:solidFill>
              <a:prstDash val="sysDot"/>
              <a:round/>
              <a:headEnd/>
              <a:tailEnd type="stealth" w="med" len="lg"/>
            </a:ln>
          </p:spPr>
          <p:txBody>
            <a:bodyPr wrap="none" anchor="ctr"/>
            <a:lstStyle/>
            <a:p>
              <a:endParaRPr lang="es-ES"/>
            </a:p>
          </p:txBody>
        </p:sp>
      </p:grpSp>
      <p:grpSp>
        <p:nvGrpSpPr>
          <p:cNvPr id="8" name="Group 30"/>
          <p:cNvGrpSpPr>
            <a:grpSpLocks/>
          </p:cNvGrpSpPr>
          <p:nvPr/>
        </p:nvGrpSpPr>
        <p:grpSpPr bwMode="auto">
          <a:xfrm>
            <a:off x="3652838" y="1647825"/>
            <a:ext cx="3359150" cy="504825"/>
            <a:chOff x="2325" y="1118"/>
            <a:chExt cx="2116" cy="318"/>
          </a:xfrm>
        </p:grpSpPr>
        <p:sp>
          <p:nvSpPr>
            <p:cNvPr id="15391" name="Rectangle 31"/>
            <p:cNvSpPr>
              <a:spLocks noChangeArrowheads="1"/>
            </p:cNvSpPr>
            <p:nvPr/>
          </p:nvSpPr>
          <p:spPr bwMode="auto">
            <a:xfrm>
              <a:off x="2325" y="1118"/>
              <a:ext cx="1245" cy="318"/>
            </a:xfrm>
            <a:prstGeom prst="rect">
              <a:avLst/>
            </a:prstGeom>
            <a:noFill/>
            <a:ln w="12700" algn="ctr">
              <a:noFill/>
              <a:miter lim="800000"/>
              <a:headEnd/>
              <a:tailEnd/>
            </a:ln>
          </p:spPr>
          <p:txBody>
            <a:bodyPr wrap="none" anchor="ctr"/>
            <a:lstStyle/>
            <a:p>
              <a:pPr algn="ctr" eaLnBrk="0" hangingPunct="0"/>
              <a:r>
                <a:rPr lang="es-ES" sz="1400" b="1">
                  <a:latin typeface="Tahoma" pitchFamily="34" charset="0"/>
                </a:rPr>
                <a:t>GLOBALIZACIÓN</a:t>
              </a:r>
            </a:p>
            <a:p>
              <a:pPr algn="ctr" eaLnBrk="0" hangingPunct="0"/>
              <a:r>
                <a:rPr lang="es-ES" sz="1400" b="1">
                  <a:latin typeface="Tahoma" pitchFamily="34" charset="0"/>
                </a:rPr>
                <a:t>y nuevo modelo económico</a:t>
              </a:r>
            </a:p>
          </p:txBody>
        </p:sp>
        <p:sp>
          <p:nvSpPr>
            <p:cNvPr id="15392" name="Line 32"/>
            <p:cNvSpPr>
              <a:spLocks noChangeShapeType="1"/>
            </p:cNvSpPr>
            <p:nvPr/>
          </p:nvSpPr>
          <p:spPr bwMode="auto">
            <a:xfrm>
              <a:off x="3533" y="1263"/>
              <a:ext cx="908" cy="0"/>
            </a:xfrm>
            <a:prstGeom prst="line">
              <a:avLst/>
            </a:prstGeom>
            <a:noFill/>
            <a:ln w="19050">
              <a:solidFill>
                <a:srgbClr val="FFFFFF"/>
              </a:solidFill>
              <a:prstDash val="dash"/>
              <a:round/>
              <a:headEnd/>
              <a:tailEnd type="stealth" w="med" len="lg"/>
            </a:ln>
          </p:spPr>
          <p:txBody>
            <a:bodyPr wrap="none" anchor="ctr"/>
            <a:lstStyle/>
            <a:p>
              <a:endParaRPr lang="es-ES"/>
            </a:p>
          </p:txBody>
        </p:sp>
      </p:grpSp>
      <p:grpSp>
        <p:nvGrpSpPr>
          <p:cNvPr id="9" name="Group 33"/>
          <p:cNvGrpSpPr>
            <a:grpSpLocks/>
          </p:cNvGrpSpPr>
          <p:nvPr/>
        </p:nvGrpSpPr>
        <p:grpSpPr bwMode="auto">
          <a:xfrm>
            <a:off x="1147763" y="5165725"/>
            <a:ext cx="7678738" cy="274638"/>
            <a:chOff x="723" y="3254"/>
            <a:chExt cx="4837" cy="173"/>
          </a:xfrm>
        </p:grpSpPr>
        <p:sp>
          <p:nvSpPr>
            <p:cNvPr id="15394" name="Text Box 34"/>
            <p:cNvSpPr txBox="1">
              <a:spLocks noChangeArrowheads="1"/>
            </p:cNvSpPr>
            <p:nvPr/>
          </p:nvSpPr>
          <p:spPr bwMode="auto">
            <a:xfrm>
              <a:off x="723" y="3254"/>
              <a:ext cx="4314" cy="173"/>
            </a:xfrm>
            <a:prstGeom prst="rect">
              <a:avLst/>
            </a:prstGeom>
            <a:noFill/>
            <a:ln w="12700" algn="ctr">
              <a:noFill/>
              <a:miter lim="800000"/>
              <a:headEnd/>
              <a:tailEnd/>
            </a:ln>
          </p:spPr>
          <p:txBody>
            <a:bodyPr>
              <a:spAutoFit/>
            </a:bodyPr>
            <a:lstStyle/>
            <a:p>
              <a:pPr eaLnBrk="0" hangingPunct="0">
                <a:spcBef>
                  <a:spcPct val="50000"/>
                </a:spcBef>
              </a:pPr>
              <a:r>
                <a:rPr lang="es-ES" sz="1200" dirty="0">
                  <a:latin typeface="Tahoma" pitchFamily="34" charset="0"/>
                </a:rPr>
                <a:t>TRANSICIÓN DEMOGRÁFICA: crecimiento, urbanización y envejecimiento poblacionales</a:t>
              </a:r>
            </a:p>
          </p:txBody>
        </p:sp>
        <p:sp>
          <p:nvSpPr>
            <p:cNvPr id="15395" name="Line 35"/>
            <p:cNvSpPr>
              <a:spLocks noChangeShapeType="1"/>
            </p:cNvSpPr>
            <p:nvPr/>
          </p:nvSpPr>
          <p:spPr bwMode="auto">
            <a:xfrm>
              <a:off x="4553" y="3374"/>
              <a:ext cx="1007" cy="0"/>
            </a:xfrm>
            <a:prstGeom prst="line">
              <a:avLst/>
            </a:prstGeom>
            <a:noFill/>
            <a:ln w="12700">
              <a:solidFill>
                <a:srgbClr val="CC3300"/>
              </a:solidFill>
              <a:prstDash val="sysDot"/>
              <a:round/>
              <a:headEnd/>
              <a:tailEnd type="stealth" w="med" len="lg"/>
            </a:ln>
          </p:spPr>
          <p:txBody>
            <a:bodyPr wrap="none" anchor="ctr"/>
            <a:lstStyle/>
            <a:p>
              <a:endParaRPr lang="es-ES"/>
            </a:p>
          </p:txBody>
        </p:sp>
      </p:grpSp>
      <p:grpSp>
        <p:nvGrpSpPr>
          <p:cNvPr id="10" name="Group 36"/>
          <p:cNvGrpSpPr>
            <a:grpSpLocks/>
          </p:cNvGrpSpPr>
          <p:nvPr/>
        </p:nvGrpSpPr>
        <p:grpSpPr bwMode="auto">
          <a:xfrm>
            <a:off x="1258889" y="5514965"/>
            <a:ext cx="7559676" cy="276225"/>
            <a:chOff x="793" y="3474"/>
            <a:chExt cx="4762" cy="174"/>
          </a:xfrm>
        </p:grpSpPr>
        <p:sp>
          <p:nvSpPr>
            <p:cNvPr id="15397" name="Text Box 37"/>
            <p:cNvSpPr txBox="1">
              <a:spLocks noChangeArrowheads="1"/>
            </p:cNvSpPr>
            <p:nvPr/>
          </p:nvSpPr>
          <p:spPr bwMode="auto">
            <a:xfrm>
              <a:off x="793" y="3474"/>
              <a:ext cx="4289" cy="174"/>
            </a:xfrm>
            <a:prstGeom prst="rect">
              <a:avLst/>
            </a:prstGeom>
            <a:noFill/>
            <a:ln w="12700" algn="ctr">
              <a:noFill/>
              <a:miter lim="800000"/>
              <a:headEnd/>
              <a:tailEnd/>
            </a:ln>
          </p:spPr>
          <p:txBody>
            <a:bodyPr wrap="square">
              <a:spAutoFit/>
            </a:bodyPr>
            <a:lstStyle/>
            <a:p>
              <a:pPr eaLnBrk="0" hangingPunct="0">
                <a:spcBef>
                  <a:spcPct val="50000"/>
                </a:spcBef>
              </a:pPr>
              <a:r>
                <a:rPr lang="es-ES" sz="1200" dirty="0">
                  <a:latin typeface="Tahoma" pitchFamily="34" charset="0"/>
                </a:rPr>
                <a:t>POLARIZACIÓN EPIDEMIOLÓGICA: coexistencia de perfiles de riesgo y enfermedad opuestos</a:t>
              </a:r>
            </a:p>
          </p:txBody>
        </p:sp>
        <p:sp>
          <p:nvSpPr>
            <p:cNvPr id="15398" name="Line 38"/>
            <p:cNvSpPr>
              <a:spLocks noChangeShapeType="1"/>
            </p:cNvSpPr>
            <p:nvPr/>
          </p:nvSpPr>
          <p:spPr bwMode="auto">
            <a:xfrm>
              <a:off x="4812" y="3591"/>
              <a:ext cx="743" cy="0"/>
            </a:xfrm>
            <a:prstGeom prst="line">
              <a:avLst/>
            </a:prstGeom>
            <a:noFill/>
            <a:ln w="12700">
              <a:solidFill>
                <a:srgbClr val="CC3300"/>
              </a:solidFill>
              <a:prstDash val="sysDot"/>
              <a:round/>
              <a:headEnd/>
              <a:tailEnd type="stealth" w="med" len="lg"/>
            </a:ln>
          </p:spPr>
          <p:txBody>
            <a:bodyPr wrap="none" anchor="ctr"/>
            <a:lstStyle/>
            <a:p>
              <a:endParaRPr lang="es-ES"/>
            </a:p>
          </p:txBody>
        </p:sp>
      </p:grpSp>
      <p:sp>
        <p:nvSpPr>
          <p:cNvPr id="15399" name="Text Box 39"/>
          <p:cNvSpPr txBox="1">
            <a:spLocks noChangeArrowheads="1"/>
          </p:cNvSpPr>
          <p:nvPr/>
        </p:nvSpPr>
        <p:spPr bwMode="auto">
          <a:xfrm>
            <a:off x="2670594" y="5865813"/>
            <a:ext cx="4116685" cy="304800"/>
          </a:xfrm>
          <a:prstGeom prst="rect">
            <a:avLst/>
          </a:prstGeom>
          <a:noFill/>
          <a:ln w="12700" algn="ctr">
            <a:noFill/>
            <a:miter lim="800000"/>
            <a:headEnd/>
            <a:tailEnd/>
          </a:ln>
        </p:spPr>
        <p:txBody>
          <a:bodyPr wrap="square">
            <a:spAutoFit/>
          </a:bodyPr>
          <a:lstStyle/>
          <a:p>
            <a:pPr eaLnBrk="0" hangingPunct="0">
              <a:spcBef>
                <a:spcPct val="50000"/>
              </a:spcBef>
            </a:pPr>
            <a:r>
              <a:rPr lang="es-ES" sz="1400" dirty="0">
                <a:latin typeface="Tahoma" pitchFamily="34" charset="0"/>
              </a:rPr>
              <a:t>Impacto AMBIENTAL y ECOLÓGICO abrumador</a:t>
            </a:r>
          </a:p>
        </p:txBody>
      </p:sp>
      <p:sp>
        <p:nvSpPr>
          <p:cNvPr id="15400" name="Line 40"/>
          <p:cNvSpPr>
            <a:spLocks noChangeShapeType="1"/>
          </p:cNvSpPr>
          <p:nvPr/>
        </p:nvSpPr>
        <p:spPr bwMode="auto">
          <a:xfrm>
            <a:off x="6580188" y="6059488"/>
            <a:ext cx="2251075" cy="0"/>
          </a:xfrm>
          <a:prstGeom prst="line">
            <a:avLst/>
          </a:prstGeom>
          <a:noFill/>
          <a:ln w="12700">
            <a:solidFill>
              <a:srgbClr val="CC3300"/>
            </a:solidFill>
            <a:prstDash val="sysDot"/>
            <a:round/>
            <a:headEnd/>
            <a:tailEnd type="stealth" w="med" len="lg"/>
          </a:ln>
        </p:spPr>
        <p:txBody>
          <a:bodyPr wrap="none" anchor="ctr"/>
          <a:lstStyle/>
          <a:p>
            <a:endParaRPr lang="es-ES"/>
          </a:p>
        </p:txBody>
      </p:sp>
      <p:sp>
        <p:nvSpPr>
          <p:cNvPr id="41001" name="Rectangle 41"/>
          <p:cNvSpPr>
            <a:spLocks noGrp="1" noChangeArrowheads="1"/>
          </p:cNvSpPr>
          <p:nvPr>
            <p:ph type="title" idx="4294967295"/>
          </p:nvPr>
        </p:nvSpPr>
        <p:spPr>
          <a:xfrm>
            <a:off x="1258888" y="219074"/>
            <a:ext cx="5166603" cy="545630"/>
          </a:xfrm>
        </p:spPr>
        <p:txBody>
          <a:bodyPr>
            <a:normAutofit fontScale="90000"/>
          </a:bodyPr>
          <a:lstStyle/>
          <a:p>
            <a:r>
              <a:rPr lang="es-ES" sz="2200" dirty="0">
                <a:latin typeface="Arial Black" pitchFamily="34" charset="0"/>
              </a:rPr>
              <a:t>Panorama pol</a:t>
            </a:r>
            <a:r>
              <a:rPr lang="es-ES" sz="2200" dirty="0"/>
              <a:t>í</a:t>
            </a:r>
            <a:r>
              <a:rPr lang="es-ES" sz="2200" dirty="0">
                <a:latin typeface="Arial Black" pitchFamily="34" charset="0"/>
              </a:rPr>
              <a:t>tico de la salud poblacional en las Américas</a:t>
            </a:r>
          </a:p>
        </p:txBody>
      </p:sp>
      <p:sp>
        <p:nvSpPr>
          <p:cNvPr id="15402" name="Line 42"/>
          <p:cNvSpPr>
            <a:spLocks noChangeShapeType="1"/>
          </p:cNvSpPr>
          <p:nvPr/>
        </p:nvSpPr>
        <p:spPr bwMode="auto">
          <a:xfrm>
            <a:off x="5867400" y="1176338"/>
            <a:ext cx="3001963" cy="0"/>
          </a:xfrm>
          <a:prstGeom prst="line">
            <a:avLst/>
          </a:prstGeom>
          <a:noFill/>
          <a:ln w="12700">
            <a:solidFill>
              <a:srgbClr val="CC3300"/>
            </a:solidFill>
            <a:round/>
            <a:headEnd type="none" w="med" len="lg"/>
            <a:tailEnd type="stealth" w="med" len="lg"/>
          </a:ln>
        </p:spPr>
        <p:txBody>
          <a:bodyPr wrap="none" anchor="ctr"/>
          <a:lstStyle/>
          <a:p>
            <a:endParaRPr lang="es-ES"/>
          </a:p>
        </p:txBody>
      </p:sp>
      <p:sp>
        <p:nvSpPr>
          <p:cNvPr id="15403" name="Line 43"/>
          <p:cNvSpPr>
            <a:spLocks noChangeShapeType="1"/>
          </p:cNvSpPr>
          <p:nvPr/>
        </p:nvSpPr>
        <p:spPr bwMode="auto">
          <a:xfrm>
            <a:off x="1147762" y="1179513"/>
            <a:ext cx="2257425" cy="0"/>
          </a:xfrm>
          <a:prstGeom prst="line">
            <a:avLst/>
          </a:prstGeom>
          <a:noFill/>
          <a:ln w="19050">
            <a:solidFill>
              <a:srgbClr val="CC3300"/>
            </a:solidFill>
            <a:round/>
            <a:headEnd type="stealth" w="med" len="lg"/>
            <a:tailEnd/>
          </a:ln>
        </p:spPr>
        <p:txBody>
          <a:bodyPr wrap="none" anchor="ctr"/>
          <a:lstStyle/>
          <a:p>
            <a:endParaRPr lang="es-ES"/>
          </a:p>
        </p:txBody>
      </p:sp>
      <p:sp>
        <p:nvSpPr>
          <p:cNvPr id="15404" name="Rectangle 44"/>
          <p:cNvSpPr>
            <a:spLocks noChangeArrowheads="1"/>
          </p:cNvSpPr>
          <p:nvPr/>
        </p:nvSpPr>
        <p:spPr bwMode="auto">
          <a:xfrm>
            <a:off x="3409950" y="925513"/>
            <a:ext cx="2457450" cy="504825"/>
          </a:xfrm>
          <a:prstGeom prst="rect">
            <a:avLst/>
          </a:prstGeom>
          <a:noFill/>
          <a:ln w="12700" algn="ctr">
            <a:solidFill>
              <a:srgbClr val="CC3300"/>
            </a:solidFill>
            <a:miter lim="800000"/>
            <a:headEnd/>
            <a:tailEnd/>
          </a:ln>
        </p:spPr>
        <p:txBody>
          <a:bodyPr wrap="none" anchor="ctr"/>
          <a:lstStyle/>
          <a:p>
            <a:pPr algn="ctr" eaLnBrk="0" hangingPunct="0"/>
            <a:r>
              <a:rPr lang="es-ES" sz="1000" b="1" dirty="0">
                <a:latin typeface="Tahoma" pitchFamily="34" charset="0"/>
              </a:rPr>
              <a:t>AMPLIACIÓN DE LAS DISPARIDADES</a:t>
            </a:r>
          </a:p>
          <a:p>
            <a:pPr algn="ctr" eaLnBrk="0" hangingPunct="0"/>
            <a:r>
              <a:rPr lang="es-ES" sz="1000" b="1" dirty="0">
                <a:latin typeface="Tahoma" pitchFamily="34" charset="0"/>
              </a:rPr>
              <a:t>AUMENTO DE LA EXCLUSIÓN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43438" y="3429000"/>
            <a:ext cx="1800225" cy="14750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434" name="Rectangle 2"/>
          <p:cNvSpPr>
            <a:spLocks noChangeArrowheads="1"/>
          </p:cNvSpPr>
          <p:nvPr/>
        </p:nvSpPr>
        <p:spPr bwMode="auto">
          <a:xfrm>
            <a:off x="996157" y="202840"/>
            <a:ext cx="5663406" cy="1600200"/>
          </a:xfrm>
          <a:prstGeom prst="rect">
            <a:avLst/>
          </a:prstGeom>
          <a:noFill/>
          <a:ln w="9525">
            <a:noFill/>
            <a:miter lim="800000"/>
            <a:headEnd/>
            <a:tailEnd/>
          </a:ln>
        </p:spPr>
        <p:txBody>
          <a:bodyPr anchor="ctr"/>
          <a:lstStyle/>
          <a:p>
            <a:pPr algn="ctr">
              <a:lnSpc>
                <a:spcPct val="115000"/>
              </a:lnSpc>
            </a:pPr>
            <a:r>
              <a:rPr lang="es-ES_tradnl" sz="2200" b="1" dirty="0">
                <a:latin typeface="Calibri" pitchFamily="34" charset="0"/>
              </a:rPr>
              <a:t>EVOLUCIÓN DE LA ÉTICA/IDEOLOGÍA/VALORES  QUE ORIENTAN LOS SISTEMAS DE PROTECCIÓN SOCIAL</a:t>
            </a:r>
            <a:endParaRPr lang="en-US" sz="2200" b="1" dirty="0">
              <a:latin typeface="Calibri" pitchFamily="34" charset="0"/>
            </a:endParaRPr>
          </a:p>
        </p:txBody>
      </p:sp>
      <p:sp>
        <p:nvSpPr>
          <p:cNvPr id="18435" name="Line 3"/>
          <p:cNvSpPr>
            <a:spLocks noChangeShapeType="1"/>
          </p:cNvSpPr>
          <p:nvPr/>
        </p:nvSpPr>
        <p:spPr bwMode="auto">
          <a:xfrm>
            <a:off x="1115616" y="5229225"/>
            <a:ext cx="7704534" cy="0"/>
          </a:xfrm>
          <a:prstGeom prst="line">
            <a:avLst/>
          </a:prstGeom>
          <a:noFill/>
          <a:ln w="57150">
            <a:solidFill>
              <a:schemeClr val="tx1"/>
            </a:solidFill>
            <a:round/>
            <a:headEnd/>
            <a:tailEnd/>
          </a:ln>
        </p:spPr>
        <p:txBody>
          <a:bodyPr/>
          <a:lstStyle/>
          <a:p>
            <a:endParaRPr lang="es-ES"/>
          </a:p>
        </p:txBody>
      </p:sp>
      <p:sp>
        <p:nvSpPr>
          <p:cNvPr id="18436" name="Line 4"/>
          <p:cNvSpPr>
            <a:spLocks noChangeShapeType="1"/>
          </p:cNvSpPr>
          <p:nvPr/>
        </p:nvSpPr>
        <p:spPr bwMode="auto">
          <a:xfrm flipV="1">
            <a:off x="3851920" y="5491163"/>
            <a:ext cx="0" cy="381000"/>
          </a:xfrm>
          <a:prstGeom prst="line">
            <a:avLst/>
          </a:prstGeom>
          <a:noFill/>
          <a:ln w="38100">
            <a:solidFill>
              <a:schemeClr val="tx1"/>
            </a:solidFill>
            <a:round/>
            <a:headEnd/>
            <a:tailEnd type="triangle" w="med" len="med"/>
          </a:ln>
        </p:spPr>
        <p:txBody>
          <a:bodyPr/>
          <a:lstStyle/>
          <a:p>
            <a:endParaRPr lang="es-ES"/>
          </a:p>
        </p:txBody>
      </p:sp>
      <p:sp>
        <p:nvSpPr>
          <p:cNvPr id="18437" name="Line 5"/>
          <p:cNvSpPr>
            <a:spLocks noChangeShapeType="1"/>
          </p:cNvSpPr>
          <p:nvPr/>
        </p:nvSpPr>
        <p:spPr bwMode="auto">
          <a:xfrm flipV="1">
            <a:off x="5220072" y="5436932"/>
            <a:ext cx="0" cy="381000"/>
          </a:xfrm>
          <a:prstGeom prst="line">
            <a:avLst/>
          </a:prstGeom>
          <a:noFill/>
          <a:ln w="38100">
            <a:solidFill>
              <a:schemeClr val="tx1"/>
            </a:solidFill>
            <a:round/>
            <a:headEnd/>
            <a:tailEnd type="triangle" w="med" len="med"/>
          </a:ln>
        </p:spPr>
        <p:txBody>
          <a:bodyPr/>
          <a:lstStyle/>
          <a:p>
            <a:endParaRPr lang="es-ES"/>
          </a:p>
        </p:txBody>
      </p:sp>
      <p:sp>
        <p:nvSpPr>
          <p:cNvPr id="18438" name="Line 6"/>
          <p:cNvSpPr>
            <a:spLocks noChangeShapeType="1"/>
          </p:cNvSpPr>
          <p:nvPr/>
        </p:nvSpPr>
        <p:spPr bwMode="auto">
          <a:xfrm flipV="1">
            <a:off x="6443663" y="5392482"/>
            <a:ext cx="0" cy="381000"/>
          </a:xfrm>
          <a:prstGeom prst="line">
            <a:avLst/>
          </a:prstGeom>
          <a:noFill/>
          <a:ln w="38100">
            <a:solidFill>
              <a:schemeClr val="tx1"/>
            </a:solidFill>
            <a:round/>
            <a:headEnd/>
            <a:tailEnd type="triangle" w="med" len="med"/>
          </a:ln>
        </p:spPr>
        <p:txBody>
          <a:bodyPr/>
          <a:lstStyle/>
          <a:p>
            <a:endParaRPr lang="es-ES"/>
          </a:p>
        </p:txBody>
      </p:sp>
      <p:sp>
        <p:nvSpPr>
          <p:cNvPr id="18439" name="Line 7"/>
          <p:cNvSpPr>
            <a:spLocks noChangeShapeType="1"/>
          </p:cNvSpPr>
          <p:nvPr/>
        </p:nvSpPr>
        <p:spPr bwMode="auto">
          <a:xfrm flipV="1">
            <a:off x="8388424" y="5300663"/>
            <a:ext cx="0" cy="609600"/>
          </a:xfrm>
          <a:prstGeom prst="line">
            <a:avLst/>
          </a:prstGeom>
          <a:noFill/>
          <a:ln w="76200">
            <a:solidFill>
              <a:schemeClr val="tx1"/>
            </a:solidFill>
            <a:round/>
            <a:headEnd/>
            <a:tailEnd type="triangle" w="med" len="med"/>
          </a:ln>
        </p:spPr>
        <p:txBody>
          <a:bodyPr/>
          <a:lstStyle/>
          <a:p>
            <a:endParaRPr lang="es-ES"/>
          </a:p>
        </p:txBody>
      </p:sp>
      <p:sp>
        <p:nvSpPr>
          <p:cNvPr id="18440" name="Text Box 8"/>
          <p:cNvSpPr txBox="1">
            <a:spLocks noChangeArrowheads="1"/>
          </p:cNvSpPr>
          <p:nvPr/>
        </p:nvSpPr>
        <p:spPr bwMode="auto">
          <a:xfrm>
            <a:off x="3276451" y="5949950"/>
            <a:ext cx="1150938" cy="366713"/>
          </a:xfrm>
          <a:prstGeom prst="rect">
            <a:avLst/>
          </a:prstGeom>
          <a:noFill/>
          <a:ln w="9525">
            <a:noFill/>
            <a:miter lim="800000"/>
            <a:headEnd/>
            <a:tailEnd/>
          </a:ln>
        </p:spPr>
        <p:txBody>
          <a:bodyPr>
            <a:spAutoFit/>
          </a:bodyPr>
          <a:lstStyle/>
          <a:p>
            <a:pPr>
              <a:spcBef>
                <a:spcPct val="50000"/>
              </a:spcBef>
            </a:pPr>
            <a:r>
              <a:rPr lang="es-ES" b="1" dirty="0">
                <a:latin typeface="Calibri" pitchFamily="34" charset="0"/>
              </a:rPr>
              <a:t>20’s/40’s</a:t>
            </a:r>
            <a:endParaRPr lang="en-US" b="1" dirty="0">
              <a:latin typeface="Calibri" pitchFamily="34" charset="0"/>
            </a:endParaRPr>
          </a:p>
        </p:txBody>
      </p:sp>
      <p:sp>
        <p:nvSpPr>
          <p:cNvPr id="18441" name="Text Box 9"/>
          <p:cNvSpPr txBox="1">
            <a:spLocks noChangeArrowheads="1"/>
          </p:cNvSpPr>
          <p:nvPr/>
        </p:nvSpPr>
        <p:spPr bwMode="auto">
          <a:xfrm>
            <a:off x="5941219" y="5878743"/>
            <a:ext cx="1150938" cy="366713"/>
          </a:xfrm>
          <a:prstGeom prst="rect">
            <a:avLst/>
          </a:prstGeom>
          <a:noFill/>
          <a:ln w="9525">
            <a:noFill/>
            <a:miter lim="800000"/>
            <a:headEnd/>
            <a:tailEnd/>
          </a:ln>
        </p:spPr>
        <p:txBody>
          <a:bodyPr>
            <a:spAutoFit/>
          </a:bodyPr>
          <a:lstStyle/>
          <a:p>
            <a:pPr>
              <a:spcBef>
                <a:spcPct val="50000"/>
              </a:spcBef>
            </a:pPr>
            <a:r>
              <a:rPr lang="es-ES" b="1" dirty="0">
                <a:latin typeface="Calibri" pitchFamily="34" charset="0"/>
              </a:rPr>
              <a:t>80’s/90’s</a:t>
            </a:r>
            <a:endParaRPr lang="en-US" b="1" dirty="0">
              <a:latin typeface="Calibri" pitchFamily="34" charset="0"/>
            </a:endParaRPr>
          </a:p>
        </p:txBody>
      </p:sp>
      <p:sp>
        <p:nvSpPr>
          <p:cNvPr id="18442" name="Text Box 10"/>
          <p:cNvSpPr txBox="1">
            <a:spLocks noChangeArrowheads="1"/>
          </p:cNvSpPr>
          <p:nvPr/>
        </p:nvSpPr>
        <p:spPr bwMode="auto">
          <a:xfrm>
            <a:off x="4643438" y="5850629"/>
            <a:ext cx="1150938" cy="366713"/>
          </a:xfrm>
          <a:prstGeom prst="rect">
            <a:avLst/>
          </a:prstGeom>
          <a:noFill/>
          <a:ln w="9525">
            <a:noFill/>
            <a:miter lim="800000"/>
            <a:headEnd/>
            <a:tailEnd/>
          </a:ln>
        </p:spPr>
        <p:txBody>
          <a:bodyPr>
            <a:spAutoFit/>
          </a:bodyPr>
          <a:lstStyle/>
          <a:p>
            <a:pPr>
              <a:spcBef>
                <a:spcPct val="50000"/>
              </a:spcBef>
            </a:pPr>
            <a:r>
              <a:rPr lang="es-ES" b="1" dirty="0">
                <a:latin typeface="Calibri" pitchFamily="34" charset="0"/>
              </a:rPr>
              <a:t>50’s/70’s</a:t>
            </a:r>
            <a:endParaRPr lang="en-US" b="1" dirty="0">
              <a:latin typeface="Calibri" pitchFamily="34" charset="0"/>
            </a:endParaRPr>
          </a:p>
        </p:txBody>
      </p:sp>
      <p:sp>
        <p:nvSpPr>
          <p:cNvPr id="18443" name="Text Box 11"/>
          <p:cNvSpPr txBox="1">
            <a:spLocks noChangeArrowheads="1"/>
          </p:cNvSpPr>
          <p:nvPr/>
        </p:nvSpPr>
        <p:spPr bwMode="auto">
          <a:xfrm>
            <a:off x="7629934" y="5867400"/>
            <a:ext cx="1450156" cy="461665"/>
          </a:xfrm>
          <a:prstGeom prst="rect">
            <a:avLst/>
          </a:prstGeom>
          <a:noFill/>
          <a:ln w="9525">
            <a:noFill/>
            <a:miter lim="800000"/>
            <a:headEnd/>
            <a:tailEnd/>
          </a:ln>
        </p:spPr>
        <p:txBody>
          <a:bodyPr wrap="square">
            <a:spAutoFit/>
          </a:bodyPr>
          <a:lstStyle/>
          <a:p>
            <a:pPr>
              <a:spcBef>
                <a:spcPct val="50000"/>
              </a:spcBef>
            </a:pPr>
            <a:r>
              <a:rPr lang="es-ES" sz="2400" b="1" dirty="0">
                <a:latin typeface="Calibri" pitchFamily="34" charset="0"/>
              </a:rPr>
              <a:t>Siglo XXI</a:t>
            </a:r>
            <a:endParaRPr lang="en-US" sz="2400" b="1" dirty="0">
              <a:latin typeface="Calibri" pitchFamily="34" charset="0"/>
            </a:endParaRPr>
          </a:p>
        </p:txBody>
      </p:sp>
      <p:sp>
        <p:nvSpPr>
          <p:cNvPr id="18444" name="Rectangle 12"/>
          <p:cNvSpPr>
            <a:spLocks noChangeArrowheads="1"/>
          </p:cNvSpPr>
          <p:nvPr/>
        </p:nvSpPr>
        <p:spPr bwMode="auto">
          <a:xfrm>
            <a:off x="1547465" y="3751495"/>
            <a:ext cx="2016125" cy="1152525"/>
          </a:xfrm>
          <a:prstGeom prst="rect">
            <a:avLst/>
          </a:prstGeom>
          <a:solidFill>
            <a:schemeClr val="bg1"/>
          </a:solidFill>
          <a:ln w="9525">
            <a:solidFill>
              <a:schemeClr val="tx1"/>
            </a:solidFill>
            <a:miter lim="800000"/>
            <a:headEnd/>
            <a:tailEnd/>
          </a:ln>
        </p:spPr>
        <p:txBody>
          <a:bodyPr wrap="none" anchor="ctr"/>
          <a:lstStyle/>
          <a:p>
            <a:pPr algn="ctr"/>
            <a:r>
              <a:rPr lang="es-ES" b="1" dirty="0">
                <a:latin typeface="Calibri" pitchFamily="34" charset="0"/>
              </a:rPr>
              <a:t>Seguridad Social </a:t>
            </a:r>
          </a:p>
          <a:p>
            <a:pPr algn="ctr"/>
            <a:r>
              <a:rPr lang="es-ES" b="1" dirty="0">
                <a:latin typeface="Calibri" pitchFamily="34" charset="0"/>
              </a:rPr>
              <a:t>formal para </a:t>
            </a:r>
          </a:p>
          <a:p>
            <a:pPr algn="ctr"/>
            <a:r>
              <a:rPr lang="es-ES" b="1" dirty="0">
                <a:latin typeface="Calibri" pitchFamily="34" charset="0"/>
              </a:rPr>
              <a:t>trabajadores </a:t>
            </a:r>
          </a:p>
          <a:p>
            <a:pPr algn="ctr"/>
            <a:r>
              <a:rPr lang="es-ES" b="1" dirty="0">
                <a:latin typeface="Calibri" pitchFamily="34" charset="0"/>
              </a:rPr>
              <a:t>industriales</a:t>
            </a:r>
            <a:endParaRPr lang="en-US" b="1" dirty="0">
              <a:latin typeface="Calibri" pitchFamily="34" charset="0"/>
            </a:endParaRPr>
          </a:p>
        </p:txBody>
      </p:sp>
      <p:sp>
        <p:nvSpPr>
          <p:cNvPr id="18445" name="Rectangle 13"/>
          <p:cNvSpPr>
            <a:spLocks noChangeArrowheads="1"/>
          </p:cNvSpPr>
          <p:nvPr/>
        </p:nvSpPr>
        <p:spPr bwMode="auto">
          <a:xfrm>
            <a:off x="1043433" y="1984426"/>
            <a:ext cx="2160587" cy="1223962"/>
          </a:xfrm>
          <a:prstGeom prst="rect">
            <a:avLst/>
          </a:prstGeom>
          <a:solidFill>
            <a:schemeClr val="bg1"/>
          </a:solidFill>
          <a:ln w="9525">
            <a:solidFill>
              <a:schemeClr val="tx1"/>
            </a:solidFill>
            <a:miter lim="800000"/>
            <a:headEnd/>
            <a:tailEnd/>
          </a:ln>
        </p:spPr>
        <p:txBody>
          <a:bodyPr wrap="none" anchor="ctr"/>
          <a:lstStyle/>
          <a:p>
            <a:pPr algn="ctr"/>
            <a:r>
              <a:rPr lang="es-ES" b="1" dirty="0">
                <a:latin typeface="Calibri" pitchFamily="34" charset="0"/>
              </a:rPr>
              <a:t>Asistencia Publica </a:t>
            </a:r>
          </a:p>
          <a:p>
            <a:pPr algn="ctr"/>
            <a:r>
              <a:rPr lang="es-ES" b="1" dirty="0">
                <a:latin typeface="Calibri" pitchFamily="34" charset="0"/>
              </a:rPr>
              <a:t>y Caridad para </a:t>
            </a:r>
          </a:p>
          <a:p>
            <a:pPr algn="ctr"/>
            <a:r>
              <a:rPr lang="es-ES" b="1" dirty="0">
                <a:latin typeface="Calibri" pitchFamily="34" charset="0"/>
              </a:rPr>
              <a:t>pobres y</a:t>
            </a:r>
          </a:p>
          <a:p>
            <a:pPr algn="ctr"/>
            <a:r>
              <a:rPr lang="es-ES" b="1" dirty="0">
                <a:latin typeface="Calibri" pitchFamily="34" charset="0"/>
              </a:rPr>
              <a:t> indigentes</a:t>
            </a:r>
          </a:p>
        </p:txBody>
      </p:sp>
      <p:sp>
        <p:nvSpPr>
          <p:cNvPr id="18446" name="Line 14"/>
          <p:cNvSpPr>
            <a:spLocks noChangeShapeType="1"/>
          </p:cNvSpPr>
          <p:nvPr/>
        </p:nvSpPr>
        <p:spPr bwMode="auto">
          <a:xfrm flipV="1">
            <a:off x="2123728" y="5436749"/>
            <a:ext cx="0" cy="381000"/>
          </a:xfrm>
          <a:prstGeom prst="line">
            <a:avLst/>
          </a:prstGeom>
          <a:noFill/>
          <a:ln w="38100">
            <a:solidFill>
              <a:schemeClr val="tx1"/>
            </a:solidFill>
            <a:round/>
            <a:headEnd/>
            <a:tailEnd type="triangle" w="med" len="med"/>
          </a:ln>
        </p:spPr>
        <p:txBody>
          <a:bodyPr/>
          <a:lstStyle/>
          <a:p>
            <a:endParaRPr lang="es-ES"/>
          </a:p>
        </p:txBody>
      </p:sp>
      <p:sp>
        <p:nvSpPr>
          <p:cNvPr id="18447" name="Text Box 15"/>
          <p:cNvSpPr txBox="1">
            <a:spLocks noChangeArrowheads="1"/>
          </p:cNvSpPr>
          <p:nvPr/>
        </p:nvSpPr>
        <p:spPr bwMode="auto">
          <a:xfrm>
            <a:off x="1547465" y="5970623"/>
            <a:ext cx="1152525" cy="366713"/>
          </a:xfrm>
          <a:prstGeom prst="rect">
            <a:avLst/>
          </a:prstGeom>
          <a:noFill/>
          <a:ln w="9525">
            <a:noFill/>
            <a:miter lim="800000"/>
            <a:headEnd/>
            <a:tailEnd/>
          </a:ln>
        </p:spPr>
        <p:txBody>
          <a:bodyPr>
            <a:spAutoFit/>
          </a:bodyPr>
          <a:lstStyle/>
          <a:p>
            <a:pPr>
              <a:spcBef>
                <a:spcPct val="50000"/>
              </a:spcBef>
            </a:pPr>
            <a:r>
              <a:rPr lang="es-ES" b="1" dirty="0">
                <a:latin typeface="Calibri" pitchFamily="34" charset="0"/>
              </a:rPr>
              <a:t>Siglo XX</a:t>
            </a:r>
            <a:endParaRPr lang="en-US" b="1" dirty="0">
              <a:latin typeface="Calibri" pitchFamily="34" charset="0"/>
            </a:endParaRPr>
          </a:p>
        </p:txBody>
      </p:sp>
      <p:sp>
        <p:nvSpPr>
          <p:cNvPr id="18448" name="AutoShape 16"/>
          <p:cNvSpPr>
            <a:spLocks noChangeArrowheads="1"/>
          </p:cNvSpPr>
          <p:nvPr/>
        </p:nvSpPr>
        <p:spPr bwMode="auto">
          <a:xfrm>
            <a:off x="3285121" y="1761765"/>
            <a:ext cx="2519362" cy="1439863"/>
          </a:xfrm>
          <a:prstGeom prst="flowChartDecision">
            <a:avLst/>
          </a:prstGeom>
          <a:solidFill>
            <a:schemeClr val="bg1"/>
          </a:solidFill>
          <a:ln w="9525">
            <a:solidFill>
              <a:schemeClr val="tx1"/>
            </a:solidFill>
            <a:miter lim="800000"/>
            <a:headEnd/>
            <a:tailEnd/>
          </a:ln>
        </p:spPr>
        <p:txBody>
          <a:bodyPr wrap="none" anchor="ctr"/>
          <a:lstStyle/>
          <a:p>
            <a:pPr algn="ctr"/>
            <a:r>
              <a:rPr lang="es-ES" b="1" dirty="0">
                <a:latin typeface="Calibri" pitchFamily="34" charset="0"/>
              </a:rPr>
              <a:t>ESTADO</a:t>
            </a:r>
          </a:p>
          <a:p>
            <a:pPr algn="ctr"/>
            <a:r>
              <a:rPr lang="es-ES" b="1" dirty="0">
                <a:latin typeface="Calibri" pitchFamily="34" charset="0"/>
              </a:rPr>
              <a:t>BENEFACTOR</a:t>
            </a:r>
            <a:endParaRPr lang="en-US" b="1" dirty="0">
              <a:latin typeface="Calibri" pitchFamily="34" charset="0"/>
            </a:endParaRPr>
          </a:p>
        </p:txBody>
      </p:sp>
      <p:sp>
        <p:nvSpPr>
          <p:cNvPr id="18450" name="Text Box 18"/>
          <p:cNvSpPr txBox="1">
            <a:spLocks noChangeArrowheads="1"/>
          </p:cNvSpPr>
          <p:nvPr/>
        </p:nvSpPr>
        <p:spPr bwMode="auto">
          <a:xfrm rot="-3086675">
            <a:off x="4636294" y="3364706"/>
            <a:ext cx="1944688" cy="1616075"/>
          </a:xfrm>
          <a:prstGeom prst="rect">
            <a:avLst/>
          </a:prstGeom>
          <a:noFill/>
          <a:ln w="9525">
            <a:noFill/>
            <a:miter lim="800000"/>
            <a:headEnd/>
            <a:tailEnd/>
          </a:ln>
        </p:spPr>
        <p:txBody>
          <a:bodyPr>
            <a:spAutoFit/>
          </a:bodyPr>
          <a:lstStyle/>
          <a:p>
            <a:pPr algn="ctr" eaLnBrk="0" hangingPunct="0">
              <a:spcBef>
                <a:spcPct val="50000"/>
              </a:spcBef>
            </a:pPr>
            <a:r>
              <a:rPr lang="es-ES_tradnl" sz="2000" b="1" dirty="0">
                <a:latin typeface="Calibri" pitchFamily="34" charset="0"/>
              </a:rPr>
              <a:t>Sistemas segmentados según capacidad de pago</a:t>
            </a:r>
          </a:p>
        </p:txBody>
      </p:sp>
      <p:sp>
        <p:nvSpPr>
          <p:cNvPr id="18451" name="Oval 19"/>
          <p:cNvSpPr>
            <a:spLocks noChangeArrowheads="1"/>
          </p:cNvSpPr>
          <p:nvPr/>
        </p:nvSpPr>
        <p:spPr bwMode="auto">
          <a:xfrm>
            <a:off x="6516688" y="1412875"/>
            <a:ext cx="2376487" cy="3168650"/>
          </a:xfrm>
          <a:prstGeom prst="ellipse">
            <a:avLst/>
          </a:prstGeom>
          <a:solidFill>
            <a:schemeClr val="bg1"/>
          </a:solidFill>
          <a:ln w="9525">
            <a:solidFill>
              <a:schemeClr val="tx1"/>
            </a:solidFill>
            <a:round/>
            <a:headEnd/>
            <a:tailEnd/>
          </a:ln>
        </p:spPr>
        <p:txBody>
          <a:bodyPr wrap="none" anchor="ctr"/>
          <a:lstStyle/>
          <a:p>
            <a:endParaRPr lang="es-ES">
              <a:latin typeface="Calibri" pitchFamily="34" charset="0"/>
            </a:endParaRPr>
          </a:p>
        </p:txBody>
      </p:sp>
      <p:sp>
        <p:nvSpPr>
          <p:cNvPr id="18452" name="Text Box 20"/>
          <p:cNvSpPr txBox="1">
            <a:spLocks noChangeArrowheads="1"/>
          </p:cNvSpPr>
          <p:nvPr/>
        </p:nvSpPr>
        <p:spPr bwMode="auto">
          <a:xfrm>
            <a:off x="6659563" y="2060575"/>
            <a:ext cx="2089150" cy="1920875"/>
          </a:xfrm>
          <a:prstGeom prst="rect">
            <a:avLst/>
          </a:prstGeom>
          <a:noFill/>
          <a:ln w="9525">
            <a:noFill/>
            <a:miter lim="800000"/>
            <a:headEnd/>
            <a:tailEnd/>
          </a:ln>
        </p:spPr>
        <p:txBody>
          <a:bodyPr>
            <a:spAutoFit/>
          </a:bodyPr>
          <a:lstStyle/>
          <a:p>
            <a:pPr algn="ctr" eaLnBrk="0" hangingPunct="0">
              <a:spcBef>
                <a:spcPct val="50000"/>
              </a:spcBef>
            </a:pPr>
            <a:r>
              <a:rPr lang="en-US" sz="2000" b="1" dirty="0">
                <a:latin typeface="Calibri" pitchFamily="34" charset="0"/>
              </a:rPr>
              <a:t>PROTECCIÓN SOCIAL UNIVERSAL COMO DERECHO CIUDADANO</a:t>
            </a:r>
          </a:p>
        </p:txBody>
      </p:sp>
    </p:spTree>
    <p:extLst>
      <p:ext uri="{BB962C8B-B14F-4D97-AF65-F5344CB8AC3E}">
        <p14:creationId xmlns:p14="http://schemas.microsoft.com/office/powerpoint/2010/main" val="35442701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87624" y="1882210"/>
            <a:ext cx="7670656" cy="2862322"/>
          </a:xfrm>
          <a:prstGeom prst="rect">
            <a:avLst/>
          </a:prstGeom>
          <a:noFill/>
        </p:spPr>
        <p:txBody>
          <a:bodyPr wrap="square" rtlCol="0">
            <a:spAutoFit/>
          </a:bodyPr>
          <a:lstStyle/>
          <a:p>
            <a:pPr algn="just">
              <a:lnSpc>
                <a:spcPct val="150000"/>
              </a:lnSpc>
            </a:pPr>
            <a:r>
              <a:rPr lang="es-MX" sz="2400" b="1" dirty="0" smtClean="0">
                <a:latin typeface="Arial" pitchFamily="34" charset="0"/>
                <a:cs typeface="Arial" pitchFamily="34" charset="0"/>
              </a:rPr>
              <a:t>El concepto de Determinantes Sociales es relativamente </a:t>
            </a:r>
            <a:r>
              <a:rPr lang="es-MX" sz="2400" b="1" dirty="0" err="1" smtClean="0">
                <a:latin typeface="Arial" pitchFamily="34" charset="0"/>
                <a:cs typeface="Arial" pitchFamily="34" charset="0"/>
              </a:rPr>
              <a:t>jóven</a:t>
            </a:r>
            <a:r>
              <a:rPr lang="es-MX" sz="2400" b="1" dirty="0" smtClean="0">
                <a:latin typeface="Arial" pitchFamily="34" charset="0"/>
                <a:cs typeface="Arial" pitchFamily="34" charset="0"/>
              </a:rPr>
              <a:t> y surge del reconocimiento de las limitaciones de intervención dirigidas a los riesgos individuales de enfermar, que no tomaba en cuenta el rol de la sociedad</a:t>
            </a:r>
            <a:endParaRPr lang="es-MX" sz="2400" b="1" dirty="0">
              <a:latin typeface="Arial" pitchFamily="34" charset="0"/>
              <a:cs typeface="Arial" pitchFamily="34" charset="0"/>
            </a:endParaRPr>
          </a:p>
        </p:txBody>
      </p:sp>
      <p:pic>
        <p:nvPicPr>
          <p:cNvPr id="3" name="Picture 11" descr="C:\Documents and Settings\Mtra. Dulce\Mis documentos\Mis imágenes\untitled.bmp"/>
          <p:cNvPicPr>
            <a:picLocks noChangeAspect="1" noChangeArrowheads="1"/>
          </p:cNvPicPr>
          <p:nvPr/>
        </p:nvPicPr>
        <p:blipFill>
          <a:blip r:embed="rId2" cstate="print"/>
          <a:srcRect/>
          <a:stretch>
            <a:fillRect/>
          </a:stretch>
        </p:blipFill>
        <p:spPr bwMode="auto">
          <a:xfrm>
            <a:off x="7020273" y="111027"/>
            <a:ext cx="1844126" cy="72931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Rectangle 4"/>
          <p:cNvSpPr>
            <a:spLocks noChangeArrowheads="1"/>
          </p:cNvSpPr>
          <p:nvPr/>
        </p:nvSpPr>
        <p:spPr bwMode="auto">
          <a:xfrm>
            <a:off x="943004" y="1214422"/>
            <a:ext cx="7772400" cy="500066"/>
          </a:xfrm>
          <a:prstGeom prst="rect">
            <a:avLst/>
          </a:prstGeom>
          <a:noFill/>
          <a:ln w="9525">
            <a:noFill/>
            <a:miter lim="800000"/>
            <a:headEnd/>
            <a:tailEnd/>
          </a:ln>
          <a:effectLst/>
        </p:spPr>
        <p:txBody>
          <a:bodyPr anchor="ctr"/>
          <a:lstStyle/>
          <a:p>
            <a:pPr algn="ctr"/>
            <a:r>
              <a:rPr lang="es-CL" sz="2000" b="1" dirty="0">
                <a:latin typeface="Arial" pitchFamily="34" charset="0"/>
                <a:cs typeface="Arial" pitchFamily="34" charset="0"/>
              </a:rPr>
              <a:t>Factores que influyen sobre el nivel de salud de una población</a:t>
            </a:r>
          </a:p>
        </p:txBody>
      </p:sp>
      <p:sp>
        <p:nvSpPr>
          <p:cNvPr id="41988" name="Rectangle 6"/>
          <p:cNvSpPr>
            <a:spLocks noChangeArrowheads="1"/>
          </p:cNvSpPr>
          <p:nvPr/>
        </p:nvSpPr>
        <p:spPr bwMode="auto">
          <a:xfrm>
            <a:off x="1687568" y="5468935"/>
            <a:ext cx="5695950" cy="339725"/>
          </a:xfrm>
          <a:prstGeom prst="rect">
            <a:avLst/>
          </a:prstGeom>
          <a:noFill/>
          <a:ln w="9525" algn="ctr">
            <a:noFill/>
            <a:miter lim="800000"/>
            <a:headEnd/>
            <a:tailEnd/>
          </a:ln>
        </p:spPr>
        <p:txBody>
          <a:bodyPr wrap="none">
            <a:spAutoFit/>
          </a:bodyPr>
          <a:lstStyle/>
          <a:p>
            <a:pPr>
              <a:lnSpc>
                <a:spcPct val="90000"/>
              </a:lnSpc>
              <a:spcBef>
                <a:spcPct val="50000"/>
              </a:spcBef>
            </a:pPr>
            <a:r>
              <a:rPr lang="en-GB" b="1">
                <a:cs typeface="Arial" pitchFamily="34" charset="0"/>
              </a:rPr>
              <a:t>Source: Canadian Institute for Advanced Research</a:t>
            </a:r>
            <a:endParaRPr lang="en-US" b="1">
              <a:cs typeface="Arial" pitchFamily="34" charset="0"/>
            </a:endParaRPr>
          </a:p>
        </p:txBody>
      </p:sp>
      <p:grpSp>
        <p:nvGrpSpPr>
          <p:cNvPr id="2" name="Group 9"/>
          <p:cNvGrpSpPr>
            <a:grpSpLocks/>
          </p:cNvGrpSpPr>
          <p:nvPr/>
        </p:nvGrpSpPr>
        <p:grpSpPr bwMode="auto">
          <a:xfrm>
            <a:off x="1409729" y="1812920"/>
            <a:ext cx="7305675" cy="3638550"/>
            <a:chOff x="455" y="1200"/>
            <a:chExt cx="4602" cy="2292"/>
          </a:xfrm>
        </p:grpSpPr>
        <p:graphicFrame>
          <p:nvGraphicFramePr>
            <p:cNvPr id="41987" name="Object 2"/>
            <p:cNvGraphicFramePr>
              <a:graphicFrameLocks noChangeAspect="1"/>
            </p:cNvGraphicFramePr>
            <p:nvPr/>
          </p:nvGraphicFramePr>
          <p:xfrm>
            <a:off x="612" y="1224"/>
            <a:ext cx="4218" cy="2268"/>
          </p:xfrm>
          <a:graphic>
            <a:graphicData uri="http://schemas.openxmlformats.org/presentationml/2006/ole">
              <mc:AlternateContent xmlns:mc="http://schemas.openxmlformats.org/markup-compatibility/2006">
                <mc:Choice xmlns:v="urn:schemas-microsoft-com:vml" Requires="v">
                  <p:oleObj spid="_x0000_s19491" name="Gráfico" r:id="rId4" imgW="11462400" imgH="6192000" progId="Excel.Sheet.8">
                    <p:embed/>
                  </p:oleObj>
                </mc:Choice>
                <mc:Fallback>
                  <p:oleObj name="Gráfico" r:id="rId4" imgW="11462400" imgH="619200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1892" t="2293" r="3087" b="3128"/>
                        <a:stretch>
                          <a:fillRect/>
                        </a:stretch>
                      </p:blipFill>
                      <p:spPr bwMode="auto">
                        <a:xfrm>
                          <a:off x="612" y="1224"/>
                          <a:ext cx="4218" cy="226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8727" name="Text Box 7"/>
            <p:cNvSpPr txBox="1">
              <a:spLocks noChangeArrowheads="1"/>
            </p:cNvSpPr>
            <p:nvPr/>
          </p:nvSpPr>
          <p:spPr bwMode="auto">
            <a:xfrm>
              <a:off x="3953" y="2614"/>
              <a:ext cx="1104" cy="404"/>
            </a:xfrm>
            <a:prstGeom prst="rect">
              <a:avLst/>
            </a:prstGeom>
            <a:noFill/>
            <a:ln w="19050">
              <a:noFill/>
              <a:miter lim="800000"/>
              <a:headEnd/>
              <a:tailEnd/>
            </a:ln>
            <a:effectLst/>
          </p:spPr>
          <p:txBody>
            <a:bodyPr>
              <a:spAutoFit/>
            </a:bodyPr>
            <a:lstStyle/>
            <a:p>
              <a:pPr algn="ctr">
                <a:spcBef>
                  <a:spcPct val="50000"/>
                </a:spcBef>
              </a:pPr>
              <a:r>
                <a:rPr lang="es-ES" b="1">
                  <a:cs typeface="Arial" pitchFamily="34" charset="0"/>
                </a:rPr>
                <a:t>Factores Sociales</a:t>
              </a:r>
            </a:p>
          </p:txBody>
        </p:sp>
        <p:sp>
          <p:nvSpPr>
            <p:cNvPr id="158728" name="Text Box 8"/>
            <p:cNvSpPr txBox="1">
              <a:spLocks noChangeArrowheads="1"/>
            </p:cNvSpPr>
            <p:nvPr/>
          </p:nvSpPr>
          <p:spPr bwMode="auto">
            <a:xfrm>
              <a:off x="1632" y="1200"/>
              <a:ext cx="1104" cy="404"/>
            </a:xfrm>
            <a:prstGeom prst="rect">
              <a:avLst/>
            </a:prstGeom>
            <a:noFill/>
            <a:ln w="19050">
              <a:noFill/>
              <a:miter lim="800000"/>
              <a:headEnd/>
              <a:tailEnd/>
            </a:ln>
            <a:effectLst/>
          </p:spPr>
          <p:txBody>
            <a:bodyPr>
              <a:spAutoFit/>
            </a:bodyPr>
            <a:lstStyle/>
            <a:p>
              <a:pPr algn="ctr">
                <a:spcBef>
                  <a:spcPct val="50000"/>
                </a:spcBef>
              </a:pPr>
              <a:r>
                <a:rPr lang="es-ES" b="1">
                  <a:cs typeface="Arial" pitchFamily="34" charset="0"/>
                </a:rPr>
                <a:t>Factores Biológicos</a:t>
              </a:r>
            </a:p>
          </p:txBody>
        </p:sp>
        <p:sp>
          <p:nvSpPr>
            <p:cNvPr id="158729" name="Text Box 9"/>
            <p:cNvSpPr txBox="1">
              <a:spLocks noChangeArrowheads="1"/>
            </p:cNvSpPr>
            <p:nvPr/>
          </p:nvSpPr>
          <p:spPr bwMode="auto">
            <a:xfrm>
              <a:off x="1096" y="2886"/>
              <a:ext cx="1104" cy="404"/>
            </a:xfrm>
            <a:prstGeom prst="rect">
              <a:avLst/>
            </a:prstGeom>
            <a:noFill/>
            <a:ln w="19050">
              <a:noFill/>
              <a:miter lim="800000"/>
              <a:headEnd/>
              <a:tailEnd/>
            </a:ln>
            <a:effectLst/>
          </p:spPr>
          <p:txBody>
            <a:bodyPr>
              <a:spAutoFit/>
            </a:bodyPr>
            <a:lstStyle/>
            <a:p>
              <a:pPr algn="ctr">
                <a:spcBef>
                  <a:spcPct val="50000"/>
                </a:spcBef>
              </a:pPr>
              <a:r>
                <a:rPr lang="es-ES" b="1">
                  <a:cs typeface="Arial" pitchFamily="34" charset="0"/>
                </a:rPr>
                <a:t>Sistemas de Salud</a:t>
              </a:r>
            </a:p>
          </p:txBody>
        </p:sp>
        <p:sp>
          <p:nvSpPr>
            <p:cNvPr id="158730" name="Text Box 10"/>
            <p:cNvSpPr txBox="1">
              <a:spLocks noChangeArrowheads="1"/>
            </p:cNvSpPr>
            <p:nvPr/>
          </p:nvSpPr>
          <p:spPr bwMode="auto">
            <a:xfrm>
              <a:off x="455" y="1565"/>
              <a:ext cx="1247" cy="404"/>
            </a:xfrm>
            <a:prstGeom prst="rect">
              <a:avLst/>
            </a:prstGeom>
            <a:noFill/>
            <a:ln w="19050">
              <a:noFill/>
              <a:miter lim="800000"/>
              <a:headEnd/>
              <a:tailEnd/>
            </a:ln>
            <a:effectLst/>
          </p:spPr>
          <p:txBody>
            <a:bodyPr>
              <a:spAutoFit/>
            </a:bodyPr>
            <a:lstStyle/>
            <a:p>
              <a:pPr algn="ctr">
                <a:spcBef>
                  <a:spcPct val="50000"/>
                </a:spcBef>
              </a:pPr>
              <a:r>
                <a:rPr lang="es-ES" b="1">
                  <a:cs typeface="Arial" pitchFamily="34" charset="0"/>
                </a:rPr>
                <a:t>Factores  del Medioambiente</a:t>
              </a:r>
            </a:p>
          </p:txBody>
        </p:sp>
      </p:grpSp>
      <p:sp>
        <p:nvSpPr>
          <p:cNvPr id="10" name="9 CuadroTexto"/>
          <p:cNvSpPr txBox="1"/>
          <p:nvPr/>
        </p:nvSpPr>
        <p:spPr>
          <a:xfrm>
            <a:off x="775770" y="543240"/>
            <a:ext cx="5872736" cy="523220"/>
          </a:xfrm>
          <a:prstGeom prst="rect">
            <a:avLst/>
          </a:prstGeom>
          <a:noFill/>
        </p:spPr>
        <p:txBody>
          <a:bodyPr wrap="square" rtlCol="0">
            <a:spAutoFit/>
          </a:bodyPr>
          <a:lstStyle/>
          <a:p>
            <a:pPr algn="ctr"/>
            <a:r>
              <a:rPr lang="es-MX" sz="2800" b="1" dirty="0" smtClean="0">
                <a:latin typeface="Arial" pitchFamily="34" charset="0"/>
                <a:cs typeface="Arial" pitchFamily="34" charset="0"/>
              </a:rPr>
              <a:t>Informe De </a:t>
            </a:r>
            <a:r>
              <a:rPr lang="es-MX" sz="2800" b="1" dirty="0" err="1" smtClean="0">
                <a:latin typeface="Arial" pitchFamily="34" charset="0"/>
                <a:cs typeface="Arial" pitchFamily="34" charset="0"/>
              </a:rPr>
              <a:t>Lalonde</a:t>
            </a:r>
            <a:r>
              <a:rPr lang="es-MX" sz="2800" b="1" dirty="0" smtClean="0">
                <a:latin typeface="Arial" pitchFamily="34" charset="0"/>
                <a:cs typeface="Arial" pitchFamily="34" charset="0"/>
              </a:rPr>
              <a:t>. 1974</a:t>
            </a:r>
            <a:endParaRPr lang="es-MX" sz="28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a:off x="1841668" y="908720"/>
            <a:ext cx="6215105" cy="5571024"/>
            <a:chOff x="2143109" y="429744"/>
            <a:chExt cx="6215105" cy="5571024"/>
          </a:xfrm>
        </p:grpSpPr>
        <p:pic>
          <p:nvPicPr>
            <p:cNvPr id="20482" name="Picture 2"/>
            <p:cNvPicPr>
              <a:picLocks noChangeAspect="1" noChangeArrowheads="1"/>
            </p:cNvPicPr>
            <p:nvPr/>
          </p:nvPicPr>
          <p:blipFill>
            <a:blip r:embed="rId2" cstate="print"/>
            <a:srcRect l="5390" r="2602" b="552"/>
            <a:stretch>
              <a:fillRect/>
            </a:stretch>
          </p:blipFill>
          <p:spPr bwMode="auto">
            <a:xfrm>
              <a:off x="2143109" y="429744"/>
              <a:ext cx="5039660" cy="5335789"/>
            </a:xfrm>
            <a:prstGeom prst="rect">
              <a:avLst/>
            </a:prstGeom>
            <a:noFill/>
            <a:ln w="9525">
              <a:noFill/>
              <a:miter lim="800000"/>
              <a:headEnd/>
              <a:tailEnd/>
            </a:ln>
            <a:effectLst/>
          </p:spPr>
        </p:pic>
        <p:sp>
          <p:nvSpPr>
            <p:cNvPr id="3" name="2 Rectángulo"/>
            <p:cNvSpPr/>
            <p:nvPr/>
          </p:nvSpPr>
          <p:spPr>
            <a:xfrm>
              <a:off x="3786214" y="5739158"/>
              <a:ext cx="4572000" cy="261610"/>
            </a:xfrm>
            <a:prstGeom prst="rect">
              <a:avLst/>
            </a:prstGeom>
          </p:spPr>
          <p:txBody>
            <a:bodyPr>
              <a:spAutoFit/>
            </a:bodyPr>
            <a:lstStyle/>
            <a:p>
              <a:r>
                <a:rPr lang="en-US" sz="1100" i="1" dirty="0" smtClean="0">
                  <a:latin typeface="Arial" pitchFamily="34" charset="0"/>
                  <a:cs typeface="Arial" pitchFamily="34" charset="0"/>
                </a:rPr>
                <a:t>Daly J., 2000, Challenges in public health and health promotion</a:t>
              </a:r>
              <a:endParaRPr lang="es-MX" sz="1100" dirty="0">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1124838836"/>
              </p:ext>
            </p:extLst>
          </p:nvPr>
        </p:nvGraphicFramePr>
        <p:xfrm>
          <a:off x="1008084" y="1095375"/>
          <a:ext cx="7648002" cy="4873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p:cNvSpPr txBox="1">
            <a:spLocks noChangeArrowheads="1"/>
          </p:cNvSpPr>
          <p:nvPr/>
        </p:nvSpPr>
        <p:spPr>
          <a:xfrm>
            <a:off x="3080707" y="685800"/>
            <a:ext cx="3217806" cy="514350"/>
          </a:xfrm>
          <a:prstGeom prst="rect">
            <a:avLst/>
          </a:prstGeom>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defRPr/>
            </a:pPr>
            <a:r>
              <a:rPr lang="en-GB" altLang="es-ES_tradnl" sz="2400" b="1" dirty="0" err="1" smtClean="0">
                <a:solidFill>
                  <a:schemeClr val="tx2"/>
                </a:solidFill>
                <a:effectLst>
                  <a:outerShdw blurRad="38100" dist="38100" dir="2700000" algn="tl">
                    <a:srgbClr val="C0C0C0"/>
                  </a:outerShdw>
                </a:effectLst>
                <a:latin typeface="Tahoma" pitchFamily="34" charset="0"/>
              </a:rPr>
              <a:t>Abordajes</a:t>
            </a:r>
            <a:endParaRPr lang="en-US" altLang="es-ES_tradnl" sz="2400" b="1" dirty="0" smtClean="0">
              <a:solidFill>
                <a:schemeClr val="tx2"/>
              </a:solidFill>
              <a:effectLst>
                <a:outerShdw blurRad="38100" dist="38100" dir="2700000" algn="tl">
                  <a:srgbClr val="C0C0C0"/>
                </a:outerShdw>
              </a:effectLst>
              <a:latin typeface="Tahoma" pitchFamily="34" charset="0"/>
            </a:endParaRPr>
          </a:p>
        </p:txBody>
      </p:sp>
      <p:sp>
        <p:nvSpPr>
          <p:cNvPr id="4100" name="2 Rectángulo"/>
          <p:cNvSpPr>
            <a:spLocks noChangeArrowheads="1"/>
          </p:cNvSpPr>
          <p:nvPr/>
        </p:nvSpPr>
        <p:spPr bwMode="auto">
          <a:xfrm>
            <a:off x="1008085" y="6303963"/>
            <a:ext cx="802704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fontAlgn="base">
              <a:spcBef>
                <a:spcPct val="20000"/>
              </a:spcBef>
              <a:spcAft>
                <a:spcPct val="0"/>
              </a:spcAft>
              <a:buFont typeface="Arial" charset="0"/>
              <a:buChar char="»"/>
              <a:defRPr sz="2000">
                <a:solidFill>
                  <a:schemeClr val="tx1"/>
                </a:solidFill>
                <a:latin typeface="Calibri" pitchFamily="34" charset="0"/>
              </a:defRPr>
            </a:lvl6pPr>
            <a:lvl7pPr marL="2971800" indent="-228600" defTabSz="457200" fontAlgn="base">
              <a:spcBef>
                <a:spcPct val="20000"/>
              </a:spcBef>
              <a:spcAft>
                <a:spcPct val="0"/>
              </a:spcAft>
              <a:buFont typeface="Arial" charset="0"/>
              <a:buChar char="»"/>
              <a:defRPr sz="2000">
                <a:solidFill>
                  <a:schemeClr val="tx1"/>
                </a:solidFill>
                <a:latin typeface="Calibri" pitchFamily="34" charset="0"/>
              </a:defRPr>
            </a:lvl7pPr>
            <a:lvl8pPr marL="3429000" indent="-228600" defTabSz="457200" fontAlgn="base">
              <a:spcBef>
                <a:spcPct val="20000"/>
              </a:spcBef>
              <a:spcAft>
                <a:spcPct val="0"/>
              </a:spcAft>
              <a:buFont typeface="Arial" charset="0"/>
              <a:buChar char="»"/>
              <a:defRPr sz="2000">
                <a:solidFill>
                  <a:schemeClr val="tx1"/>
                </a:solidFill>
                <a:latin typeface="Calibri" pitchFamily="34" charset="0"/>
              </a:defRPr>
            </a:lvl8pPr>
            <a:lvl9pPr marL="3886200" indent="-228600" defTabSz="457200" fontAlgn="base">
              <a:spcBef>
                <a:spcPct val="20000"/>
              </a:spcBef>
              <a:spcAft>
                <a:spcPct val="0"/>
              </a:spcAft>
              <a:buFont typeface="Arial" charset="0"/>
              <a:buChar char="»"/>
              <a:defRPr sz="2000">
                <a:solidFill>
                  <a:schemeClr val="tx1"/>
                </a:solidFill>
                <a:latin typeface="Calibri" pitchFamily="34" charset="0"/>
              </a:defRPr>
            </a:lvl9pPr>
          </a:lstStyle>
          <a:p>
            <a:pPr algn="just"/>
            <a:r>
              <a:rPr lang="es-ES" altLang="es-ES_tradnl" sz="1200">
                <a:latin typeface="Arial" charset="0"/>
                <a:cs typeface="Arial" charset="0"/>
              </a:rPr>
              <a:t>Fuente: Taller </a:t>
            </a:r>
            <a:r>
              <a:rPr lang="es-MX" altLang="es-MX" sz="1200">
                <a:latin typeface="Arial" charset="0"/>
                <a:cs typeface="Arial" charset="0"/>
              </a:rPr>
              <a:t>Gestión de Determinantes Sociales de la Salud. Dr. Oswaldo Medina Gómez</a:t>
            </a:r>
            <a:r>
              <a:rPr lang="es-ES_tradnl" altLang="es-MX" sz="1200">
                <a:latin typeface="Arial" charset="0"/>
                <a:cs typeface="Arial" charset="0"/>
              </a:rPr>
              <a:t>. </a:t>
            </a:r>
            <a:r>
              <a:rPr lang="es-MX" altLang="es-MX" sz="1200">
                <a:latin typeface="Arial" charset="0"/>
                <a:cs typeface="Arial" charset="0"/>
              </a:rPr>
              <a:t>Consultor de la OPS/OMS México. 11 de marzo 2016, Xalapa, Ver.</a:t>
            </a:r>
            <a:endParaRPr lang="es-MX" altLang="es-ES_tradnl" sz="1200">
              <a:latin typeface="Arial" charset="0"/>
              <a:cs typeface="Arial" charset="0"/>
            </a:endParaRPr>
          </a:p>
        </p:txBody>
      </p:sp>
    </p:spTree>
    <p:extLst>
      <p:ext uri="{BB962C8B-B14F-4D97-AF65-F5344CB8AC3E}">
        <p14:creationId xmlns:p14="http://schemas.microsoft.com/office/powerpoint/2010/main" val="3322364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Line 2"/>
          <p:cNvSpPr>
            <a:spLocks noChangeShapeType="1"/>
          </p:cNvSpPr>
          <p:nvPr/>
        </p:nvSpPr>
        <p:spPr bwMode="auto">
          <a:xfrm>
            <a:off x="1763688" y="2132013"/>
            <a:ext cx="0" cy="3744912"/>
          </a:xfrm>
          <a:prstGeom prst="line">
            <a:avLst/>
          </a:prstGeom>
          <a:noFill/>
          <a:ln w="44450">
            <a:solidFill>
              <a:schemeClr val="tx1"/>
            </a:solidFill>
            <a:round/>
            <a:headEnd type="triangle" w="med" len="med"/>
            <a:tailEnd/>
          </a:ln>
        </p:spPr>
        <p:txBody>
          <a:bodyPr wrap="none" anchor="ctr"/>
          <a:lstStyle/>
          <a:p>
            <a:endParaRPr lang="es-ES"/>
          </a:p>
        </p:txBody>
      </p:sp>
      <p:sp>
        <p:nvSpPr>
          <p:cNvPr id="32771" name="Line 3"/>
          <p:cNvSpPr>
            <a:spLocks noChangeShapeType="1"/>
          </p:cNvSpPr>
          <p:nvPr/>
        </p:nvSpPr>
        <p:spPr bwMode="auto">
          <a:xfrm>
            <a:off x="1665825" y="5589588"/>
            <a:ext cx="6121400" cy="0"/>
          </a:xfrm>
          <a:prstGeom prst="line">
            <a:avLst/>
          </a:prstGeom>
          <a:noFill/>
          <a:ln w="44450">
            <a:solidFill>
              <a:schemeClr val="tx1"/>
            </a:solidFill>
            <a:round/>
            <a:headEnd/>
            <a:tailEnd type="triangle" w="med" len="med"/>
          </a:ln>
        </p:spPr>
        <p:txBody>
          <a:bodyPr wrap="none" anchor="ctr"/>
          <a:lstStyle/>
          <a:p>
            <a:endParaRPr lang="es-ES"/>
          </a:p>
        </p:txBody>
      </p:sp>
      <p:sp>
        <p:nvSpPr>
          <p:cNvPr id="32772" name="Line 4"/>
          <p:cNvSpPr>
            <a:spLocks noChangeShapeType="1"/>
          </p:cNvSpPr>
          <p:nvPr/>
        </p:nvSpPr>
        <p:spPr bwMode="auto">
          <a:xfrm>
            <a:off x="1789677" y="3091221"/>
            <a:ext cx="4608513" cy="792163"/>
          </a:xfrm>
          <a:prstGeom prst="line">
            <a:avLst/>
          </a:prstGeom>
          <a:noFill/>
          <a:ln w="50800">
            <a:solidFill>
              <a:srgbClr val="FF0000"/>
            </a:solidFill>
            <a:prstDash val="lgDash"/>
            <a:round/>
            <a:headEnd/>
            <a:tailEnd/>
          </a:ln>
        </p:spPr>
        <p:txBody>
          <a:bodyPr wrap="none" anchor="ctr"/>
          <a:lstStyle/>
          <a:p>
            <a:endParaRPr lang="es-ES"/>
          </a:p>
        </p:txBody>
      </p:sp>
      <p:sp>
        <p:nvSpPr>
          <p:cNvPr id="32773" name="Line 5"/>
          <p:cNvSpPr>
            <a:spLocks noChangeShapeType="1"/>
          </p:cNvSpPr>
          <p:nvPr/>
        </p:nvSpPr>
        <p:spPr bwMode="auto">
          <a:xfrm>
            <a:off x="1763687" y="3393281"/>
            <a:ext cx="4392637" cy="1980406"/>
          </a:xfrm>
          <a:prstGeom prst="line">
            <a:avLst/>
          </a:prstGeom>
          <a:noFill/>
          <a:ln w="50800">
            <a:solidFill>
              <a:schemeClr val="accent1"/>
            </a:solidFill>
            <a:round/>
            <a:headEnd/>
            <a:tailEnd/>
          </a:ln>
        </p:spPr>
        <p:txBody>
          <a:bodyPr wrap="none" anchor="ctr"/>
          <a:lstStyle/>
          <a:p>
            <a:endParaRPr lang="es-ES"/>
          </a:p>
        </p:txBody>
      </p:sp>
      <p:sp>
        <p:nvSpPr>
          <p:cNvPr id="32774" name="Line 6"/>
          <p:cNvSpPr>
            <a:spLocks noChangeShapeType="1"/>
          </p:cNvSpPr>
          <p:nvPr/>
        </p:nvSpPr>
        <p:spPr bwMode="auto">
          <a:xfrm>
            <a:off x="5867400" y="3933825"/>
            <a:ext cx="0" cy="1008063"/>
          </a:xfrm>
          <a:prstGeom prst="line">
            <a:avLst/>
          </a:prstGeom>
          <a:noFill/>
          <a:ln w="50800">
            <a:solidFill>
              <a:srgbClr val="FFCC00"/>
            </a:solidFill>
            <a:round/>
            <a:headEnd type="arrow" w="med" len="med"/>
            <a:tailEnd type="triangle" w="med" len="med"/>
          </a:ln>
        </p:spPr>
        <p:txBody>
          <a:bodyPr wrap="none" anchor="ctr"/>
          <a:lstStyle/>
          <a:p>
            <a:endParaRPr lang="es-ES"/>
          </a:p>
        </p:txBody>
      </p:sp>
      <p:sp>
        <p:nvSpPr>
          <p:cNvPr id="32775" name="Line 7"/>
          <p:cNvSpPr>
            <a:spLocks noChangeShapeType="1"/>
          </p:cNvSpPr>
          <p:nvPr/>
        </p:nvSpPr>
        <p:spPr bwMode="auto">
          <a:xfrm flipH="1">
            <a:off x="2484438" y="3213100"/>
            <a:ext cx="0" cy="358775"/>
          </a:xfrm>
          <a:prstGeom prst="line">
            <a:avLst/>
          </a:prstGeom>
          <a:noFill/>
          <a:ln w="50800">
            <a:solidFill>
              <a:srgbClr val="FFCC00"/>
            </a:solidFill>
            <a:round/>
            <a:headEnd type="triangle" w="med" len="med"/>
            <a:tailEnd type="triangle" w="med" len="med"/>
          </a:ln>
        </p:spPr>
        <p:txBody>
          <a:bodyPr wrap="none" anchor="ctr"/>
          <a:lstStyle/>
          <a:p>
            <a:endParaRPr lang="es-ES"/>
          </a:p>
        </p:txBody>
      </p:sp>
      <p:sp>
        <p:nvSpPr>
          <p:cNvPr id="32776" name="Text Box 8"/>
          <p:cNvSpPr txBox="1">
            <a:spLocks noChangeArrowheads="1"/>
          </p:cNvSpPr>
          <p:nvPr/>
        </p:nvSpPr>
        <p:spPr bwMode="auto">
          <a:xfrm>
            <a:off x="6156325" y="5013325"/>
            <a:ext cx="820738" cy="396875"/>
          </a:xfrm>
          <a:prstGeom prst="rect">
            <a:avLst/>
          </a:prstGeom>
          <a:noFill/>
          <a:ln w="12700">
            <a:noFill/>
            <a:miter lim="800000"/>
            <a:headEnd/>
            <a:tailEnd/>
          </a:ln>
        </p:spPr>
        <p:txBody>
          <a:bodyPr wrap="none">
            <a:spAutoFit/>
          </a:bodyPr>
          <a:lstStyle/>
          <a:p>
            <a:pPr algn="ctr" eaLnBrk="0" hangingPunct="0"/>
            <a:r>
              <a:rPr lang="en-GB" sz="2000">
                <a:latin typeface="Calibri" pitchFamily="34" charset="0"/>
                <a:ea typeface="ＭＳ Ｐゴシック" pitchFamily="34" charset="-128"/>
              </a:rPr>
              <a:t>Ricos</a:t>
            </a:r>
            <a:endParaRPr lang="en-US" sz="2000">
              <a:latin typeface="Calibri" pitchFamily="34" charset="0"/>
              <a:ea typeface="ＭＳ Ｐゴシック" pitchFamily="34" charset="-128"/>
            </a:endParaRPr>
          </a:p>
        </p:txBody>
      </p:sp>
      <p:sp>
        <p:nvSpPr>
          <p:cNvPr id="32777" name="Text Box 9"/>
          <p:cNvSpPr txBox="1">
            <a:spLocks noChangeArrowheads="1"/>
          </p:cNvSpPr>
          <p:nvPr/>
        </p:nvSpPr>
        <p:spPr bwMode="auto">
          <a:xfrm>
            <a:off x="6355021" y="3602833"/>
            <a:ext cx="989012" cy="396875"/>
          </a:xfrm>
          <a:prstGeom prst="rect">
            <a:avLst/>
          </a:prstGeom>
          <a:noFill/>
          <a:ln w="12700">
            <a:noFill/>
            <a:miter lim="800000"/>
            <a:headEnd/>
            <a:tailEnd/>
          </a:ln>
        </p:spPr>
        <p:txBody>
          <a:bodyPr wrap="none">
            <a:spAutoFit/>
          </a:bodyPr>
          <a:lstStyle/>
          <a:p>
            <a:pPr algn="ctr" eaLnBrk="0" hangingPunct="0"/>
            <a:r>
              <a:rPr lang="en-GB" sz="2000" dirty="0" err="1">
                <a:latin typeface="Calibri" pitchFamily="34" charset="0"/>
                <a:ea typeface="ＭＳ Ｐゴシック" pitchFamily="34" charset="-128"/>
              </a:rPr>
              <a:t>Pobres</a:t>
            </a:r>
            <a:endParaRPr lang="en-US" sz="2000" dirty="0">
              <a:latin typeface="Calibri" pitchFamily="34" charset="0"/>
              <a:ea typeface="ＭＳ Ｐゴシック" pitchFamily="34" charset="-128"/>
            </a:endParaRPr>
          </a:p>
        </p:txBody>
      </p:sp>
      <p:sp>
        <p:nvSpPr>
          <p:cNvPr id="32778" name="Text Box 10"/>
          <p:cNvSpPr txBox="1">
            <a:spLocks noChangeArrowheads="1"/>
          </p:cNvSpPr>
          <p:nvPr/>
        </p:nvSpPr>
        <p:spPr bwMode="auto">
          <a:xfrm>
            <a:off x="1017588" y="1663700"/>
            <a:ext cx="1466850" cy="396875"/>
          </a:xfrm>
          <a:prstGeom prst="rect">
            <a:avLst/>
          </a:prstGeom>
          <a:noFill/>
          <a:ln w="12700">
            <a:noFill/>
            <a:miter lim="800000"/>
            <a:headEnd/>
            <a:tailEnd/>
          </a:ln>
        </p:spPr>
        <p:txBody>
          <a:bodyPr wrap="none">
            <a:spAutoFit/>
          </a:bodyPr>
          <a:lstStyle/>
          <a:p>
            <a:pPr algn="ctr" eaLnBrk="0" hangingPunct="0"/>
            <a:r>
              <a:rPr lang="en-GB" sz="2000" b="1" dirty="0" err="1">
                <a:latin typeface="Calibri" pitchFamily="34" charset="0"/>
                <a:ea typeface="ＭＳ Ｐゴシック" pitchFamily="34" charset="-128"/>
              </a:rPr>
              <a:t>Mortalidad</a:t>
            </a:r>
            <a:endParaRPr lang="en-US" sz="2000" b="1" dirty="0">
              <a:latin typeface="Calibri" pitchFamily="34" charset="0"/>
              <a:ea typeface="ＭＳ Ｐゴシック" pitchFamily="34" charset="-128"/>
            </a:endParaRPr>
          </a:p>
        </p:txBody>
      </p:sp>
      <p:sp>
        <p:nvSpPr>
          <p:cNvPr id="32779" name="Text Box 11"/>
          <p:cNvSpPr txBox="1">
            <a:spLocks noChangeArrowheads="1"/>
          </p:cNvSpPr>
          <p:nvPr/>
        </p:nvSpPr>
        <p:spPr bwMode="auto">
          <a:xfrm>
            <a:off x="7787225" y="5373687"/>
            <a:ext cx="1087438" cy="396875"/>
          </a:xfrm>
          <a:prstGeom prst="rect">
            <a:avLst/>
          </a:prstGeom>
          <a:noFill/>
          <a:ln w="12700">
            <a:noFill/>
            <a:miter lim="800000"/>
            <a:headEnd/>
            <a:tailEnd/>
          </a:ln>
        </p:spPr>
        <p:txBody>
          <a:bodyPr wrap="none">
            <a:spAutoFit/>
          </a:bodyPr>
          <a:lstStyle/>
          <a:p>
            <a:pPr algn="ctr" eaLnBrk="0" hangingPunct="0"/>
            <a:r>
              <a:rPr lang="en-GB" sz="2000" b="1" dirty="0" err="1">
                <a:latin typeface="Calibri" pitchFamily="34" charset="0"/>
                <a:ea typeface="ＭＳ Ｐゴシック" pitchFamily="34" charset="-128"/>
              </a:rPr>
              <a:t>Tiempo</a:t>
            </a:r>
            <a:endParaRPr lang="en-US" sz="2000" b="1" dirty="0">
              <a:latin typeface="Calibri" pitchFamily="34" charset="0"/>
              <a:ea typeface="ＭＳ Ｐゴシック" pitchFamily="34" charset="-128"/>
            </a:endParaRPr>
          </a:p>
        </p:txBody>
      </p:sp>
      <p:pic>
        <p:nvPicPr>
          <p:cNvPr id="32780" name="Picture 12" descr="MCj03331320000[1]"/>
          <p:cNvPicPr>
            <a:picLocks noChangeAspect="1" noChangeArrowheads="1"/>
          </p:cNvPicPr>
          <p:nvPr/>
        </p:nvPicPr>
        <p:blipFill>
          <a:blip r:embed="rId3" cstate="print"/>
          <a:srcRect/>
          <a:stretch>
            <a:fillRect/>
          </a:stretch>
        </p:blipFill>
        <p:spPr bwMode="auto">
          <a:xfrm rot="580314">
            <a:off x="3092450" y="2709863"/>
            <a:ext cx="1698625" cy="755650"/>
          </a:xfrm>
          <a:prstGeom prst="rect">
            <a:avLst/>
          </a:prstGeom>
          <a:noFill/>
          <a:ln w="9525">
            <a:noFill/>
            <a:miter lim="800000"/>
            <a:headEnd/>
            <a:tailEnd/>
          </a:ln>
        </p:spPr>
      </p:pic>
      <p:sp>
        <p:nvSpPr>
          <p:cNvPr id="271373" name="Text Box 13"/>
          <p:cNvSpPr txBox="1">
            <a:spLocks noChangeArrowheads="1"/>
          </p:cNvSpPr>
          <p:nvPr/>
        </p:nvSpPr>
        <p:spPr bwMode="auto">
          <a:xfrm rot="1275030">
            <a:off x="2989263" y="3789363"/>
            <a:ext cx="2368550" cy="366712"/>
          </a:xfrm>
          <a:prstGeom prst="rect">
            <a:avLst/>
          </a:prstGeom>
          <a:noFill/>
          <a:ln w="12700">
            <a:noFill/>
            <a:miter lim="800000"/>
            <a:headEnd/>
            <a:tailEnd/>
          </a:ln>
        </p:spPr>
        <p:txBody>
          <a:bodyPr wrap="none">
            <a:spAutoFit/>
          </a:bodyPr>
          <a:lstStyle/>
          <a:p>
            <a:pPr algn="ctr" eaLnBrk="0" hangingPunct="0"/>
            <a:r>
              <a:rPr lang="en-GB" b="1">
                <a:latin typeface="Calibri" pitchFamily="34" charset="0"/>
                <a:ea typeface="ＭＳ Ｐゴシック" pitchFamily="34" charset="-128"/>
              </a:rPr>
              <a:t>Disminuir  la brecha</a:t>
            </a:r>
            <a:endParaRPr lang="en-US" b="1">
              <a:latin typeface="Calibri" pitchFamily="34" charset="0"/>
              <a:ea typeface="ＭＳ Ｐゴシック" pitchFamily="34" charset="-128"/>
            </a:endParaRPr>
          </a:p>
        </p:txBody>
      </p:sp>
      <p:sp>
        <p:nvSpPr>
          <p:cNvPr id="271374" name="Rectangle 14"/>
          <p:cNvSpPr>
            <a:spLocks noChangeArrowheads="1"/>
          </p:cNvSpPr>
          <p:nvPr/>
        </p:nvSpPr>
        <p:spPr bwMode="auto">
          <a:xfrm>
            <a:off x="1241424" y="835025"/>
            <a:ext cx="5400675" cy="430212"/>
          </a:xfrm>
          <a:prstGeom prst="rect">
            <a:avLst/>
          </a:prstGeom>
          <a:solidFill>
            <a:srgbClr val="FFFF99"/>
          </a:solidFill>
          <a:ln w="9525">
            <a:noFill/>
            <a:miter lim="800000"/>
            <a:headEnd/>
            <a:tailEnd/>
          </a:ln>
          <a:effectLst>
            <a:outerShdw dist="35921" dir="2700000" algn="ctr" rotWithShape="0">
              <a:srgbClr val="808080"/>
            </a:outerShdw>
          </a:effectLst>
        </p:spPr>
        <p:txBody>
          <a:bodyPr/>
          <a:lstStyle/>
          <a:p>
            <a:pPr algn="ctr" fontAlgn="auto">
              <a:spcBef>
                <a:spcPts val="0"/>
              </a:spcBef>
              <a:spcAft>
                <a:spcPts val="0"/>
              </a:spcAft>
              <a:defRPr/>
            </a:pPr>
            <a:r>
              <a:rPr lang="es-MX" sz="2000" b="1">
                <a:latin typeface="+mn-lt"/>
                <a:ea typeface="ＭＳ Ｐゴシック" charset="-128"/>
              </a:rPr>
              <a:t>Gradiente (enfoque universal)</a:t>
            </a:r>
            <a:endParaRPr lang="es-ES" sz="2000" b="1">
              <a:latin typeface="+mn-lt"/>
              <a:ea typeface="ＭＳ Ｐゴシック" charset="-128"/>
            </a:endParaRPr>
          </a:p>
        </p:txBody>
      </p:sp>
      <p:sp>
        <p:nvSpPr>
          <p:cNvPr id="32783" name="Text Box 15"/>
          <p:cNvSpPr txBox="1">
            <a:spLocks noChangeArrowheads="1"/>
          </p:cNvSpPr>
          <p:nvPr/>
        </p:nvSpPr>
        <p:spPr bwMode="auto">
          <a:xfrm>
            <a:off x="1465827" y="5905552"/>
            <a:ext cx="5256212" cy="304800"/>
          </a:xfrm>
          <a:prstGeom prst="rect">
            <a:avLst/>
          </a:prstGeom>
          <a:noFill/>
          <a:ln w="9525">
            <a:noFill/>
            <a:miter lim="800000"/>
            <a:headEnd/>
            <a:tailEnd/>
          </a:ln>
        </p:spPr>
        <p:txBody>
          <a:bodyPr>
            <a:spAutoFit/>
          </a:bodyPr>
          <a:lstStyle/>
          <a:p>
            <a:pPr>
              <a:spcBef>
                <a:spcPct val="50000"/>
              </a:spcBef>
            </a:pPr>
            <a:r>
              <a:rPr lang="es-MX" sz="1400" dirty="0">
                <a:latin typeface="Calibri" pitchFamily="34" charset="0"/>
                <a:ea typeface="ＭＳ Ｐゴシック" pitchFamily="34" charset="-128"/>
              </a:rPr>
              <a:t>Fuente:. Reunión CG3 Marzo 2007: MINSAL, Chile </a:t>
            </a:r>
            <a:r>
              <a:rPr lang="es-MX" sz="1400" dirty="0" err="1">
                <a:latin typeface="Calibri" pitchFamily="34" charset="0"/>
                <a:ea typeface="ＭＳ Ｐゴシック" pitchFamily="34" charset="-128"/>
              </a:rPr>
              <a:t>Frenz</a:t>
            </a:r>
            <a:r>
              <a:rPr lang="es-MX" sz="1400" dirty="0">
                <a:latin typeface="Calibri" pitchFamily="34" charset="0"/>
                <a:ea typeface="ＭＳ Ｐゴシック" pitchFamily="34" charset="-128"/>
              </a:rPr>
              <a:t>, P</a:t>
            </a:r>
            <a:endParaRPr lang="es-ES" sz="1400" dirty="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Mis documentos\Seremi 2006\corporativo\presentacion\we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163" y="5486400"/>
            <a:ext cx="2103437"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D:\Mis documentos\Seremi 2006\corporativo\presentacion\ser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3450" y="6373813"/>
            <a:ext cx="24352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Line 4"/>
          <p:cNvSpPr>
            <a:spLocks noChangeShapeType="1"/>
          </p:cNvSpPr>
          <p:nvPr/>
        </p:nvSpPr>
        <p:spPr bwMode="auto">
          <a:xfrm>
            <a:off x="1077913" y="5894388"/>
            <a:ext cx="792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pic>
        <p:nvPicPr>
          <p:cNvPr id="3077" name="Picture 5" descr="C:\Mis documentos\fotos directora\3cubos-ok.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1000" y="5334000"/>
            <a:ext cx="8842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8" name="Object 6"/>
          <p:cNvGraphicFramePr>
            <a:graphicFrameLocks noChangeAspect="1"/>
          </p:cNvGraphicFramePr>
          <p:nvPr/>
        </p:nvGraphicFramePr>
        <p:xfrm>
          <a:off x="1254125" y="1916113"/>
          <a:ext cx="7748588" cy="3703637"/>
        </p:xfrm>
        <a:graphic>
          <a:graphicData uri="http://schemas.openxmlformats.org/presentationml/2006/ole">
            <mc:AlternateContent xmlns:mc="http://schemas.openxmlformats.org/markup-compatibility/2006">
              <mc:Choice xmlns:v="urn:schemas-microsoft-com:vml" Requires="v">
                <p:oleObj spid="_x0000_s20510" name="Gráfico" r:id="rId6" imgW="7772271" imgH="3924434" progId="MSGraph.Chart.8">
                  <p:embed followColorScheme="full"/>
                </p:oleObj>
              </mc:Choice>
              <mc:Fallback>
                <p:oleObj name="Gráfico" r:id="rId6" imgW="7772271" imgH="3924434" progId="MSGraph.Chart.8">
                  <p:embed followColorScheme="full"/>
                  <p:pic>
                    <p:nvPicPr>
                      <p:cNvPr id="0" name=""/>
                      <p:cNvPicPr>
                        <a:picLocks noChangeAspect="1" noChangeArrowheads="1"/>
                      </p:cNvPicPr>
                      <p:nvPr/>
                    </p:nvPicPr>
                    <p:blipFill>
                      <a:blip r:embed="rId7"/>
                      <a:srcRect/>
                      <a:stretch>
                        <a:fillRect/>
                      </a:stretch>
                    </p:blipFill>
                    <p:spPr bwMode="auto">
                      <a:xfrm>
                        <a:off x="1254125" y="1916113"/>
                        <a:ext cx="7748588"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9" name="AutoShape 7"/>
          <p:cNvSpPr>
            <a:spLocks noChangeArrowheads="1"/>
          </p:cNvSpPr>
          <p:nvPr/>
        </p:nvSpPr>
        <p:spPr bwMode="auto">
          <a:xfrm>
            <a:off x="1408113" y="1997075"/>
            <a:ext cx="433387" cy="360363"/>
          </a:xfrm>
          <a:prstGeom prst="downArrow">
            <a:avLst>
              <a:gd name="adj1" fmla="val 50000"/>
              <a:gd name="adj2" fmla="val 25000"/>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s-MX" altLang="es-MX" sz="2400">
              <a:latin typeface="Times New Roman" pitchFamily="18" charset="0"/>
            </a:endParaRPr>
          </a:p>
        </p:txBody>
      </p:sp>
      <p:sp>
        <p:nvSpPr>
          <p:cNvPr id="3080" name="Text Box 8"/>
          <p:cNvSpPr txBox="1">
            <a:spLocks noChangeArrowheads="1"/>
          </p:cNvSpPr>
          <p:nvPr/>
        </p:nvSpPr>
        <p:spPr bwMode="auto">
          <a:xfrm>
            <a:off x="792163" y="1344613"/>
            <a:ext cx="23749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s-MX" altLang="es-MX" sz="1800" b="1">
                <a:solidFill>
                  <a:schemeClr val="accent2"/>
                </a:solidFill>
                <a:latin typeface="Arial" charset="0"/>
              </a:rPr>
              <a:t>DESVENTAJA del grupo más pobre</a:t>
            </a:r>
            <a:endParaRPr lang="es-CL" altLang="es-MX" sz="1800" b="1">
              <a:solidFill>
                <a:schemeClr val="accent2"/>
              </a:solidFill>
              <a:latin typeface="Arial" charset="0"/>
            </a:endParaRPr>
          </a:p>
        </p:txBody>
      </p:sp>
      <p:sp>
        <p:nvSpPr>
          <p:cNvPr id="3081" name="AutoShape 9"/>
          <p:cNvSpPr>
            <a:spLocks/>
          </p:cNvSpPr>
          <p:nvPr/>
        </p:nvSpPr>
        <p:spPr bwMode="auto">
          <a:xfrm rot="-5402497">
            <a:off x="5220494" y="2813844"/>
            <a:ext cx="228600" cy="5903912"/>
          </a:xfrm>
          <a:prstGeom prst="leftBrace">
            <a:avLst>
              <a:gd name="adj1" fmla="val 215220"/>
              <a:gd name="adj2" fmla="val 50000"/>
            </a:avLst>
          </a:prstGeom>
          <a:noFill/>
          <a:ln w="76200">
            <a:solidFill>
              <a:srgbClr val="FFCC00"/>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s-MX" altLang="es-MX" sz="2400">
              <a:latin typeface="Times New Roman" pitchFamily="18" charset="0"/>
            </a:endParaRPr>
          </a:p>
        </p:txBody>
      </p:sp>
      <p:sp>
        <p:nvSpPr>
          <p:cNvPr id="3082" name="Text Box 10"/>
          <p:cNvSpPr txBox="1">
            <a:spLocks noChangeArrowheads="1"/>
          </p:cNvSpPr>
          <p:nvPr/>
        </p:nvSpPr>
        <p:spPr bwMode="auto">
          <a:xfrm>
            <a:off x="1619250" y="5949950"/>
            <a:ext cx="663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s-MX" altLang="es-MX" sz="1800" b="1">
                <a:solidFill>
                  <a:schemeClr val="accent2"/>
                </a:solidFill>
                <a:latin typeface="Arial" charset="0"/>
              </a:rPr>
              <a:t>BRECHA entre el estado de los extremos socioeconómicos</a:t>
            </a:r>
            <a:endParaRPr lang="es-CL" altLang="es-MX" sz="1800" b="1">
              <a:solidFill>
                <a:schemeClr val="accent2"/>
              </a:solidFill>
              <a:latin typeface="Arial" charset="0"/>
            </a:endParaRPr>
          </a:p>
        </p:txBody>
      </p:sp>
      <p:sp>
        <p:nvSpPr>
          <p:cNvPr id="3083" name="Text Box 11"/>
          <p:cNvSpPr txBox="1">
            <a:spLocks noChangeArrowheads="1"/>
          </p:cNvSpPr>
          <p:nvPr/>
        </p:nvSpPr>
        <p:spPr bwMode="auto">
          <a:xfrm rot="1311066">
            <a:off x="3048000" y="2917825"/>
            <a:ext cx="5219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s-MX" altLang="es-MX" sz="1800" b="1">
                <a:latin typeface="Arial" charset="0"/>
              </a:rPr>
              <a:t>    </a:t>
            </a:r>
            <a:r>
              <a:rPr lang="es-MX" altLang="es-MX" sz="1800" b="1">
                <a:solidFill>
                  <a:schemeClr val="accent2"/>
                </a:solidFill>
                <a:latin typeface="Arial" charset="0"/>
              </a:rPr>
              <a:t>GRADIENTE que afecta a todos los grupos</a:t>
            </a:r>
            <a:endParaRPr lang="es-CL" altLang="es-MX" sz="1800" b="1">
              <a:solidFill>
                <a:schemeClr val="accent2"/>
              </a:solidFill>
              <a:latin typeface="Arial" charset="0"/>
            </a:endParaRPr>
          </a:p>
        </p:txBody>
      </p:sp>
      <p:sp>
        <p:nvSpPr>
          <p:cNvPr id="3084" name="Rectangle 12"/>
          <p:cNvSpPr>
            <a:spLocks noChangeArrowheads="1"/>
          </p:cNvSpPr>
          <p:nvPr/>
        </p:nvSpPr>
        <p:spPr bwMode="auto">
          <a:xfrm>
            <a:off x="1169988" y="912813"/>
            <a:ext cx="7273925" cy="430212"/>
          </a:xfrm>
          <a:prstGeom prst="rect">
            <a:avLst/>
          </a:prstGeom>
          <a:solidFill>
            <a:srgbClr val="FFCCFF"/>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s-MX" altLang="es-MX" sz="2400" b="1">
                <a:solidFill>
                  <a:srgbClr val="FF3300"/>
                </a:solidFill>
                <a:latin typeface="Arial" charset="0"/>
              </a:rPr>
              <a:t>Desventaja, Brecha, Gradiente</a:t>
            </a:r>
            <a:endParaRPr lang="es-CL" altLang="es-MX" sz="2400" b="1">
              <a:solidFill>
                <a:srgbClr val="FF3300"/>
              </a:solidFill>
              <a:latin typeface="Arial" charset="0"/>
            </a:endParaRPr>
          </a:p>
        </p:txBody>
      </p:sp>
      <p:sp>
        <p:nvSpPr>
          <p:cNvPr id="3085" name="Line 13"/>
          <p:cNvSpPr>
            <a:spLocks noChangeShapeType="1"/>
          </p:cNvSpPr>
          <p:nvPr/>
        </p:nvSpPr>
        <p:spPr bwMode="auto">
          <a:xfrm>
            <a:off x="3030538" y="2349500"/>
            <a:ext cx="5256212" cy="2089150"/>
          </a:xfrm>
          <a:prstGeom prst="line">
            <a:avLst/>
          </a:prstGeom>
          <a:noFill/>
          <a:ln w="88900">
            <a:solidFill>
              <a:srgbClr val="FFD72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Tree>
    <p:extLst>
      <p:ext uri="{BB962C8B-B14F-4D97-AF65-F5344CB8AC3E}">
        <p14:creationId xmlns:p14="http://schemas.microsoft.com/office/powerpoint/2010/main" val="35290707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Grupo"/>
          <p:cNvGrpSpPr/>
          <p:nvPr/>
        </p:nvGrpSpPr>
        <p:grpSpPr>
          <a:xfrm>
            <a:off x="683568" y="647803"/>
            <a:ext cx="7920856" cy="5934519"/>
            <a:chOff x="683568" y="647803"/>
            <a:chExt cx="7920856" cy="5934519"/>
          </a:xfrm>
        </p:grpSpPr>
        <p:sp>
          <p:nvSpPr>
            <p:cNvPr id="32771" name="Rectangle 3"/>
            <p:cNvSpPr>
              <a:spLocks noChangeArrowheads="1"/>
            </p:cNvSpPr>
            <p:nvPr/>
          </p:nvSpPr>
          <p:spPr bwMode="auto">
            <a:xfrm>
              <a:off x="1187624" y="2132856"/>
              <a:ext cx="7416800" cy="4449466"/>
            </a:xfrm>
            <a:prstGeom prst="rect">
              <a:avLst/>
            </a:prstGeom>
            <a:noFill/>
            <a:ln w="9525">
              <a:noFill/>
              <a:miter lim="800000"/>
              <a:headEnd/>
              <a:tailEnd/>
            </a:ln>
          </p:spPr>
          <p:txBody>
            <a:bodyPr lIns="92075" tIns="46038" rIns="92075" bIns="46038"/>
            <a:lstStyle/>
            <a:p>
              <a:pPr defTabSz="762000">
                <a:lnSpc>
                  <a:spcPct val="115000"/>
                </a:lnSpc>
                <a:spcBef>
                  <a:spcPct val="20000"/>
                </a:spcBef>
                <a:buFont typeface="Wingdings" pitchFamily="2" charset="2"/>
                <a:buChar char="§"/>
              </a:pPr>
              <a:r>
                <a:rPr lang="es-ES" b="1" dirty="0" smtClean="0"/>
                <a:t> El </a:t>
              </a:r>
              <a:r>
                <a:rPr lang="es-ES" b="1" dirty="0"/>
                <a:t>Nivel de Ingreso y la Posición Social</a:t>
              </a:r>
            </a:p>
            <a:p>
              <a:pPr defTabSz="762000">
                <a:lnSpc>
                  <a:spcPct val="115000"/>
                </a:lnSpc>
                <a:spcBef>
                  <a:spcPct val="20000"/>
                </a:spcBef>
                <a:buFont typeface="Wingdings" pitchFamily="2" charset="2"/>
                <a:buChar char="§"/>
              </a:pPr>
              <a:r>
                <a:rPr lang="es-ES" b="1" dirty="0"/>
                <a:t> Las Redes de Apoyo  Social</a:t>
              </a:r>
            </a:p>
            <a:p>
              <a:pPr defTabSz="762000">
                <a:lnSpc>
                  <a:spcPct val="115000"/>
                </a:lnSpc>
                <a:spcBef>
                  <a:spcPct val="20000"/>
                </a:spcBef>
                <a:buFont typeface="Wingdings" pitchFamily="2" charset="2"/>
                <a:buChar char="§"/>
              </a:pPr>
              <a:r>
                <a:rPr lang="es-ES" b="1" dirty="0"/>
                <a:t> La Educación</a:t>
              </a:r>
            </a:p>
            <a:p>
              <a:pPr defTabSz="762000">
                <a:lnSpc>
                  <a:spcPct val="115000"/>
                </a:lnSpc>
                <a:spcBef>
                  <a:spcPct val="20000"/>
                </a:spcBef>
                <a:buFont typeface="Wingdings" pitchFamily="2" charset="2"/>
                <a:buChar char="§"/>
              </a:pPr>
              <a:r>
                <a:rPr lang="es-ES" b="1" dirty="0"/>
                <a:t> El Empleo y las Condiciones de Trabajo</a:t>
              </a:r>
            </a:p>
            <a:p>
              <a:pPr defTabSz="762000">
                <a:lnSpc>
                  <a:spcPct val="115000"/>
                </a:lnSpc>
                <a:spcBef>
                  <a:spcPct val="20000"/>
                </a:spcBef>
                <a:buFont typeface="Wingdings" pitchFamily="2" charset="2"/>
                <a:buChar char="§"/>
              </a:pPr>
              <a:r>
                <a:rPr lang="es-ES" b="1" dirty="0"/>
                <a:t> Un Entorno Social y Físico seguros y limpios</a:t>
              </a:r>
            </a:p>
            <a:p>
              <a:pPr defTabSz="762000">
                <a:lnSpc>
                  <a:spcPct val="115000"/>
                </a:lnSpc>
                <a:spcBef>
                  <a:spcPct val="20000"/>
                </a:spcBef>
                <a:buFont typeface="Wingdings" pitchFamily="2" charset="2"/>
                <a:buChar char="§"/>
              </a:pPr>
              <a:r>
                <a:rPr lang="es-ES" b="1" dirty="0"/>
                <a:t> Los hábitos de salud y las aptitudes de adaptación</a:t>
              </a:r>
            </a:p>
            <a:p>
              <a:pPr defTabSz="762000">
                <a:lnSpc>
                  <a:spcPct val="115000"/>
                </a:lnSpc>
                <a:spcBef>
                  <a:spcPct val="20000"/>
                </a:spcBef>
                <a:buFont typeface="Wingdings" pitchFamily="2" charset="2"/>
                <a:buChar char="§"/>
              </a:pPr>
              <a:r>
                <a:rPr lang="es-ES" b="1" dirty="0"/>
                <a:t> El desarrollo sano de los niños y las niñas.</a:t>
              </a:r>
            </a:p>
            <a:p>
              <a:pPr defTabSz="762000">
                <a:lnSpc>
                  <a:spcPct val="115000"/>
                </a:lnSpc>
                <a:spcBef>
                  <a:spcPct val="20000"/>
                </a:spcBef>
                <a:buFont typeface="Wingdings" pitchFamily="2" charset="2"/>
                <a:buChar char="§"/>
              </a:pPr>
              <a:r>
                <a:rPr lang="es-ES" b="1" dirty="0"/>
                <a:t> Características biológicas y Constitución Genética,</a:t>
              </a:r>
            </a:p>
            <a:p>
              <a:pPr defTabSz="762000">
                <a:lnSpc>
                  <a:spcPct val="115000"/>
                </a:lnSpc>
                <a:spcBef>
                  <a:spcPct val="20000"/>
                </a:spcBef>
                <a:buFont typeface="Wingdings" pitchFamily="2" charset="2"/>
                <a:buChar char="§"/>
              </a:pPr>
              <a:r>
                <a:rPr lang="es-ES" b="1" dirty="0"/>
                <a:t> Los Servicios de Salud</a:t>
              </a:r>
            </a:p>
            <a:p>
              <a:pPr defTabSz="762000">
                <a:lnSpc>
                  <a:spcPct val="115000"/>
                </a:lnSpc>
                <a:spcBef>
                  <a:spcPct val="20000"/>
                </a:spcBef>
                <a:buFont typeface="Wingdings" pitchFamily="2" charset="2"/>
                <a:buChar char="§"/>
              </a:pPr>
              <a:r>
                <a:rPr lang="es-ES" b="1" dirty="0"/>
                <a:t> El Género</a:t>
              </a:r>
            </a:p>
            <a:p>
              <a:pPr defTabSz="762000">
                <a:lnSpc>
                  <a:spcPct val="115000"/>
                </a:lnSpc>
                <a:spcBef>
                  <a:spcPct val="20000"/>
                </a:spcBef>
                <a:buFont typeface="Wingdings" pitchFamily="2" charset="2"/>
                <a:buChar char="§"/>
              </a:pPr>
              <a:r>
                <a:rPr lang="es-ES" b="1" dirty="0"/>
                <a:t> La </a:t>
              </a:r>
              <a:r>
                <a:rPr lang="es-ES" b="1" dirty="0" smtClean="0"/>
                <a:t>Cultura</a:t>
              </a:r>
            </a:p>
            <a:p>
              <a:pPr defTabSz="762000">
                <a:lnSpc>
                  <a:spcPct val="115000"/>
                </a:lnSpc>
                <a:spcBef>
                  <a:spcPct val="20000"/>
                </a:spcBef>
                <a:buFont typeface="Wingdings" pitchFamily="2" charset="2"/>
                <a:buChar char="§"/>
              </a:pPr>
              <a:r>
                <a:rPr lang="es-ES" b="1" dirty="0" smtClean="0"/>
                <a:t> La Etnia</a:t>
              </a:r>
              <a:endParaRPr lang="es-ES" b="1" dirty="0"/>
            </a:p>
            <a:p>
              <a:pPr algn="just" defTabSz="762000">
                <a:lnSpc>
                  <a:spcPct val="115000"/>
                </a:lnSpc>
                <a:spcBef>
                  <a:spcPct val="20000"/>
                </a:spcBef>
              </a:pPr>
              <a:endParaRPr lang="es-ES" b="1" dirty="0"/>
            </a:p>
          </p:txBody>
        </p:sp>
        <p:sp>
          <p:nvSpPr>
            <p:cNvPr id="47109" name="Text Box 5"/>
            <p:cNvSpPr txBox="1">
              <a:spLocks noChangeArrowheads="1"/>
            </p:cNvSpPr>
            <p:nvPr/>
          </p:nvSpPr>
          <p:spPr bwMode="auto">
            <a:xfrm>
              <a:off x="683568" y="647803"/>
              <a:ext cx="6696224" cy="519113"/>
            </a:xfrm>
            <a:prstGeom prst="rect">
              <a:avLst/>
            </a:prstGeom>
            <a:noFill/>
            <a:ln w="9525">
              <a:noFill/>
              <a:miter lim="800000"/>
              <a:headEnd/>
              <a:tailEnd/>
            </a:ln>
            <a:effectLst/>
          </p:spPr>
          <p:txBody>
            <a:bodyPr wrap="square">
              <a:spAutoFit/>
            </a:bodyPr>
            <a:lstStyle/>
            <a:p>
              <a:pPr algn="ctr">
                <a:spcBef>
                  <a:spcPct val="50000"/>
                </a:spcBef>
              </a:pPr>
              <a:r>
                <a:rPr lang="es-MX" sz="2800" b="1" dirty="0"/>
                <a:t>Factores Determinantes de la Salud</a:t>
              </a:r>
              <a:endParaRPr lang="es-ES" sz="2800" b="1" dirty="0"/>
            </a:p>
          </p:txBody>
        </p:sp>
        <p:sp>
          <p:nvSpPr>
            <p:cNvPr id="47110" name="Rectangle 6"/>
            <p:cNvSpPr>
              <a:spLocks noChangeArrowheads="1"/>
            </p:cNvSpPr>
            <p:nvPr/>
          </p:nvSpPr>
          <p:spPr bwMode="auto">
            <a:xfrm>
              <a:off x="1180629" y="1249345"/>
              <a:ext cx="7384904" cy="641350"/>
            </a:xfrm>
            <a:prstGeom prst="rect">
              <a:avLst/>
            </a:prstGeom>
            <a:noFill/>
            <a:ln w="9525">
              <a:noFill/>
              <a:miter lim="800000"/>
              <a:headEnd/>
              <a:tailEnd/>
            </a:ln>
            <a:effectLst/>
          </p:spPr>
          <p:txBody>
            <a:bodyPr wrap="square">
              <a:spAutoFit/>
            </a:bodyPr>
            <a:lstStyle/>
            <a:p>
              <a:pPr>
                <a:spcBef>
                  <a:spcPct val="20000"/>
                </a:spcBef>
              </a:pPr>
              <a:r>
                <a:rPr lang="es-ES" b="1" dirty="0"/>
                <a:t>La evidencia indica que los factores claves que influyen en la salud de la población son:</a:t>
              </a: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198826" y="704951"/>
            <a:ext cx="6881988" cy="695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MX" sz="2400" b="1" dirty="0" smtClean="0">
                <a:solidFill>
                  <a:schemeClr val="tx1"/>
                </a:solidFill>
                <a:latin typeface="Arial" charset="0"/>
              </a:rPr>
              <a:t>Determinantes de la Salud: Modelos en capas</a:t>
            </a:r>
            <a:endParaRPr lang="es-MX" sz="2400" b="1" dirty="0">
              <a:solidFill>
                <a:schemeClr val="tx1"/>
              </a:solidFill>
              <a:latin typeface="Arial" charset="0"/>
            </a:endParaRPr>
          </a:p>
        </p:txBody>
      </p:sp>
      <p:grpSp>
        <p:nvGrpSpPr>
          <p:cNvPr id="5" name="4 Grupo"/>
          <p:cNvGrpSpPr/>
          <p:nvPr/>
        </p:nvGrpSpPr>
        <p:grpSpPr>
          <a:xfrm>
            <a:off x="1547664" y="1556792"/>
            <a:ext cx="7245448" cy="4977089"/>
            <a:chOff x="1142976" y="1142984"/>
            <a:chExt cx="7572428" cy="5246881"/>
          </a:xfrm>
        </p:grpSpPr>
        <p:pic>
          <p:nvPicPr>
            <p:cNvPr id="2" name="Picture 2"/>
            <p:cNvPicPr>
              <a:picLocks noChangeAspect="1" noChangeArrowheads="1"/>
            </p:cNvPicPr>
            <p:nvPr/>
          </p:nvPicPr>
          <p:blipFill>
            <a:blip r:embed="rId2" cstate="print"/>
            <a:srcRect l="10387" t="20435" r="13597"/>
            <a:stretch>
              <a:fillRect/>
            </a:stretch>
          </p:blipFill>
          <p:spPr bwMode="auto">
            <a:xfrm>
              <a:off x="1142976" y="1142984"/>
              <a:ext cx="6929167" cy="5037350"/>
            </a:xfrm>
            <a:prstGeom prst="rect">
              <a:avLst/>
            </a:prstGeom>
            <a:noFill/>
            <a:ln w="9525">
              <a:noFill/>
              <a:miter lim="800000"/>
              <a:headEnd/>
              <a:tailEnd/>
            </a:ln>
          </p:spPr>
        </p:pic>
        <p:sp>
          <p:nvSpPr>
            <p:cNvPr id="4" name="3 CuadroTexto"/>
            <p:cNvSpPr txBox="1"/>
            <p:nvPr/>
          </p:nvSpPr>
          <p:spPr>
            <a:xfrm>
              <a:off x="3428992" y="6143644"/>
              <a:ext cx="5286412" cy="246221"/>
            </a:xfrm>
            <a:prstGeom prst="rect">
              <a:avLst/>
            </a:prstGeom>
            <a:noFill/>
          </p:spPr>
          <p:txBody>
            <a:bodyPr wrap="square" rtlCol="0">
              <a:spAutoFit/>
            </a:bodyPr>
            <a:lstStyle/>
            <a:p>
              <a:r>
                <a:rPr lang="es-MX" sz="1000" dirty="0" smtClean="0">
                  <a:latin typeface="Arial" pitchFamily="34" charset="0"/>
                  <a:cs typeface="Arial" pitchFamily="34" charset="0"/>
                </a:rPr>
                <a:t>Fuente: OMS. Comisión Sobre los Determinantes Sociales de la Salud</a:t>
              </a:r>
              <a:endParaRPr lang="es-MX" sz="1000" dirty="0">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915816" y="980727"/>
            <a:ext cx="3688830" cy="584775"/>
          </a:xfrm>
          <a:prstGeom prst="rect">
            <a:avLst/>
          </a:prstGeom>
        </p:spPr>
        <p:txBody>
          <a:bodyPr wrap="none">
            <a:spAutoFit/>
          </a:bodyPr>
          <a:lstStyle/>
          <a:p>
            <a:r>
              <a:rPr lang="es-MX" altLang="es-MX" sz="3200" b="1" dirty="0"/>
              <a:t>¿Qué es la salud?</a:t>
            </a:r>
            <a:endParaRPr lang="es-MX" sz="3200" dirty="0"/>
          </a:p>
        </p:txBody>
      </p:sp>
      <p:sp>
        <p:nvSpPr>
          <p:cNvPr id="3" name="2 Rectángulo"/>
          <p:cNvSpPr/>
          <p:nvPr/>
        </p:nvSpPr>
        <p:spPr>
          <a:xfrm>
            <a:off x="1331640" y="2136338"/>
            <a:ext cx="7272808" cy="3046988"/>
          </a:xfrm>
          <a:prstGeom prst="rect">
            <a:avLst/>
          </a:prstGeom>
        </p:spPr>
        <p:txBody>
          <a:bodyPr wrap="square">
            <a:spAutoFit/>
          </a:bodyPr>
          <a:lstStyle/>
          <a:p>
            <a:pPr algn="just" eaLnBrk="1" hangingPunct="1"/>
            <a:r>
              <a:rPr lang="es-MX" altLang="es-MX" sz="2300" dirty="0"/>
              <a:t>“</a:t>
            </a:r>
            <a:r>
              <a:rPr lang="es-MX" altLang="es-MX" sz="2400" dirty="0"/>
              <a:t>Estado de completo bienestar físico, mental y social y no solo la ausencia de enfermedad” (OMS. 1948).</a:t>
            </a:r>
          </a:p>
          <a:p>
            <a:pPr algn="just" eaLnBrk="1" hangingPunct="1"/>
            <a:r>
              <a:rPr lang="es-MX" altLang="es-MX" sz="2400" dirty="0"/>
              <a:t>“La capacidad de nosotros mismos para conocer como gastamos nuestra propia vida en sus 3 componentes: somático, psíquico y social en continua interacción con nuestro ambiente”. </a:t>
            </a:r>
          </a:p>
          <a:p>
            <a:pPr algn="just" eaLnBrk="1" hangingPunct="1">
              <a:buFont typeface="Wingdings" pitchFamily="2" charset="2"/>
              <a:buNone/>
            </a:pPr>
            <a:r>
              <a:rPr lang="es-MX" altLang="es-MX" sz="2400" dirty="0"/>
              <a:t>    (López Antuñano F:J: 1999)</a:t>
            </a:r>
            <a:endParaRPr lang="es-ES" altLang="es-MX" sz="2400" dirty="0"/>
          </a:p>
        </p:txBody>
      </p:sp>
    </p:spTree>
    <p:extLst>
      <p:ext uri="{BB962C8B-B14F-4D97-AF65-F5344CB8AC3E}">
        <p14:creationId xmlns:p14="http://schemas.microsoft.com/office/powerpoint/2010/main" val="618664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42690" y="430213"/>
            <a:ext cx="2089150" cy="6264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MX" b="1" dirty="0">
                <a:solidFill>
                  <a:schemeClr val="tx1"/>
                </a:solidFill>
                <a:latin typeface="Arial" charset="0"/>
              </a:rPr>
              <a:t>Determinantes</a:t>
            </a:r>
          </a:p>
          <a:p>
            <a:pPr algn="ctr" fontAlgn="auto">
              <a:spcBef>
                <a:spcPts val="0"/>
              </a:spcBef>
              <a:spcAft>
                <a:spcPts val="0"/>
              </a:spcAft>
              <a:defRPr/>
            </a:pPr>
            <a:r>
              <a:rPr lang="es-MX" b="1" dirty="0">
                <a:solidFill>
                  <a:schemeClr val="tx1"/>
                </a:solidFill>
                <a:latin typeface="Arial" charset="0"/>
              </a:rPr>
              <a:t>de</a:t>
            </a:r>
          </a:p>
          <a:p>
            <a:pPr algn="ctr" fontAlgn="auto">
              <a:spcBef>
                <a:spcPts val="0"/>
              </a:spcBef>
              <a:spcAft>
                <a:spcPts val="0"/>
              </a:spcAft>
              <a:defRPr/>
            </a:pPr>
            <a:r>
              <a:rPr lang="es-MX" b="1" dirty="0">
                <a:solidFill>
                  <a:schemeClr val="tx1"/>
                </a:solidFill>
                <a:latin typeface="Arial" charset="0"/>
              </a:rPr>
              <a:t>la</a:t>
            </a:r>
          </a:p>
          <a:p>
            <a:pPr algn="ctr" fontAlgn="auto">
              <a:spcBef>
                <a:spcPts val="0"/>
              </a:spcBef>
              <a:spcAft>
                <a:spcPts val="0"/>
              </a:spcAft>
              <a:defRPr/>
            </a:pPr>
            <a:r>
              <a:rPr lang="es-MX" b="1" dirty="0">
                <a:solidFill>
                  <a:schemeClr val="tx1"/>
                </a:solidFill>
                <a:latin typeface="Arial" charset="0"/>
              </a:rPr>
              <a:t>Salud:</a:t>
            </a:r>
          </a:p>
          <a:p>
            <a:pPr algn="ctr" fontAlgn="auto">
              <a:spcBef>
                <a:spcPts val="0"/>
              </a:spcBef>
              <a:spcAft>
                <a:spcPts val="0"/>
              </a:spcAft>
              <a:defRPr/>
            </a:pPr>
            <a:r>
              <a:rPr lang="es-MX" b="1" dirty="0">
                <a:solidFill>
                  <a:schemeClr val="tx1"/>
                </a:solidFill>
                <a:latin typeface="Arial" charset="0"/>
              </a:rPr>
              <a:t>Modelos en</a:t>
            </a:r>
          </a:p>
          <a:p>
            <a:pPr algn="ctr" fontAlgn="auto">
              <a:spcBef>
                <a:spcPts val="0"/>
              </a:spcBef>
              <a:spcAft>
                <a:spcPts val="0"/>
              </a:spcAft>
              <a:defRPr/>
            </a:pPr>
            <a:r>
              <a:rPr lang="es-MX" b="1" dirty="0">
                <a:solidFill>
                  <a:schemeClr val="tx1"/>
                </a:solidFill>
                <a:latin typeface="Arial" charset="0"/>
              </a:rPr>
              <a:t>capas</a:t>
            </a:r>
            <a:endParaRPr lang="es-MX" dirty="0">
              <a:solidFill>
                <a:schemeClr val="tx1"/>
              </a:solidFill>
              <a:latin typeface="Arial" charset="0"/>
            </a:endParaRPr>
          </a:p>
        </p:txBody>
      </p:sp>
      <p:sp>
        <p:nvSpPr>
          <p:cNvPr id="9219" name="5 Rectángulo"/>
          <p:cNvSpPr>
            <a:spLocks noChangeArrowheads="1"/>
          </p:cNvSpPr>
          <p:nvPr/>
        </p:nvSpPr>
        <p:spPr bwMode="auto">
          <a:xfrm>
            <a:off x="3329632" y="5224501"/>
            <a:ext cx="5616575" cy="1465263"/>
          </a:xfrm>
          <a:prstGeom prst="rect">
            <a:avLst/>
          </a:prstGeom>
          <a:noFill/>
          <a:ln w="9525">
            <a:noFill/>
            <a:miter lim="800000"/>
            <a:headEnd/>
            <a:tailEnd/>
          </a:ln>
        </p:spPr>
        <p:txBody>
          <a:bodyPr>
            <a:spAutoFit/>
          </a:bodyPr>
          <a:lstStyle/>
          <a:p>
            <a:pPr algn="just"/>
            <a:r>
              <a:rPr lang="es-MX" b="1" dirty="0">
                <a:latin typeface="Calibri" pitchFamily="34" charset="0"/>
              </a:rPr>
              <a:t>Los individuos están en la base del modelo, con sus características individuales de edad, sexo y factores genéticos que, evidentemente, ejercen influencia sobre su potencial y sus condiciones de salud</a:t>
            </a:r>
            <a:endParaRPr lang="es-MX" dirty="0">
              <a:latin typeface="Calibri" pitchFamily="34" charset="0"/>
            </a:endParaRPr>
          </a:p>
        </p:txBody>
      </p:sp>
      <p:grpSp>
        <p:nvGrpSpPr>
          <p:cNvPr id="3" name="Group 5"/>
          <p:cNvGrpSpPr>
            <a:grpSpLocks/>
          </p:cNvGrpSpPr>
          <p:nvPr/>
        </p:nvGrpSpPr>
        <p:grpSpPr bwMode="auto">
          <a:xfrm>
            <a:off x="3131840" y="836711"/>
            <a:ext cx="6012160" cy="4494113"/>
            <a:chOff x="1837" y="482"/>
            <a:chExt cx="3765" cy="2757"/>
          </a:xfrm>
        </p:grpSpPr>
        <p:pic>
          <p:nvPicPr>
            <p:cNvPr id="9222" name="Picture 2"/>
            <p:cNvPicPr>
              <a:picLocks noChangeAspect="1" noChangeArrowheads="1"/>
            </p:cNvPicPr>
            <p:nvPr/>
          </p:nvPicPr>
          <p:blipFill>
            <a:blip r:embed="rId2" cstate="print"/>
            <a:srcRect l="10387" t="20435" r="13597"/>
            <a:stretch>
              <a:fillRect/>
            </a:stretch>
          </p:blipFill>
          <p:spPr bwMode="auto">
            <a:xfrm>
              <a:off x="1837" y="482"/>
              <a:ext cx="3765" cy="2568"/>
            </a:xfrm>
            <a:prstGeom prst="rect">
              <a:avLst/>
            </a:prstGeom>
            <a:noFill/>
            <a:ln w="9525">
              <a:noFill/>
              <a:miter lim="800000"/>
              <a:headEnd/>
              <a:tailEnd/>
            </a:ln>
          </p:spPr>
        </p:pic>
        <p:sp>
          <p:nvSpPr>
            <p:cNvPr id="9223" name="AutoShape 7"/>
            <p:cNvSpPr>
              <a:spLocks noChangeArrowheads="1"/>
            </p:cNvSpPr>
            <p:nvPr/>
          </p:nvSpPr>
          <p:spPr bwMode="auto">
            <a:xfrm rot="4451048">
              <a:off x="3375" y="2423"/>
              <a:ext cx="909" cy="72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66"/>
            </a:solidFill>
            <a:ln w="9525">
              <a:solidFill>
                <a:schemeClr val="tx1"/>
              </a:solidFill>
              <a:miter lim="800000"/>
              <a:headEnd/>
              <a:tailEnd/>
            </a:ln>
            <a:effectLst/>
          </p:spPr>
          <p:txBody>
            <a:bodyPr wrap="none" anchor="ctr"/>
            <a:lstStyle/>
            <a:p>
              <a:endParaRPr lang="es-ES"/>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epobla25.gif"/>
          <p:cNvPicPr>
            <a:picLocks noChangeAspect="1"/>
          </p:cNvPicPr>
          <p:nvPr/>
        </p:nvPicPr>
        <p:blipFill>
          <a:blip r:embed="rId2" cstate="print"/>
          <a:srcRect r="9588" b="7386"/>
          <a:stretch>
            <a:fillRect/>
          </a:stretch>
        </p:blipFill>
        <p:spPr>
          <a:xfrm>
            <a:off x="3347864" y="844963"/>
            <a:ext cx="3098054" cy="2655475"/>
          </a:xfrm>
          <a:prstGeom prst="rect">
            <a:avLst/>
          </a:prstGeom>
        </p:spPr>
      </p:pic>
      <p:pic>
        <p:nvPicPr>
          <p:cNvPr id="3" name="2 Imagen" descr="epobla27.gif"/>
          <p:cNvPicPr>
            <a:picLocks noChangeAspect="1"/>
          </p:cNvPicPr>
          <p:nvPr/>
        </p:nvPicPr>
        <p:blipFill>
          <a:blip r:embed="rId3" cstate="print"/>
          <a:srcRect t="2804" r="8623" b="6542"/>
          <a:stretch>
            <a:fillRect/>
          </a:stretch>
        </p:blipFill>
        <p:spPr>
          <a:xfrm>
            <a:off x="1433746" y="3789040"/>
            <a:ext cx="3297319" cy="2769167"/>
          </a:xfrm>
          <a:prstGeom prst="rect">
            <a:avLst/>
          </a:prstGeom>
        </p:spPr>
      </p:pic>
      <p:pic>
        <p:nvPicPr>
          <p:cNvPr id="56322" name="Picture 2" descr="GRAFICA"/>
          <p:cNvPicPr>
            <a:picLocks noChangeAspect="1" noChangeArrowheads="1"/>
          </p:cNvPicPr>
          <p:nvPr/>
        </p:nvPicPr>
        <p:blipFill>
          <a:blip r:embed="rId4">
            <a:clrChange>
              <a:clrFrom>
                <a:srgbClr val="FFFFFF"/>
              </a:clrFrom>
              <a:clrTo>
                <a:srgbClr val="FFFFFF">
                  <a:alpha val="0"/>
                </a:srgbClr>
              </a:clrTo>
            </a:clrChange>
          </a:blip>
          <a:srcRect t="50186" b="3329"/>
          <a:stretch>
            <a:fillRect/>
          </a:stretch>
        </p:blipFill>
        <p:spPr bwMode="auto">
          <a:xfrm>
            <a:off x="5292080" y="3789040"/>
            <a:ext cx="3619230" cy="2915044"/>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4698" y="330213"/>
            <a:ext cx="2089150" cy="6264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MX" b="1">
                <a:solidFill>
                  <a:schemeClr val="tx1"/>
                </a:solidFill>
                <a:latin typeface="Arial" charset="0"/>
              </a:rPr>
              <a:t>Determinantes</a:t>
            </a:r>
          </a:p>
          <a:p>
            <a:pPr algn="ctr" fontAlgn="auto">
              <a:spcBef>
                <a:spcPts val="0"/>
              </a:spcBef>
              <a:spcAft>
                <a:spcPts val="0"/>
              </a:spcAft>
              <a:defRPr/>
            </a:pPr>
            <a:r>
              <a:rPr lang="es-MX" b="1">
                <a:solidFill>
                  <a:schemeClr val="tx1"/>
                </a:solidFill>
                <a:latin typeface="Arial" charset="0"/>
              </a:rPr>
              <a:t>de</a:t>
            </a:r>
          </a:p>
          <a:p>
            <a:pPr algn="ctr" fontAlgn="auto">
              <a:spcBef>
                <a:spcPts val="0"/>
              </a:spcBef>
              <a:spcAft>
                <a:spcPts val="0"/>
              </a:spcAft>
              <a:defRPr/>
            </a:pPr>
            <a:r>
              <a:rPr lang="es-MX" b="1">
                <a:solidFill>
                  <a:schemeClr val="tx1"/>
                </a:solidFill>
                <a:latin typeface="Arial" charset="0"/>
              </a:rPr>
              <a:t>la</a:t>
            </a:r>
          </a:p>
          <a:p>
            <a:pPr algn="ctr" fontAlgn="auto">
              <a:spcBef>
                <a:spcPts val="0"/>
              </a:spcBef>
              <a:spcAft>
                <a:spcPts val="0"/>
              </a:spcAft>
              <a:defRPr/>
            </a:pPr>
            <a:r>
              <a:rPr lang="es-MX" b="1">
                <a:solidFill>
                  <a:schemeClr val="tx1"/>
                </a:solidFill>
                <a:latin typeface="Arial" charset="0"/>
              </a:rPr>
              <a:t>Salud:</a:t>
            </a:r>
          </a:p>
          <a:p>
            <a:pPr algn="ctr" fontAlgn="auto">
              <a:spcBef>
                <a:spcPts val="0"/>
              </a:spcBef>
              <a:spcAft>
                <a:spcPts val="0"/>
              </a:spcAft>
              <a:defRPr/>
            </a:pPr>
            <a:r>
              <a:rPr lang="es-MX" b="1">
                <a:solidFill>
                  <a:schemeClr val="tx1"/>
                </a:solidFill>
                <a:latin typeface="Arial" charset="0"/>
              </a:rPr>
              <a:t>Modelos en</a:t>
            </a:r>
          </a:p>
          <a:p>
            <a:pPr algn="ctr" fontAlgn="auto">
              <a:spcBef>
                <a:spcPts val="0"/>
              </a:spcBef>
              <a:spcAft>
                <a:spcPts val="0"/>
              </a:spcAft>
              <a:defRPr/>
            </a:pPr>
            <a:r>
              <a:rPr lang="es-MX" b="1">
                <a:solidFill>
                  <a:schemeClr val="tx1"/>
                </a:solidFill>
                <a:latin typeface="Arial" charset="0"/>
              </a:rPr>
              <a:t>capas</a:t>
            </a:r>
            <a:endParaRPr lang="es-MX">
              <a:solidFill>
                <a:schemeClr val="tx1"/>
              </a:solidFill>
              <a:latin typeface="Arial" charset="0"/>
            </a:endParaRPr>
          </a:p>
        </p:txBody>
      </p:sp>
      <p:sp>
        <p:nvSpPr>
          <p:cNvPr id="10243" name="3 Rectángulo"/>
          <p:cNvSpPr>
            <a:spLocks noChangeArrowheads="1"/>
          </p:cNvSpPr>
          <p:nvPr/>
        </p:nvSpPr>
        <p:spPr bwMode="auto">
          <a:xfrm>
            <a:off x="3203848" y="4327524"/>
            <a:ext cx="5616302" cy="2208063"/>
          </a:xfrm>
          <a:prstGeom prst="rect">
            <a:avLst/>
          </a:prstGeom>
          <a:noFill/>
          <a:ln w="9525">
            <a:noFill/>
            <a:miter lim="800000"/>
            <a:headEnd/>
            <a:tailEnd/>
          </a:ln>
        </p:spPr>
        <p:txBody>
          <a:bodyPr wrap="square">
            <a:spAutoFit/>
          </a:bodyPr>
          <a:lstStyle/>
          <a:p>
            <a:pPr algn="ctr">
              <a:lnSpc>
                <a:spcPct val="115000"/>
              </a:lnSpc>
            </a:pPr>
            <a:r>
              <a:rPr lang="es-MX" b="1" dirty="0">
                <a:latin typeface="Calibri" pitchFamily="34" charset="0"/>
              </a:rPr>
              <a:t>Umbral entre factores individuales y DSS</a:t>
            </a:r>
          </a:p>
          <a:p>
            <a:pPr algn="ctr">
              <a:lnSpc>
                <a:spcPct val="115000"/>
              </a:lnSpc>
            </a:pPr>
            <a:endParaRPr lang="es-MX" sz="1200" b="1" dirty="0">
              <a:latin typeface="Calibri" pitchFamily="34" charset="0"/>
            </a:endParaRPr>
          </a:p>
          <a:p>
            <a:pPr algn="just">
              <a:lnSpc>
                <a:spcPct val="115000"/>
              </a:lnSpc>
            </a:pPr>
            <a:r>
              <a:rPr lang="es-MX" dirty="0">
                <a:latin typeface="Calibri" pitchFamily="34" charset="0"/>
              </a:rPr>
              <a:t>Comportamientos: </a:t>
            </a:r>
            <a:r>
              <a:rPr lang="es-MX" dirty="0" smtClean="0">
                <a:latin typeface="Calibri" pitchFamily="34" charset="0"/>
              </a:rPr>
              <a:t>Entendidos </a:t>
            </a:r>
            <a:r>
              <a:rPr lang="es-MX" dirty="0">
                <a:latin typeface="Calibri" pitchFamily="34" charset="0"/>
              </a:rPr>
              <a:t>como de responsabilidad individual, dependientes de opciones adoptadas por las personas. Pero en realidad pueden también ser considerados parte de los DSS, ya que tales opciones son fuertemente condicionadas por </a:t>
            </a:r>
            <a:r>
              <a:rPr lang="es-MX" dirty="0" smtClean="0">
                <a:latin typeface="Calibri" pitchFamily="34" charset="0"/>
              </a:rPr>
              <a:t>DS</a:t>
            </a:r>
            <a:endParaRPr lang="es-MX" dirty="0">
              <a:latin typeface="Calibri" pitchFamily="34" charset="0"/>
            </a:endParaRPr>
          </a:p>
        </p:txBody>
      </p:sp>
      <p:grpSp>
        <p:nvGrpSpPr>
          <p:cNvPr id="3" name="Group 7"/>
          <p:cNvGrpSpPr>
            <a:grpSpLocks/>
          </p:cNvGrpSpPr>
          <p:nvPr/>
        </p:nvGrpSpPr>
        <p:grpSpPr bwMode="auto">
          <a:xfrm>
            <a:off x="3203848" y="1052736"/>
            <a:ext cx="5689327" cy="3312889"/>
            <a:chOff x="1655" y="210"/>
            <a:chExt cx="3856" cy="2494"/>
          </a:xfrm>
        </p:grpSpPr>
        <p:pic>
          <p:nvPicPr>
            <p:cNvPr id="10246" name="Picture 2"/>
            <p:cNvPicPr>
              <a:picLocks noChangeAspect="1" noChangeArrowheads="1"/>
            </p:cNvPicPr>
            <p:nvPr/>
          </p:nvPicPr>
          <p:blipFill>
            <a:blip r:embed="rId2" cstate="print"/>
            <a:srcRect l="10387" t="20435" r="13597"/>
            <a:stretch>
              <a:fillRect/>
            </a:stretch>
          </p:blipFill>
          <p:spPr bwMode="auto">
            <a:xfrm>
              <a:off x="1655" y="210"/>
              <a:ext cx="3856" cy="2422"/>
            </a:xfrm>
            <a:prstGeom prst="rect">
              <a:avLst/>
            </a:prstGeom>
            <a:noFill/>
            <a:ln w="9525">
              <a:noFill/>
              <a:miter lim="800000"/>
              <a:headEnd/>
              <a:tailEnd/>
            </a:ln>
          </p:spPr>
        </p:pic>
        <p:sp>
          <p:nvSpPr>
            <p:cNvPr id="10245" name="AutoShape 5"/>
            <p:cNvSpPr>
              <a:spLocks noChangeArrowheads="1"/>
            </p:cNvSpPr>
            <p:nvPr/>
          </p:nvSpPr>
          <p:spPr bwMode="auto">
            <a:xfrm>
              <a:off x="2815" y="2024"/>
              <a:ext cx="136" cy="680"/>
            </a:xfrm>
            <a:prstGeom prst="downArrow">
              <a:avLst>
                <a:gd name="adj1" fmla="val 50000"/>
                <a:gd name="adj2" fmla="val 125000"/>
              </a:avLst>
            </a:prstGeom>
            <a:solidFill>
              <a:srgbClr val="FF0066"/>
            </a:solidFill>
            <a:ln w="9525">
              <a:solidFill>
                <a:schemeClr val="tx1"/>
              </a:solidFill>
              <a:miter lim="800000"/>
              <a:headEnd/>
              <a:tailEnd/>
            </a:ln>
            <a:effectLst/>
          </p:spPr>
          <p:txBody>
            <a:bodyPr wrap="none" anchor="ctr"/>
            <a:lstStyle/>
            <a:p>
              <a:endParaRPr lang="es-ES"/>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42976" y="1315526"/>
            <a:ext cx="3494762" cy="584775"/>
          </a:xfrm>
          <a:prstGeom prst="rect">
            <a:avLst/>
          </a:prstGeom>
          <a:noFill/>
        </p:spPr>
        <p:txBody>
          <a:bodyPr wrap="square" rtlCol="0">
            <a:spAutoFit/>
          </a:bodyPr>
          <a:lstStyle/>
          <a:p>
            <a:r>
              <a:rPr lang="es-MX" sz="3200" b="1" dirty="0" smtClean="0">
                <a:latin typeface="Arial" pitchFamily="34" charset="0"/>
                <a:cs typeface="Arial" pitchFamily="34" charset="0"/>
              </a:rPr>
              <a:t>Estilos de Vida</a:t>
            </a:r>
            <a:endParaRPr lang="es-MX" sz="3200" b="1" dirty="0">
              <a:latin typeface="Arial" pitchFamily="34" charset="0"/>
              <a:cs typeface="Arial" pitchFamily="34" charset="0"/>
            </a:endParaRPr>
          </a:p>
        </p:txBody>
      </p:sp>
      <p:sp>
        <p:nvSpPr>
          <p:cNvPr id="3" name="2 CuadroTexto"/>
          <p:cNvSpPr txBox="1"/>
          <p:nvPr/>
        </p:nvSpPr>
        <p:spPr>
          <a:xfrm>
            <a:off x="1142976" y="2285992"/>
            <a:ext cx="7358114" cy="2246769"/>
          </a:xfrm>
          <a:prstGeom prst="rect">
            <a:avLst/>
          </a:prstGeom>
          <a:noFill/>
        </p:spPr>
        <p:txBody>
          <a:bodyPr wrap="square" rtlCol="0">
            <a:spAutoFit/>
          </a:bodyPr>
          <a:lstStyle/>
          <a:p>
            <a:pPr algn="just"/>
            <a:r>
              <a:rPr lang="es-MX" sz="2800" dirty="0" smtClean="0">
                <a:latin typeface="Arial" pitchFamily="34" charset="0"/>
                <a:cs typeface="Arial" pitchFamily="34" charset="0"/>
              </a:rPr>
              <a:t>El concepto se refiere a la forma general de vivir, basada en la interacción entre las condiciones de vida y los comportamientos individuales determinados por factores socio-culturales y características personales</a:t>
            </a:r>
            <a:endParaRPr lang="es-MX"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467544"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539552" y="0"/>
            <a:ext cx="144016" cy="6858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11" descr="C:\Documents and Settings\Mtra. Dulce\Mis documentos\Mis imágenes\untitled.bmp"/>
          <p:cNvPicPr>
            <a:picLocks noChangeAspect="1" noChangeArrowheads="1"/>
          </p:cNvPicPr>
          <p:nvPr/>
        </p:nvPicPr>
        <p:blipFill>
          <a:blip r:embed="rId2" cstate="print"/>
          <a:srcRect/>
          <a:stretch>
            <a:fillRect/>
          </a:stretch>
        </p:blipFill>
        <p:spPr bwMode="auto">
          <a:xfrm>
            <a:off x="7164288" y="332656"/>
            <a:ext cx="1685925" cy="666750"/>
          </a:xfrm>
          <a:prstGeom prst="rect">
            <a:avLst/>
          </a:prstGeom>
          <a:noFill/>
        </p:spPr>
      </p:pic>
      <p:sp>
        <p:nvSpPr>
          <p:cNvPr id="7" name="6 Rectángulo"/>
          <p:cNvSpPr/>
          <p:nvPr/>
        </p:nvSpPr>
        <p:spPr>
          <a:xfrm>
            <a:off x="1115616" y="1412776"/>
            <a:ext cx="7272808" cy="3416320"/>
          </a:xfrm>
          <a:prstGeom prst="rect">
            <a:avLst/>
          </a:prstGeom>
        </p:spPr>
        <p:txBody>
          <a:bodyPr wrap="square">
            <a:spAutoFit/>
          </a:bodyPr>
          <a:lstStyle/>
          <a:p>
            <a:pPr lvl="1" algn="just">
              <a:buFont typeface="Wingdings" pitchFamily="2" charset="2"/>
              <a:buChar char="v"/>
            </a:pPr>
            <a:r>
              <a:rPr lang="es-MX" sz="2400" dirty="0" smtClean="0">
                <a:latin typeface="Arial" pitchFamily="34" charset="0"/>
                <a:cs typeface="Arial" pitchFamily="34" charset="0"/>
              </a:rPr>
              <a:t>El concepto de “estilo de vida” ha sido abordado por diferentes disciplinas: sociología, medicina, psicología, etc.</a:t>
            </a:r>
          </a:p>
          <a:p>
            <a:pPr lvl="1" algn="just">
              <a:buFont typeface="Wingdings" pitchFamily="2" charset="2"/>
              <a:buChar char="v"/>
            </a:pPr>
            <a:r>
              <a:rPr lang="es-MX" sz="2400" dirty="0" smtClean="0">
                <a:latin typeface="Arial" pitchFamily="34" charset="0"/>
                <a:cs typeface="Arial" pitchFamily="34" charset="0"/>
              </a:rPr>
              <a:t>En el ámbito de la salud el término se populariza a partir de la década de los 80 del siglo pasado.</a:t>
            </a:r>
          </a:p>
          <a:p>
            <a:pPr lvl="1" algn="just">
              <a:buFont typeface="Wingdings" pitchFamily="2" charset="2"/>
              <a:buChar char="v"/>
            </a:pPr>
            <a:r>
              <a:rPr lang="es-MX" sz="2400" dirty="0" smtClean="0">
                <a:latin typeface="Arial" pitchFamily="34" charset="0"/>
                <a:cs typeface="Arial" pitchFamily="34" charset="0"/>
              </a:rPr>
              <a:t>Se hace referencia a comportamientos que poseen alguna influencia sobre los problemas de salud. </a:t>
            </a:r>
          </a:p>
        </p:txBody>
      </p:sp>
    </p:spTree>
    <p:extLst>
      <p:ext uri="{BB962C8B-B14F-4D97-AF65-F5344CB8AC3E}">
        <p14:creationId xmlns:p14="http://schemas.microsoft.com/office/powerpoint/2010/main" val="33094152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467544"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539552" y="0"/>
            <a:ext cx="144016" cy="6858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11" descr="C:\Documents and Settings\Mtra. Dulce\Mis documentos\Mis imágenes\untitled.bmp"/>
          <p:cNvPicPr>
            <a:picLocks noChangeAspect="1" noChangeArrowheads="1"/>
          </p:cNvPicPr>
          <p:nvPr/>
        </p:nvPicPr>
        <p:blipFill>
          <a:blip r:embed="rId2" cstate="print"/>
          <a:srcRect/>
          <a:stretch>
            <a:fillRect/>
          </a:stretch>
        </p:blipFill>
        <p:spPr bwMode="auto">
          <a:xfrm>
            <a:off x="7164288" y="332656"/>
            <a:ext cx="1685925" cy="666750"/>
          </a:xfrm>
          <a:prstGeom prst="rect">
            <a:avLst/>
          </a:prstGeom>
          <a:noFill/>
        </p:spPr>
      </p:pic>
      <p:sp>
        <p:nvSpPr>
          <p:cNvPr id="7" name="6 Rectángulo"/>
          <p:cNvSpPr/>
          <p:nvPr/>
        </p:nvSpPr>
        <p:spPr>
          <a:xfrm>
            <a:off x="1043608" y="2204864"/>
            <a:ext cx="7272808" cy="2308324"/>
          </a:xfrm>
          <a:prstGeom prst="rect">
            <a:avLst/>
          </a:prstGeom>
        </p:spPr>
        <p:txBody>
          <a:bodyPr wrap="square">
            <a:spAutoFit/>
          </a:bodyPr>
          <a:lstStyle/>
          <a:p>
            <a:pPr lvl="1" algn="just">
              <a:buFont typeface="Wingdings" pitchFamily="2" charset="2"/>
              <a:buChar char="v"/>
            </a:pPr>
            <a:r>
              <a:rPr lang="es-MX" sz="2400" dirty="0" smtClean="0">
                <a:latin typeface="Arial" pitchFamily="34" charset="0"/>
                <a:cs typeface="Arial" pitchFamily="34" charset="0"/>
              </a:rPr>
              <a:t> En el modelo médico el estilo de vida no es más que las conductas asiladas que tienen alguna repercusión en la salud.</a:t>
            </a:r>
          </a:p>
          <a:p>
            <a:pPr lvl="1" algn="just">
              <a:buFont typeface="Wingdings" pitchFamily="2" charset="2"/>
              <a:buChar char="v"/>
            </a:pPr>
            <a:r>
              <a:rPr lang="es-MX" sz="2400" dirty="0" smtClean="0">
                <a:latin typeface="Arial" pitchFamily="34" charset="0"/>
                <a:cs typeface="Arial" pitchFamily="34" charset="0"/>
              </a:rPr>
              <a:t> Es decir, no se establece ninguna relación con el contexto social o psicológico del comportamiento.</a:t>
            </a:r>
          </a:p>
        </p:txBody>
      </p:sp>
    </p:spTree>
    <p:extLst>
      <p:ext uri="{BB962C8B-B14F-4D97-AF65-F5344CB8AC3E}">
        <p14:creationId xmlns:p14="http://schemas.microsoft.com/office/powerpoint/2010/main" val="7009573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467544"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539552" y="0"/>
            <a:ext cx="144016" cy="6858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11" descr="C:\Documents and Settings\Mtra. Dulce\Mis documentos\Mis imágenes\untitled.bmp"/>
          <p:cNvPicPr>
            <a:picLocks noChangeAspect="1" noChangeArrowheads="1"/>
          </p:cNvPicPr>
          <p:nvPr/>
        </p:nvPicPr>
        <p:blipFill>
          <a:blip r:embed="rId2" cstate="print"/>
          <a:srcRect/>
          <a:stretch>
            <a:fillRect/>
          </a:stretch>
        </p:blipFill>
        <p:spPr bwMode="auto">
          <a:xfrm>
            <a:off x="7164288" y="332656"/>
            <a:ext cx="1685925" cy="666750"/>
          </a:xfrm>
          <a:prstGeom prst="rect">
            <a:avLst/>
          </a:prstGeom>
          <a:noFill/>
        </p:spPr>
      </p:pic>
      <p:sp>
        <p:nvSpPr>
          <p:cNvPr id="7" name="6 Rectángulo"/>
          <p:cNvSpPr/>
          <p:nvPr/>
        </p:nvSpPr>
        <p:spPr>
          <a:xfrm>
            <a:off x="1043608" y="1700808"/>
            <a:ext cx="7272808" cy="3416320"/>
          </a:xfrm>
          <a:prstGeom prst="rect">
            <a:avLst/>
          </a:prstGeom>
        </p:spPr>
        <p:txBody>
          <a:bodyPr wrap="square">
            <a:spAutoFit/>
          </a:bodyPr>
          <a:lstStyle/>
          <a:p>
            <a:pPr lvl="1" algn="just">
              <a:buFont typeface="Wingdings" pitchFamily="2" charset="2"/>
              <a:buChar char="v"/>
            </a:pPr>
            <a:r>
              <a:rPr lang="es-MX" sz="2400" dirty="0" smtClean="0">
                <a:latin typeface="Arial" pitchFamily="34" charset="0"/>
                <a:cs typeface="Arial" pitchFamily="34" charset="0"/>
              </a:rPr>
              <a:t> </a:t>
            </a:r>
            <a:r>
              <a:rPr lang="es-MX" sz="2400" dirty="0" err="1" smtClean="0">
                <a:latin typeface="Arial" pitchFamily="34" charset="0"/>
                <a:cs typeface="Arial" pitchFamily="34" charset="0"/>
              </a:rPr>
              <a:t>Breslow</a:t>
            </a:r>
            <a:r>
              <a:rPr lang="es-MX" sz="2400" dirty="0" smtClean="0">
                <a:latin typeface="Arial" pitchFamily="34" charset="0"/>
                <a:cs typeface="Arial" pitchFamily="34" charset="0"/>
              </a:rPr>
              <a:t> (1990) Considera que el estilo de vida saludable de un individuo está constituido por las conductas que una persona adopta entre aquellas que están disponibles en su contexto o circunstancias globales.</a:t>
            </a:r>
          </a:p>
          <a:p>
            <a:pPr lvl="1" algn="just">
              <a:buFont typeface="Wingdings" pitchFamily="2" charset="2"/>
              <a:buChar char="v"/>
            </a:pPr>
            <a:r>
              <a:rPr lang="es-MX" sz="2400" dirty="0" smtClean="0">
                <a:latin typeface="Arial" pitchFamily="34" charset="0"/>
                <a:cs typeface="Arial" pitchFamily="34" charset="0"/>
              </a:rPr>
              <a:t> Este autor agrega variables como conducta sexual, consumo de drogas, conductas relacionadas con la seguridad vial y las redes sociales.</a:t>
            </a:r>
          </a:p>
        </p:txBody>
      </p:sp>
    </p:spTree>
    <p:extLst>
      <p:ext uri="{BB962C8B-B14F-4D97-AF65-F5344CB8AC3E}">
        <p14:creationId xmlns:p14="http://schemas.microsoft.com/office/powerpoint/2010/main" val="22188084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467544"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539552" y="0"/>
            <a:ext cx="144016" cy="6858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11" descr="C:\Documents and Settings\Mtra. Dulce\Mis documentos\Mis imágenes\untitled.bmp"/>
          <p:cNvPicPr>
            <a:picLocks noChangeAspect="1" noChangeArrowheads="1"/>
          </p:cNvPicPr>
          <p:nvPr/>
        </p:nvPicPr>
        <p:blipFill>
          <a:blip r:embed="rId2" cstate="print"/>
          <a:srcRect/>
          <a:stretch>
            <a:fillRect/>
          </a:stretch>
        </p:blipFill>
        <p:spPr bwMode="auto">
          <a:xfrm>
            <a:off x="7164288" y="332656"/>
            <a:ext cx="1685925" cy="666750"/>
          </a:xfrm>
          <a:prstGeom prst="rect">
            <a:avLst/>
          </a:prstGeom>
          <a:noFill/>
        </p:spPr>
      </p:pic>
      <p:sp>
        <p:nvSpPr>
          <p:cNvPr id="7" name="6 Rectángulo"/>
          <p:cNvSpPr/>
          <p:nvPr/>
        </p:nvSpPr>
        <p:spPr>
          <a:xfrm>
            <a:off x="1043608" y="1412776"/>
            <a:ext cx="7272808" cy="4524315"/>
          </a:xfrm>
          <a:prstGeom prst="rect">
            <a:avLst/>
          </a:prstGeom>
        </p:spPr>
        <p:txBody>
          <a:bodyPr wrap="square">
            <a:spAutoFit/>
          </a:bodyPr>
          <a:lstStyle/>
          <a:p>
            <a:pPr lvl="1" algn="just">
              <a:buFont typeface="Wingdings" pitchFamily="2" charset="2"/>
              <a:buChar char="v"/>
            </a:pPr>
            <a:r>
              <a:rPr lang="es-MX" sz="2400" dirty="0" smtClean="0">
                <a:latin typeface="Arial" pitchFamily="34" charset="0"/>
                <a:cs typeface="Arial" pitchFamily="34" charset="0"/>
              </a:rPr>
              <a:t> Estilo de vida saludable hace referencia a un patrón de comportamiento relativamente estable de los individuos o grupos que guarden una estrecha relación con la salud.</a:t>
            </a:r>
          </a:p>
          <a:p>
            <a:pPr lvl="1" algn="just">
              <a:buFont typeface="Wingdings" pitchFamily="2" charset="2"/>
              <a:buChar char="v"/>
            </a:pPr>
            <a:r>
              <a:rPr lang="es-MX" sz="2400" dirty="0" smtClean="0">
                <a:latin typeface="Arial" pitchFamily="34" charset="0"/>
                <a:cs typeface="Arial" pitchFamily="34" charset="0"/>
              </a:rPr>
              <a:t> Estilo de vida saludable presenta las siguientes características:</a:t>
            </a:r>
          </a:p>
          <a:p>
            <a:pPr marL="914400" lvl="1" indent="-457200" algn="just">
              <a:buFont typeface="+mj-lt"/>
              <a:buAutoNum type="alphaLcParenR"/>
            </a:pPr>
            <a:r>
              <a:rPr lang="es-MX" sz="2400" dirty="0" smtClean="0">
                <a:latin typeface="Arial" pitchFamily="34" charset="0"/>
                <a:cs typeface="Arial" pitchFamily="34" charset="0"/>
              </a:rPr>
              <a:t>Posee una naturaleza conductual y observable.</a:t>
            </a:r>
          </a:p>
          <a:p>
            <a:pPr marL="914400" lvl="1" indent="-457200" algn="just">
              <a:buFont typeface="+mj-lt"/>
              <a:buAutoNum type="alphaLcParenR"/>
            </a:pPr>
            <a:r>
              <a:rPr lang="es-MX" sz="2400" dirty="0" smtClean="0">
                <a:latin typeface="Arial" pitchFamily="34" charset="0"/>
                <a:cs typeface="Arial" pitchFamily="34" charset="0"/>
              </a:rPr>
              <a:t>Las conductas deben mantenerse durante un tiempo.</a:t>
            </a:r>
          </a:p>
          <a:p>
            <a:pPr marL="914400" lvl="1" indent="-457200" algn="just">
              <a:buFont typeface="+mj-lt"/>
              <a:buAutoNum type="alphaLcParenR"/>
            </a:pPr>
            <a:r>
              <a:rPr lang="es-MX" sz="2400" dirty="0" smtClean="0">
                <a:latin typeface="Arial" pitchFamily="34" charset="0"/>
                <a:cs typeface="Arial" pitchFamily="34" charset="0"/>
              </a:rPr>
              <a:t>Denota combinaciones de conductas que ocurren consistentemente</a:t>
            </a:r>
          </a:p>
        </p:txBody>
      </p:sp>
    </p:spTree>
    <p:extLst>
      <p:ext uri="{BB962C8B-B14F-4D97-AF65-F5344CB8AC3E}">
        <p14:creationId xmlns:p14="http://schemas.microsoft.com/office/powerpoint/2010/main" val="9185798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640" y="836712"/>
            <a:ext cx="6624736" cy="706090"/>
          </a:xfrm>
        </p:spPr>
        <p:txBody>
          <a:bodyPr>
            <a:normAutofit/>
          </a:bodyPr>
          <a:lstStyle/>
          <a:p>
            <a:r>
              <a:rPr lang="es-MX" sz="2800" dirty="0" smtClean="0">
                <a:latin typeface="Arial" pitchFamily="34" charset="0"/>
                <a:cs typeface="Arial" pitchFamily="34" charset="0"/>
              </a:rPr>
              <a:t>Variables sobre estilo de vida saludable</a:t>
            </a:r>
            <a:endParaRPr lang="es-MX" sz="2800" dirty="0">
              <a:latin typeface="Arial" pitchFamily="34" charset="0"/>
              <a:cs typeface="Arial" pitchFamily="34" charset="0"/>
            </a:endParaRPr>
          </a:p>
        </p:txBody>
      </p:sp>
      <p:sp>
        <p:nvSpPr>
          <p:cNvPr id="3" name="2 Marcador de contenido"/>
          <p:cNvSpPr>
            <a:spLocks noGrp="1"/>
          </p:cNvSpPr>
          <p:nvPr>
            <p:ph sz="half" idx="1"/>
          </p:nvPr>
        </p:nvSpPr>
        <p:spPr>
          <a:xfrm>
            <a:off x="1043608" y="1628800"/>
            <a:ext cx="3596208" cy="4525963"/>
          </a:xfrm>
        </p:spPr>
        <p:txBody>
          <a:bodyPr/>
          <a:lstStyle/>
          <a:p>
            <a:pPr algn="just"/>
            <a:r>
              <a:rPr lang="es-MX" dirty="0" smtClean="0"/>
              <a:t>Consumo de alcohol</a:t>
            </a:r>
          </a:p>
          <a:p>
            <a:pPr algn="just"/>
            <a:r>
              <a:rPr lang="es-MX" dirty="0" smtClean="0"/>
              <a:t>Hábitos alimentarios</a:t>
            </a:r>
          </a:p>
          <a:p>
            <a:pPr algn="just"/>
            <a:r>
              <a:rPr lang="es-MX" dirty="0" smtClean="0"/>
              <a:t>Consumo de drogas y medicamentos</a:t>
            </a:r>
          </a:p>
          <a:p>
            <a:pPr algn="just"/>
            <a:r>
              <a:rPr lang="es-MX" dirty="0" smtClean="0"/>
              <a:t>Higiene dental</a:t>
            </a:r>
          </a:p>
          <a:p>
            <a:pPr algn="just"/>
            <a:r>
              <a:rPr lang="es-MX" dirty="0" smtClean="0"/>
              <a:t>Actividades y conductas de riesgo y de prevención de los mismos</a:t>
            </a:r>
            <a:endParaRPr lang="es-MX" dirty="0"/>
          </a:p>
        </p:txBody>
      </p:sp>
      <p:sp>
        <p:nvSpPr>
          <p:cNvPr id="4" name="3 Marcador de contenido"/>
          <p:cNvSpPr>
            <a:spLocks noGrp="1"/>
          </p:cNvSpPr>
          <p:nvPr>
            <p:ph sz="half" idx="2"/>
          </p:nvPr>
        </p:nvSpPr>
        <p:spPr>
          <a:xfrm>
            <a:off x="5004048" y="1628800"/>
            <a:ext cx="3538736" cy="4525963"/>
          </a:xfrm>
        </p:spPr>
        <p:txBody>
          <a:bodyPr/>
          <a:lstStyle/>
          <a:p>
            <a:pPr algn="just"/>
            <a:r>
              <a:rPr lang="es-MX" dirty="0" smtClean="0"/>
              <a:t>Apariencia y hábitos de aseo</a:t>
            </a:r>
          </a:p>
          <a:p>
            <a:pPr algn="just"/>
            <a:r>
              <a:rPr lang="es-MX" dirty="0" smtClean="0"/>
              <a:t>Consumo de tabaco</a:t>
            </a:r>
          </a:p>
          <a:p>
            <a:pPr algn="just"/>
            <a:r>
              <a:rPr lang="es-MX" dirty="0" smtClean="0"/>
              <a:t>Actividad física</a:t>
            </a:r>
          </a:p>
          <a:p>
            <a:pPr algn="just"/>
            <a:r>
              <a:rPr lang="es-MX" dirty="0" smtClean="0"/>
              <a:t>Hábitos de descanso</a:t>
            </a:r>
          </a:p>
          <a:p>
            <a:pPr algn="just"/>
            <a:r>
              <a:rPr lang="es-MX" dirty="0" smtClean="0"/>
              <a:t>Chequeos médicos</a:t>
            </a:r>
          </a:p>
          <a:p>
            <a:pPr algn="just"/>
            <a:r>
              <a:rPr lang="es-MX" dirty="0" smtClean="0"/>
              <a:t>Conducta sexual</a:t>
            </a:r>
            <a:endParaRPr lang="es-MX" dirty="0"/>
          </a:p>
        </p:txBody>
      </p:sp>
      <p:sp>
        <p:nvSpPr>
          <p:cNvPr id="5" name="4 Rectángulo"/>
          <p:cNvSpPr/>
          <p:nvPr/>
        </p:nvSpPr>
        <p:spPr>
          <a:xfrm>
            <a:off x="0" y="0"/>
            <a:ext cx="467544"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539552" y="0"/>
            <a:ext cx="144016" cy="6858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Picture 11" descr="C:\Documents and Settings\Mtra. Dulce\Mis documentos\Mis imágenes\untitled.bmp"/>
          <p:cNvPicPr>
            <a:picLocks noChangeAspect="1" noChangeArrowheads="1"/>
          </p:cNvPicPr>
          <p:nvPr/>
        </p:nvPicPr>
        <p:blipFill>
          <a:blip r:embed="rId2" cstate="print"/>
          <a:srcRect/>
          <a:stretch>
            <a:fillRect/>
          </a:stretch>
        </p:blipFill>
        <p:spPr bwMode="auto">
          <a:xfrm>
            <a:off x="7164288" y="332656"/>
            <a:ext cx="1685925" cy="666750"/>
          </a:xfrm>
          <a:prstGeom prst="rect">
            <a:avLst/>
          </a:prstGeom>
          <a:noFill/>
        </p:spPr>
      </p:pic>
    </p:spTree>
    <p:extLst>
      <p:ext uri="{BB962C8B-B14F-4D97-AF65-F5344CB8AC3E}">
        <p14:creationId xmlns:p14="http://schemas.microsoft.com/office/powerpoint/2010/main" val="29096294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115616" y="1340768"/>
            <a:ext cx="7200800" cy="5112568"/>
          </a:xfrm>
        </p:spPr>
        <p:txBody>
          <a:bodyPr>
            <a:normAutofit fontScale="92500" lnSpcReduction="10000"/>
          </a:bodyPr>
          <a:lstStyle/>
          <a:p>
            <a:pPr algn="just">
              <a:buFont typeface="Arial" pitchFamily="34" charset="0"/>
              <a:buChar char="•"/>
            </a:pPr>
            <a:r>
              <a:rPr lang="es-MX" sz="2400" dirty="0" smtClean="0">
                <a:solidFill>
                  <a:schemeClr val="tx1"/>
                </a:solidFill>
                <a:latin typeface="Arial" pitchFamily="34" charset="0"/>
                <a:cs typeface="Arial" pitchFamily="34" charset="0"/>
              </a:rPr>
              <a:t> </a:t>
            </a:r>
            <a:r>
              <a:rPr lang="es-MX" sz="2600" dirty="0" smtClean="0">
                <a:solidFill>
                  <a:schemeClr val="tx1"/>
                </a:solidFill>
                <a:latin typeface="Arial" pitchFamily="34" charset="0"/>
                <a:cs typeface="Arial" pitchFamily="34" charset="0"/>
              </a:rPr>
              <a:t>Factores que interactúan influyendo en el estilo de vida saludable:</a:t>
            </a:r>
          </a:p>
          <a:p>
            <a:pPr marL="457200" indent="-457200" algn="just">
              <a:buFont typeface="+mj-lt"/>
              <a:buAutoNum type="alphaLcParenR"/>
            </a:pPr>
            <a:r>
              <a:rPr lang="es-MX" sz="2600" dirty="0" smtClean="0">
                <a:solidFill>
                  <a:schemeClr val="tx1"/>
                </a:solidFill>
                <a:latin typeface="Arial" pitchFamily="34" charset="0"/>
                <a:cs typeface="Arial" pitchFamily="34" charset="0"/>
              </a:rPr>
              <a:t>Las características individuales, genéticas o adquiridas, como por ejemplo la personalidad, los valores o la educación recibida.</a:t>
            </a:r>
          </a:p>
          <a:p>
            <a:pPr marL="457200" indent="-457200" algn="just">
              <a:buFont typeface="+mj-lt"/>
              <a:buAutoNum type="alphaLcParenR"/>
            </a:pPr>
            <a:r>
              <a:rPr lang="es-MX" sz="2600" dirty="0" smtClean="0">
                <a:solidFill>
                  <a:schemeClr val="tx1"/>
                </a:solidFill>
                <a:latin typeface="Arial" pitchFamily="34" charset="0"/>
                <a:cs typeface="Arial" pitchFamily="34" charset="0"/>
              </a:rPr>
              <a:t>Características del entorno </a:t>
            </a:r>
            <a:r>
              <a:rPr lang="es-MX" sz="2600" dirty="0" err="1" smtClean="0">
                <a:solidFill>
                  <a:schemeClr val="tx1"/>
                </a:solidFill>
                <a:latin typeface="Arial" pitchFamily="34" charset="0"/>
                <a:cs typeface="Arial" pitchFamily="34" charset="0"/>
              </a:rPr>
              <a:t>microsocial</a:t>
            </a:r>
            <a:r>
              <a:rPr lang="es-MX" sz="2600" dirty="0" smtClean="0">
                <a:solidFill>
                  <a:schemeClr val="tx1"/>
                </a:solidFill>
                <a:latin typeface="Arial" pitchFamily="34" charset="0"/>
                <a:cs typeface="Arial" pitchFamily="34" charset="0"/>
              </a:rPr>
              <a:t> tales como la vivienda, la familia, los amigos, los vecinos.</a:t>
            </a:r>
          </a:p>
          <a:p>
            <a:pPr marL="457200" indent="-457200" algn="just">
              <a:buFont typeface="+mj-lt"/>
              <a:buAutoNum type="alphaLcParenR"/>
            </a:pPr>
            <a:r>
              <a:rPr lang="es-MX" sz="2600" dirty="0" smtClean="0">
                <a:solidFill>
                  <a:schemeClr val="tx1"/>
                </a:solidFill>
                <a:latin typeface="Arial" pitchFamily="34" charset="0"/>
                <a:cs typeface="Arial" pitchFamily="34" charset="0"/>
              </a:rPr>
              <a:t>Factores </a:t>
            </a:r>
            <a:r>
              <a:rPr lang="es-MX" sz="2600" dirty="0" err="1" smtClean="0">
                <a:solidFill>
                  <a:schemeClr val="tx1"/>
                </a:solidFill>
                <a:latin typeface="Arial" pitchFamily="34" charset="0"/>
                <a:cs typeface="Arial" pitchFamily="34" charset="0"/>
              </a:rPr>
              <a:t>macrosociales</a:t>
            </a:r>
            <a:r>
              <a:rPr lang="es-MX" sz="2600" dirty="0" smtClean="0">
                <a:solidFill>
                  <a:schemeClr val="tx1"/>
                </a:solidFill>
                <a:latin typeface="Arial" pitchFamily="34" charset="0"/>
                <a:cs typeface="Arial" pitchFamily="34" charset="0"/>
              </a:rPr>
              <a:t> que influyen en los anteriores, como de la cultura imperante en la sociedad, la influencia de los grupos económicos, medios de comunicación, etc.</a:t>
            </a:r>
          </a:p>
          <a:p>
            <a:pPr marL="457200" indent="-457200" algn="just">
              <a:buFont typeface="+mj-lt"/>
              <a:buAutoNum type="alphaLcParenR"/>
            </a:pPr>
            <a:r>
              <a:rPr lang="es-MX" sz="2600" dirty="0" smtClean="0">
                <a:solidFill>
                  <a:schemeClr val="tx1"/>
                </a:solidFill>
                <a:latin typeface="Arial" pitchFamily="34" charset="0"/>
                <a:cs typeface="Arial" pitchFamily="34" charset="0"/>
              </a:rPr>
              <a:t>El medio físico geográfico que determina las condiciones de vida imperantes en la sociedad</a:t>
            </a:r>
            <a:r>
              <a:rPr lang="es-MX" sz="2400" dirty="0" smtClean="0">
                <a:solidFill>
                  <a:schemeClr val="tx1"/>
                </a:solidFill>
                <a:latin typeface="Arial" pitchFamily="34" charset="0"/>
                <a:cs typeface="Arial" pitchFamily="34" charset="0"/>
              </a:rPr>
              <a:t>.</a:t>
            </a:r>
            <a:endParaRPr lang="es-MX" sz="2400" dirty="0">
              <a:solidFill>
                <a:schemeClr val="tx1"/>
              </a:solidFill>
              <a:latin typeface="Arial" pitchFamily="34" charset="0"/>
              <a:cs typeface="Arial" pitchFamily="34" charset="0"/>
            </a:endParaRPr>
          </a:p>
        </p:txBody>
      </p:sp>
      <p:sp>
        <p:nvSpPr>
          <p:cNvPr id="5" name="4 Rectángulo"/>
          <p:cNvSpPr/>
          <p:nvPr/>
        </p:nvSpPr>
        <p:spPr>
          <a:xfrm>
            <a:off x="0" y="0"/>
            <a:ext cx="467544"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539552" y="0"/>
            <a:ext cx="144016" cy="6858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11" descr="C:\Documents and Settings\Mtra. Dulce\Mis documentos\Mis imágenes\untitled.bmp"/>
          <p:cNvPicPr>
            <a:picLocks noChangeAspect="1" noChangeArrowheads="1"/>
          </p:cNvPicPr>
          <p:nvPr/>
        </p:nvPicPr>
        <p:blipFill>
          <a:blip r:embed="rId2" cstate="print"/>
          <a:srcRect/>
          <a:stretch>
            <a:fillRect/>
          </a:stretch>
        </p:blipFill>
        <p:spPr bwMode="auto">
          <a:xfrm>
            <a:off x="7164288" y="332656"/>
            <a:ext cx="1685925" cy="666750"/>
          </a:xfrm>
          <a:prstGeom prst="rect">
            <a:avLst/>
          </a:prstGeom>
          <a:noFill/>
        </p:spPr>
      </p:pic>
    </p:spTree>
    <p:extLst>
      <p:ext uri="{BB962C8B-B14F-4D97-AF65-F5344CB8AC3E}">
        <p14:creationId xmlns:p14="http://schemas.microsoft.com/office/powerpoint/2010/main" val="1022019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04168" y="980728"/>
            <a:ext cx="7920880" cy="5693866"/>
          </a:xfrm>
          <a:prstGeom prst="rect">
            <a:avLst/>
          </a:prstGeom>
          <a:noFill/>
        </p:spPr>
        <p:txBody>
          <a:bodyPr wrap="square" rtlCol="0">
            <a:spAutoFit/>
          </a:bodyPr>
          <a:lstStyle/>
          <a:p>
            <a:pPr algn="just"/>
            <a:r>
              <a:rPr lang="es-MX" sz="2800" dirty="0" smtClean="0">
                <a:latin typeface="Arial" pitchFamily="34" charset="0"/>
                <a:cs typeface="Arial" pitchFamily="34" charset="0"/>
              </a:rPr>
              <a:t>La salud, verdad de la vida, reconoce que todo ser humano es simultáneamente  y de manera indisociable</a:t>
            </a:r>
          </a:p>
          <a:p>
            <a:pPr algn="just"/>
            <a:endParaRPr lang="es-MX" sz="2800" dirty="0" smtClean="0">
              <a:latin typeface="Arial" pitchFamily="34" charset="0"/>
              <a:cs typeface="Arial" pitchFamily="34" charset="0"/>
            </a:endParaRPr>
          </a:p>
          <a:p>
            <a:pPr marL="442913" algn="just">
              <a:buFont typeface="Arial" pitchFamily="34" charset="0"/>
              <a:buChar char="•"/>
            </a:pPr>
            <a:r>
              <a:rPr lang="es-MX" sz="2800" dirty="0" smtClean="0">
                <a:latin typeface="Arial" pitchFamily="34" charset="0"/>
                <a:cs typeface="Arial" pitchFamily="34" charset="0"/>
              </a:rPr>
              <a:t> Un ser  biológico, viviente, dinámico, único</a:t>
            </a:r>
          </a:p>
          <a:p>
            <a:pPr marL="623888" indent="-180975" algn="just">
              <a:buFont typeface="Arial" pitchFamily="34" charset="0"/>
              <a:buChar char="•"/>
            </a:pPr>
            <a:r>
              <a:rPr lang="es-MX" sz="2800" dirty="0" smtClean="0">
                <a:latin typeface="Arial" pitchFamily="34" charset="0"/>
                <a:cs typeface="Arial" pitchFamily="34" charset="0"/>
              </a:rPr>
              <a:t>Un ser social en interacción permanente con otros seres humanos, situado en el tiempo, dependiendo de su medio ambiente y actuando sobre éste</a:t>
            </a:r>
          </a:p>
          <a:p>
            <a:pPr marL="623888" indent="-180975" algn="just">
              <a:buFont typeface="Arial" pitchFamily="34" charset="0"/>
              <a:buChar char="•"/>
            </a:pPr>
            <a:r>
              <a:rPr lang="es-MX" sz="2800" dirty="0" smtClean="0">
                <a:latin typeface="Arial" pitchFamily="34" charset="0"/>
                <a:cs typeface="Arial" pitchFamily="34" charset="0"/>
              </a:rPr>
              <a:t>Un ser de emociones, de sensaciones, de deseos, de intenciones, un ser espiritual</a:t>
            </a:r>
          </a:p>
          <a:p>
            <a:pPr marL="442913" algn="just">
              <a:buFont typeface="Arial" pitchFamily="34" charset="0"/>
              <a:buChar char="•"/>
            </a:pPr>
            <a:r>
              <a:rPr lang="es-MX" sz="2800" dirty="0" smtClean="0">
                <a:latin typeface="Arial" pitchFamily="34" charset="0"/>
                <a:cs typeface="Arial" pitchFamily="34" charset="0"/>
              </a:rPr>
              <a:t> Un ser de conocimiento, de racionalidad, de reflexión</a:t>
            </a:r>
            <a:endParaRPr lang="es-MX" sz="2800" dirty="0">
              <a:latin typeface="Arial" pitchFamily="34" charset="0"/>
              <a:cs typeface="Arial" pitchFamily="34" charset="0"/>
            </a:endParaRPr>
          </a:p>
        </p:txBody>
      </p:sp>
    </p:spTree>
    <p:extLst>
      <p:ext uri="{BB962C8B-B14F-4D97-AF65-F5344CB8AC3E}">
        <p14:creationId xmlns:p14="http://schemas.microsoft.com/office/powerpoint/2010/main" val="6971405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331640" y="2143116"/>
            <a:ext cx="7169450" cy="3046988"/>
          </a:xfrm>
          <a:prstGeom prst="rect">
            <a:avLst/>
          </a:prstGeom>
          <a:noFill/>
        </p:spPr>
        <p:txBody>
          <a:bodyPr wrap="square" rtlCol="0">
            <a:spAutoFit/>
          </a:bodyPr>
          <a:lstStyle/>
          <a:p>
            <a:pPr algn="just"/>
            <a:r>
              <a:rPr lang="es-MX" sz="3200" dirty="0" smtClean="0">
                <a:latin typeface="Arial" pitchFamily="34" charset="0"/>
                <a:cs typeface="Arial" pitchFamily="34" charset="0"/>
              </a:rPr>
              <a:t>En los grupos sociales, los estilos de vida son las conductas colectivas que son determinadas socialmente. Estas conductas son utilizadas para resolver los problemas que la vida en común plantea</a:t>
            </a:r>
            <a:endParaRPr lang="es-MX" sz="3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331640" y="2000240"/>
            <a:ext cx="7383764" cy="3647152"/>
          </a:xfrm>
          <a:prstGeom prst="rect">
            <a:avLst/>
          </a:prstGeom>
          <a:noFill/>
        </p:spPr>
        <p:txBody>
          <a:bodyPr wrap="square" rtlCol="0">
            <a:spAutoFit/>
          </a:bodyPr>
          <a:lstStyle/>
          <a:p>
            <a:pPr algn="just"/>
            <a:r>
              <a:rPr lang="es-MX" sz="3300" dirty="0" smtClean="0">
                <a:latin typeface="Arial" pitchFamily="34" charset="0"/>
                <a:cs typeface="Arial" pitchFamily="34" charset="0"/>
              </a:rPr>
              <a:t>En los individuos, el estilo de vida se crea a partir del proceso de socialización. Este proceso de aprendizaje se da en la interacción que se presenta en la familia, amigos, compañeros, medios de comunicación, etc.</a:t>
            </a:r>
            <a:endParaRPr lang="es-MX" sz="33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75856" y="980728"/>
            <a:ext cx="3433953" cy="523220"/>
          </a:xfrm>
          <a:prstGeom prst="rect">
            <a:avLst/>
          </a:prstGeom>
        </p:spPr>
        <p:txBody>
          <a:bodyPr wrap="none">
            <a:spAutoFit/>
          </a:bodyPr>
          <a:lstStyle/>
          <a:p>
            <a:pPr algn="ctr">
              <a:spcBef>
                <a:spcPct val="0"/>
              </a:spcBef>
            </a:pPr>
            <a:r>
              <a:rPr lang="es-ES_tradnl" altLang="es-MX" sz="2800" b="1" dirty="0">
                <a:solidFill>
                  <a:srgbClr val="CC0099"/>
                </a:solidFill>
                <a:latin typeface="Arial" panose="020B0604020202020204" pitchFamily="34" charset="0"/>
                <a:cs typeface="Arial" panose="020B0604020202020204" pitchFamily="34" charset="0"/>
              </a:rPr>
              <a:t>ESFERAS DE VIDA</a:t>
            </a:r>
            <a:endParaRPr lang="es-ES" altLang="es-MX" sz="2800" b="1" dirty="0">
              <a:solidFill>
                <a:srgbClr val="CC0099"/>
              </a:solidFill>
              <a:latin typeface="Arial" panose="020B0604020202020204" pitchFamily="34" charset="0"/>
              <a:cs typeface="Arial" panose="020B0604020202020204" pitchFamily="34" charset="0"/>
            </a:endParaRPr>
          </a:p>
        </p:txBody>
      </p:sp>
      <p:grpSp>
        <p:nvGrpSpPr>
          <p:cNvPr id="3" name="Group 3"/>
          <p:cNvGrpSpPr>
            <a:grpSpLocks/>
          </p:cNvGrpSpPr>
          <p:nvPr/>
        </p:nvGrpSpPr>
        <p:grpSpPr bwMode="auto">
          <a:xfrm>
            <a:off x="1807551" y="1808094"/>
            <a:ext cx="5741442" cy="4310003"/>
            <a:chOff x="384" y="816"/>
            <a:chExt cx="4896" cy="3216"/>
          </a:xfrm>
        </p:grpSpPr>
        <p:sp>
          <p:nvSpPr>
            <p:cNvPr id="4" name="Oval 4"/>
            <p:cNvSpPr>
              <a:spLocks noChangeArrowheads="1"/>
            </p:cNvSpPr>
            <p:nvPr/>
          </p:nvSpPr>
          <p:spPr bwMode="auto">
            <a:xfrm>
              <a:off x="384" y="816"/>
              <a:ext cx="4896" cy="3216"/>
            </a:xfrm>
            <a:prstGeom prst="ellipse">
              <a:avLst/>
            </a:prstGeom>
            <a:solidFill>
              <a:srgbClr val="FF5050"/>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MX" altLang="es-MX" sz="1800"/>
            </a:p>
          </p:txBody>
        </p:sp>
        <p:sp>
          <p:nvSpPr>
            <p:cNvPr id="5" name="Oval 5"/>
            <p:cNvSpPr>
              <a:spLocks noChangeArrowheads="1"/>
            </p:cNvSpPr>
            <p:nvPr/>
          </p:nvSpPr>
          <p:spPr bwMode="auto">
            <a:xfrm>
              <a:off x="912" y="1248"/>
              <a:ext cx="3840" cy="2400"/>
            </a:xfrm>
            <a:prstGeom prst="ellipse">
              <a:avLst/>
            </a:prstGeom>
            <a:solidFill>
              <a:schemeClr val="accent2"/>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MX" altLang="es-MX" sz="1800"/>
            </a:p>
          </p:txBody>
        </p:sp>
        <p:sp>
          <p:nvSpPr>
            <p:cNvPr id="6" name="Oval 6"/>
            <p:cNvSpPr>
              <a:spLocks noChangeArrowheads="1"/>
            </p:cNvSpPr>
            <p:nvPr/>
          </p:nvSpPr>
          <p:spPr bwMode="auto">
            <a:xfrm>
              <a:off x="1440" y="1632"/>
              <a:ext cx="2784" cy="1584"/>
            </a:xfrm>
            <a:prstGeom prst="ellipse">
              <a:avLst/>
            </a:prstGeom>
            <a:solidFill>
              <a:srgbClr val="FF9966"/>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MX" altLang="es-MX" sz="1800"/>
            </a:p>
          </p:txBody>
        </p:sp>
        <p:sp>
          <p:nvSpPr>
            <p:cNvPr id="7" name="Oval 7"/>
            <p:cNvSpPr>
              <a:spLocks noChangeArrowheads="1"/>
            </p:cNvSpPr>
            <p:nvPr/>
          </p:nvSpPr>
          <p:spPr bwMode="auto">
            <a:xfrm>
              <a:off x="1872" y="2016"/>
              <a:ext cx="1872" cy="816"/>
            </a:xfrm>
            <a:prstGeom prst="ellipse">
              <a:avLst/>
            </a:prstGeom>
            <a:solidFill>
              <a:srgbClr val="99FFCC"/>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MX" altLang="es-MX" sz="1800"/>
            </a:p>
          </p:txBody>
        </p:sp>
        <p:sp>
          <p:nvSpPr>
            <p:cNvPr id="8" name="Oval 8"/>
            <p:cNvSpPr>
              <a:spLocks noChangeArrowheads="1"/>
            </p:cNvSpPr>
            <p:nvPr/>
          </p:nvSpPr>
          <p:spPr bwMode="auto">
            <a:xfrm>
              <a:off x="2256" y="2208"/>
              <a:ext cx="1104" cy="384"/>
            </a:xfrm>
            <a:prstGeom prst="ellipse">
              <a:avLst/>
            </a:prstGeom>
            <a:solidFill>
              <a:srgbClr val="D3F5A9"/>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s-MX" altLang="es-MX" sz="1800"/>
            </a:p>
          </p:txBody>
        </p:sp>
        <p:sp>
          <p:nvSpPr>
            <p:cNvPr id="9" name="Text Box 9"/>
            <p:cNvSpPr txBox="1">
              <a:spLocks noChangeArrowheads="1"/>
            </p:cNvSpPr>
            <p:nvPr/>
          </p:nvSpPr>
          <p:spPr bwMode="auto">
            <a:xfrm>
              <a:off x="2400" y="2304"/>
              <a:ext cx="865" cy="216"/>
            </a:xfrm>
            <a:prstGeom prst="rect">
              <a:avLst/>
            </a:prstGeom>
            <a:noFill/>
            <a:ln w="9525">
              <a:noFill/>
              <a:miter lim="800000"/>
              <a:headEnd/>
              <a:tailEnd/>
            </a:ln>
          </p:spPr>
          <p:txBody>
            <a:bodyPr>
              <a:spAutoFit/>
            </a:bodyPr>
            <a:lstStyle/>
            <a:p>
              <a:pPr>
                <a:spcBef>
                  <a:spcPct val="50000"/>
                </a:spcBef>
                <a:defRPr/>
              </a:pPr>
              <a:r>
                <a:rPr lang="es-ES_tradnl" sz="1500" b="1" dirty="0">
                  <a:solidFill>
                    <a:srgbClr val="000000"/>
                  </a:solidFill>
                  <a:effectLst>
                    <a:outerShdw blurRad="38100" dist="38100" dir="2700000" algn="tl">
                      <a:srgbClr val="000000">
                        <a:alpha val="43137"/>
                      </a:srgbClr>
                    </a:outerShdw>
                  </a:effectLst>
                  <a:latin typeface="Tahoma" pitchFamily="34" charset="0"/>
                </a:rPr>
                <a:t>Personal</a:t>
              </a:r>
              <a:endParaRPr lang="es-ES" sz="1500" b="1" dirty="0">
                <a:solidFill>
                  <a:srgbClr val="000000"/>
                </a:solidFill>
                <a:effectLst>
                  <a:outerShdw blurRad="38100" dist="38100" dir="2700000" algn="tl">
                    <a:srgbClr val="000000">
                      <a:alpha val="43137"/>
                    </a:srgbClr>
                  </a:outerShdw>
                </a:effectLst>
                <a:latin typeface="Tahoma" pitchFamily="34" charset="0"/>
              </a:endParaRPr>
            </a:p>
          </p:txBody>
        </p:sp>
        <p:sp>
          <p:nvSpPr>
            <p:cNvPr id="10" name="Text Box 10"/>
            <p:cNvSpPr txBox="1">
              <a:spLocks noChangeArrowheads="1"/>
            </p:cNvSpPr>
            <p:nvPr/>
          </p:nvSpPr>
          <p:spPr bwMode="auto">
            <a:xfrm>
              <a:off x="2256" y="2592"/>
              <a:ext cx="1200" cy="212"/>
            </a:xfrm>
            <a:prstGeom prst="rect">
              <a:avLst/>
            </a:prstGeom>
            <a:noFill/>
            <a:ln w="9525">
              <a:noFill/>
              <a:miter lim="800000"/>
              <a:headEnd/>
              <a:tailEnd/>
            </a:ln>
          </p:spPr>
          <p:txBody>
            <a:bodyPr>
              <a:spAutoFit/>
            </a:bodyPr>
            <a:lstStyle/>
            <a:p>
              <a:pPr algn="ctr">
                <a:spcBef>
                  <a:spcPct val="50000"/>
                </a:spcBef>
                <a:defRPr/>
              </a:pPr>
              <a:r>
                <a:rPr lang="es-ES_tradnl" sz="1500" b="1" dirty="0">
                  <a:solidFill>
                    <a:srgbClr val="000000"/>
                  </a:solidFill>
                  <a:effectLst>
                    <a:outerShdw blurRad="38100" dist="38100" dir="2700000" algn="tl">
                      <a:srgbClr val="000000">
                        <a:alpha val="43137"/>
                      </a:srgbClr>
                    </a:outerShdw>
                  </a:effectLst>
                  <a:latin typeface="Tahoma" pitchFamily="34" charset="0"/>
                </a:rPr>
                <a:t>Afectiva</a:t>
              </a:r>
              <a:endParaRPr lang="es-ES" sz="1500" b="1" dirty="0">
                <a:solidFill>
                  <a:srgbClr val="000000"/>
                </a:solidFill>
                <a:effectLst>
                  <a:outerShdw blurRad="38100" dist="38100" dir="2700000" algn="tl">
                    <a:srgbClr val="000000">
                      <a:alpha val="43137"/>
                    </a:srgbClr>
                  </a:outerShdw>
                </a:effectLst>
                <a:latin typeface="Tahoma" pitchFamily="34" charset="0"/>
              </a:endParaRPr>
            </a:p>
          </p:txBody>
        </p:sp>
        <p:sp>
          <p:nvSpPr>
            <p:cNvPr id="11" name="Text Box 11"/>
            <p:cNvSpPr txBox="1">
              <a:spLocks noChangeArrowheads="1"/>
            </p:cNvSpPr>
            <p:nvPr/>
          </p:nvSpPr>
          <p:spPr bwMode="auto">
            <a:xfrm>
              <a:off x="2113" y="2880"/>
              <a:ext cx="1439" cy="212"/>
            </a:xfrm>
            <a:prstGeom prst="rect">
              <a:avLst/>
            </a:prstGeom>
            <a:noFill/>
            <a:ln w="9525">
              <a:noFill/>
              <a:miter lim="800000"/>
              <a:headEnd/>
              <a:tailEnd/>
            </a:ln>
          </p:spPr>
          <p:txBody>
            <a:bodyPr>
              <a:spAutoFit/>
            </a:bodyPr>
            <a:lstStyle/>
            <a:p>
              <a:pPr algn="ctr">
                <a:spcBef>
                  <a:spcPct val="50000"/>
                </a:spcBef>
                <a:defRPr/>
              </a:pPr>
              <a:r>
                <a:rPr lang="es-ES_tradnl" sz="1500" b="1" dirty="0">
                  <a:solidFill>
                    <a:srgbClr val="000000"/>
                  </a:solidFill>
                  <a:effectLst>
                    <a:outerShdw blurRad="38100" dist="38100" dir="2700000" algn="tl">
                      <a:srgbClr val="000000">
                        <a:alpha val="43137"/>
                      </a:srgbClr>
                    </a:outerShdw>
                  </a:effectLst>
                  <a:latin typeface="Tahoma" pitchFamily="34" charset="0"/>
                </a:rPr>
                <a:t>Familiar</a:t>
              </a:r>
              <a:endParaRPr lang="es-ES" sz="1500" b="1" dirty="0">
                <a:solidFill>
                  <a:srgbClr val="000000"/>
                </a:solidFill>
                <a:effectLst>
                  <a:outerShdw blurRad="38100" dist="38100" dir="2700000" algn="tl">
                    <a:srgbClr val="000000">
                      <a:alpha val="43137"/>
                    </a:srgbClr>
                  </a:outerShdw>
                </a:effectLst>
                <a:latin typeface="Tahoma" pitchFamily="34" charset="0"/>
              </a:endParaRPr>
            </a:p>
          </p:txBody>
        </p:sp>
        <p:sp>
          <p:nvSpPr>
            <p:cNvPr id="12" name="Text Box 12"/>
            <p:cNvSpPr txBox="1">
              <a:spLocks noChangeArrowheads="1"/>
            </p:cNvSpPr>
            <p:nvPr/>
          </p:nvSpPr>
          <p:spPr bwMode="auto">
            <a:xfrm>
              <a:off x="2144" y="3312"/>
              <a:ext cx="1392" cy="213"/>
            </a:xfrm>
            <a:prstGeom prst="rect">
              <a:avLst/>
            </a:prstGeom>
            <a:noFill/>
            <a:ln w="9525">
              <a:noFill/>
              <a:miter lim="800000"/>
              <a:headEnd/>
              <a:tailEnd/>
            </a:ln>
          </p:spPr>
          <p:txBody>
            <a:bodyPr>
              <a:spAutoFit/>
            </a:bodyPr>
            <a:lstStyle/>
            <a:p>
              <a:pPr algn="ctr">
                <a:spcBef>
                  <a:spcPct val="50000"/>
                </a:spcBef>
                <a:defRPr/>
              </a:pPr>
              <a:r>
                <a:rPr lang="es-ES_tradnl" sz="1500" b="1" dirty="0">
                  <a:solidFill>
                    <a:srgbClr val="000000"/>
                  </a:solidFill>
                  <a:effectLst>
                    <a:outerShdw blurRad="38100" dist="38100" dir="2700000" algn="tl">
                      <a:srgbClr val="000000">
                        <a:alpha val="43137"/>
                      </a:srgbClr>
                    </a:outerShdw>
                  </a:effectLst>
                  <a:latin typeface="Tahoma" pitchFamily="34" charset="0"/>
                </a:rPr>
                <a:t>Laboral</a:t>
              </a:r>
              <a:endParaRPr lang="es-ES" sz="1500" b="1" dirty="0">
                <a:solidFill>
                  <a:srgbClr val="000000"/>
                </a:solidFill>
                <a:effectLst>
                  <a:outerShdw blurRad="38100" dist="38100" dir="2700000" algn="tl">
                    <a:srgbClr val="000000">
                      <a:alpha val="43137"/>
                    </a:srgbClr>
                  </a:outerShdw>
                </a:effectLst>
                <a:latin typeface="Tahoma" pitchFamily="34" charset="0"/>
              </a:endParaRPr>
            </a:p>
          </p:txBody>
        </p:sp>
        <p:sp>
          <p:nvSpPr>
            <p:cNvPr id="13" name="Text Box 13"/>
            <p:cNvSpPr txBox="1">
              <a:spLocks noChangeArrowheads="1"/>
            </p:cNvSpPr>
            <p:nvPr/>
          </p:nvSpPr>
          <p:spPr bwMode="auto">
            <a:xfrm>
              <a:off x="2400" y="3711"/>
              <a:ext cx="865" cy="216"/>
            </a:xfrm>
            <a:prstGeom prst="rect">
              <a:avLst/>
            </a:prstGeom>
            <a:noFill/>
            <a:ln w="9525">
              <a:noFill/>
              <a:miter lim="800000"/>
              <a:headEnd/>
              <a:tailEnd/>
            </a:ln>
          </p:spPr>
          <p:txBody>
            <a:bodyPr>
              <a:spAutoFit/>
            </a:bodyPr>
            <a:lstStyle/>
            <a:p>
              <a:pPr algn="ctr">
                <a:spcBef>
                  <a:spcPct val="50000"/>
                </a:spcBef>
                <a:defRPr/>
              </a:pPr>
              <a:r>
                <a:rPr lang="es-ES_tradnl" sz="1500" b="1" dirty="0">
                  <a:solidFill>
                    <a:srgbClr val="000000"/>
                  </a:solidFill>
                  <a:effectLst>
                    <a:outerShdw blurRad="38100" dist="38100" dir="2700000" algn="tl">
                      <a:srgbClr val="000000">
                        <a:alpha val="43137"/>
                      </a:srgbClr>
                    </a:outerShdw>
                  </a:effectLst>
                  <a:latin typeface="Tahoma" pitchFamily="34" charset="0"/>
                </a:rPr>
                <a:t>Social</a:t>
              </a:r>
              <a:endParaRPr lang="es-ES" sz="1500" b="1" dirty="0">
                <a:solidFill>
                  <a:srgbClr val="000000"/>
                </a:solidFill>
                <a:effectLst>
                  <a:outerShdw blurRad="38100" dist="38100" dir="2700000" algn="tl">
                    <a:srgbClr val="000000">
                      <a:alpha val="43137"/>
                    </a:srgbClr>
                  </a:outerShdw>
                </a:effectLst>
                <a:latin typeface="Tahoma" pitchFamily="34" charset="0"/>
              </a:endParaRPr>
            </a:p>
          </p:txBody>
        </p:sp>
      </p:grpSp>
    </p:spTree>
    <p:extLst>
      <p:ext uri="{BB962C8B-B14F-4D97-AF65-F5344CB8AC3E}">
        <p14:creationId xmlns:p14="http://schemas.microsoft.com/office/powerpoint/2010/main" val="28357121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43608" y="279210"/>
            <a:ext cx="2089150" cy="6264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MX" b="1">
                <a:solidFill>
                  <a:schemeClr val="tx1"/>
                </a:solidFill>
                <a:latin typeface="Arial" charset="0"/>
              </a:rPr>
              <a:t>Determinantes</a:t>
            </a:r>
          </a:p>
          <a:p>
            <a:pPr algn="ctr" fontAlgn="auto">
              <a:spcBef>
                <a:spcPts val="0"/>
              </a:spcBef>
              <a:spcAft>
                <a:spcPts val="0"/>
              </a:spcAft>
              <a:defRPr/>
            </a:pPr>
            <a:r>
              <a:rPr lang="es-MX" b="1">
                <a:solidFill>
                  <a:schemeClr val="tx1"/>
                </a:solidFill>
                <a:latin typeface="Arial" charset="0"/>
              </a:rPr>
              <a:t>de</a:t>
            </a:r>
          </a:p>
          <a:p>
            <a:pPr algn="ctr" fontAlgn="auto">
              <a:spcBef>
                <a:spcPts val="0"/>
              </a:spcBef>
              <a:spcAft>
                <a:spcPts val="0"/>
              </a:spcAft>
              <a:defRPr/>
            </a:pPr>
            <a:r>
              <a:rPr lang="es-MX" b="1">
                <a:solidFill>
                  <a:schemeClr val="tx1"/>
                </a:solidFill>
                <a:latin typeface="Arial" charset="0"/>
              </a:rPr>
              <a:t>la</a:t>
            </a:r>
          </a:p>
          <a:p>
            <a:pPr algn="ctr" fontAlgn="auto">
              <a:spcBef>
                <a:spcPts val="0"/>
              </a:spcBef>
              <a:spcAft>
                <a:spcPts val="0"/>
              </a:spcAft>
              <a:defRPr/>
            </a:pPr>
            <a:r>
              <a:rPr lang="es-MX" b="1">
                <a:solidFill>
                  <a:schemeClr val="tx1"/>
                </a:solidFill>
                <a:latin typeface="Arial" charset="0"/>
              </a:rPr>
              <a:t>Salud:</a:t>
            </a:r>
          </a:p>
          <a:p>
            <a:pPr algn="ctr" fontAlgn="auto">
              <a:spcBef>
                <a:spcPts val="0"/>
              </a:spcBef>
              <a:spcAft>
                <a:spcPts val="0"/>
              </a:spcAft>
              <a:defRPr/>
            </a:pPr>
            <a:r>
              <a:rPr lang="es-MX" b="1">
                <a:solidFill>
                  <a:schemeClr val="tx1"/>
                </a:solidFill>
                <a:latin typeface="Arial" charset="0"/>
              </a:rPr>
              <a:t>Modelos en</a:t>
            </a:r>
          </a:p>
          <a:p>
            <a:pPr algn="ctr" fontAlgn="auto">
              <a:spcBef>
                <a:spcPts val="0"/>
              </a:spcBef>
              <a:spcAft>
                <a:spcPts val="0"/>
              </a:spcAft>
              <a:defRPr/>
            </a:pPr>
            <a:r>
              <a:rPr lang="es-MX" b="1">
                <a:solidFill>
                  <a:schemeClr val="tx1"/>
                </a:solidFill>
                <a:latin typeface="Arial" charset="0"/>
              </a:rPr>
              <a:t>capas</a:t>
            </a:r>
            <a:endParaRPr lang="es-MX">
              <a:solidFill>
                <a:schemeClr val="tx1"/>
              </a:solidFill>
              <a:latin typeface="Arial" charset="0"/>
            </a:endParaRPr>
          </a:p>
        </p:txBody>
      </p:sp>
      <p:sp>
        <p:nvSpPr>
          <p:cNvPr id="11267" name="4 Rectángulo"/>
          <p:cNvSpPr>
            <a:spLocks noChangeArrowheads="1"/>
          </p:cNvSpPr>
          <p:nvPr/>
        </p:nvSpPr>
        <p:spPr bwMode="auto">
          <a:xfrm>
            <a:off x="3312318" y="4808307"/>
            <a:ext cx="5472113" cy="1039813"/>
          </a:xfrm>
          <a:prstGeom prst="rect">
            <a:avLst/>
          </a:prstGeom>
          <a:noFill/>
          <a:ln w="9525">
            <a:noFill/>
            <a:miter lim="800000"/>
            <a:headEnd/>
            <a:tailEnd/>
          </a:ln>
        </p:spPr>
        <p:txBody>
          <a:bodyPr>
            <a:spAutoFit/>
          </a:bodyPr>
          <a:lstStyle/>
          <a:p>
            <a:pPr algn="just">
              <a:lnSpc>
                <a:spcPct val="115000"/>
              </a:lnSpc>
            </a:pPr>
            <a:r>
              <a:rPr lang="es-MX" b="1" dirty="0">
                <a:latin typeface="Calibri" pitchFamily="34" charset="0"/>
              </a:rPr>
              <a:t>No son las sociedades más ricas las que poseen mejores niveles de salud, sino las que son más igualitarias y con alta cohesión social</a:t>
            </a:r>
            <a:endParaRPr lang="es-MX" dirty="0">
              <a:latin typeface="Calibri" pitchFamily="34" charset="0"/>
            </a:endParaRPr>
          </a:p>
        </p:txBody>
      </p:sp>
      <p:grpSp>
        <p:nvGrpSpPr>
          <p:cNvPr id="3" name="Group 9"/>
          <p:cNvGrpSpPr>
            <a:grpSpLocks/>
          </p:cNvGrpSpPr>
          <p:nvPr/>
        </p:nvGrpSpPr>
        <p:grpSpPr bwMode="auto">
          <a:xfrm>
            <a:off x="2987675" y="1052736"/>
            <a:ext cx="6121400" cy="3671664"/>
            <a:chOff x="1588" y="164"/>
            <a:chExt cx="4150" cy="2722"/>
          </a:xfrm>
        </p:grpSpPr>
        <p:pic>
          <p:nvPicPr>
            <p:cNvPr id="11272" name="Picture 2"/>
            <p:cNvPicPr>
              <a:picLocks noChangeAspect="1" noChangeArrowheads="1"/>
            </p:cNvPicPr>
            <p:nvPr/>
          </p:nvPicPr>
          <p:blipFill>
            <a:blip r:embed="rId2" cstate="print"/>
            <a:srcRect l="10387" t="20435" r="13597"/>
            <a:stretch>
              <a:fillRect/>
            </a:stretch>
          </p:blipFill>
          <p:spPr bwMode="auto">
            <a:xfrm>
              <a:off x="1588" y="164"/>
              <a:ext cx="4150" cy="2623"/>
            </a:xfrm>
            <a:prstGeom prst="rect">
              <a:avLst/>
            </a:prstGeom>
            <a:noFill/>
            <a:ln w="9525">
              <a:noFill/>
              <a:miter lim="800000"/>
              <a:headEnd/>
              <a:tailEnd/>
            </a:ln>
          </p:spPr>
        </p:pic>
        <p:sp>
          <p:nvSpPr>
            <p:cNvPr id="11270" name="Line 6"/>
            <p:cNvSpPr>
              <a:spLocks noChangeShapeType="1"/>
            </p:cNvSpPr>
            <p:nvPr/>
          </p:nvSpPr>
          <p:spPr bwMode="auto">
            <a:xfrm>
              <a:off x="2588" y="1843"/>
              <a:ext cx="0" cy="1043"/>
            </a:xfrm>
            <a:prstGeom prst="line">
              <a:avLst/>
            </a:prstGeom>
            <a:noFill/>
            <a:ln w="88900">
              <a:solidFill>
                <a:srgbClr val="FF0066"/>
              </a:solidFill>
              <a:round/>
              <a:headEnd/>
              <a:tailEnd type="triangle" w="med" len="med"/>
            </a:ln>
            <a:effectLst/>
          </p:spPr>
          <p:txBody>
            <a:bodyPr/>
            <a:lstStyle/>
            <a:p>
              <a:endParaRPr lang="es-ES"/>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87624" y="980728"/>
            <a:ext cx="7560840" cy="523220"/>
          </a:xfrm>
          <a:prstGeom prst="rect">
            <a:avLst/>
          </a:prstGeom>
        </p:spPr>
        <p:txBody>
          <a:bodyPr wrap="square">
            <a:spAutoFit/>
          </a:bodyPr>
          <a:lstStyle/>
          <a:p>
            <a:pPr algn="ctr"/>
            <a:r>
              <a:rPr lang="es-ES_tradnl" altLang="es-MX" sz="2800" b="1" dirty="0" smtClean="0">
                <a:latin typeface="Arial" panose="020B0604020202020204" pitchFamily="34" charset="0"/>
                <a:cs typeface="Arial" panose="020B0604020202020204" pitchFamily="34" charset="0"/>
              </a:rPr>
              <a:t>¿QUÉ SON LAS REDES SOCIALES?</a:t>
            </a:r>
            <a:endParaRPr lang="es-MX" sz="2800" b="1" dirty="0">
              <a:latin typeface="Arial" panose="020B0604020202020204" pitchFamily="34" charset="0"/>
              <a:cs typeface="Arial" panose="020B0604020202020204" pitchFamily="34" charset="0"/>
            </a:endParaRPr>
          </a:p>
        </p:txBody>
      </p:sp>
      <p:sp>
        <p:nvSpPr>
          <p:cNvPr id="3" name="2 Rectángulo"/>
          <p:cNvSpPr/>
          <p:nvPr/>
        </p:nvSpPr>
        <p:spPr>
          <a:xfrm>
            <a:off x="1165568" y="1844824"/>
            <a:ext cx="4032448" cy="4093428"/>
          </a:xfrm>
          <a:prstGeom prst="rect">
            <a:avLst/>
          </a:prstGeom>
        </p:spPr>
        <p:txBody>
          <a:bodyPr wrap="square">
            <a:spAutoFit/>
          </a:bodyPr>
          <a:lstStyle/>
          <a:p>
            <a:pPr marL="342900" indent="-342900" algn="just">
              <a:buFont typeface="Arial" panose="020B0604020202020204" pitchFamily="34" charset="0"/>
              <a:buChar char="•"/>
            </a:pPr>
            <a:r>
              <a:rPr lang="es-MX" altLang="es-MX" sz="2000" dirty="0" smtClean="0">
                <a:latin typeface="Arial" panose="020B0604020202020204" pitchFamily="34" charset="0"/>
                <a:cs typeface="Arial" panose="020B0604020202020204" pitchFamily="34" charset="0"/>
              </a:rPr>
              <a:t>Las redes sociales son formas de interacción social, definida como un intercambio dinámico entre personas, grupos e instituciones en contextos de complejidad. Un sistema abierto y en construcción permanente que involucra a conjuntos que se identifican en las mismas necesidades y problemáticas y que se organizan para potenciar sus recursos</a:t>
            </a:r>
            <a:endParaRPr lang="es-ES_tradnl" altLang="es-MX" sz="20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2087324"/>
            <a:ext cx="2441401" cy="3489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65890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23368" y="980727"/>
            <a:ext cx="3280065" cy="584775"/>
          </a:xfrm>
          <a:prstGeom prst="rect">
            <a:avLst/>
          </a:prstGeom>
        </p:spPr>
        <p:txBody>
          <a:bodyPr wrap="none">
            <a:spAutoFit/>
          </a:bodyPr>
          <a:lstStyle/>
          <a:p>
            <a:r>
              <a:rPr lang="es-MX" sz="3200" b="1" dirty="0" smtClean="0">
                <a:latin typeface="Arial" panose="020B0604020202020204" pitchFamily="34" charset="0"/>
                <a:cs typeface="Arial" panose="020B0604020202020204" pitchFamily="34" charset="0"/>
              </a:rPr>
              <a:t>Redes sociales:</a:t>
            </a:r>
            <a:endParaRPr lang="es-MX" sz="3200" b="1" dirty="0">
              <a:latin typeface="Arial" panose="020B0604020202020204" pitchFamily="34" charset="0"/>
              <a:cs typeface="Arial" panose="020B0604020202020204" pitchFamily="34" charset="0"/>
            </a:endParaRPr>
          </a:p>
        </p:txBody>
      </p:sp>
      <p:sp>
        <p:nvSpPr>
          <p:cNvPr id="3" name="2 Rectángulo"/>
          <p:cNvSpPr/>
          <p:nvPr/>
        </p:nvSpPr>
        <p:spPr>
          <a:xfrm>
            <a:off x="1349773" y="2348880"/>
            <a:ext cx="7542708" cy="1323439"/>
          </a:xfrm>
          <a:prstGeom prst="rect">
            <a:avLst/>
          </a:prstGeom>
        </p:spPr>
        <p:txBody>
          <a:bodyPr wrap="square">
            <a:spAutoFit/>
          </a:bodyPr>
          <a:lstStyle/>
          <a:p>
            <a:r>
              <a:rPr lang="es-MX" sz="2000" dirty="0" smtClean="0">
                <a:latin typeface="Arial" panose="020B0604020202020204" pitchFamily="34" charset="0"/>
                <a:cs typeface="Arial" panose="020B0604020202020204" pitchFamily="34" charset="0"/>
              </a:rPr>
              <a:t>Redes sociales: es un grupo de personas, miembros de una familia, vecinos, amigos y otras personas capaces de aportar una ayuda y un apoyo tan reales como duraderas a un individuo o a un familia</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224" y="3933055"/>
            <a:ext cx="3321144" cy="2064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51757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63688" y="980728"/>
            <a:ext cx="5739072" cy="584775"/>
          </a:xfrm>
          <a:prstGeom prst="rect">
            <a:avLst/>
          </a:prstGeom>
        </p:spPr>
        <p:txBody>
          <a:bodyPr wrap="none">
            <a:spAutoFit/>
          </a:bodyPr>
          <a:lstStyle/>
          <a:p>
            <a:r>
              <a:rPr lang="es-MX" sz="3200" b="1" dirty="0" smtClean="0">
                <a:latin typeface="Arial" panose="020B0604020202020204" pitchFamily="34" charset="0"/>
                <a:cs typeface="Arial" panose="020B0604020202020204" pitchFamily="34" charset="0"/>
              </a:rPr>
              <a:t> </a:t>
            </a:r>
            <a:r>
              <a:rPr lang="es-MX" sz="3200" b="1" dirty="0">
                <a:latin typeface="Arial" panose="020B0604020202020204" pitchFamily="34" charset="0"/>
                <a:cs typeface="Arial" panose="020B0604020202020204" pitchFamily="34" charset="0"/>
              </a:rPr>
              <a:t>L</a:t>
            </a:r>
            <a:r>
              <a:rPr lang="es-MX" sz="3200" b="1" dirty="0" smtClean="0">
                <a:latin typeface="Arial" panose="020B0604020202020204" pitchFamily="34" charset="0"/>
                <a:cs typeface="Arial" panose="020B0604020202020204" pitchFamily="34" charset="0"/>
              </a:rPr>
              <a:t>as redes sociales virtuales</a:t>
            </a:r>
            <a:endParaRPr lang="es-MX" sz="3200" b="1" dirty="0">
              <a:latin typeface="Arial" panose="020B0604020202020204" pitchFamily="34" charset="0"/>
              <a:cs typeface="Arial" panose="020B0604020202020204" pitchFamily="34" charset="0"/>
            </a:endParaRPr>
          </a:p>
        </p:txBody>
      </p:sp>
      <p:sp>
        <p:nvSpPr>
          <p:cNvPr id="3" name="2 Rectángulo"/>
          <p:cNvSpPr/>
          <p:nvPr/>
        </p:nvSpPr>
        <p:spPr>
          <a:xfrm>
            <a:off x="1349773" y="2348880"/>
            <a:ext cx="7542708" cy="2862322"/>
          </a:xfrm>
          <a:prstGeom prst="rect">
            <a:avLst/>
          </a:prstGeom>
        </p:spPr>
        <p:txBody>
          <a:bodyPr wrap="square">
            <a:spAutoFit/>
          </a:bodyPr>
          <a:lstStyle/>
          <a:p>
            <a:pPr marL="342900" indent="-342900">
              <a:buFont typeface="Arial" panose="020B0604020202020204" pitchFamily="34" charset="0"/>
              <a:buChar char="•"/>
            </a:pPr>
            <a:r>
              <a:rPr lang="es-MX" sz="2000" dirty="0" smtClean="0">
                <a:latin typeface="Arial" panose="020B0604020202020204" pitchFamily="34" charset="0"/>
                <a:cs typeface="Arial" panose="020B0604020202020204" pitchFamily="34" charset="0"/>
              </a:rPr>
              <a:t>Posibilidad de interactuar con otras personas sin necesidad de conocerlas</a:t>
            </a:r>
          </a:p>
          <a:p>
            <a:pPr marL="342900" indent="-342900">
              <a:buFont typeface="Arial" panose="020B0604020202020204" pitchFamily="34" charset="0"/>
              <a:buChar char="•"/>
            </a:pPr>
            <a:r>
              <a:rPr lang="es-MX" sz="2000" dirty="0" smtClean="0">
                <a:latin typeface="Arial" panose="020B0604020202020204" pitchFamily="34" charset="0"/>
                <a:cs typeface="Arial" panose="020B0604020202020204" pitchFamily="34" charset="0"/>
              </a:rPr>
              <a:t>Es abierto, todo el mundo tiene acceso</a:t>
            </a:r>
          </a:p>
          <a:p>
            <a:pPr marL="342900" indent="-342900">
              <a:buFont typeface="Arial" panose="020B0604020202020204" pitchFamily="34" charset="0"/>
              <a:buChar char="•"/>
            </a:pPr>
            <a:r>
              <a:rPr lang="es-MX" sz="2000" dirty="0" smtClean="0">
                <a:latin typeface="Arial" panose="020B0604020202020204" pitchFamily="34" charset="0"/>
                <a:cs typeface="Arial" panose="020B0604020202020204" pitchFamily="34" charset="0"/>
              </a:rPr>
              <a:t>Nos permite encontrar gente con nuestros mismos intereses, necesidades</a:t>
            </a:r>
          </a:p>
          <a:p>
            <a:pPr marL="342900" indent="-342900">
              <a:buFont typeface="Arial" panose="020B0604020202020204" pitchFamily="34" charset="0"/>
              <a:buChar char="•"/>
            </a:pPr>
            <a:r>
              <a:rPr lang="es-MX" sz="2000" dirty="0" smtClean="0">
                <a:latin typeface="Arial" panose="020B0604020202020204" pitchFamily="34" charset="0"/>
                <a:cs typeface="Arial" panose="020B0604020202020204" pitchFamily="34" charset="0"/>
              </a:rPr>
              <a:t>Rompe con el aislamiento</a:t>
            </a:r>
          </a:p>
          <a:p>
            <a:pPr marL="342900" indent="-342900">
              <a:buFont typeface="Arial" panose="020B0604020202020204" pitchFamily="34" charset="0"/>
              <a:buChar char="•"/>
            </a:pPr>
            <a:r>
              <a:rPr lang="es-MX" sz="2000" dirty="0" smtClean="0">
                <a:latin typeface="Arial" panose="020B0604020202020204" pitchFamily="34" charset="0"/>
                <a:cs typeface="Arial" panose="020B0604020202020204" pitchFamily="34" charset="0"/>
              </a:rPr>
              <a:t>Reencuentro con personas con las que se había roto el contacto</a:t>
            </a:r>
          </a:p>
          <a:p>
            <a:pPr marL="342900" indent="-342900">
              <a:buFont typeface="Arial" panose="020B0604020202020204" pitchFamily="34" charset="0"/>
              <a:buChar char="•"/>
            </a:pPr>
            <a:r>
              <a:rPr lang="es-MX" sz="2000" dirty="0" smtClean="0">
                <a:latin typeface="Arial" panose="020B0604020202020204" pitchFamily="34" charset="0"/>
                <a:cs typeface="Arial" panose="020B0604020202020204" pitchFamily="34" charset="0"/>
              </a:rPr>
              <a:t>De gran ayuda en el mundo laboral y académico</a:t>
            </a:r>
            <a:endParaRPr lang="es-MX"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70976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63688" y="980728"/>
            <a:ext cx="5311069" cy="584775"/>
          </a:xfrm>
          <a:prstGeom prst="rect">
            <a:avLst/>
          </a:prstGeom>
        </p:spPr>
        <p:txBody>
          <a:bodyPr wrap="none">
            <a:spAutoFit/>
          </a:bodyPr>
          <a:lstStyle/>
          <a:p>
            <a:r>
              <a:rPr lang="es-MX" sz="3200" b="1" dirty="0" smtClean="0">
                <a:latin typeface="Arial" panose="020B0604020202020204" pitchFamily="34" charset="0"/>
                <a:cs typeface="Arial" panose="020B0604020202020204" pitchFamily="34" charset="0"/>
              </a:rPr>
              <a:t>Redes Sociales Primarias:</a:t>
            </a:r>
            <a:endParaRPr lang="es-MX" sz="3200" b="1" dirty="0">
              <a:latin typeface="Arial" panose="020B0604020202020204" pitchFamily="34" charset="0"/>
              <a:cs typeface="Arial" panose="020B0604020202020204" pitchFamily="34" charset="0"/>
            </a:endParaRPr>
          </a:p>
        </p:txBody>
      </p:sp>
      <p:sp>
        <p:nvSpPr>
          <p:cNvPr id="3" name="2 Rectángulo"/>
          <p:cNvSpPr/>
          <p:nvPr/>
        </p:nvSpPr>
        <p:spPr>
          <a:xfrm>
            <a:off x="1349773" y="2348880"/>
            <a:ext cx="7542708" cy="1015663"/>
          </a:xfrm>
          <a:prstGeom prst="rect">
            <a:avLst/>
          </a:prstGeom>
        </p:spPr>
        <p:txBody>
          <a:bodyPr wrap="square">
            <a:spAutoFit/>
          </a:bodyPr>
          <a:lstStyle/>
          <a:p>
            <a:r>
              <a:rPr lang="es-MX" sz="2000" dirty="0" smtClean="0">
                <a:latin typeface="Arial" panose="020B0604020202020204" pitchFamily="34" charset="0"/>
                <a:cs typeface="Arial" panose="020B0604020202020204" pitchFamily="34" charset="0"/>
              </a:rPr>
              <a:t>Están compuestas por la suma de todas las relaciones que un individuo percibe como significativas o define como diferenciadas de la masa anónima de la sociedad</a:t>
            </a:r>
            <a:endParaRPr lang="es-MX" sz="2000"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856" y="3933055"/>
            <a:ext cx="3459471" cy="2167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18412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escanear0005.jpg"/>
          <p:cNvPicPr>
            <a:picLocks noChangeAspect="1"/>
          </p:cNvPicPr>
          <p:nvPr/>
        </p:nvPicPr>
        <p:blipFill>
          <a:blip r:embed="rId2" cstate="print">
            <a:clrChange>
              <a:clrFrom>
                <a:srgbClr val="EEE9E6"/>
              </a:clrFrom>
              <a:clrTo>
                <a:srgbClr val="EEE9E6">
                  <a:alpha val="0"/>
                </a:srgbClr>
              </a:clrTo>
            </a:clrChange>
          </a:blip>
          <a:srcRect l="3343" t="10797" r="1859" b="11619"/>
          <a:stretch>
            <a:fillRect/>
          </a:stretch>
        </p:blipFill>
        <p:spPr>
          <a:xfrm>
            <a:off x="1259632" y="2132856"/>
            <a:ext cx="7385369" cy="2968954"/>
          </a:xfrm>
          <a:prstGeom prst="rect">
            <a:avLst/>
          </a:prstGeom>
        </p:spPr>
      </p:pic>
      <p:sp>
        <p:nvSpPr>
          <p:cNvPr id="3" name="2 CuadroTexto"/>
          <p:cNvSpPr txBox="1"/>
          <p:nvPr/>
        </p:nvSpPr>
        <p:spPr>
          <a:xfrm>
            <a:off x="357158" y="928670"/>
            <a:ext cx="8501122" cy="523220"/>
          </a:xfrm>
          <a:prstGeom prst="rect">
            <a:avLst/>
          </a:prstGeom>
          <a:noFill/>
        </p:spPr>
        <p:txBody>
          <a:bodyPr wrap="square" rtlCol="0">
            <a:spAutoFit/>
          </a:bodyPr>
          <a:lstStyle/>
          <a:p>
            <a:pPr algn="ctr"/>
            <a:r>
              <a:rPr lang="es-MX" sz="2800" b="1" dirty="0" smtClean="0"/>
              <a:t>TIPOS DE APOYOS O TRASFERENCIAS</a:t>
            </a:r>
            <a:endParaRPr lang="es-MX" sz="2800" b="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escanear0006.jpg"/>
          <p:cNvPicPr>
            <a:picLocks noChangeAspect="1"/>
          </p:cNvPicPr>
          <p:nvPr/>
        </p:nvPicPr>
        <p:blipFill>
          <a:blip r:embed="rId2" cstate="print">
            <a:clrChange>
              <a:clrFrom>
                <a:srgbClr val="E9E4E1"/>
              </a:clrFrom>
              <a:clrTo>
                <a:srgbClr val="E9E4E1">
                  <a:alpha val="0"/>
                </a:srgbClr>
              </a:clrTo>
            </a:clrChange>
          </a:blip>
          <a:srcRect l="4092" t="2651" r="4092" b="18434"/>
          <a:stretch>
            <a:fillRect/>
          </a:stretch>
        </p:blipFill>
        <p:spPr>
          <a:xfrm>
            <a:off x="1331640" y="1879080"/>
            <a:ext cx="7312325" cy="3264431"/>
          </a:xfrm>
          <a:prstGeom prst="rect">
            <a:avLst/>
          </a:prstGeom>
        </p:spPr>
      </p:pic>
      <p:sp>
        <p:nvSpPr>
          <p:cNvPr id="3" name="2 CuadroTexto"/>
          <p:cNvSpPr txBox="1"/>
          <p:nvPr/>
        </p:nvSpPr>
        <p:spPr>
          <a:xfrm>
            <a:off x="357158" y="928670"/>
            <a:ext cx="8501122" cy="523220"/>
          </a:xfrm>
          <a:prstGeom prst="rect">
            <a:avLst/>
          </a:prstGeom>
          <a:noFill/>
        </p:spPr>
        <p:txBody>
          <a:bodyPr wrap="square" rtlCol="0">
            <a:spAutoFit/>
          </a:bodyPr>
          <a:lstStyle/>
          <a:p>
            <a:pPr algn="ctr"/>
            <a:r>
              <a:rPr lang="es-MX" sz="2800" b="1" dirty="0" smtClean="0"/>
              <a:t>TIPOS DE FUENTES DE APOYO</a:t>
            </a:r>
            <a:endParaRPr lang="es-MX" sz="28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87624" y="836712"/>
            <a:ext cx="7272808" cy="5016758"/>
          </a:xfrm>
          <a:prstGeom prst="rect">
            <a:avLst/>
          </a:prstGeom>
          <a:noFill/>
        </p:spPr>
        <p:txBody>
          <a:bodyPr wrap="square" rtlCol="0">
            <a:spAutoFit/>
          </a:bodyPr>
          <a:lstStyle/>
          <a:p>
            <a:pPr algn="just"/>
            <a:r>
              <a:rPr lang="es-MX" sz="2400" dirty="0" smtClean="0">
                <a:latin typeface="Arial" pitchFamily="34" charset="0"/>
                <a:cs typeface="Arial" pitchFamily="34" charset="0"/>
              </a:rPr>
              <a:t>Cuando se quiere actuar sobre la salud en tanto que capacidad de vivir bien y mucho tiempo, las intervenciones deben ser enfocadas sobre el ambiente en el cual interactúan los individuos</a:t>
            </a:r>
          </a:p>
          <a:p>
            <a:pPr algn="just"/>
            <a:endParaRPr lang="es-MX" sz="2400" dirty="0" smtClean="0">
              <a:latin typeface="Arial" pitchFamily="34" charset="0"/>
              <a:cs typeface="Arial" pitchFamily="34" charset="0"/>
            </a:endParaRPr>
          </a:p>
          <a:p>
            <a:pPr marL="530225" indent="-87313" algn="just">
              <a:buFont typeface="Arial" pitchFamily="34" charset="0"/>
              <a:buChar char="•"/>
            </a:pPr>
            <a:r>
              <a:rPr lang="es-MX" sz="2400" dirty="0" smtClean="0">
                <a:latin typeface="Arial" pitchFamily="34" charset="0"/>
                <a:cs typeface="Arial" pitchFamily="34" charset="0"/>
              </a:rPr>
              <a:t>Físico (ambiente de trabajo, condiciones de vivienda, salubridad, contaminación, etc.)</a:t>
            </a:r>
          </a:p>
          <a:p>
            <a:pPr marL="530225" indent="-87313" algn="just"/>
            <a:endParaRPr lang="es-MX" sz="2800" dirty="0" smtClean="0">
              <a:latin typeface="Arial" pitchFamily="34" charset="0"/>
              <a:cs typeface="Arial" pitchFamily="34" charset="0"/>
            </a:endParaRPr>
          </a:p>
          <a:p>
            <a:pPr marL="530225" indent="-87313" algn="just">
              <a:buFont typeface="Arial" pitchFamily="34" charset="0"/>
              <a:buChar char="•"/>
            </a:pPr>
            <a:r>
              <a:rPr lang="es-MX" sz="2400" dirty="0" smtClean="0">
                <a:latin typeface="Arial" pitchFamily="34" charset="0"/>
                <a:cs typeface="Arial" pitchFamily="34" charset="0"/>
              </a:rPr>
              <a:t>Económico y social (pobreza, desempleo, clase social, discriminación, etc.)</a:t>
            </a:r>
          </a:p>
          <a:p>
            <a:pPr marL="530225" indent="-87313" algn="just">
              <a:buFont typeface="Arial" pitchFamily="34" charset="0"/>
              <a:buChar char="•"/>
            </a:pPr>
            <a:endParaRPr lang="es-MX" sz="2800" dirty="0" smtClean="0">
              <a:latin typeface="Arial" pitchFamily="34" charset="0"/>
              <a:cs typeface="Arial" pitchFamily="34" charset="0"/>
            </a:endParaRPr>
          </a:p>
          <a:p>
            <a:pPr marL="530225" indent="-87313" algn="just">
              <a:buFont typeface="Arial" pitchFamily="34" charset="0"/>
              <a:buChar char="•"/>
            </a:pPr>
            <a:r>
              <a:rPr lang="es-MX" sz="2400" dirty="0" smtClean="0">
                <a:latin typeface="Arial" pitchFamily="34" charset="0"/>
                <a:cs typeface="Arial" pitchFamily="34" charset="0"/>
              </a:rPr>
              <a:t>Cultural (derechos de las personas, educación, costumbres, creencias, género, etnia,  etc.)</a:t>
            </a:r>
            <a:endParaRPr lang="es-MX" sz="2400" dirty="0">
              <a:latin typeface="Arial" pitchFamily="34" charset="0"/>
              <a:cs typeface="Arial" pitchFamily="34" charset="0"/>
            </a:endParaRPr>
          </a:p>
        </p:txBody>
      </p:sp>
    </p:spTree>
    <p:extLst>
      <p:ext uri="{BB962C8B-B14F-4D97-AF65-F5344CB8AC3E}">
        <p14:creationId xmlns:p14="http://schemas.microsoft.com/office/powerpoint/2010/main" val="31336508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42690" y="404664"/>
            <a:ext cx="2089150" cy="6264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MX" b="1">
                <a:solidFill>
                  <a:schemeClr val="tx1"/>
                </a:solidFill>
                <a:latin typeface="Arial" charset="0"/>
              </a:rPr>
              <a:t>Determinantes</a:t>
            </a:r>
          </a:p>
          <a:p>
            <a:pPr algn="ctr" fontAlgn="auto">
              <a:spcBef>
                <a:spcPts val="0"/>
              </a:spcBef>
              <a:spcAft>
                <a:spcPts val="0"/>
              </a:spcAft>
              <a:defRPr/>
            </a:pPr>
            <a:r>
              <a:rPr lang="es-MX" b="1">
                <a:solidFill>
                  <a:schemeClr val="tx1"/>
                </a:solidFill>
                <a:latin typeface="Arial" charset="0"/>
              </a:rPr>
              <a:t>de</a:t>
            </a:r>
          </a:p>
          <a:p>
            <a:pPr algn="ctr" fontAlgn="auto">
              <a:spcBef>
                <a:spcPts val="0"/>
              </a:spcBef>
              <a:spcAft>
                <a:spcPts val="0"/>
              </a:spcAft>
              <a:defRPr/>
            </a:pPr>
            <a:r>
              <a:rPr lang="es-MX" b="1">
                <a:solidFill>
                  <a:schemeClr val="tx1"/>
                </a:solidFill>
                <a:latin typeface="Arial" charset="0"/>
              </a:rPr>
              <a:t>la</a:t>
            </a:r>
          </a:p>
          <a:p>
            <a:pPr algn="ctr" fontAlgn="auto">
              <a:spcBef>
                <a:spcPts val="0"/>
              </a:spcBef>
              <a:spcAft>
                <a:spcPts val="0"/>
              </a:spcAft>
              <a:defRPr/>
            </a:pPr>
            <a:r>
              <a:rPr lang="es-MX" b="1">
                <a:solidFill>
                  <a:schemeClr val="tx1"/>
                </a:solidFill>
                <a:latin typeface="Arial" charset="0"/>
              </a:rPr>
              <a:t>Salud:</a:t>
            </a:r>
          </a:p>
          <a:p>
            <a:pPr algn="ctr" fontAlgn="auto">
              <a:spcBef>
                <a:spcPts val="0"/>
              </a:spcBef>
              <a:spcAft>
                <a:spcPts val="0"/>
              </a:spcAft>
              <a:defRPr/>
            </a:pPr>
            <a:r>
              <a:rPr lang="es-MX" b="1">
                <a:solidFill>
                  <a:schemeClr val="tx1"/>
                </a:solidFill>
                <a:latin typeface="Arial" charset="0"/>
              </a:rPr>
              <a:t>Modelos en</a:t>
            </a:r>
          </a:p>
          <a:p>
            <a:pPr algn="ctr" fontAlgn="auto">
              <a:spcBef>
                <a:spcPts val="0"/>
              </a:spcBef>
              <a:spcAft>
                <a:spcPts val="0"/>
              </a:spcAft>
              <a:defRPr/>
            </a:pPr>
            <a:r>
              <a:rPr lang="es-MX" b="1">
                <a:solidFill>
                  <a:schemeClr val="tx1"/>
                </a:solidFill>
                <a:latin typeface="Arial" charset="0"/>
              </a:rPr>
              <a:t>capas</a:t>
            </a:r>
            <a:endParaRPr lang="es-MX">
              <a:solidFill>
                <a:schemeClr val="tx1"/>
              </a:solidFill>
              <a:latin typeface="Arial" charset="0"/>
            </a:endParaRPr>
          </a:p>
        </p:txBody>
      </p:sp>
      <p:sp>
        <p:nvSpPr>
          <p:cNvPr id="12291" name="4 Rectángulo"/>
          <p:cNvSpPr>
            <a:spLocks noChangeArrowheads="1"/>
          </p:cNvSpPr>
          <p:nvPr/>
        </p:nvSpPr>
        <p:spPr bwMode="auto">
          <a:xfrm>
            <a:off x="3419872" y="4437063"/>
            <a:ext cx="5400278" cy="1671637"/>
          </a:xfrm>
          <a:prstGeom prst="rect">
            <a:avLst/>
          </a:prstGeom>
          <a:noFill/>
          <a:ln w="9525">
            <a:noFill/>
            <a:miter lim="800000"/>
            <a:headEnd/>
            <a:tailEnd/>
          </a:ln>
        </p:spPr>
        <p:txBody>
          <a:bodyPr wrap="square">
            <a:spAutoFit/>
          </a:bodyPr>
          <a:lstStyle/>
          <a:p>
            <a:pPr algn="just">
              <a:lnSpc>
                <a:spcPct val="115000"/>
              </a:lnSpc>
            </a:pPr>
            <a:r>
              <a:rPr lang="es-MX" b="1" dirty="0">
                <a:latin typeface="Calibri" pitchFamily="34" charset="0"/>
              </a:rPr>
              <a:t>Personas en desventaja social corren un riesgo diferenciado creado por peores condiciones habitacionales exposición a condiciones de trabajo, más peligrosas o estresantes, y menor acceso a los servicios.</a:t>
            </a:r>
            <a:endParaRPr lang="es-MX" dirty="0">
              <a:latin typeface="Calibri" pitchFamily="34" charset="0"/>
            </a:endParaRPr>
          </a:p>
        </p:txBody>
      </p:sp>
      <p:grpSp>
        <p:nvGrpSpPr>
          <p:cNvPr id="3" name="Group 7"/>
          <p:cNvGrpSpPr>
            <a:grpSpLocks/>
          </p:cNvGrpSpPr>
          <p:nvPr/>
        </p:nvGrpSpPr>
        <p:grpSpPr bwMode="auto">
          <a:xfrm>
            <a:off x="3131840" y="1052736"/>
            <a:ext cx="5904210" cy="3517677"/>
            <a:chOff x="1519" y="255"/>
            <a:chExt cx="4037" cy="2715"/>
          </a:xfrm>
        </p:grpSpPr>
        <p:pic>
          <p:nvPicPr>
            <p:cNvPr id="12294" name="Picture 2"/>
            <p:cNvPicPr>
              <a:picLocks noChangeAspect="1" noChangeArrowheads="1"/>
            </p:cNvPicPr>
            <p:nvPr/>
          </p:nvPicPr>
          <p:blipFill>
            <a:blip r:embed="rId2" cstate="print"/>
            <a:srcRect l="10387" t="20435" r="13597"/>
            <a:stretch>
              <a:fillRect/>
            </a:stretch>
          </p:blipFill>
          <p:spPr bwMode="auto">
            <a:xfrm>
              <a:off x="1519" y="255"/>
              <a:ext cx="4037" cy="2715"/>
            </a:xfrm>
            <a:prstGeom prst="rect">
              <a:avLst/>
            </a:prstGeom>
            <a:noFill/>
            <a:ln w="9525">
              <a:noFill/>
              <a:miter lim="800000"/>
              <a:headEnd/>
              <a:tailEnd/>
            </a:ln>
          </p:spPr>
        </p:pic>
        <p:sp>
          <p:nvSpPr>
            <p:cNvPr id="12293" name="Line 5"/>
            <p:cNvSpPr>
              <a:spLocks noChangeShapeType="1"/>
            </p:cNvSpPr>
            <p:nvPr/>
          </p:nvSpPr>
          <p:spPr bwMode="auto">
            <a:xfrm flipH="1">
              <a:off x="2835" y="799"/>
              <a:ext cx="363" cy="2041"/>
            </a:xfrm>
            <a:prstGeom prst="line">
              <a:avLst/>
            </a:prstGeom>
            <a:noFill/>
            <a:ln w="88900">
              <a:solidFill>
                <a:srgbClr val="FF0066"/>
              </a:solidFill>
              <a:round/>
              <a:headEnd/>
              <a:tailEnd type="triangle" w="med" len="med"/>
            </a:ln>
            <a:effectLst/>
          </p:spPr>
          <p:txBody>
            <a:bodyPr/>
            <a:lstStyle/>
            <a:p>
              <a:endParaRPr lang="es-ES"/>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32809_pobreza_en_lima_peru590.jpg"/>
          <p:cNvPicPr>
            <a:picLocks noChangeAspect="1"/>
          </p:cNvPicPr>
          <p:nvPr/>
        </p:nvPicPr>
        <p:blipFill>
          <a:blip r:embed="rId2" cstate="print"/>
          <a:stretch>
            <a:fillRect/>
          </a:stretch>
        </p:blipFill>
        <p:spPr>
          <a:xfrm>
            <a:off x="1758950" y="1025915"/>
            <a:ext cx="5117306" cy="5336784"/>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sosemergencias_pobreza-cero-un-objetivo.png"/>
          <p:cNvPicPr>
            <a:picLocks noChangeAspect="1"/>
          </p:cNvPicPr>
          <p:nvPr/>
        </p:nvPicPr>
        <p:blipFill>
          <a:blip r:embed="rId2" cstate="print"/>
          <a:stretch>
            <a:fillRect/>
          </a:stretch>
        </p:blipFill>
        <p:spPr>
          <a:xfrm>
            <a:off x="2123728" y="1124744"/>
            <a:ext cx="5072098" cy="5072098"/>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156" y="1700808"/>
            <a:ext cx="8514843" cy="4666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71155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1" y="957263"/>
            <a:ext cx="8171202" cy="590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95686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1219200" y="304800"/>
            <a:ext cx="5513040" cy="1371600"/>
          </a:xfrm>
          <a:prstGeom prst="rect">
            <a:avLst/>
          </a:prstGeom>
          <a:noFill/>
          <a:ln w="9525">
            <a:solidFill>
              <a:schemeClr val="bg1"/>
            </a:solidFill>
            <a:miter lim="800000"/>
            <a:headEnd/>
            <a:tailEnd/>
          </a:ln>
          <a:effectLst/>
        </p:spPr>
        <p:txBody>
          <a:bodyPr anchor="b"/>
          <a:lstStyle/>
          <a:p>
            <a:pPr algn="ctr"/>
            <a:r>
              <a:rPr lang="es-ES_tradnl" sz="4400" dirty="0">
                <a:solidFill>
                  <a:schemeClr val="tx2"/>
                </a:solidFill>
              </a:rPr>
              <a:t>Comportamiento del mercado de trabajo</a:t>
            </a:r>
            <a:endParaRPr lang="es-CR" sz="4400" dirty="0">
              <a:solidFill>
                <a:schemeClr val="tx2"/>
              </a:solidFill>
            </a:endParaRPr>
          </a:p>
        </p:txBody>
      </p:sp>
      <p:sp>
        <p:nvSpPr>
          <p:cNvPr id="205827" name="Rectangle 3"/>
          <p:cNvSpPr>
            <a:spLocks noChangeArrowheads="1"/>
          </p:cNvSpPr>
          <p:nvPr/>
        </p:nvSpPr>
        <p:spPr bwMode="auto">
          <a:xfrm>
            <a:off x="1219200" y="1905000"/>
            <a:ext cx="3505200" cy="4404320"/>
          </a:xfrm>
          <a:prstGeom prst="rect">
            <a:avLst/>
          </a:prstGeom>
          <a:noFill/>
          <a:ln w="9525">
            <a:solidFill>
              <a:srgbClr val="FF3300"/>
            </a:solidFill>
            <a:miter lim="800000"/>
            <a:headEnd/>
            <a:tailEnd/>
          </a:ln>
          <a:effectLst/>
        </p:spPr>
        <p:txBody>
          <a:bodyPr/>
          <a:lstStyle/>
          <a:p>
            <a:pPr marL="342900" indent="-342900">
              <a:spcBef>
                <a:spcPct val="20000"/>
              </a:spcBef>
              <a:buFontTx/>
              <a:buChar char="•"/>
            </a:pPr>
            <a:r>
              <a:rPr lang="es-ES_tradnl" sz="2600" dirty="0"/>
              <a:t>La pobreza se </a:t>
            </a:r>
            <a:r>
              <a:rPr lang="es-ES_tradnl" sz="2600" dirty="0" smtClean="0"/>
              <a:t>da  </a:t>
            </a:r>
            <a:r>
              <a:rPr lang="es-ES_tradnl" sz="2600" dirty="0"/>
              <a:t>por la capacidad del mercado de trabajo de:</a:t>
            </a:r>
          </a:p>
          <a:p>
            <a:pPr marL="742950" lvl="1" indent="-285750">
              <a:spcBef>
                <a:spcPct val="20000"/>
              </a:spcBef>
              <a:buFontTx/>
              <a:buChar char="–"/>
            </a:pPr>
            <a:r>
              <a:rPr lang="es-ES_tradnl" sz="2600" dirty="0"/>
              <a:t>generar empleo</a:t>
            </a:r>
          </a:p>
          <a:p>
            <a:pPr marL="742950" lvl="1" indent="-285750">
              <a:spcBef>
                <a:spcPct val="20000"/>
              </a:spcBef>
              <a:buFontTx/>
              <a:buChar char="–"/>
            </a:pPr>
            <a:r>
              <a:rPr lang="es-ES_tradnl" sz="2600" dirty="0"/>
              <a:t>de lograr mejores remuneraciones</a:t>
            </a:r>
          </a:p>
          <a:p>
            <a:pPr marL="742950" lvl="1" indent="-285750">
              <a:spcBef>
                <a:spcPct val="20000"/>
              </a:spcBef>
              <a:buFontTx/>
              <a:buChar char="–"/>
            </a:pPr>
            <a:r>
              <a:rPr lang="es-ES_tradnl" sz="2600" dirty="0"/>
              <a:t>y la creación de empleos de mayor calidad.</a:t>
            </a:r>
            <a:r>
              <a:rPr lang="es-CR" sz="2600" dirty="0"/>
              <a:t> </a:t>
            </a:r>
          </a:p>
        </p:txBody>
      </p:sp>
      <p:pic>
        <p:nvPicPr>
          <p:cNvPr id="205829" name="Picture 5" descr="http://olganza.com/wp-content/uploads/2007/10/desempleo_mexico_mujer.jpg"/>
          <p:cNvPicPr>
            <a:picLocks noChangeAspect="1" noChangeArrowheads="1"/>
          </p:cNvPicPr>
          <p:nvPr/>
        </p:nvPicPr>
        <p:blipFill>
          <a:blip r:embed="rId2" cstate="print"/>
          <a:srcRect/>
          <a:stretch>
            <a:fillRect/>
          </a:stretch>
        </p:blipFill>
        <p:spPr bwMode="auto">
          <a:xfrm>
            <a:off x="4953000" y="1752600"/>
            <a:ext cx="4000500" cy="4876800"/>
          </a:xfrm>
          <a:prstGeom prst="rect">
            <a:avLst/>
          </a:prstGeom>
          <a:noFill/>
          <a:ln w="9525">
            <a:solidFill>
              <a:srgbClr val="3366CC"/>
            </a:solid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914400" y="304800"/>
            <a:ext cx="5971220" cy="762000"/>
          </a:xfrm>
          <a:prstGeom prst="rect">
            <a:avLst/>
          </a:prstGeom>
          <a:noFill/>
          <a:ln w="9525">
            <a:solidFill>
              <a:schemeClr val="bg1"/>
            </a:solidFill>
            <a:miter lim="800000"/>
            <a:headEnd/>
            <a:tailEnd/>
          </a:ln>
          <a:effectLst/>
        </p:spPr>
        <p:txBody>
          <a:bodyPr anchor="b"/>
          <a:lstStyle/>
          <a:p>
            <a:pPr algn="ctr"/>
            <a:r>
              <a:rPr lang="es-ES_tradnl" sz="4400" dirty="0">
                <a:solidFill>
                  <a:schemeClr val="tx2"/>
                </a:solidFill>
              </a:rPr>
              <a:t>Distribución del ingreso</a:t>
            </a:r>
            <a:endParaRPr lang="es-CR" sz="4400" dirty="0">
              <a:solidFill>
                <a:schemeClr val="tx2"/>
              </a:solidFill>
            </a:endParaRPr>
          </a:p>
        </p:txBody>
      </p:sp>
      <p:sp>
        <p:nvSpPr>
          <p:cNvPr id="206851" name="Rectangle 3"/>
          <p:cNvSpPr>
            <a:spLocks noChangeArrowheads="1"/>
          </p:cNvSpPr>
          <p:nvPr/>
        </p:nvSpPr>
        <p:spPr bwMode="auto">
          <a:xfrm>
            <a:off x="4932040" y="1371600"/>
            <a:ext cx="3907160" cy="5029200"/>
          </a:xfrm>
          <a:prstGeom prst="rect">
            <a:avLst/>
          </a:prstGeom>
          <a:noFill/>
          <a:ln w="9525">
            <a:solidFill>
              <a:srgbClr val="FF3300"/>
            </a:solidFill>
            <a:miter lim="800000"/>
            <a:headEnd/>
            <a:tailEnd/>
          </a:ln>
          <a:effectLst/>
        </p:spPr>
        <p:txBody>
          <a:bodyPr/>
          <a:lstStyle/>
          <a:p>
            <a:pPr marL="342900" indent="-342900">
              <a:spcBef>
                <a:spcPct val="20000"/>
              </a:spcBef>
              <a:buFontTx/>
              <a:buChar char="•"/>
            </a:pPr>
            <a:r>
              <a:rPr lang="es-ES_tradnl" sz="3200" dirty="0"/>
              <a:t>Se ha observado que cuanto más equitativa es la distribución de la riqueza, el ingreso y los activos, mayores serán las tasas de crecimiento, y menor el nivel de pobreza.</a:t>
            </a:r>
          </a:p>
        </p:txBody>
      </p:sp>
      <p:pic>
        <p:nvPicPr>
          <p:cNvPr id="206854" name="Picture 6" descr="http://www.culturabrasil.org/imagens/tirandodospobresparadaraosricos.jpg"/>
          <p:cNvPicPr>
            <a:picLocks noChangeAspect="1" noChangeArrowheads="1"/>
          </p:cNvPicPr>
          <p:nvPr/>
        </p:nvPicPr>
        <p:blipFill>
          <a:blip r:embed="rId2" cstate="print"/>
          <a:srcRect/>
          <a:stretch>
            <a:fillRect/>
          </a:stretch>
        </p:blipFill>
        <p:spPr bwMode="auto">
          <a:xfrm>
            <a:off x="1072730" y="1371600"/>
            <a:ext cx="3759758" cy="5029200"/>
          </a:xfrm>
          <a:prstGeom prst="rect">
            <a:avLst/>
          </a:prstGeom>
          <a:noFill/>
          <a:ln w="9525">
            <a:solidFill>
              <a:srgbClr val="3366CC"/>
            </a:solid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2286000" y="152400"/>
            <a:ext cx="4724400" cy="698500"/>
          </a:xfrm>
          <a:prstGeom prst="rect">
            <a:avLst/>
          </a:prstGeom>
          <a:noFill/>
          <a:ln w="9525">
            <a:solidFill>
              <a:schemeClr val="bg1"/>
            </a:solidFill>
            <a:miter lim="800000"/>
            <a:headEnd/>
            <a:tailEnd/>
          </a:ln>
          <a:effectLst/>
        </p:spPr>
        <p:txBody>
          <a:bodyPr anchor="b"/>
          <a:lstStyle/>
          <a:p>
            <a:pPr algn="ctr"/>
            <a:r>
              <a:rPr lang="es-ES_tradnl" sz="4400" dirty="0">
                <a:solidFill>
                  <a:schemeClr val="tx2"/>
                </a:solidFill>
              </a:rPr>
              <a:t>Nivel educativo</a:t>
            </a:r>
            <a:r>
              <a:rPr lang="es-CR" sz="4400" dirty="0">
                <a:solidFill>
                  <a:schemeClr val="tx2"/>
                </a:solidFill>
              </a:rPr>
              <a:t> </a:t>
            </a:r>
          </a:p>
        </p:txBody>
      </p:sp>
      <p:sp>
        <p:nvSpPr>
          <p:cNvPr id="207875" name="Rectangle 3"/>
          <p:cNvSpPr>
            <a:spLocks noChangeArrowheads="1"/>
          </p:cNvSpPr>
          <p:nvPr/>
        </p:nvSpPr>
        <p:spPr bwMode="auto">
          <a:xfrm>
            <a:off x="1187624" y="990600"/>
            <a:ext cx="4070176" cy="5638800"/>
          </a:xfrm>
          <a:prstGeom prst="rect">
            <a:avLst/>
          </a:prstGeom>
          <a:noFill/>
          <a:ln w="9525">
            <a:solidFill>
              <a:srgbClr val="FF3300"/>
            </a:solidFill>
            <a:miter lim="800000"/>
            <a:headEnd/>
            <a:tailEnd/>
          </a:ln>
          <a:effectLst/>
        </p:spPr>
        <p:txBody>
          <a:bodyPr/>
          <a:lstStyle/>
          <a:p>
            <a:pPr marL="342900" indent="-342900">
              <a:spcBef>
                <a:spcPct val="20000"/>
              </a:spcBef>
              <a:buFontTx/>
              <a:buChar char="•"/>
            </a:pPr>
            <a:r>
              <a:rPr lang="es-ES_tradnl" sz="2800" dirty="0"/>
              <a:t>Se ha convertido en un factor cada vez más determinante de la inserción en el mercado laboral y con ella del riesgo de pobreza.</a:t>
            </a:r>
          </a:p>
          <a:p>
            <a:pPr marL="342900" indent="-342900">
              <a:spcBef>
                <a:spcPct val="20000"/>
              </a:spcBef>
            </a:pPr>
            <a:r>
              <a:rPr lang="es-ES" sz="2800" dirty="0"/>
              <a:t>  </a:t>
            </a:r>
            <a:r>
              <a:rPr lang="es-ES_tradnl" sz="2800" b="1" dirty="0">
                <a:solidFill>
                  <a:schemeClr val="tx2"/>
                </a:solidFill>
              </a:rPr>
              <a:t>Género</a:t>
            </a:r>
            <a:endParaRPr lang="es-CR" sz="2800" b="1" dirty="0">
              <a:solidFill>
                <a:schemeClr val="tx2"/>
              </a:solidFill>
            </a:endParaRPr>
          </a:p>
          <a:p>
            <a:pPr marL="342900" indent="-342900">
              <a:spcBef>
                <a:spcPct val="20000"/>
              </a:spcBef>
              <a:buFontTx/>
              <a:buChar char="•"/>
            </a:pPr>
            <a:r>
              <a:rPr lang="es-ES_tradnl" sz="2800" dirty="0"/>
              <a:t>Se observa una mayor incidencia de la pobreza en hogares </a:t>
            </a:r>
            <a:r>
              <a:rPr lang="es-ES_tradnl" sz="2800" dirty="0" err="1"/>
              <a:t>jefeados</a:t>
            </a:r>
            <a:r>
              <a:rPr lang="es-ES_tradnl" sz="2800" dirty="0"/>
              <a:t> por mujeres.</a:t>
            </a:r>
            <a:r>
              <a:rPr lang="es-CR" sz="2800" dirty="0"/>
              <a:t> </a:t>
            </a:r>
          </a:p>
        </p:txBody>
      </p:sp>
      <p:pic>
        <p:nvPicPr>
          <p:cNvPr id="207877" name="Picture 5" descr="http://www.unicef.org/mexico/spanish/mx_overview_cartel_vota_educacion.jpg"/>
          <p:cNvPicPr>
            <a:picLocks noChangeAspect="1" noChangeArrowheads="1"/>
          </p:cNvPicPr>
          <p:nvPr/>
        </p:nvPicPr>
        <p:blipFill>
          <a:blip r:embed="rId2" cstate="print"/>
          <a:srcRect/>
          <a:stretch>
            <a:fillRect/>
          </a:stretch>
        </p:blipFill>
        <p:spPr bwMode="auto">
          <a:xfrm>
            <a:off x="5410200" y="1066800"/>
            <a:ext cx="3505200" cy="5562600"/>
          </a:xfrm>
          <a:prstGeom prst="rect">
            <a:avLst/>
          </a:prstGeom>
          <a:noFill/>
          <a:ln w="9525">
            <a:solidFill>
              <a:srgbClr val="3366CC"/>
            </a:solid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54154" y="476672"/>
            <a:ext cx="2089150" cy="6264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MX" b="1">
                <a:solidFill>
                  <a:schemeClr val="tx1"/>
                </a:solidFill>
                <a:latin typeface="Arial" charset="0"/>
                <a:cs typeface="Arial" charset="0"/>
              </a:rPr>
              <a:t>Determinantes</a:t>
            </a:r>
          </a:p>
          <a:p>
            <a:pPr algn="ctr" fontAlgn="auto">
              <a:spcBef>
                <a:spcPts val="0"/>
              </a:spcBef>
              <a:spcAft>
                <a:spcPts val="0"/>
              </a:spcAft>
              <a:defRPr/>
            </a:pPr>
            <a:r>
              <a:rPr lang="es-MX" b="1">
                <a:solidFill>
                  <a:schemeClr val="tx1"/>
                </a:solidFill>
                <a:latin typeface="Arial" charset="0"/>
                <a:cs typeface="Arial" charset="0"/>
              </a:rPr>
              <a:t>de</a:t>
            </a:r>
          </a:p>
          <a:p>
            <a:pPr algn="ctr" fontAlgn="auto">
              <a:spcBef>
                <a:spcPts val="0"/>
              </a:spcBef>
              <a:spcAft>
                <a:spcPts val="0"/>
              </a:spcAft>
              <a:defRPr/>
            </a:pPr>
            <a:r>
              <a:rPr lang="es-MX" b="1">
                <a:solidFill>
                  <a:schemeClr val="tx1"/>
                </a:solidFill>
                <a:latin typeface="Arial" charset="0"/>
                <a:cs typeface="Arial" charset="0"/>
              </a:rPr>
              <a:t>la</a:t>
            </a:r>
          </a:p>
          <a:p>
            <a:pPr algn="ctr" fontAlgn="auto">
              <a:spcBef>
                <a:spcPts val="0"/>
              </a:spcBef>
              <a:spcAft>
                <a:spcPts val="0"/>
              </a:spcAft>
              <a:defRPr/>
            </a:pPr>
            <a:r>
              <a:rPr lang="es-MX" b="1">
                <a:solidFill>
                  <a:schemeClr val="tx1"/>
                </a:solidFill>
                <a:latin typeface="Arial" charset="0"/>
                <a:cs typeface="Arial" charset="0"/>
              </a:rPr>
              <a:t>Salud:</a:t>
            </a:r>
          </a:p>
          <a:p>
            <a:pPr algn="ctr" fontAlgn="auto">
              <a:spcBef>
                <a:spcPts val="0"/>
              </a:spcBef>
              <a:spcAft>
                <a:spcPts val="0"/>
              </a:spcAft>
              <a:defRPr/>
            </a:pPr>
            <a:r>
              <a:rPr lang="es-MX" b="1">
                <a:solidFill>
                  <a:schemeClr val="tx1"/>
                </a:solidFill>
                <a:latin typeface="Arial" charset="0"/>
                <a:cs typeface="Arial" charset="0"/>
              </a:rPr>
              <a:t>Modelos en</a:t>
            </a:r>
          </a:p>
          <a:p>
            <a:pPr algn="ctr" fontAlgn="auto">
              <a:spcBef>
                <a:spcPts val="0"/>
              </a:spcBef>
              <a:spcAft>
                <a:spcPts val="0"/>
              </a:spcAft>
              <a:defRPr/>
            </a:pPr>
            <a:r>
              <a:rPr lang="es-MX" b="1">
                <a:solidFill>
                  <a:schemeClr val="tx1"/>
                </a:solidFill>
                <a:latin typeface="Arial" charset="0"/>
                <a:cs typeface="Arial" charset="0"/>
              </a:rPr>
              <a:t>capas</a:t>
            </a:r>
          </a:p>
        </p:txBody>
      </p:sp>
      <p:sp>
        <p:nvSpPr>
          <p:cNvPr id="13315" name="4 Rectángulo"/>
          <p:cNvSpPr>
            <a:spLocks noChangeArrowheads="1"/>
          </p:cNvSpPr>
          <p:nvPr/>
        </p:nvSpPr>
        <p:spPr bwMode="auto">
          <a:xfrm>
            <a:off x="3059832" y="5445125"/>
            <a:ext cx="5544418" cy="1039813"/>
          </a:xfrm>
          <a:prstGeom prst="rect">
            <a:avLst/>
          </a:prstGeom>
          <a:noFill/>
          <a:ln w="9525">
            <a:noFill/>
            <a:miter lim="800000"/>
            <a:headEnd/>
            <a:tailEnd/>
          </a:ln>
        </p:spPr>
        <p:txBody>
          <a:bodyPr wrap="square">
            <a:spAutoFit/>
          </a:bodyPr>
          <a:lstStyle/>
          <a:p>
            <a:pPr algn="just">
              <a:lnSpc>
                <a:spcPct val="115000"/>
              </a:lnSpc>
            </a:pPr>
            <a:r>
              <a:rPr lang="es-MX" b="1" dirty="0" err="1">
                <a:latin typeface="Calibri" pitchFamily="34" charset="0"/>
              </a:rPr>
              <a:t>Macrodeterminantes</a:t>
            </a:r>
            <a:r>
              <a:rPr lang="es-MX" b="1" dirty="0">
                <a:latin typeface="Calibri" pitchFamily="34" charset="0"/>
              </a:rPr>
              <a:t>. Creciente influencia de la globalización sobre las condiciones sociales, económicas y culturales de los países</a:t>
            </a:r>
            <a:endParaRPr lang="es-MX" dirty="0">
              <a:latin typeface="Calibri" pitchFamily="34" charset="0"/>
            </a:endParaRPr>
          </a:p>
        </p:txBody>
      </p:sp>
      <p:grpSp>
        <p:nvGrpSpPr>
          <p:cNvPr id="3" name="Group 7"/>
          <p:cNvGrpSpPr>
            <a:grpSpLocks/>
          </p:cNvGrpSpPr>
          <p:nvPr/>
        </p:nvGrpSpPr>
        <p:grpSpPr bwMode="auto">
          <a:xfrm>
            <a:off x="3059832" y="908720"/>
            <a:ext cx="5925418" cy="4607843"/>
            <a:chOff x="1487" y="201"/>
            <a:chExt cx="4173" cy="3274"/>
          </a:xfrm>
        </p:grpSpPr>
        <p:pic>
          <p:nvPicPr>
            <p:cNvPr id="13318" name="Picture 2"/>
            <p:cNvPicPr>
              <a:picLocks noChangeAspect="1" noChangeArrowheads="1"/>
            </p:cNvPicPr>
            <p:nvPr/>
          </p:nvPicPr>
          <p:blipFill>
            <a:blip r:embed="rId2" cstate="print"/>
            <a:srcRect l="10387" t="20435" r="13597"/>
            <a:stretch>
              <a:fillRect/>
            </a:stretch>
          </p:blipFill>
          <p:spPr bwMode="auto">
            <a:xfrm>
              <a:off x="1487" y="201"/>
              <a:ext cx="4173" cy="2846"/>
            </a:xfrm>
            <a:prstGeom prst="rect">
              <a:avLst/>
            </a:prstGeom>
            <a:noFill/>
            <a:ln w="9525">
              <a:noFill/>
              <a:miter lim="800000"/>
              <a:headEnd/>
              <a:tailEnd/>
            </a:ln>
          </p:spPr>
        </p:pic>
        <p:sp>
          <p:nvSpPr>
            <p:cNvPr id="13317" name="Line 5"/>
            <p:cNvSpPr>
              <a:spLocks noChangeShapeType="1"/>
            </p:cNvSpPr>
            <p:nvPr/>
          </p:nvSpPr>
          <p:spPr bwMode="auto">
            <a:xfrm>
              <a:off x="1837" y="1661"/>
              <a:ext cx="655" cy="1814"/>
            </a:xfrm>
            <a:prstGeom prst="line">
              <a:avLst/>
            </a:prstGeom>
            <a:noFill/>
            <a:ln w="88900">
              <a:solidFill>
                <a:srgbClr val="FF0066"/>
              </a:solidFill>
              <a:round/>
              <a:headEnd/>
              <a:tailEnd type="triangle" w="med" len="med"/>
            </a:ln>
            <a:effectLst/>
          </p:spPr>
          <p:txBody>
            <a:bodyPr/>
            <a:lstStyle/>
            <a:p>
              <a:endParaRPr lang="es-ES"/>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00449" y="908720"/>
            <a:ext cx="6126036" cy="461665"/>
          </a:xfrm>
          <a:prstGeom prst="rect">
            <a:avLst/>
          </a:prstGeom>
          <a:noFill/>
        </p:spPr>
        <p:txBody>
          <a:bodyPr wrap="none" rtlCol="0">
            <a:spAutoFit/>
          </a:bodyPr>
          <a:lstStyle/>
          <a:p>
            <a:r>
              <a:rPr lang="es-MX" sz="2400" dirty="0" smtClean="0"/>
              <a:t>Dimensiones de las condiciones de vida y salud.</a:t>
            </a:r>
            <a:endParaRPr lang="es-MX" sz="2400" dirty="0"/>
          </a:p>
        </p:txBody>
      </p:sp>
      <p:sp>
        <p:nvSpPr>
          <p:cNvPr id="3" name="2 Rectángulo"/>
          <p:cNvSpPr/>
          <p:nvPr/>
        </p:nvSpPr>
        <p:spPr>
          <a:xfrm>
            <a:off x="3851920" y="3456877"/>
            <a:ext cx="2664296" cy="1068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Dimensiones de condiciones de vida y salud.</a:t>
            </a:r>
            <a:endParaRPr lang="es-MX" dirty="0"/>
          </a:p>
        </p:txBody>
      </p:sp>
      <p:sp>
        <p:nvSpPr>
          <p:cNvPr id="4" name="3 Redondear rectángulo de esquina diagonal"/>
          <p:cNvSpPr/>
          <p:nvPr/>
        </p:nvSpPr>
        <p:spPr>
          <a:xfrm>
            <a:off x="1695726" y="2924944"/>
            <a:ext cx="1440160" cy="864096"/>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t>Hábitat</a:t>
            </a:r>
            <a:endParaRPr lang="es-MX"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34494"/>
            <a:ext cx="1463675"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5666" y="2898453"/>
            <a:ext cx="1463675"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5229200"/>
            <a:ext cx="1463675"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9304" y="5229200"/>
            <a:ext cx="1463675"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4714573" y="1848954"/>
            <a:ext cx="1178528" cy="461665"/>
          </a:xfrm>
          <a:prstGeom prst="rect">
            <a:avLst/>
          </a:prstGeom>
          <a:noFill/>
        </p:spPr>
        <p:txBody>
          <a:bodyPr wrap="none" rtlCol="0">
            <a:spAutoFit/>
          </a:bodyPr>
          <a:lstStyle/>
          <a:p>
            <a:r>
              <a:rPr lang="es-MX" sz="2400" dirty="0" smtClean="0">
                <a:solidFill>
                  <a:schemeClr val="bg1"/>
                </a:solidFill>
              </a:rPr>
              <a:t>Biología</a:t>
            </a:r>
            <a:endParaRPr lang="es-MX" dirty="0">
              <a:solidFill>
                <a:schemeClr val="bg1"/>
              </a:solidFill>
            </a:endParaRPr>
          </a:p>
        </p:txBody>
      </p:sp>
      <p:sp>
        <p:nvSpPr>
          <p:cNvPr id="6" name="5 CuadroTexto"/>
          <p:cNvSpPr txBox="1"/>
          <p:nvPr/>
        </p:nvSpPr>
        <p:spPr>
          <a:xfrm>
            <a:off x="7626823" y="3082136"/>
            <a:ext cx="867545" cy="461665"/>
          </a:xfrm>
          <a:prstGeom prst="rect">
            <a:avLst/>
          </a:prstGeom>
          <a:noFill/>
        </p:spPr>
        <p:txBody>
          <a:bodyPr wrap="none" rtlCol="0">
            <a:spAutoFit/>
          </a:bodyPr>
          <a:lstStyle/>
          <a:p>
            <a:r>
              <a:rPr lang="es-MX" sz="2400" dirty="0" smtClean="0">
                <a:solidFill>
                  <a:schemeClr val="bg1"/>
                </a:solidFill>
              </a:rPr>
              <a:t>Salud</a:t>
            </a:r>
            <a:endParaRPr lang="es-MX" sz="2800" dirty="0">
              <a:solidFill>
                <a:schemeClr val="bg1"/>
              </a:solidFill>
            </a:endParaRPr>
          </a:p>
        </p:txBody>
      </p:sp>
      <p:sp>
        <p:nvSpPr>
          <p:cNvPr id="7" name="6 CuadroTexto"/>
          <p:cNvSpPr txBox="1"/>
          <p:nvPr/>
        </p:nvSpPr>
        <p:spPr>
          <a:xfrm>
            <a:off x="6339135" y="5301788"/>
            <a:ext cx="1544012" cy="707886"/>
          </a:xfrm>
          <a:prstGeom prst="rect">
            <a:avLst/>
          </a:prstGeom>
          <a:noFill/>
        </p:spPr>
        <p:txBody>
          <a:bodyPr wrap="none" rtlCol="0">
            <a:spAutoFit/>
          </a:bodyPr>
          <a:lstStyle/>
          <a:p>
            <a:r>
              <a:rPr lang="es-MX" sz="2000" dirty="0" smtClean="0">
                <a:solidFill>
                  <a:schemeClr val="bg1"/>
                </a:solidFill>
              </a:rPr>
              <a:t>Conciencia y </a:t>
            </a:r>
          </a:p>
          <a:p>
            <a:r>
              <a:rPr lang="es-MX" sz="2000" dirty="0" smtClean="0">
                <a:solidFill>
                  <a:schemeClr val="bg1"/>
                </a:solidFill>
              </a:rPr>
              <a:t>conducto</a:t>
            </a:r>
            <a:endParaRPr lang="es-MX" sz="2000" dirty="0">
              <a:solidFill>
                <a:schemeClr val="bg1"/>
              </a:solidFill>
            </a:endParaRPr>
          </a:p>
        </p:txBody>
      </p:sp>
      <p:sp>
        <p:nvSpPr>
          <p:cNvPr id="9" name="8 CuadroTexto"/>
          <p:cNvSpPr txBox="1"/>
          <p:nvPr/>
        </p:nvSpPr>
        <p:spPr>
          <a:xfrm>
            <a:off x="2712036" y="5301788"/>
            <a:ext cx="1435778" cy="707886"/>
          </a:xfrm>
          <a:prstGeom prst="rect">
            <a:avLst/>
          </a:prstGeom>
          <a:noFill/>
        </p:spPr>
        <p:txBody>
          <a:bodyPr wrap="none" rtlCol="0">
            <a:spAutoFit/>
          </a:bodyPr>
          <a:lstStyle/>
          <a:p>
            <a:r>
              <a:rPr lang="es-MX" sz="2000" dirty="0" smtClean="0">
                <a:solidFill>
                  <a:schemeClr val="bg1"/>
                </a:solidFill>
              </a:rPr>
              <a:t>Economía y </a:t>
            </a:r>
          </a:p>
          <a:p>
            <a:r>
              <a:rPr lang="es-MX" sz="2000" dirty="0" smtClean="0">
                <a:solidFill>
                  <a:schemeClr val="bg1"/>
                </a:solidFill>
              </a:rPr>
              <a:t>servicios</a:t>
            </a:r>
            <a:endParaRPr lang="es-MX" sz="2000" dirty="0">
              <a:solidFill>
                <a:schemeClr val="bg1"/>
              </a:solidFill>
            </a:endParaRPr>
          </a:p>
        </p:txBody>
      </p:sp>
    </p:spTree>
    <p:extLst>
      <p:ext uri="{BB962C8B-B14F-4D97-AF65-F5344CB8AC3E}">
        <p14:creationId xmlns:p14="http://schemas.microsoft.com/office/powerpoint/2010/main" val="13509711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915816" y="2492896"/>
            <a:ext cx="4033476" cy="584775"/>
          </a:xfrm>
          <a:prstGeom prst="rect">
            <a:avLst/>
          </a:prstGeom>
        </p:spPr>
        <p:txBody>
          <a:bodyPr wrap="none">
            <a:spAutoFit/>
          </a:bodyPr>
          <a:lstStyle/>
          <a:p>
            <a:r>
              <a:rPr lang="es-MX" sz="3200" b="1" dirty="0">
                <a:latin typeface="Arial" panose="020B0604020202020204" pitchFamily="34" charset="0"/>
                <a:cs typeface="Arial" panose="020B0604020202020204" pitchFamily="34" charset="0"/>
              </a:rPr>
              <a:t>Derechos Humanos</a:t>
            </a:r>
          </a:p>
        </p:txBody>
      </p:sp>
    </p:spTree>
    <p:extLst>
      <p:ext uri="{BB962C8B-B14F-4D97-AF65-F5344CB8AC3E}">
        <p14:creationId xmlns:p14="http://schemas.microsoft.com/office/powerpoint/2010/main" val="39271325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ChangeArrowheads="1"/>
          </p:cNvSpPr>
          <p:nvPr/>
        </p:nvSpPr>
        <p:spPr bwMode="auto">
          <a:xfrm>
            <a:off x="1331640" y="152400"/>
            <a:ext cx="5688285" cy="762000"/>
          </a:xfrm>
          <a:prstGeom prst="rect">
            <a:avLst/>
          </a:prstGeom>
          <a:noFill/>
          <a:ln w="9525">
            <a:solidFill>
              <a:schemeClr val="bg1"/>
            </a:solidFill>
            <a:miter lim="800000"/>
            <a:headEnd/>
            <a:tailEnd/>
          </a:ln>
          <a:effectLst/>
        </p:spPr>
        <p:txBody>
          <a:bodyPr anchor="ctr"/>
          <a:lstStyle/>
          <a:p>
            <a:pPr algn="ctr"/>
            <a:r>
              <a:rPr lang="en-US" sz="3600" dirty="0">
                <a:solidFill>
                  <a:schemeClr val="tx2"/>
                </a:solidFill>
              </a:rPr>
              <a:t>Los </a:t>
            </a:r>
            <a:r>
              <a:rPr lang="en-US" sz="3600" dirty="0" err="1">
                <a:solidFill>
                  <a:schemeClr val="tx2"/>
                </a:solidFill>
              </a:rPr>
              <a:t>rostros</a:t>
            </a:r>
            <a:r>
              <a:rPr lang="en-US" sz="3600" dirty="0">
                <a:solidFill>
                  <a:schemeClr val="tx2"/>
                </a:solidFill>
              </a:rPr>
              <a:t> de la </a:t>
            </a:r>
            <a:r>
              <a:rPr lang="en-US" sz="3600" dirty="0" err="1">
                <a:solidFill>
                  <a:schemeClr val="tx2"/>
                </a:solidFill>
              </a:rPr>
              <a:t>pobreza</a:t>
            </a:r>
            <a:r>
              <a:rPr lang="en-US" sz="3600" dirty="0">
                <a:solidFill>
                  <a:schemeClr val="tx2"/>
                </a:solidFill>
              </a:rPr>
              <a:t>...</a:t>
            </a:r>
          </a:p>
        </p:txBody>
      </p:sp>
      <p:pic>
        <p:nvPicPr>
          <p:cNvPr id="194563" name="Picture 3" descr="es-pobreza_390"/>
          <p:cNvPicPr>
            <a:picLocks noChangeAspect="1" noChangeArrowheads="1"/>
          </p:cNvPicPr>
          <p:nvPr/>
        </p:nvPicPr>
        <p:blipFill>
          <a:blip r:embed="rId2" cstate="print"/>
          <a:srcRect/>
          <a:stretch>
            <a:fillRect/>
          </a:stretch>
        </p:blipFill>
        <p:spPr bwMode="auto">
          <a:xfrm>
            <a:off x="1171148" y="1143000"/>
            <a:ext cx="2772201" cy="1905000"/>
          </a:xfrm>
          <a:prstGeom prst="rect">
            <a:avLst/>
          </a:prstGeom>
          <a:noFill/>
          <a:ln w="28575">
            <a:solidFill>
              <a:srgbClr val="3366CC"/>
            </a:solidFill>
            <a:miter lim="800000"/>
            <a:headEnd/>
            <a:tailEnd/>
          </a:ln>
        </p:spPr>
      </p:pic>
      <p:pic>
        <p:nvPicPr>
          <p:cNvPr id="194564" name="Picture 4" descr="fome"/>
          <p:cNvPicPr>
            <a:picLocks noChangeAspect="1" noChangeArrowheads="1"/>
          </p:cNvPicPr>
          <p:nvPr/>
        </p:nvPicPr>
        <p:blipFill>
          <a:blip r:embed="rId3" cstate="print"/>
          <a:srcRect/>
          <a:stretch>
            <a:fillRect/>
          </a:stretch>
        </p:blipFill>
        <p:spPr bwMode="auto">
          <a:xfrm>
            <a:off x="5029200" y="1066800"/>
            <a:ext cx="3981450" cy="2789238"/>
          </a:xfrm>
          <a:prstGeom prst="rect">
            <a:avLst/>
          </a:prstGeom>
          <a:noFill/>
          <a:ln w="38100">
            <a:solidFill>
              <a:srgbClr val="FF3300"/>
            </a:solidFill>
            <a:miter lim="800000"/>
            <a:headEnd/>
            <a:tailEnd/>
          </a:ln>
        </p:spPr>
      </p:pic>
      <p:pic>
        <p:nvPicPr>
          <p:cNvPr id="194565" name="Picture 5" descr="pobreza250"/>
          <p:cNvPicPr>
            <a:picLocks noChangeAspect="1" noChangeArrowheads="1"/>
          </p:cNvPicPr>
          <p:nvPr/>
        </p:nvPicPr>
        <p:blipFill>
          <a:blip r:embed="rId4" cstate="print"/>
          <a:srcRect/>
          <a:stretch>
            <a:fillRect/>
          </a:stretch>
        </p:blipFill>
        <p:spPr bwMode="auto">
          <a:xfrm>
            <a:off x="3733800" y="1447800"/>
            <a:ext cx="2381250" cy="2857500"/>
          </a:xfrm>
          <a:prstGeom prst="rect">
            <a:avLst/>
          </a:prstGeom>
          <a:noFill/>
          <a:ln w="38100">
            <a:solidFill>
              <a:srgbClr val="FFFF99"/>
            </a:solidFill>
            <a:miter lim="800000"/>
            <a:headEnd/>
            <a:tailEnd/>
          </a:ln>
        </p:spPr>
      </p:pic>
      <p:pic>
        <p:nvPicPr>
          <p:cNvPr id="194566" name="Picture 6" descr="pobreza1"/>
          <p:cNvPicPr>
            <a:picLocks noChangeAspect="1" noChangeArrowheads="1"/>
          </p:cNvPicPr>
          <p:nvPr/>
        </p:nvPicPr>
        <p:blipFill>
          <a:blip r:embed="rId5" cstate="print"/>
          <a:srcRect/>
          <a:stretch>
            <a:fillRect/>
          </a:stretch>
        </p:blipFill>
        <p:spPr bwMode="auto">
          <a:xfrm>
            <a:off x="1156989" y="3645024"/>
            <a:ext cx="3767436" cy="2829271"/>
          </a:xfrm>
          <a:prstGeom prst="rect">
            <a:avLst/>
          </a:prstGeom>
          <a:noFill/>
        </p:spPr>
      </p:pic>
      <p:pic>
        <p:nvPicPr>
          <p:cNvPr id="194567" name="Picture 7" descr="pobreza7"/>
          <p:cNvPicPr>
            <a:picLocks noChangeAspect="1" noChangeArrowheads="1"/>
          </p:cNvPicPr>
          <p:nvPr/>
        </p:nvPicPr>
        <p:blipFill>
          <a:blip r:embed="rId6" cstate="print"/>
          <a:srcRect/>
          <a:stretch>
            <a:fillRect/>
          </a:stretch>
        </p:blipFill>
        <p:spPr bwMode="auto">
          <a:xfrm>
            <a:off x="5868144" y="3079696"/>
            <a:ext cx="2686050" cy="3635121"/>
          </a:xfrm>
          <a:prstGeom prst="rect">
            <a:avLst/>
          </a:prstGeom>
          <a:noFill/>
          <a:ln w="38100">
            <a:solidFill>
              <a:srgbClr val="3366CC"/>
            </a:solid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1143000" y="576477"/>
            <a:ext cx="6093296" cy="1020763"/>
          </a:xfrm>
          <a:prstGeom prst="rect">
            <a:avLst/>
          </a:prstGeom>
          <a:noFill/>
          <a:ln w="9525">
            <a:solidFill>
              <a:schemeClr val="bg1"/>
            </a:solidFill>
            <a:miter lim="800000"/>
            <a:headEnd/>
            <a:tailEnd/>
          </a:ln>
          <a:effectLst/>
        </p:spPr>
        <p:txBody>
          <a:bodyPr anchor="ctr"/>
          <a:lstStyle/>
          <a:p>
            <a:pPr algn="ctr"/>
            <a:r>
              <a:rPr lang="en-US" sz="4400" dirty="0">
                <a:solidFill>
                  <a:schemeClr val="tx2"/>
                </a:solidFill>
              </a:rPr>
              <a:t>¡</a:t>
            </a:r>
            <a:r>
              <a:rPr lang="en-US" sz="4400" dirty="0" err="1">
                <a:solidFill>
                  <a:schemeClr val="tx2"/>
                </a:solidFill>
              </a:rPr>
              <a:t>Estos</a:t>
            </a:r>
            <a:r>
              <a:rPr lang="en-US" sz="4400" dirty="0">
                <a:solidFill>
                  <a:schemeClr val="tx2"/>
                </a:solidFill>
              </a:rPr>
              <a:t> no son </a:t>
            </a:r>
            <a:r>
              <a:rPr lang="en-US" sz="4400" dirty="0" err="1">
                <a:solidFill>
                  <a:schemeClr val="tx2"/>
                </a:solidFill>
              </a:rPr>
              <a:t>hogares</a:t>
            </a:r>
            <a:r>
              <a:rPr lang="en-US" sz="4400" dirty="0">
                <a:solidFill>
                  <a:schemeClr val="tx2"/>
                </a:solidFill>
              </a:rPr>
              <a:t>!</a:t>
            </a:r>
          </a:p>
        </p:txBody>
      </p:sp>
      <p:pic>
        <p:nvPicPr>
          <p:cNvPr id="86023" name="Picture 7" descr="pobreza236"/>
          <p:cNvPicPr>
            <a:picLocks noChangeAspect="1" noChangeArrowheads="1"/>
          </p:cNvPicPr>
          <p:nvPr/>
        </p:nvPicPr>
        <p:blipFill>
          <a:blip r:embed="rId2" cstate="print"/>
          <a:srcRect/>
          <a:stretch>
            <a:fillRect/>
          </a:stretch>
        </p:blipFill>
        <p:spPr bwMode="auto">
          <a:xfrm>
            <a:off x="1805422" y="3789040"/>
            <a:ext cx="6781800" cy="2876550"/>
          </a:xfrm>
          <a:prstGeom prst="rect">
            <a:avLst/>
          </a:prstGeom>
          <a:noFill/>
          <a:ln w="76200" cmpd="tri">
            <a:solidFill>
              <a:schemeClr val="bg1"/>
            </a:solidFill>
            <a:miter lim="800000"/>
            <a:headEnd/>
            <a:tailEnd/>
          </a:ln>
        </p:spPr>
      </p:pic>
      <p:pic>
        <p:nvPicPr>
          <p:cNvPr id="86024" name="Picture 8" descr="Pobreza_web_oct_2006"/>
          <p:cNvPicPr>
            <a:picLocks noChangeAspect="1" noChangeArrowheads="1"/>
          </p:cNvPicPr>
          <p:nvPr/>
        </p:nvPicPr>
        <p:blipFill>
          <a:blip r:embed="rId3" cstate="print"/>
          <a:srcRect/>
          <a:stretch>
            <a:fillRect/>
          </a:stretch>
        </p:blipFill>
        <p:spPr bwMode="auto">
          <a:xfrm>
            <a:off x="1547664" y="1622722"/>
            <a:ext cx="3553731" cy="2366367"/>
          </a:xfrm>
          <a:prstGeom prst="rect">
            <a:avLst/>
          </a:prstGeom>
          <a:noFill/>
          <a:ln w="76200" cmpd="tri">
            <a:solidFill>
              <a:srgbClr val="3366CC"/>
            </a:solidFill>
            <a:miter lim="800000"/>
            <a:headEnd/>
            <a:tailEnd/>
          </a:ln>
        </p:spPr>
      </p:pic>
      <p:pic>
        <p:nvPicPr>
          <p:cNvPr id="86025" name="Picture 9" descr="foto_pobreza3"/>
          <p:cNvPicPr>
            <a:picLocks noChangeAspect="1" noChangeArrowheads="1"/>
          </p:cNvPicPr>
          <p:nvPr/>
        </p:nvPicPr>
        <p:blipFill>
          <a:blip r:embed="rId4" cstate="print"/>
          <a:srcRect/>
          <a:stretch>
            <a:fillRect/>
          </a:stretch>
        </p:blipFill>
        <p:spPr bwMode="auto">
          <a:xfrm>
            <a:off x="5633318" y="1597240"/>
            <a:ext cx="2953904" cy="2417439"/>
          </a:xfrm>
          <a:prstGeom prst="rect">
            <a:avLst/>
          </a:prstGeom>
          <a:noFill/>
          <a:ln w="76200" cmpd="tri">
            <a:solidFill>
              <a:srgbClr val="FF3300"/>
            </a:solid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3"/>
          <p:cNvSpPr>
            <a:spLocks noChangeArrowheads="1"/>
          </p:cNvSpPr>
          <p:nvPr/>
        </p:nvSpPr>
        <p:spPr bwMode="auto">
          <a:xfrm>
            <a:off x="1043608" y="152400"/>
            <a:ext cx="6119192" cy="1265238"/>
          </a:xfrm>
          <a:prstGeom prst="rect">
            <a:avLst/>
          </a:prstGeom>
          <a:noFill/>
          <a:ln w="9525">
            <a:solidFill>
              <a:schemeClr val="bg1"/>
            </a:solidFill>
            <a:miter lim="800000"/>
            <a:headEnd/>
            <a:tailEnd/>
          </a:ln>
          <a:effectLst/>
        </p:spPr>
        <p:txBody>
          <a:bodyPr anchor="ctr"/>
          <a:lstStyle/>
          <a:p>
            <a:pPr algn="ctr"/>
            <a:r>
              <a:rPr lang="en-US" sz="3600" dirty="0">
                <a:solidFill>
                  <a:schemeClr val="tx2"/>
                </a:solidFill>
              </a:rPr>
              <a:t>Un </a:t>
            </a:r>
            <a:r>
              <a:rPr lang="en-US" sz="3600" dirty="0" err="1">
                <a:solidFill>
                  <a:schemeClr val="tx2"/>
                </a:solidFill>
              </a:rPr>
              <a:t>mundo</a:t>
            </a:r>
            <a:r>
              <a:rPr lang="en-US" sz="3600" dirty="0">
                <a:solidFill>
                  <a:schemeClr val="tx2"/>
                </a:solidFill>
              </a:rPr>
              <a:t> </a:t>
            </a:r>
            <a:r>
              <a:rPr lang="en-US" sz="3600" dirty="0" err="1">
                <a:solidFill>
                  <a:schemeClr val="tx2"/>
                </a:solidFill>
              </a:rPr>
              <a:t>contradictorio</a:t>
            </a:r>
            <a:r>
              <a:rPr lang="en-US" sz="3600" dirty="0">
                <a:solidFill>
                  <a:schemeClr val="tx2"/>
                </a:solidFill>
              </a:rPr>
              <a:t>!!!</a:t>
            </a:r>
          </a:p>
          <a:p>
            <a:pPr algn="ctr"/>
            <a:r>
              <a:rPr lang="en-US" sz="3600" dirty="0" err="1">
                <a:solidFill>
                  <a:schemeClr val="tx2"/>
                </a:solidFill>
              </a:rPr>
              <a:t>Rostros</a:t>
            </a:r>
            <a:r>
              <a:rPr lang="en-US" sz="3600" dirty="0">
                <a:solidFill>
                  <a:schemeClr val="tx2"/>
                </a:solidFill>
              </a:rPr>
              <a:t> </a:t>
            </a:r>
            <a:r>
              <a:rPr lang="en-US" sz="3600" dirty="0" err="1">
                <a:solidFill>
                  <a:schemeClr val="tx2"/>
                </a:solidFill>
              </a:rPr>
              <a:t>saludables</a:t>
            </a:r>
            <a:r>
              <a:rPr lang="en-US" sz="3600" dirty="0">
                <a:solidFill>
                  <a:schemeClr val="tx2"/>
                </a:solidFill>
              </a:rPr>
              <a:t> y </a:t>
            </a:r>
            <a:r>
              <a:rPr lang="en-US" sz="3600" dirty="0" err="1">
                <a:solidFill>
                  <a:schemeClr val="tx2"/>
                </a:solidFill>
              </a:rPr>
              <a:t>felices</a:t>
            </a:r>
            <a:r>
              <a:rPr lang="en-US" sz="3600" dirty="0">
                <a:solidFill>
                  <a:schemeClr val="tx2"/>
                </a:solidFill>
              </a:rPr>
              <a:t>...</a:t>
            </a:r>
          </a:p>
        </p:txBody>
      </p:sp>
      <p:pic>
        <p:nvPicPr>
          <p:cNvPr id="197636" name="Picture 4" descr="thumbnail"/>
          <p:cNvPicPr>
            <a:picLocks noChangeAspect="1" noChangeArrowheads="1"/>
          </p:cNvPicPr>
          <p:nvPr/>
        </p:nvPicPr>
        <p:blipFill>
          <a:blip r:embed="rId2" cstate="print"/>
          <a:srcRect/>
          <a:stretch>
            <a:fillRect/>
          </a:stretch>
        </p:blipFill>
        <p:spPr bwMode="auto">
          <a:xfrm>
            <a:off x="1226468" y="2104864"/>
            <a:ext cx="2446638" cy="2514600"/>
          </a:xfrm>
          <a:prstGeom prst="rect">
            <a:avLst/>
          </a:prstGeom>
          <a:noFill/>
          <a:ln w="9525">
            <a:solidFill>
              <a:srgbClr val="FF3300"/>
            </a:solidFill>
            <a:miter lim="800000"/>
            <a:headEnd/>
            <a:tailEnd/>
          </a:ln>
        </p:spPr>
      </p:pic>
      <p:pic>
        <p:nvPicPr>
          <p:cNvPr id="197637" name="Picture 5" descr="_babies"/>
          <p:cNvPicPr>
            <a:picLocks noChangeAspect="1" noChangeArrowheads="1"/>
          </p:cNvPicPr>
          <p:nvPr/>
        </p:nvPicPr>
        <p:blipFill>
          <a:blip r:embed="rId3" cstate="print"/>
          <a:srcRect/>
          <a:stretch>
            <a:fillRect/>
          </a:stretch>
        </p:blipFill>
        <p:spPr bwMode="auto">
          <a:xfrm>
            <a:off x="3757391" y="2139144"/>
            <a:ext cx="3227608" cy="4408511"/>
          </a:xfrm>
          <a:prstGeom prst="rect">
            <a:avLst/>
          </a:prstGeom>
          <a:noFill/>
          <a:ln w="9525">
            <a:solidFill>
              <a:schemeClr val="bg1"/>
            </a:solidFill>
            <a:miter lim="800000"/>
            <a:headEnd/>
            <a:tailEnd/>
          </a:ln>
        </p:spPr>
      </p:pic>
      <p:pic>
        <p:nvPicPr>
          <p:cNvPr id="197638" name="Picture 6" descr="s-babies-12"/>
          <p:cNvPicPr>
            <a:picLocks noChangeAspect="1" noChangeArrowheads="1"/>
          </p:cNvPicPr>
          <p:nvPr/>
        </p:nvPicPr>
        <p:blipFill>
          <a:blip r:embed="rId4" cstate="print"/>
          <a:srcRect/>
          <a:stretch>
            <a:fillRect/>
          </a:stretch>
        </p:blipFill>
        <p:spPr bwMode="auto">
          <a:xfrm>
            <a:off x="7162800" y="2104864"/>
            <a:ext cx="1676400" cy="2514600"/>
          </a:xfrm>
          <a:prstGeom prst="rect">
            <a:avLst/>
          </a:prstGeom>
          <a:noFill/>
          <a:ln w="9525">
            <a:solidFill>
              <a:srgbClr val="3366CC"/>
            </a:solid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438" y="1836738"/>
            <a:ext cx="7578725"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7" name="1 Rectángulo"/>
          <p:cNvSpPr>
            <a:spLocks noChangeArrowheads="1"/>
          </p:cNvSpPr>
          <p:nvPr/>
        </p:nvSpPr>
        <p:spPr bwMode="auto">
          <a:xfrm>
            <a:off x="1547813" y="1052513"/>
            <a:ext cx="71659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80000"/>
              </a:lnSpc>
            </a:pPr>
            <a:r>
              <a:rPr lang="es-CL" altLang="es-MX" b="1">
                <a:solidFill>
                  <a:srgbClr val="FF0000"/>
                </a:solidFill>
                <a:latin typeface="Tahoma" pitchFamily="34" charset="0"/>
              </a:rPr>
              <a:t>Marco Conceptual Determinantes Sociales </a:t>
            </a:r>
          </a:p>
        </p:txBody>
      </p:sp>
    </p:spTree>
    <p:extLst>
      <p:ext uri="{BB962C8B-B14F-4D97-AF65-F5344CB8AC3E}">
        <p14:creationId xmlns:p14="http://schemas.microsoft.com/office/powerpoint/2010/main" val="7842554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48680"/>
            <a:ext cx="8791575"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786" r="2981"/>
          <a:stretch/>
        </p:blipFill>
        <p:spPr bwMode="auto">
          <a:xfrm>
            <a:off x="1034767" y="1410155"/>
            <a:ext cx="7984273" cy="5191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687" y="6552917"/>
            <a:ext cx="78343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59645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87624" y="836711"/>
            <a:ext cx="5551328" cy="1077218"/>
          </a:xfrm>
          <a:prstGeom prst="rect">
            <a:avLst/>
          </a:prstGeom>
          <a:noFill/>
        </p:spPr>
        <p:txBody>
          <a:bodyPr wrap="none" rtlCol="0">
            <a:spAutoFit/>
          </a:bodyPr>
          <a:lstStyle/>
          <a:p>
            <a:r>
              <a:rPr lang="es-MX" sz="3200" dirty="0" smtClean="0"/>
              <a:t>Puntos de partida conceptuales:</a:t>
            </a:r>
          </a:p>
          <a:p>
            <a:r>
              <a:rPr lang="es-MX" sz="3200" dirty="0" smtClean="0"/>
              <a:t>Derechos humanos</a:t>
            </a:r>
            <a:endParaRPr lang="es-MX" sz="3200" dirty="0"/>
          </a:p>
        </p:txBody>
      </p:sp>
      <p:sp>
        <p:nvSpPr>
          <p:cNvPr id="3" name="2 CuadroTexto"/>
          <p:cNvSpPr txBox="1"/>
          <p:nvPr/>
        </p:nvSpPr>
        <p:spPr>
          <a:xfrm>
            <a:off x="1187624" y="2564904"/>
            <a:ext cx="7632848" cy="830997"/>
          </a:xfrm>
          <a:prstGeom prst="rect">
            <a:avLst/>
          </a:prstGeom>
          <a:noFill/>
        </p:spPr>
        <p:txBody>
          <a:bodyPr wrap="square" rtlCol="0">
            <a:spAutoFit/>
          </a:bodyPr>
          <a:lstStyle/>
          <a:p>
            <a:pPr marL="285750" indent="-285750" algn="just">
              <a:buFont typeface="Wingdings" pitchFamily="2" charset="2"/>
              <a:buChar char="Ø"/>
            </a:pPr>
            <a:r>
              <a:rPr lang="es-MX" sz="2400" dirty="0" smtClean="0"/>
              <a:t>Mujeres y varones somos sujetos de derechos con relación a nuestra sexualidad y capacidad reproductiva.</a:t>
            </a:r>
            <a:endParaRPr lang="es-MX" sz="2400" dirty="0"/>
          </a:p>
        </p:txBody>
      </p:sp>
      <p:sp>
        <p:nvSpPr>
          <p:cNvPr id="4" name="3 CuadroTexto"/>
          <p:cNvSpPr txBox="1"/>
          <p:nvPr/>
        </p:nvSpPr>
        <p:spPr>
          <a:xfrm>
            <a:off x="1115616" y="4005064"/>
            <a:ext cx="7704856" cy="1569660"/>
          </a:xfrm>
          <a:prstGeom prst="rect">
            <a:avLst/>
          </a:prstGeom>
          <a:noFill/>
        </p:spPr>
        <p:txBody>
          <a:bodyPr wrap="square" rtlCol="0">
            <a:spAutoFit/>
          </a:bodyPr>
          <a:lstStyle/>
          <a:p>
            <a:pPr marL="285750" indent="-285750" algn="just">
              <a:buFont typeface="Wingdings" pitchFamily="2" charset="2"/>
              <a:buChar char="Ø"/>
            </a:pPr>
            <a:r>
              <a:rPr lang="es-MX" sz="2400" dirty="0" smtClean="0"/>
              <a:t>El Estado tiene una responsabilidad indelegable en salvaguardar los derechos sexuales y reproductivos de las personas y en garantizar la salud sexual y reproductiva de la población, en condiciones de equidad.</a:t>
            </a:r>
            <a:endParaRPr lang="es-MX" sz="2400" dirty="0"/>
          </a:p>
        </p:txBody>
      </p:sp>
    </p:spTree>
    <p:extLst>
      <p:ext uri="{BB962C8B-B14F-4D97-AF65-F5344CB8AC3E}">
        <p14:creationId xmlns:p14="http://schemas.microsoft.com/office/powerpoint/2010/main" val="11024054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331638" y="1196752"/>
            <a:ext cx="5974136" cy="707886"/>
          </a:xfrm>
          <a:prstGeom prst="rect">
            <a:avLst/>
          </a:prstGeom>
          <a:noFill/>
        </p:spPr>
        <p:txBody>
          <a:bodyPr wrap="none" rtlCol="0">
            <a:spAutoFit/>
          </a:bodyPr>
          <a:lstStyle/>
          <a:p>
            <a:r>
              <a:rPr lang="es-MX" sz="4000" dirty="0" smtClean="0"/>
              <a:t>Género como determinante</a:t>
            </a:r>
            <a:endParaRPr lang="es-MX" sz="4000" dirty="0"/>
          </a:p>
        </p:txBody>
      </p:sp>
      <p:sp>
        <p:nvSpPr>
          <p:cNvPr id="5" name="4 CuadroTexto"/>
          <p:cNvSpPr txBox="1"/>
          <p:nvPr/>
        </p:nvSpPr>
        <p:spPr>
          <a:xfrm>
            <a:off x="1104465" y="2492896"/>
            <a:ext cx="7848872" cy="3785652"/>
          </a:xfrm>
          <a:prstGeom prst="rect">
            <a:avLst/>
          </a:prstGeom>
          <a:noFill/>
        </p:spPr>
        <p:txBody>
          <a:bodyPr wrap="square" rtlCol="0">
            <a:spAutoFit/>
          </a:bodyPr>
          <a:lstStyle/>
          <a:p>
            <a:pPr marL="285750" indent="-285750" algn="just">
              <a:buFont typeface="Wingdings" pitchFamily="2" charset="2"/>
              <a:buChar char="Ø"/>
            </a:pPr>
            <a:r>
              <a:rPr lang="es-MX" sz="2400" dirty="0" smtClean="0"/>
              <a:t>Las desigualdades de género se articulan y potencian con otras desigualdades.</a:t>
            </a:r>
          </a:p>
          <a:p>
            <a:pPr algn="just"/>
            <a:endParaRPr lang="es-MX" sz="2400" dirty="0" smtClean="0"/>
          </a:p>
          <a:p>
            <a:pPr marL="285750" indent="-285750" algn="just">
              <a:buFont typeface="Wingdings" pitchFamily="2" charset="2"/>
              <a:buChar char="Ø"/>
            </a:pPr>
            <a:r>
              <a:rPr lang="es-MX" sz="2400" dirty="0" smtClean="0"/>
              <a:t>Un análisis de la salud que no integre la perspectiva de género no dará cuenta de la ‘realidad’.</a:t>
            </a:r>
          </a:p>
          <a:p>
            <a:pPr algn="just"/>
            <a:endParaRPr lang="es-MX" sz="2400" dirty="0" smtClean="0"/>
          </a:p>
          <a:p>
            <a:pPr marL="285750" indent="-285750" algn="just">
              <a:buFont typeface="Wingdings" pitchFamily="2" charset="2"/>
              <a:buChar char="Ø"/>
            </a:pPr>
            <a:r>
              <a:rPr lang="es-MX" sz="2400" dirty="0" smtClean="0"/>
              <a:t>Desde la justicia social, no es suficiente abordar las desigualdades económicas o étnicas. Deben abordarse también las desigualdades injustas entre hombres y mujeres.</a:t>
            </a:r>
          </a:p>
        </p:txBody>
      </p:sp>
    </p:spTree>
    <p:extLst>
      <p:ext uri="{BB962C8B-B14F-4D97-AF65-F5344CB8AC3E}">
        <p14:creationId xmlns:p14="http://schemas.microsoft.com/office/powerpoint/2010/main" val="39984059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548" y="1196752"/>
            <a:ext cx="6346825"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006005" y="2420888"/>
            <a:ext cx="7958484" cy="954107"/>
          </a:xfrm>
          <a:prstGeom prst="rect">
            <a:avLst/>
          </a:prstGeom>
          <a:noFill/>
        </p:spPr>
        <p:txBody>
          <a:bodyPr wrap="square" rtlCol="0">
            <a:spAutoFit/>
          </a:bodyPr>
          <a:lstStyle/>
          <a:p>
            <a:pPr algn="ctr"/>
            <a:r>
              <a:rPr lang="es-MX" sz="2800" dirty="0" smtClean="0"/>
              <a:t>Género es un eje de organización de la vida social y un marcador de estratificación  e inequidad.</a:t>
            </a:r>
            <a:endParaRPr lang="es-MX" sz="2800" dirty="0"/>
          </a:p>
        </p:txBody>
      </p:sp>
      <p:sp>
        <p:nvSpPr>
          <p:cNvPr id="3" name="2 CuadroTexto"/>
          <p:cNvSpPr txBox="1"/>
          <p:nvPr/>
        </p:nvSpPr>
        <p:spPr>
          <a:xfrm>
            <a:off x="1403648" y="4191471"/>
            <a:ext cx="5776710" cy="461665"/>
          </a:xfrm>
          <a:prstGeom prst="rect">
            <a:avLst/>
          </a:prstGeom>
          <a:noFill/>
        </p:spPr>
        <p:txBody>
          <a:bodyPr wrap="none" rtlCol="0">
            <a:spAutoFit/>
          </a:bodyPr>
          <a:lstStyle/>
          <a:p>
            <a:pPr marL="285750" indent="-285750">
              <a:buFont typeface="Wingdings" pitchFamily="2" charset="2"/>
              <a:buChar char="ü"/>
            </a:pPr>
            <a:r>
              <a:rPr lang="es-MX" sz="2400" dirty="0" smtClean="0">
                <a:solidFill>
                  <a:schemeClr val="accent5">
                    <a:lumMod val="50000"/>
                  </a:schemeClr>
                </a:solidFill>
              </a:rPr>
              <a:t>Género determina, junto con clase y etnia:</a:t>
            </a:r>
            <a:endParaRPr lang="es-MX" sz="2400" dirty="0">
              <a:solidFill>
                <a:schemeClr val="accent5">
                  <a:lumMod val="50000"/>
                </a:schemeClr>
              </a:solidFill>
            </a:endParaRPr>
          </a:p>
        </p:txBody>
      </p:sp>
      <p:sp>
        <p:nvSpPr>
          <p:cNvPr id="4" name="3 CuadroTexto"/>
          <p:cNvSpPr txBox="1"/>
          <p:nvPr/>
        </p:nvSpPr>
        <p:spPr>
          <a:xfrm>
            <a:off x="1907704" y="4653136"/>
            <a:ext cx="6153416" cy="1200329"/>
          </a:xfrm>
          <a:prstGeom prst="rect">
            <a:avLst/>
          </a:prstGeom>
          <a:noFill/>
        </p:spPr>
        <p:txBody>
          <a:bodyPr wrap="none" rtlCol="0">
            <a:spAutoFit/>
          </a:bodyPr>
          <a:lstStyle/>
          <a:p>
            <a:pPr marL="285750" indent="-285750">
              <a:buFontTx/>
              <a:buChar char="-"/>
            </a:pPr>
            <a:r>
              <a:rPr lang="es-MX" sz="2400" dirty="0" smtClean="0"/>
              <a:t>Cómo se divide socialmente el trabajo.</a:t>
            </a:r>
          </a:p>
          <a:p>
            <a:pPr marL="285750" indent="-285750">
              <a:buFontTx/>
              <a:buChar char="-"/>
            </a:pPr>
            <a:r>
              <a:rPr lang="es-MX" sz="2400" dirty="0" smtClean="0"/>
              <a:t>Cómo se asignan los recursos.</a:t>
            </a:r>
          </a:p>
          <a:p>
            <a:pPr marL="285750" indent="-285750">
              <a:buFontTx/>
              <a:buChar char="-"/>
            </a:pPr>
            <a:r>
              <a:rPr lang="es-MX" sz="2400" dirty="0" smtClean="0"/>
              <a:t>Cómo se distribuyen los beneficios y el poder.</a:t>
            </a:r>
            <a:endParaRPr lang="es-MX" sz="2400" dirty="0"/>
          </a:p>
        </p:txBody>
      </p:sp>
    </p:spTree>
    <p:extLst>
      <p:ext uri="{BB962C8B-B14F-4D97-AF65-F5344CB8AC3E}">
        <p14:creationId xmlns:p14="http://schemas.microsoft.com/office/powerpoint/2010/main" val="29272863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43608" y="1916832"/>
            <a:ext cx="7743234" cy="2677656"/>
          </a:xfrm>
          <a:prstGeom prst="rect">
            <a:avLst/>
          </a:prstGeom>
          <a:noFill/>
        </p:spPr>
        <p:txBody>
          <a:bodyPr wrap="square" rtlCol="0">
            <a:spAutoFit/>
          </a:bodyPr>
          <a:lstStyle/>
          <a:p>
            <a:pPr algn="just"/>
            <a:r>
              <a:rPr lang="es-MX" sz="2400" dirty="0" smtClean="0">
                <a:latin typeface="Arial" pitchFamily="34" charset="0"/>
                <a:cs typeface="Arial" pitchFamily="34" charset="0"/>
              </a:rPr>
              <a:t>La mayor parte de los problemas de salud se pueden atribuir a las condiciones socio-económicas de las personas. Sin embargo, en las políticas de salud han predominado las soluciones centradas en el tratamiento de las enfermedades, sin incorporar adecuadamente intervenciones sobre las “causas de las causas”</a:t>
            </a:r>
            <a:endParaRPr lang="es-MX" sz="2400" dirty="0">
              <a:latin typeface="Arial" pitchFamily="34" charset="0"/>
              <a:cs typeface="Arial" pitchFamily="34" charset="0"/>
            </a:endParaRPr>
          </a:p>
        </p:txBody>
      </p:sp>
    </p:spTree>
    <p:extLst>
      <p:ext uri="{BB962C8B-B14F-4D97-AF65-F5344CB8AC3E}">
        <p14:creationId xmlns:p14="http://schemas.microsoft.com/office/powerpoint/2010/main" val="25062343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268760"/>
            <a:ext cx="3944937" cy="485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780852"/>
            <a:ext cx="1762125"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0593" y="2454055"/>
            <a:ext cx="2395537"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2844" y="2648532"/>
            <a:ext cx="25241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844" y="3399184"/>
            <a:ext cx="340201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9390" y="4196283"/>
            <a:ext cx="2395537"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3541" y="4581128"/>
            <a:ext cx="3103563"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8731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Documents and Settings\Mtra. Dulce\Mis documentos\Mis imágenes\untitled.bmp"/>
          <p:cNvPicPr>
            <a:picLocks noChangeAspect="1" noChangeArrowheads="1"/>
          </p:cNvPicPr>
          <p:nvPr/>
        </p:nvPicPr>
        <p:blipFill>
          <a:blip r:embed="rId2" cstate="print"/>
          <a:srcRect/>
          <a:stretch>
            <a:fillRect/>
          </a:stretch>
        </p:blipFill>
        <p:spPr bwMode="auto">
          <a:xfrm>
            <a:off x="6679246" y="116632"/>
            <a:ext cx="2448272" cy="968244"/>
          </a:xfrm>
          <a:prstGeom prst="rect">
            <a:avLst/>
          </a:prstGeom>
          <a:noFill/>
        </p:spPr>
      </p:pic>
      <p:sp>
        <p:nvSpPr>
          <p:cNvPr id="5" name="4 Rectángulo"/>
          <p:cNvSpPr/>
          <p:nvPr/>
        </p:nvSpPr>
        <p:spPr>
          <a:xfrm>
            <a:off x="1763688" y="927685"/>
            <a:ext cx="5838458" cy="523220"/>
          </a:xfrm>
          <a:prstGeom prst="rect">
            <a:avLst/>
          </a:prstGeom>
        </p:spPr>
        <p:txBody>
          <a:bodyPr wrap="none">
            <a:spAutoFit/>
          </a:bodyPr>
          <a:lstStyle/>
          <a:p>
            <a:r>
              <a:rPr lang="es-ES" altLang="es-MX" sz="2800" b="1" dirty="0" smtClean="0">
                <a:latin typeface="Arial" panose="020B0604020202020204" pitchFamily="34" charset="0"/>
                <a:cs typeface="Arial" panose="020B0604020202020204" pitchFamily="34" charset="0"/>
              </a:rPr>
              <a:t>Definición de derechos humanos</a:t>
            </a:r>
            <a:endParaRPr lang="es-MX" sz="2800" dirty="0">
              <a:latin typeface="Arial" panose="020B0604020202020204" pitchFamily="34" charset="0"/>
              <a:cs typeface="Arial" panose="020B0604020202020204" pitchFamily="34" charset="0"/>
            </a:endParaRPr>
          </a:p>
        </p:txBody>
      </p:sp>
      <p:sp>
        <p:nvSpPr>
          <p:cNvPr id="6" name="5 Rectángulo"/>
          <p:cNvSpPr/>
          <p:nvPr/>
        </p:nvSpPr>
        <p:spPr>
          <a:xfrm>
            <a:off x="1043608" y="1772816"/>
            <a:ext cx="7836794" cy="4708981"/>
          </a:xfrm>
          <a:prstGeom prst="rect">
            <a:avLst/>
          </a:prstGeom>
        </p:spPr>
        <p:txBody>
          <a:bodyPr wrap="square">
            <a:spAutoFit/>
          </a:bodyPr>
          <a:lstStyle/>
          <a:p>
            <a:pPr marL="342900" indent="-342900" algn="just">
              <a:buFont typeface="Arial" panose="020B0604020202020204" pitchFamily="34" charset="0"/>
              <a:buChar char="•"/>
            </a:pPr>
            <a:r>
              <a:rPr lang="es-ES_tradnl" altLang="es-MX" sz="2000" dirty="0" smtClean="0">
                <a:latin typeface="Arial" panose="020B0604020202020204" pitchFamily="34" charset="0"/>
                <a:cs typeface="Arial" panose="020B0604020202020204" pitchFamily="34" charset="0"/>
              </a:rPr>
              <a:t>Los derechos humanos son aquellas libertades, facultades o valores básicos que corresponden a toda persona por el mismo hecho de su naturaleza y condición humana, para la garantía de una vida digna. Se aplican a todo ser humano </a:t>
            </a:r>
            <a:r>
              <a:rPr lang="es-ES_tradnl" altLang="es-MX" sz="2000" dirty="0" smtClean="0">
                <a:solidFill>
                  <a:schemeClr val="accent5"/>
                </a:solidFill>
                <a:latin typeface="Arial" panose="020B0604020202020204" pitchFamily="34" charset="0"/>
                <a:cs typeface="Arial" panose="020B0604020202020204" pitchFamily="34" charset="0"/>
              </a:rPr>
              <a:t>cualquiera que sea su nacionalidad, origen étnico o social, religión, género, etc</a:t>
            </a:r>
            <a:r>
              <a:rPr lang="es-ES_tradnl" altLang="es-MX" sz="2000" dirty="0" smtClean="0">
                <a:latin typeface="Arial" panose="020B0604020202020204" pitchFamily="34" charset="0"/>
                <a:cs typeface="Arial" panose="020B0604020202020204" pitchFamily="34" charset="0"/>
              </a:rPr>
              <a:t>.</a:t>
            </a:r>
          </a:p>
          <a:p>
            <a:pPr algn="just">
              <a:buFontTx/>
              <a:buNone/>
            </a:pPr>
            <a:endParaRPr lang="es-ES_tradnl" altLang="es-MX" sz="2000" dirty="0" smtClean="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ES_tradnl" altLang="es-MX" sz="2000" dirty="0" smtClean="0">
                <a:latin typeface="Arial" panose="020B0604020202020204" pitchFamily="34" charset="0"/>
                <a:cs typeface="Arial" panose="020B0604020202020204" pitchFamily="34" charset="0"/>
              </a:rPr>
              <a:t>Los derechos humanos son garantías jurídicas que protegen a las personas y grupos de personas contra </a:t>
            </a:r>
            <a:r>
              <a:rPr lang="es-ES_tradnl" altLang="es-MX" sz="2000" dirty="0" smtClean="0">
                <a:solidFill>
                  <a:schemeClr val="accent5"/>
                </a:solidFill>
                <a:latin typeface="Arial" panose="020B0604020202020204" pitchFamily="34" charset="0"/>
                <a:cs typeface="Arial" panose="020B0604020202020204" pitchFamily="34" charset="0"/>
              </a:rPr>
              <a:t>los actos de los gobiernos y de otras entidades </a:t>
            </a:r>
            <a:r>
              <a:rPr lang="es-ES_tradnl" altLang="es-MX" sz="2000" dirty="0" smtClean="0">
                <a:latin typeface="Arial" panose="020B0604020202020204" pitchFamily="34" charset="0"/>
                <a:cs typeface="Arial" panose="020B0604020202020204" pitchFamily="34" charset="0"/>
              </a:rPr>
              <a:t>(por ejemplo: Empresas trasnacionales).</a:t>
            </a:r>
          </a:p>
          <a:p>
            <a:pPr algn="just">
              <a:buFontTx/>
              <a:buNone/>
            </a:pPr>
            <a:endParaRPr lang="es-ES_tradnl" altLang="es-MX" sz="2000" dirty="0" smtClean="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ES_tradnl" altLang="es-MX" sz="2000" dirty="0" smtClean="0">
                <a:latin typeface="Arial" panose="020B0604020202020204" pitchFamily="34" charset="0"/>
                <a:cs typeface="Arial" panose="020B0604020202020204" pitchFamily="34" charset="0"/>
              </a:rPr>
              <a:t>Las normas de derechos humanos obligan a los gobiernos a hacer determinadas cosas a favor de las personas y el pleno disfrute de sus derechos y les impiden hacer otras, que limiten, restrinjan o condicionen el goce y disfrute de sus derechos.</a:t>
            </a:r>
            <a:r>
              <a:rPr lang="es-ES_tradnl" altLang="es-MX" sz="2000" b="1" dirty="0" smtClean="0">
                <a:latin typeface="Arial" panose="020B0604020202020204" pitchFamily="34" charset="0"/>
                <a:cs typeface="Arial" panose="020B0604020202020204" pitchFamily="34" charset="0"/>
              </a:rPr>
              <a:t> </a:t>
            </a:r>
            <a:endParaRPr lang="es-ES_tradnl" altLang="es-MX"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7767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1" y="980727"/>
            <a:ext cx="4011613"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438" y="1159019"/>
            <a:ext cx="3127375"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1245" y="4581128"/>
            <a:ext cx="2090737"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8393" y="2263834"/>
            <a:ext cx="1414463"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8438" y="4365104"/>
            <a:ext cx="1414463"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6463" y="1151791"/>
            <a:ext cx="712787"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1982" y="980727"/>
            <a:ext cx="536575"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7084" y="3171749"/>
            <a:ext cx="450850" cy="29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25595" y="928504"/>
            <a:ext cx="1030287" cy="5629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4"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65436" y="1417700"/>
            <a:ext cx="506413"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8749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80728"/>
            <a:ext cx="69373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115616" y="2283954"/>
            <a:ext cx="7848872" cy="3477875"/>
          </a:xfrm>
          <a:prstGeom prst="rect">
            <a:avLst/>
          </a:prstGeom>
          <a:noFill/>
        </p:spPr>
        <p:txBody>
          <a:bodyPr wrap="square" rtlCol="0">
            <a:spAutoFit/>
          </a:bodyPr>
          <a:lstStyle/>
          <a:p>
            <a:r>
              <a:rPr lang="es-MX" sz="2200" dirty="0"/>
              <a:t>Recomendaciones generales de la Comisión sobre Determinantes Sociales de la Salud:  </a:t>
            </a:r>
          </a:p>
          <a:p>
            <a:r>
              <a:rPr lang="es-MX" sz="2200" dirty="0"/>
              <a:t> </a:t>
            </a:r>
          </a:p>
          <a:p>
            <a:r>
              <a:rPr lang="es-MX" sz="2200" dirty="0" smtClean="0"/>
              <a:t>      • </a:t>
            </a:r>
            <a:r>
              <a:rPr lang="es-MX" sz="2200" dirty="0"/>
              <a:t>Mejorar las condiciones de vida;  </a:t>
            </a:r>
          </a:p>
          <a:p>
            <a:r>
              <a:rPr lang="es-MX" sz="2200" dirty="0"/>
              <a:t> </a:t>
            </a:r>
          </a:p>
          <a:p>
            <a:r>
              <a:rPr lang="es-MX" sz="2200" dirty="0" smtClean="0"/>
              <a:t>      • </a:t>
            </a:r>
            <a:r>
              <a:rPr lang="es-MX" sz="2200" dirty="0"/>
              <a:t>Luchar contra la distribución no equitativa del poder, el dinero </a:t>
            </a:r>
            <a:r>
              <a:rPr lang="es-MX" sz="2200" dirty="0" smtClean="0"/>
              <a:t>    y </a:t>
            </a:r>
            <a:r>
              <a:rPr lang="es-MX" sz="2200" dirty="0"/>
              <a:t>los recursos,  </a:t>
            </a:r>
          </a:p>
          <a:p>
            <a:r>
              <a:rPr lang="es-MX" sz="2200" dirty="0"/>
              <a:t> </a:t>
            </a:r>
          </a:p>
          <a:p>
            <a:r>
              <a:rPr lang="es-MX" sz="2200" dirty="0" smtClean="0"/>
              <a:t>      • </a:t>
            </a:r>
            <a:r>
              <a:rPr lang="es-MX" sz="2200" dirty="0"/>
              <a:t>Medir la magnitud del problema, analizarlo y evaluar los efectos de las intervenciones </a:t>
            </a:r>
          </a:p>
        </p:txBody>
      </p:sp>
    </p:spTree>
    <p:extLst>
      <p:ext uri="{BB962C8B-B14F-4D97-AF65-F5344CB8AC3E}">
        <p14:creationId xmlns:p14="http://schemas.microsoft.com/office/powerpoint/2010/main" val="5040624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71600" y="980727"/>
            <a:ext cx="6697026" cy="646331"/>
          </a:xfrm>
          <a:prstGeom prst="rect">
            <a:avLst/>
          </a:prstGeom>
          <a:noFill/>
        </p:spPr>
        <p:txBody>
          <a:bodyPr wrap="none" rtlCol="0">
            <a:spAutoFit/>
          </a:bodyPr>
          <a:lstStyle/>
          <a:p>
            <a:r>
              <a:rPr lang="es-MX" sz="3600" dirty="0" smtClean="0"/>
              <a:t>Determinantes sociales de la salud</a:t>
            </a:r>
            <a:r>
              <a:rPr lang="es-MX" dirty="0" smtClean="0"/>
              <a:t>.</a:t>
            </a:r>
            <a:endParaRPr lang="es-MX" dirty="0"/>
          </a:p>
        </p:txBody>
      </p:sp>
      <p:sp>
        <p:nvSpPr>
          <p:cNvPr id="4" name="3 CuadroTexto"/>
          <p:cNvSpPr txBox="1"/>
          <p:nvPr/>
        </p:nvSpPr>
        <p:spPr>
          <a:xfrm>
            <a:off x="1115616" y="1916832"/>
            <a:ext cx="7920880" cy="4339650"/>
          </a:xfrm>
          <a:prstGeom prst="rect">
            <a:avLst/>
          </a:prstGeom>
          <a:noFill/>
        </p:spPr>
        <p:txBody>
          <a:bodyPr wrap="square" rtlCol="0">
            <a:spAutoFit/>
          </a:bodyPr>
          <a:lstStyle/>
          <a:p>
            <a:pPr algn="just"/>
            <a:r>
              <a:rPr lang="es-MX" sz="2300" dirty="0"/>
              <a:t>“Los </a:t>
            </a:r>
            <a:r>
              <a:rPr lang="es-MX" sz="2300" dirty="0" smtClean="0"/>
              <a:t>determinantes sociales de la salud son las </a:t>
            </a:r>
            <a:r>
              <a:rPr lang="es-MX" sz="2300" b="1" dirty="0" smtClean="0"/>
              <a:t>circunstancias </a:t>
            </a:r>
            <a:r>
              <a:rPr lang="es-MX" sz="2300" dirty="0" smtClean="0"/>
              <a:t>en que las </a:t>
            </a:r>
            <a:r>
              <a:rPr lang="es-MX" sz="2300" b="1" dirty="0" smtClean="0"/>
              <a:t>personas nacen, crecen, viven, trabajan y envejecen, </a:t>
            </a:r>
            <a:r>
              <a:rPr lang="es-MX" sz="2300" dirty="0" smtClean="0"/>
              <a:t>incluido el </a:t>
            </a:r>
            <a:r>
              <a:rPr lang="es-MX" sz="2300" b="1" dirty="0" smtClean="0"/>
              <a:t>sistema de salud. </a:t>
            </a:r>
          </a:p>
          <a:p>
            <a:pPr algn="just"/>
            <a:endParaRPr lang="es-MX" sz="2300" b="1" dirty="0" smtClean="0"/>
          </a:p>
          <a:p>
            <a:pPr algn="just"/>
            <a:r>
              <a:rPr lang="es-MX" sz="2300" dirty="0"/>
              <a:t>Esas circunstancias son el resultado de la </a:t>
            </a:r>
            <a:r>
              <a:rPr lang="es-MX" sz="2300" b="1" dirty="0"/>
              <a:t>distribución</a:t>
            </a:r>
            <a:r>
              <a:rPr lang="es-MX" sz="2300" dirty="0"/>
              <a:t> del </a:t>
            </a:r>
            <a:r>
              <a:rPr lang="es-MX" sz="2300" b="1" dirty="0"/>
              <a:t>dinero</a:t>
            </a:r>
            <a:r>
              <a:rPr lang="es-MX" sz="2300" dirty="0"/>
              <a:t>, el </a:t>
            </a:r>
            <a:r>
              <a:rPr lang="es-MX" sz="2300" b="1" dirty="0"/>
              <a:t>poder</a:t>
            </a:r>
            <a:r>
              <a:rPr lang="es-MX" sz="2300" dirty="0"/>
              <a:t> y los</a:t>
            </a:r>
            <a:r>
              <a:rPr lang="es-MX" sz="2300" b="1" dirty="0"/>
              <a:t> recursos </a:t>
            </a:r>
            <a:r>
              <a:rPr lang="es-MX" sz="2300" dirty="0"/>
              <a:t>a nivel mundial, nacional y local, que depende a su vez de las </a:t>
            </a:r>
            <a:r>
              <a:rPr lang="es-MX" sz="2300" b="1" dirty="0"/>
              <a:t>políticas</a:t>
            </a:r>
            <a:r>
              <a:rPr lang="es-MX" sz="2300" dirty="0"/>
              <a:t> adoptadas</a:t>
            </a:r>
            <a:r>
              <a:rPr lang="es-MX" sz="2300" dirty="0" smtClean="0"/>
              <a:t>.</a:t>
            </a:r>
          </a:p>
          <a:p>
            <a:pPr algn="just"/>
            <a:endParaRPr lang="es-MX" sz="2300" dirty="0" smtClean="0"/>
          </a:p>
          <a:p>
            <a:pPr algn="just"/>
            <a:r>
              <a:rPr lang="es-MX" sz="2300" dirty="0"/>
              <a:t>Los </a:t>
            </a:r>
            <a:r>
              <a:rPr lang="es-MX" sz="2300" b="1" dirty="0"/>
              <a:t>determinantes sociales de la salud explican la mayor parte de las inequidades sanitarias</a:t>
            </a:r>
            <a:r>
              <a:rPr lang="es-MX" sz="2300" dirty="0"/>
              <a:t>, esto es, de las diferencias injustas y evitables observadas en y entre los países en lo que respecta a la situación sanitaria” </a:t>
            </a:r>
          </a:p>
        </p:txBody>
      </p:sp>
    </p:spTree>
    <p:extLst>
      <p:ext uri="{BB962C8B-B14F-4D97-AF65-F5344CB8AC3E}">
        <p14:creationId xmlns:p14="http://schemas.microsoft.com/office/powerpoint/2010/main" val="32415669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43608" y="1268760"/>
            <a:ext cx="7886680" cy="4662815"/>
          </a:xfrm>
          <a:prstGeom prst="rect">
            <a:avLst/>
          </a:prstGeom>
          <a:noFill/>
        </p:spPr>
        <p:txBody>
          <a:bodyPr wrap="square" rtlCol="0">
            <a:spAutoFit/>
          </a:bodyPr>
          <a:lstStyle/>
          <a:p>
            <a:pPr marL="182563" indent="-182563" algn="just">
              <a:lnSpc>
                <a:spcPct val="150000"/>
              </a:lnSpc>
            </a:pPr>
            <a:r>
              <a:rPr lang="es-MX" sz="1600" b="1" dirty="0" smtClean="0">
                <a:latin typeface="Arial" pitchFamily="34" charset="0"/>
                <a:cs typeface="Arial" pitchFamily="34" charset="0"/>
              </a:rPr>
              <a:t>La Comisión sobre DSS propone cuatro dimensiones de acción</a:t>
            </a:r>
            <a:r>
              <a:rPr lang="es-MX" sz="1400" b="1" dirty="0" smtClean="0">
                <a:latin typeface="Arial" pitchFamily="34" charset="0"/>
                <a:cs typeface="Arial" pitchFamily="34" charset="0"/>
              </a:rPr>
              <a:t>:</a:t>
            </a:r>
          </a:p>
          <a:p>
            <a:pPr marL="182563" indent="-182563" algn="just">
              <a:lnSpc>
                <a:spcPct val="150000"/>
              </a:lnSpc>
            </a:pPr>
            <a:endParaRPr lang="es-MX" sz="1400" b="1" dirty="0" smtClean="0">
              <a:latin typeface="Arial" pitchFamily="34" charset="0"/>
              <a:cs typeface="Arial" pitchFamily="34" charset="0"/>
            </a:endParaRPr>
          </a:p>
          <a:p>
            <a:pPr marL="892175" indent="-347663" algn="just">
              <a:lnSpc>
                <a:spcPct val="150000"/>
              </a:lnSpc>
              <a:buFont typeface="+mj-lt"/>
              <a:buAutoNum type="arabicPeriod"/>
            </a:pPr>
            <a:r>
              <a:rPr lang="es-MX" sz="1400" b="1" dirty="0" smtClean="0">
                <a:latin typeface="Arial" pitchFamily="34" charset="0"/>
                <a:cs typeface="Arial" pitchFamily="34" charset="0"/>
              </a:rPr>
              <a:t>Definir e implementar una verdadera política de salud y de bienestar, que sea coherente con el hecho de que el derecho a la salud (en todas sus dimensiones) constituye uno de los derechos fundamentales de las personas;</a:t>
            </a:r>
          </a:p>
          <a:p>
            <a:pPr marL="892175" indent="-347663" algn="just">
              <a:lnSpc>
                <a:spcPct val="150000"/>
              </a:lnSpc>
              <a:buFont typeface="+mj-lt"/>
              <a:buAutoNum type="arabicPeriod"/>
            </a:pPr>
            <a:r>
              <a:rPr lang="es-MX" sz="1400" b="1" dirty="0" smtClean="0">
                <a:latin typeface="Arial" pitchFamily="34" charset="0"/>
                <a:cs typeface="Arial" pitchFamily="34" charset="0"/>
              </a:rPr>
              <a:t>Concebir programas interdisciplinarios  de formación que estén  a la altura de los desafíos que surgen del concepto de salud de las poblaciones;</a:t>
            </a:r>
          </a:p>
          <a:p>
            <a:pPr marL="892175" indent="-347663" algn="just">
              <a:lnSpc>
                <a:spcPct val="150000"/>
              </a:lnSpc>
              <a:buFont typeface="+mj-lt"/>
              <a:buAutoNum type="arabicPeriod"/>
            </a:pPr>
            <a:r>
              <a:rPr lang="es-MX" sz="1400" b="1" dirty="0" smtClean="0">
                <a:latin typeface="Arial" pitchFamily="34" charset="0"/>
                <a:cs typeface="Arial" pitchFamily="34" charset="0"/>
              </a:rPr>
              <a:t>Proponer estrategias de evaluación de las consecuencias sanitarias que se desprenden de las decisiones económicas, sociales, ambientales, tomadas para mejorar las alternativas colectivas para debatir sobre ellas basados en información suficiente; </a:t>
            </a:r>
          </a:p>
          <a:p>
            <a:pPr marL="892175" indent="-347663" algn="just">
              <a:lnSpc>
                <a:spcPct val="150000"/>
              </a:lnSpc>
              <a:buFont typeface="+mj-lt"/>
              <a:buAutoNum type="arabicPeriod"/>
            </a:pPr>
            <a:r>
              <a:rPr lang="es-MX" sz="1400" b="1" dirty="0" smtClean="0">
                <a:latin typeface="Arial" pitchFamily="34" charset="0"/>
                <a:cs typeface="Arial" pitchFamily="34" charset="0"/>
              </a:rPr>
              <a:t>Comprender que la salud representa también un recurso  que  permite a las políticas económicas, sociales, ambientales, alcanzar con mejores resultados sus metas</a:t>
            </a:r>
            <a:endParaRPr lang="es-MX" sz="1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1331640" y="836712"/>
            <a:ext cx="6768752" cy="778098"/>
          </a:xfrm>
        </p:spPr>
        <p:txBody>
          <a:bodyPr/>
          <a:lstStyle/>
          <a:p>
            <a:r>
              <a:rPr lang="es-MX" sz="4800" b="1" baseline="-4000" dirty="0"/>
              <a:t>Determinantes </a:t>
            </a:r>
            <a:r>
              <a:rPr lang="es-MX" sz="4800" b="1" baseline="-4000" dirty="0" smtClean="0"/>
              <a:t>Sociales </a:t>
            </a:r>
            <a:r>
              <a:rPr lang="es-MX" sz="4800" b="1" baseline="-4000" dirty="0"/>
              <a:t>de </a:t>
            </a:r>
            <a:r>
              <a:rPr lang="es-MX" sz="4800" b="1" baseline="-4000" dirty="0" smtClean="0"/>
              <a:t>Salud</a:t>
            </a:r>
            <a:endParaRPr lang="es-MX" sz="4800" b="1" baseline="-4000" dirty="0"/>
          </a:p>
        </p:txBody>
      </p:sp>
      <p:sp>
        <p:nvSpPr>
          <p:cNvPr id="50179" name="Rectangle 3"/>
          <p:cNvSpPr>
            <a:spLocks noGrp="1" noChangeArrowheads="1"/>
          </p:cNvSpPr>
          <p:nvPr>
            <p:ph type="body" idx="4294967295"/>
          </p:nvPr>
        </p:nvSpPr>
        <p:spPr>
          <a:xfrm>
            <a:off x="1331640" y="1600200"/>
            <a:ext cx="7560840" cy="4565104"/>
          </a:xfrm>
        </p:spPr>
        <p:txBody>
          <a:bodyPr/>
          <a:lstStyle/>
          <a:p>
            <a:pPr algn="just">
              <a:lnSpc>
                <a:spcPct val="90000"/>
              </a:lnSpc>
              <a:buNone/>
            </a:pPr>
            <a:r>
              <a:rPr lang="es-MX" dirty="0"/>
              <a:t>Cuestionamientos.</a:t>
            </a:r>
          </a:p>
          <a:p>
            <a:pPr algn="just">
              <a:lnSpc>
                <a:spcPct val="90000"/>
              </a:lnSpc>
              <a:spcBef>
                <a:spcPct val="0"/>
              </a:spcBef>
            </a:pPr>
            <a:endParaRPr lang="es-MX" dirty="0"/>
          </a:p>
          <a:p>
            <a:pPr algn="just">
              <a:lnSpc>
                <a:spcPct val="90000"/>
              </a:lnSpc>
            </a:pPr>
            <a:r>
              <a:rPr lang="es-MX" dirty="0"/>
              <a:t>¿En su entidad se actúa de forma sistemática para la garantía del derecho a la salud?</a:t>
            </a:r>
          </a:p>
          <a:p>
            <a:pPr algn="just">
              <a:lnSpc>
                <a:spcPct val="90000"/>
              </a:lnSpc>
              <a:spcBef>
                <a:spcPct val="0"/>
              </a:spcBef>
            </a:pPr>
            <a:endParaRPr lang="es-MX" dirty="0"/>
          </a:p>
          <a:p>
            <a:pPr algn="just">
              <a:lnSpc>
                <a:spcPct val="90000"/>
              </a:lnSpc>
            </a:pPr>
            <a:r>
              <a:rPr lang="es-MX" dirty="0"/>
              <a:t>¿Su institución est</a:t>
            </a:r>
            <a:r>
              <a:rPr lang="es-MX" altLang="ja-JP" dirty="0">
                <a:ea typeface="ＭＳ Ｐゴシック" pitchFamily="34" charset="-128"/>
              </a:rPr>
              <a:t>á</a:t>
            </a:r>
            <a:r>
              <a:rPr lang="es-MX" dirty="0"/>
              <a:t> de acuerdo con el concepto de que la salud es determinada socialmente?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1115617" y="764704"/>
            <a:ext cx="7200800" cy="720080"/>
          </a:xfrm>
        </p:spPr>
        <p:txBody>
          <a:bodyPr/>
          <a:lstStyle/>
          <a:p>
            <a:r>
              <a:rPr lang="es-MX" sz="5400" b="1" baseline="-4000" dirty="0"/>
              <a:t>Determinantes Sociales de Salud</a:t>
            </a:r>
          </a:p>
        </p:txBody>
      </p:sp>
      <p:sp>
        <p:nvSpPr>
          <p:cNvPr id="51203" name="Rectangle 3"/>
          <p:cNvSpPr>
            <a:spLocks noGrp="1" noChangeArrowheads="1"/>
          </p:cNvSpPr>
          <p:nvPr>
            <p:ph type="body" idx="4294967295"/>
          </p:nvPr>
        </p:nvSpPr>
        <p:spPr>
          <a:xfrm>
            <a:off x="971600" y="1671638"/>
            <a:ext cx="4716016" cy="750887"/>
          </a:xfrm>
        </p:spPr>
        <p:txBody>
          <a:bodyPr/>
          <a:lstStyle/>
          <a:p>
            <a:pPr algn="just">
              <a:buFontTx/>
              <a:buNone/>
            </a:pPr>
            <a:r>
              <a:rPr lang="es-MX" b="1" dirty="0"/>
              <a:t>Cuestionamientos</a:t>
            </a:r>
          </a:p>
          <a:p>
            <a:pPr algn="just"/>
            <a:endParaRPr lang="es-MX" b="1" dirty="0"/>
          </a:p>
        </p:txBody>
      </p:sp>
      <p:sp>
        <p:nvSpPr>
          <p:cNvPr id="51204" name="Rectangle 4"/>
          <p:cNvSpPr>
            <a:spLocks noChangeArrowheads="1"/>
          </p:cNvSpPr>
          <p:nvPr/>
        </p:nvSpPr>
        <p:spPr bwMode="auto">
          <a:xfrm>
            <a:off x="1403350" y="2422525"/>
            <a:ext cx="7345363" cy="3081338"/>
          </a:xfrm>
          <a:prstGeom prst="rect">
            <a:avLst/>
          </a:prstGeom>
          <a:noFill/>
          <a:ln w="9525">
            <a:noFill/>
            <a:miter lim="800000"/>
            <a:headEnd/>
            <a:tailEnd/>
          </a:ln>
          <a:effectLst/>
        </p:spPr>
        <p:txBody>
          <a:bodyPr>
            <a:spAutoFit/>
          </a:bodyPr>
          <a:lstStyle/>
          <a:p>
            <a:pPr marL="185738" indent="-185738" algn="just">
              <a:buFontTx/>
              <a:buChar char="•"/>
            </a:pPr>
            <a:r>
              <a:rPr lang="es-MX" sz="2800" b="1" dirty="0"/>
              <a:t>¿Disponen ustedes de información y evidencias de las desigualdades existentes con relación a la salud?</a:t>
            </a:r>
          </a:p>
          <a:p>
            <a:pPr marL="185738" indent="-185738">
              <a:buFontTx/>
              <a:buChar char="•"/>
            </a:pPr>
            <a:endParaRPr lang="es-MX" sz="2800" b="1" dirty="0"/>
          </a:p>
          <a:p>
            <a:pPr marL="185738" indent="-185738">
              <a:buFontTx/>
              <a:buChar char="•"/>
            </a:pPr>
            <a:r>
              <a:rPr lang="es-MX" sz="2800" b="1" dirty="0"/>
              <a:t>¿Cómo se act</a:t>
            </a:r>
            <a:r>
              <a:rPr lang="es-MX" altLang="ja-JP" sz="2800" b="1" dirty="0">
                <a:ea typeface="ＭＳ Ｐゴシック" pitchFamily="34" charset="-128"/>
              </a:rPr>
              <a:t>úa </a:t>
            </a:r>
            <a:r>
              <a:rPr lang="es-MX" sz="2800" b="1" dirty="0"/>
              <a:t>en su institución para reducir las desigualdades o inequidades en salud?</a:t>
            </a:r>
            <a:endParaRPr lang="es-ES" sz="2800" b="1"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1763713" y="260350"/>
            <a:ext cx="5400675" cy="701675"/>
          </a:xfrm>
          <a:prstGeom prst="rect">
            <a:avLst/>
          </a:prstGeom>
          <a:noFill/>
          <a:ln w="9525">
            <a:noFill/>
            <a:miter lim="800000"/>
            <a:headEnd/>
            <a:tailEnd/>
          </a:ln>
        </p:spPr>
        <p:txBody>
          <a:bodyPr>
            <a:spAutoFit/>
          </a:bodyPr>
          <a:lstStyle/>
          <a:p>
            <a:pPr algn="ctr"/>
            <a:r>
              <a:rPr lang="es-ES" sz="2000" b="1" dirty="0">
                <a:latin typeface="Calibri" pitchFamily="34" charset="0"/>
              </a:rPr>
              <a:t>¿De </a:t>
            </a:r>
            <a:r>
              <a:rPr lang="es-ES" sz="2000" b="1" dirty="0" smtClean="0">
                <a:latin typeface="Calibri" pitchFamily="34" charset="0"/>
              </a:rPr>
              <a:t>qué </a:t>
            </a:r>
            <a:r>
              <a:rPr lang="es-ES" sz="2000" b="1" dirty="0">
                <a:latin typeface="Calibri" pitchFamily="34" charset="0"/>
              </a:rPr>
              <a:t>sirve tratar</a:t>
            </a:r>
          </a:p>
          <a:p>
            <a:pPr algn="ctr"/>
            <a:r>
              <a:rPr lang="es-ES" sz="2000" b="1" dirty="0">
                <a:latin typeface="Calibri" pitchFamily="34" charset="0"/>
              </a:rPr>
              <a:t>a las personas enfermas…</a:t>
            </a:r>
          </a:p>
        </p:txBody>
      </p:sp>
      <p:pic>
        <p:nvPicPr>
          <p:cNvPr id="14339" name="Picture 5"/>
          <p:cNvPicPr>
            <a:picLocks noChangeAspect="1" noChangeArrowheads="1"/>
          </p:cNvPicPr>
          <p:nvPr/>
        </p:nvPicPr>
        <p:blipFill>
          <a:blip r:embed="rId2" cstate="print"/>
          <a:srcRect/>
          <a:stretch>
            <a:fillRect/>
          </a:stretch>
        </p:blipFill>
        <p:spPr bwMode="auto">
          <a:xfrm>
            <a:off x="1692605" y="1700808"/>
            <a:ext cx="6948157" cy="3679230"/>
          </a:xfrm>
          <a:prstGeom prst="rect">
            <a:avLst/>
          </a:prstGeom>
          <a:noFill/>
          <a:ln w="9525">
            <a:noFill/>
            <a:miter lim="800000"/>
            <a:headEnd/>
            <a:tailEnd/>
          </a:ln>
        </p:spPr>
      </p:pic>
      <p:sp>
        <p:nvSpPr>
          <p:cNvPr id="14340" name="Rectangle 6"/>
          <p:cNvSpPr>
            <a:spLocks noChangeArrowheads="1"/>
          </p:cNvSpPr>
          <p:nvPr/>
        </p:nvSpPr>
        <p:spPr bwMode="auto">
          <a:xfrm>
            <a:off x="1908175" y="5589588"/>
            <a:ext cx="5472113" cy="701675"/>
          </a:xfrm>
          <a:prstGeom prst="rect">
            <a:avLst/>
          </a:prstGeom>
          <a:noFill/>
          <a:ln w="9525">
            <a:noFill/>
            <a:miter lim="800000"/>
            <a:headEnd/>
            <a:tailEnd/>
          </a:ln>
        </p:spPr>
        <p:txBody>
          <a:bodyPr>
            <a:spAutoFit/>
          </a:bodyPr>
          <a:lstStyle/>
          <a:p>
            <a:pPr algn="ctr"/>
            <a:r>
              <a:rPr lang="es-ES" sz="2000" b="1" dirty="0">
                <a:latin typeface="Calibri" pitchFamily="34" charset="0"/>
              </a:rPr>
              <a:t>…si después vuelven a las mismas</a:t>
            </a:r>
          </a:p>
          <a:p>
            <a:pPr algn="ctr"/>
            <a:r>
              <a:rPr lang="es-ES" sz="2000" b="1" dirty="0">
                <a:latin typeface="Calibri" pitchFamily="34" charset="0"/>
              </a:rPr>
              <a:t>condiciones que las enfermaron?</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rot="19961541">
            <a:off x="1849245" y="2790946"/>
            <a:ext cx="5228547" cy="923330"/>
          </a:xfrm>
          <a:prstGeom prst="rect">
            <a:avLst/>
          </a:prstGeom>
          <a:noFill/>
        </p:spPr>
        <p:txBody>
          <a:bodyPr wrap="none" lIns="91440" tIns="45720" rIns="91440" bIns="45720">
            <a:spAutoFit/>
          </a:bodyPr>
          <a:lstStyle/>
          <a:p>
            <a:pPr algn="ctr"/>
            <a:r>
              <a:rPr lang="es-E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Muchas Gracias</a:t>
            </a:r>
            <a:endParaRPr lang="es-E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835696" y="908720"/>
            <a:ext cx="5078634" cy="523220"/>
          </a:xfrm>
          <a:prstGeom prst="rect">
            <a:avLst/>
          </a:prstGeom>
        </p:spPr>
        <p:txBody>
          <a:bodyPr wrap="none">
            <a:spAutoFit/>
          </a:bodyPr>
          <a:lstStyle/>
          <a:p>
            <a:r>
              <a:rPr lang="es-ES_tradnl" altLang="es-MX" sz="2800" b="1" dirty="0" smtClean="0">
                <a:latin typeface="Arial" panose="020B0604020202020204" pitchFamily="34" charset="0"/>
                <a:cs typeface="Arial" panose="020B0604020202020204" pitchFamily="34" charset="0"/>
              </a:rPr>
              <a:t>Obligaciones de los Estados</a:t>
            </a:r>
            <a:endParaRPr lang="es-MX" sz="2800" dirty="0">
              <a:latin typeface="Arial" panose="020B0604020202020204" pitchFamily="34" charset="0"/>
              <a:cs typeface="Arial" panose="020B0604020202020204" pitchFamily="34" charset="0"/>
            </a:endParaRPr>
          </a:p>
        </p:txBody>
      </p:sp>
      <p:sp>
        <p:nvSpPr>
          <p:cNvPr id="3" name="2 Rectángulo"/>
          <p:cNvSpPr/>
          <p:nvPr/>
        </p:nvSpPr>
        <p:spPr>
          <a:xfrm>
            <a:off x="1259632" y="2053239"/>
            <a:ext cx="7200800" cy="3785652"/>
          </a:xfrm>
          <a:prstGeom prst="rect">
            <a:avLst/>
          </a:prstGeom>
        </p:spPr>
        <p:txBody>
          <a:bodyPr wrap="square">
            <a:spAutoFit/>
          </a:bodyPr>
          <a:lstStyle/>
          <a:p>
            <a:pPr marL="342900" indent="-342900" algn="just">
              <a:lnSpc>
                <a:spcPct val="80000"/>
              </a:lnSpc>
              <a:buFont typeface="Arial" panose="020B0604020202020204" pitchFamily="34" charset="0"/>
              <a:buChar char="•"/>
            </a:pPr>
            <a:r>
              <a:rPr lang="es-ES" altLang="es-MX" sz="2000" dirty="0" smtClean="0">
                <a:latin typeface="Arial" panose="020B0604020202020204" pitchFamily="34" charset="0"/>
                <a:cs typeface="Arial" panose="020B0604020202020204" pitchFamily="34" charset="0"/>
              </a:rPr>
              <a:t>Respetar los derechos humanos significa no interferir en su disfrute. Ejemplo: </a:t>
            </a:r>
            <a:r>
              <a:rPr lang="es-ES" altLang="es-MX" sz="2000" dirty="0" smtClean="0">
                <a:solidFill>
                  <a:schemeClr val="accent5"/>
                </a:solidFill>
                <a:latin typeface="Arial" panose="020B0604020202020204" pitchFamily="34" charset="0"/>
                <a:cs typeface="Arial" panose="020B0604020202020204" pitchFamily="34" charset="0"/>
              </a:rPr>
              <a:t>los Estados no deben encarcelar </a:t>
            </a:r>
            <a:r>
              <a:rPr lang="es-ES" altLang="es-MX" sz="2000" dirty="0" smtClean="0">
                <a:latin typeface="Arial" panose="020B0604020202020204" pitchFamily="34" charset="0"/>
                <a:cs typeface="Arial" panose="020B0604020202020204" pitchFamily="34" charset="0"/>
              </a:rPr>
              <a:t>a nadie, arbitrariamente (privación de libertad). </a:t>
            </a:r>
          </a:p>
          <a:p>
            <a:pPr algn="just">
              <a:lnSpc>
                <a:spcPct val="80000"/>
              </a:lnSpc>
            </a:pPr>
            <a:endParaRPr lang="es-ES" altLang="es-MX" sz="2000" dirty="0" smtClean="0">
              <a:latin typeface="Arial" panose="020B0604020202020204" pitchFamily="34" charset="0"/>
              <a:cs typeface="Arial" panose="020B0604020202020204" pitchFamily="34" charset="0"/>
            </a:endParaRPr>
          </a:p>
          <a:p>
            <a:pPr marL="342900" indent="-342900" algn="just">
              <a:lnSpc>
                <a:spcPct val="80000"/>
              </a:lnSpc>
              <a:buFont typeface="Arial" panose="020B0604020202020204" pitchFamily="34" charset="0"/>
              <a:buChar char="•"/>
            </a:pPr>
            <a:r>
              <a:rPr lang="es-ES" altLang="es-MX" sz="2000" dirty="0" smtClean="0">
                <a:latin typeface="Arial" panose="020B0604020202020204" pitchFamily="34" charset="0"/>
                <a:cs typeface="Arial" panose="020B0604020202020204" pitchFamily="34" charset="0"/>
              </a:rPr>
              <a:t>Proteger los derechos humanos significa adoptar medidas para garantizar que un tercero no interfiera con su disfrute. Ejemplo: </a:t>
            </a:r>
            <a:r>
              <a:rPr lang="es-ES" altLang="es-MX" sz="2000" dirty="0" smtClean="0">
                <a:solidFill>
                  <a:schemeClr val="accent5"/>
                </a:solidFill>
                <a:latin typeface="Arial" panose="020B0604020202020204" pitchFamily="34" charset="0"/>
                <a:cs typeface="Arial" panose="020B0604020202020204" pitchFamily="34" charset="0"/>
              </a:rPr>
              <a:t>los Estados deben de proteger el acceso </a:t>
            </a:r>
            <a:r>
              <a:rPr lang="es-ES" altLang="es-MX" sz="2000" dirty="0" smtClean="0">
                <a:latin typeface="Arial" panose="020B0604020202020204" pitchFamily="34" charset="0"/>
                <a:cs typeface="Arial" panose="020B0604020202020204" pitchFamily="34" charset="0"/>
              </a:rPr>
              <a:t>a la educación, asegurando que los padres no impidan que los niños vayan a la escuela.</a:t>
            </a:r>
          </a:p>
          <a:p>
            <a:pPr algn="just">
              <a:lnSpc>
                <a:spcPct val="80000"/>
              </a:lnSpc>
            </a:pPr>
            <a:endParaRPr lang="es-ES" altLang="es-MX" sz="2000" dirty="0" smtClean="0">
              <a:latin typeface="Arial" panose="020B0604020202020204" pitchFamily="34" charset="0"/>
              <a:cs typeface="Arial" panose="020B0604020202020204" pitchFamily="34" charset="0"/>
            </a:endParaRPr>
          </a:p>
          <a:p>
            <a:pPr marL="342900" indent="-342900" algn="just">
              <a:lnSpc>
                <a:spcPct val="80000"/>
              </a:lnSpc>
              <a:buFont typeface="Arial" panose="020B0604020202020204" pitchFamily="34" charset="0"/>
              <a:buChar char="•"/>
            </a:pPr>
            <a:r>
              <a:rPr lang="es-ES" altLang="es-MX" sz="2000" dirty="0" smtClean="0">
                <a:latin typeface="Tahoma" pitchFamily="-112" charset="0"/>
              </a:rPr>
              <a:t>Hacer </a:t>
            </a:r>
            <a:r>
              <a:rPr lang="es-ES" altLang="es-MX" sz="2000" dirty="0" smtClean="0">
                <a:solidFill>
                  <a:schemeClr val="accent5"/>
                </a:solidFill>
                <a:latin typeface="Tahoma" pitchFamily="-112" charset="0"/>
              </a:rPr>
              <a:t>efectivos los derechos humanos </a:t>
            </a:r>
            <a:r>
              <a:rPr lang="es-ES" altLang="es-MX" sz="2000" dirty="0" smtClean="0">
                <a:latin typeface="Tahoma" pitchFamily="-112" charset="0"/>
              </a:rPr>
              <a:t>significa impulsar medidas que permitan el disfrute efectivo del derecho de que se trate. Ejemplo: Construir hospitales y clínicas públicas para la atención de la salud de la población.</a:t>
            </a:r>
          </a:p>
          <a:p>
            <a:pPr marL="342900" indent="-342900" algn="just">
              <a:lnSpc>
                <a:spcPct val="80000"/>
              </a:lnSpc>
              <a:buFont typeface="Arial" panose="020B0604020202020204" pitchFamily="34" charset="0"/>
              <a:buChar char="•"/>
            </a:pPr>
            <a:endParaRPr lang="es-ES" altLang="es-MX" sz="2000" dirty="0" smtClean="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443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5072" y="332656"/>
            <a:ext cx="2029416" cy="576064"/>
          </a:xfrm>
          <a:prstGeom prst="rect">
            <a:avLst/>
          </a:prstGeom>
        </p:spPr>
      </p:pic>
      <p:sp>
        <p:nvSpPr>
          <p:cNvPr id="2" name="1 Rectángulo"/>
          <p:cNvSpPr/>
          <p:nvPr/>
        </p:nvSpPr>
        <p:spPr>
          <a:xfrm>
            <a:off x="2933127" y="2348880"/>
            <a:ext cx="3938899" cy="584775"/>
          </a:xfrm>
          <a:prstGeom prst="rect">
            <a:avLst/>
          </a:prstGeom>
        </p:spPr>
        <p:txBody>
          <a:bodyPr wrap="none">
            <a:spAutoFit/>
          </a:bodyPr>
          <a:lstStyle/>
          <a:p>
            <a:r>
              <a:rPr lang="es-MX" sz="3200" b="1" dirty="0" smtClean="0">
                <a:latin typeface="Arial" panose="020B0604020202020204" pitchFamily="34" charset="0"/>
                <a:cs typeface="Arial" panose="020B0604020202020204" pitchFamily="34" charset="0"/>
              </a:rPr>
              <a:t>Igualdad y Equidad</a:t>
            </a:r>
            <a:endParaRPr lang="es-MX"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705420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 - &amp;quot;Panorama político de la salud poblacional en las Américas&amp;quot;&quot;/&gt;&lt;property id=&quot;20307&quot; value=&quot;293&quot;/&gt;&lt;/object&gt;&lt;object type=&quot;3&quot; unique_id=&quot;10007&quot;&gt;&lt;property id=&quot;20148&quot; value=&quot;5&quot;/&gt;&lt;property id=&quot;20300&quot; value=&quot;Slide 4&quot;/&gt;&lt;property id=&quot;20307&quot; value=&quot;294&quot;/&gt;&lt;/object&gt;&lt;object type=&quot;3&quot; unique_id=&quot;10008&quot;&gt;&lt;property id=&quot;20148&quot; value=&quot;5&quot;/&gt;&lt;property id=&quot;20300&quot; value=&quot;Slide 5&quot;/&gt;&lt;property id=&quot;20307&quot; value=&quot;258&quot;/&gt;&lt;/object&gt;&lt;object type=&quot;3&quot; unique_id=&quot;10009&quot;&gt;&lt;property id=&quot;20148&quot; value=&quot;5&quot;/&gt;&lt;property id=&quot;20300&quot; value=&quot;Slide 6&quot;/&gt;&lt;property id=&quot;20307&quot; value=&quot;259&quot;/&gt;&lt;/object&gt;&lt;object type=&quot;3&quot; unique_id=&quot;10010&quot;&gt;&lt;property id=&quot;20148&quot; value=&quot;5&quot;/&gt;&lt;property id=&quot;20300&quot; value=&quot;Slide 7&quot;/&gt;&lt;property id=&quot;20307&quot; value=&quot;260&quot;/&gt;&lt;/object&gt;&lt;object type=&quot;3&quot; unique_id=&quot;10011&quot;&gt;&lt;property id=&quot;20148&quot; value=&quot;5&quot;/&gt;&lt;property id=&quot;20300&quot; value=&quot;Slide 8&quot;/&gt;&lt;property id=&quot;20307&quot; value=&quot;300&quot;/&gt;&lt;/object&gt;&lt;object type=&quot;3&quot; unique_id=&quot;10012&quot;&gt;&lt;property id=&quot;20148&quot; value=&quot;5&quot;/&gt;&lt;property id=&quot;20300&quot; value=&quot;Slide 9&quot;/&gt;&lt;property id=&quot;20307&quot; value=&quot;261&quot;/&gt;&lt;/object&gt;&lt;object type=&quot;3&quot; unique_id=&quot;10013&quot;&gt;&lt;property id=&quot;20148&quot; value=&quot;5&quot;/&gt;&lt;property id=&quot;20300&quot; value=&quot;Slide 10&quot;/&gt;&lt;property id=&quot;20307&quot; value=&quot;298&quot;/&gt;&lt;/object&gt;&lt;object type=&quot;3&quot; unique_id=&quot;10014&quot;&gt;&lt;property id=&quot;20148&quot; value=&quot;5&quot;/&gt;&lt;property id=&quot;20300&quot; value=&quot;Slide 11&quot;/&gt;&lt;property id=&quot;20307&quot; value=&quot;303&quot;/&gt;&lt;/object&gt;&lt;object type=&quot;3&quot; unique_id=&quot;10015&quot;&gt;&lt;property id=&quot;20148&quot; value=&quot;5&quot;/&gt;&lt;property id=&quot;20300&quot; value=&quot;Slide 12&quot;/&gt;&lt;property id=&quot;20307&quot; value=&quot;304&quot;/&gt;&lt;/object&gt;&lt;object type=&quot;3&quot; unique_id=&quot;10016&quot;&gt;&lt;property id=&quot;20148&quot; value=&quot;5&quot;/&gt;&lt;property id=&quot;20300&quot; value=&quot;Slide 13&quot;/&gt;&lt;property id=&quot;20307&quot; value=&quot;305&quot;/&gt;&lt;/object&gt;&lt;object type=&quot;3&quot; unique_id=&quot;10017&quot;&gt;&lt;property id=&quot;20148&quot; value=&quot;5&quot;/&gt;&lt;property id=&quot;20300&quot; value=&quot;Slide 14&quot;/&gt;&lt;property id=&quot;20307&quot; value=&quot;306&quot;/&gt;&lt;/object&gt;&lt;object type=&quot;3&quot; unique_id=&quot;10018&quot;&gt;&lt;property id=&quot;20148&quot; value=&quot;5&quot;/&gt;&lt;property id=&quot;20300&quot; value=&quot;Slide 15&quot;/&gt;&lt;property id=&quot;20307&quot; value=&quot;307&quot;/&gt;&lt;/object&gt;&lt;object type=&quot;3&quot; unique_id=&quot;10019&quot;&gt;&lt;property id=&quot;20148&quot; value=&quot;5&quot;/&gt;&lt;property id=&quot;20300&quot; value=&quot;Slide 16&quot;/&gt;&lt;property id=&quot;20307&quot; value=&quot;308&quot;/&gt;&lt;/object&gt;&lt;object type=&quot;3&quot; unique_id=&quot;10020&quot;&gt;&lt;property id=&quot;20148&quot; value=&quot;5&quot;/&gt;&lt;property id=&quot;20300&quot; value=&quot;Slide 17&quot;/&gt;&lt;property id=&quot;20307&quot; value=&quot;309&quot;/&gt;&lt;/object&gt;&lt;object type=&quot;3&quot; unique_id=&quot;10021&quot;&gt;&lt;property id=&quot;20148&quot; value=&quot;5&quot;/&gt;&lt;property id=&quot;20300&quot; value=&quot;Slide 18&quot;/&gt;&lt;property id=&quot;20307&quot; value=&quot;310&quot;/&gt;&lt;/object&gt;&lt;object type=&quot;3&quot; unique_id=&quot;10022&quot;&gt;&lt;property id=&quot;20148&quot; value=&quot;5&quot;/&gt;&lt;property id=&quot;20300&quot; value=&quot;Slide 19&quot;/&gt;&lt;property id=&quot;20307&quot; value=&quot;311&quot;/&gt;&lt;/object&gt;&lt;object type=&quot;3&quot; unique_id=&quot;10023&quot;&gt;&lt;property id=&quot;20148&quot; value=&quot;5&quot;/&gt;&lt;property id=&quot;20300&quot; value=&quot;Slide 20&quot;/&gt;&lt;property id=&quot;20307&quot; value=&quot;263&quot;/&gt;&lt;/object&gt;&lt;object type=&quot;3&quot; unique_id=&quot;10024&quot;&gt;&lt;property id=&quot;20148&quot; value=&quot;5&quot;/&gt;&lt;property id=&quot;20300&quot; value=&quot;Slide 21&quot;/&gt;&lt;property id=&quot;20307&quot; value=&quot;265&quot;/&gt;&lt;/object&gt;&lt;object type=&quot;3&quot; unique_id=&quot;10025&quot;&gt;&lt;property id=&quot;20148&quot; value=&quot;5&quot;/&gt;&lt;property id=&quot;20300&quot; value=&quot;Slide 22&quot;/&gt;&lt;property id=&quot;20307&quot; value=&quot;301&quot;/&gt;&lt;/object&gt;&lt;object type=&quot;3&quot; unique_id=&quot;10026&quot;&gt;&lt;property id=&quot;20148&quot; value=&quot;5&quot;/&gt;&lt;property id=&quot;20300&quot; value=&quot;Slide 23&quot;/&gt;&lt;property id=&quot;20307&quot; value=&quot;266&quot;/&gt;&lt;/object&gt;&lt;object type=&quot;3&quot; unique_id=&quot;10027&quot;&gt;&lt;property id=&quot;20148&quot; value=&quot;5&quot;/&gt;&lt;property id=&quot;20300&quot; value=&quot;Slide 24&quot;/&gt;&lt;property id=&quot;20307&quot; value=&quot;268&quot;/&gt;&lt;/object&gt;&lt;object type=&quot;3&quot; unique_id=&quot;10028&quot;&gt;&lt;property id=&quot;20148&quot; value=&quot;5&quot;/&gt;&lt;property id=&quot;20300&quot; value=&quot;Slide 25&quot;/&gt;&lt;property id=&quot;20307&quot; value=&quot;269&quot;/&gt;&lt;/object&gt;&lt;object type=&quot;3&quot; unique_id=&quot;10029&quot;&gt;&lt;property id=&quot;20148&quot; value=&quot;5&quot;/&gt;&lt;property id=&quot;20300&quot; value=&quot;Slide 26&quot;/&gt;&lt;property id=&quot;20307&quot; value=&quot;271&quot;/&gt;&lt;/object&gt;&lt;object type=&quot;3&quot; unique_id=&quot;10030&quot;&gt;&lt;property id=&quot;20148&quot; value=&quot;5&quot;/&gt;&lt;property id=&quot;20300&quot; value=&quot;Slide 27&quot;/&gt;&lt;property id=&quot;20307&quot; value=&quot;272&quot;/&gt;&lt;/object&gt;&lt;object type=&quot;3&quot; unique_id=&quot;10031&quot;&gt;&lt;property id=&quot;20148&quot; value=&quot;5&quot;/&gt;&lt;property id=&quot;20300&quot; value=&quot;Slide 28&quot;/&gt;&lt;property id=&quot;20307&quot; value=&quot;274&quot;/&gt;&lt;/object&gt;&lt;object type=&quot;3&quot; unique_id=&quot;10032&quot;&gt;&lt;property id=&quot;20148&quot; value=&quot;5&quot;/&gt;&lt;property id=&quot;20300&quot; value=&quot;Slide 29&quot;/&gt;&lt;property id=&quot;20307&quot; value=&quot;275&quot;/&gt;&lt;/object&gt;&lt;object type=&quot;3&quot; unique_id=&quot;10033&quot;&gt;&lt;property id=&quot;20148&quot; value=&quot;5&quot;/&gt;&lt;property id=&quot;20300&quot; value=&quot;Slide 30&quot;/&gt;&lt;property id=&quot;20307&quot; value=&quot;296&quot;/&gt;&lt;/object&gt;&lt;object type=&quot;3&quot; unique_id=&quot;10034&quot;&gt;&lt;property id=&quot;20148&quot; value=&quot;5&quot;/&gt;&lt;property id=&quot;20300&quot; value=&quot;Slide 31&quot;/&gt;&lt;property id=&quot;20307&quot; value=&quot;295&quot;/&gt;&lt;/object&gt;&lt;object type=&quot;3&quot; unique_id=&quot;10035&quot;&gt;&lt;property id=&quot;20148&quot; value=&quot;5&quot;/&gt;&lt;property id=&quot;20300&quot; value=&quot;Slide 32&quot;/&gt;&lt;property id=&quot;20307&quot; value=&quot;297&quot;/&gt;&lt;/object&gt;&lt;object type=&quot;3&quot; unique_id=&quot;10036&quot;&gt;&lt;property id=&quot;20148&quot; value=&quot;5&quot;/&gt;&lt;property id=&quot;20300&quot; value=&quot;Slide 33&quot;/&gt;&lt;property id=&quot;20307&quot; value=&quot;299&quot;/&gt;&lt;/object&gt;&lt;object type=&quot;3&quot; unique_id=&quot;10037&quot;&gt;&lt;property id=&quot;20148&quot; value=&quot;5&quot;/&gt;&lt;property id=&quot;20300&quot; value=&quot;Slide 34&quot;/&gt;&lt;property id=&quot;20307&quot; value=&quot;279&quot;/&gt;&lt;/object&gt;&lt;object type=&quot;3&quot; unique_id=&quot;10038&quot;&gt;&lt;property id=&quot;20148&quot; value=&quot;5&quot;/&gt;&lt;property id=&quot;20300&quot; value=&quot;Slide 35&quot;/&gt;&lt;property id=&quot;20307&quot; value=&quot;280&quot;/&gt;&lt;/object&gt;&lt;object type=&quot;3&quot; unique_id=&quot;10039&quot;&gt;&lt;property id=&quot;20148&quot; value=&quot;5&quot;/&gt;&lt;property id=&quot;20300&quot; value=&quot;Slide 36&quot;/&gt;&lt;property id=&quot;20307&quot; value=&quot;281&quot;/&gt;&lt;/object&gt;&lt;object type=&quot;3&quot; unique_id=&quot;10040&quot;&gt;&lt;property id=&quot;20148&quot; value=&quot;5&quot;/&gt;&lt;property id=&quot;20300&quot; value=&quot;Slide 37&quot;/&gt;&lt;property id=&quot;20307&quot; value=&quot;282&quot;/&gt;&lt;/object&gt;&lt;object type=&quot;3&quot; unique_id=&quot;10041&quot;&gt;&lt;property id=&quot;20148&quot; value=&quot;5&quot;/&gt;&lt;property id=&quot;20300&quot; value=&quot;Slide 38&quot;/&gt;&lt;property id=&quot;20307&quot; value=&quot;283&quot;/&gt;&lt;/object&gt;&lt;object type=&quot;3&quot; unique_id=&quot;10042&quot;&gt;&lt;property id=&quot;20148&quot; value=&quot;5&quot;/&gt;&lt;property id=&quot;20300&quot; value=&quot;Slide 39&quot;/&gt;&lt;property id=&quot;20307&quot; value=&quot;285&quot;/&gt;&lt;/object&gt;&lt;object type=&quot;3&quot; unique_id=&quot;10043&quot;&gt;&lt;property id=&quot;20148&quot; value=&quot;5&quot;/&gt;&lt;property id=&quot;20300&quot; value=&quot;Slide 40&quot;/&gt;&lt;property id=&quot;20307&quot; value=&quot;286&quot;/&gt;&lt;/object&gt;&lt;object type=&quot;3&quot; unique_id=&quot;10044&quot;&gt;&lt;property id=&quot;20148&quot; value=&quot;5&quot;/&gt;&lt;property id=&quot;20300&quot; value=&quot;Slide 41&quot;/&gt;&lt;property id=&quot;20307&quot; value=&quot;289&quot;/&gt;&lt;/object&gt;&lt;object type=&quot;3&quot; unique_id=&quot;10045&quot;&gt;&lt;property id=&quot;20148&quot; value=&quot;5&quot;/&gt;&lt;property id=&quot;20300&quot; value=&quot;Slide 42&quot;/&gt;&lt;property id=&quot;20307&quot; value=&quot;290&quot;/&gt;&lt;/object&gt;&lt;object type=&quot;3&quot; unique_id=&quot;10046&quot;&gt;&lt;property id=&quot;20148&quot; value=&quot;5&quot;/&gt;&lt;property id=&quot;20300&quot; value=&quot;Slide 43 - &amp;quot;Determinantes Sociales de Salud&amp;quot;&quot;/&gt;&lt;property id=&quot;20307&quot; value=&quot;291&quot;/&gt;&lt;/object&gt;&lt;object type=&quot;3&quot; unique_id=&quot;10047&quot;&gt;&lt;property id=&quot;20148&quot; value=&quot;5&quot;/&gt;&lt;property id=&quot;20300&quot; value=&quot;Slide 44 - &amp;quot;Determinantes Sociales de Salud&amp;quot;&quot;/&gt;&lt;property id=&quot;20307&quot; value=&quot;292&quot;/&gt;&lt;/object&gt;&lt;object type=&quot;3&quot; unique_id=&quot;10048&quot;&gt;&lt;property id=&quot;20148&quot; value=&quot;5&quot;/&gt;&lt;property id=&quot;20300&quot; value=&quot;Slide 45&quot;/&gt;&lt;property id=&quot;20307&quot; value=&quot;302&quot;/&gt;&lt;/object&gt;&lt;/object&gt;&lt;/object&gt;&lt;/database&gt;"/>
  <p:tag name="SECTOMILLISECCONVERTED" val="1"/>
</p:tagLst>
</file>

<file path=ppt/theme/theme1.xml><?xml version="1.0" encoding="utf-8"?>
<a:theme xmlns:a="http://schemas.openxmlformats.org/drawingml/2006/main" name="Tema u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Tema uv</Template>
  <TotalTime>373</TotalTime>
  <Words>3265</Words>
  <Application>Microsoft Office PowerPoint</Application>
  <PresentationFormat>Presentación en pantalla (4:3)</PresentationFormat>
  <Paragraphs>334</Paragraphs>
  <Slides>77</Slides>
  <Notes>10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77</vt:i4>
      </vt:variant>
    </vt:vector>
  </HeadingPairs>
  <TitlesOfParts>
    <vt:vector size="79" baseType="lpstr">
      <vt:lpstr>Tema uv</vt:lpstr>
      <vt:lpstr>Gráfico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Panorama político de la salud poblacional en las Américas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Variables sobre estilo de vida saludable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Determinantes Sociales de Salud</vt:lpstr>
      <vt:lpstr>Determinantes Sociales de Salud</vt:lpstr>
      <vt:lpstr>Presentación de PowerPoint</vt:lpstr>
      <vt:lpstr>Presentación de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Dulce Cinta</dc:creator>
  <cp:lastModifiedBy>uv</cp:lastModifiedBy>
  <cp:revision>35</cp:revision>
  <dcterms:created xsi:type="dcterms:W3CDTF">2017-06-07T18:03:59Z</dcterms:created>
  <dcterms:modified xsi:type="dcterms:W3CDTF">2018-02-24T00:34:28Z</dcterms:modified>
</cp:coreProperties>
</file>