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63" r:id="rId2"/>
    <p:sldId id="276" r:id="rId3"/>
    <p:sldId id="282" r:id="rId4"/>
    <p:sldId id="318" r:id="rId5"/>
    <p:sldId id="287" r:id="rId6"/>
    <p:sldId id="280" r:id="rId7"/>
    <p:sldId id="310" r:id="rId8"/>
    <p:sldId id="300" r:id="rId9"/>
    <p:sldId id="312" r:id="rId10"/>
    <p:sldId id="292" r:id="rId11"/>
    <p:sldId id="308" r:id="rId12"/>
    <p:sldId id="295" r:id="rId13"/>
    <p:sldId id="294" r:id="rId14"/>
    <p:sldId id="311" r:id="rId15"/>
    <p:sldId id="299" r:id="rId16"/>
    <p:sldId id="283" r:id="rId17"/>
    <p:sldId id="284" r:id="rId18"/>
    <p:sldId id="307" r:id="rId19"/>
    <p:sldId id="316" r:id="rId20"/>
    <p:sldId id="317" r:id="rId21"/>
    <p:sldId id="288" r:id="rId22"/>
    <p:sldId id="289" r:id="rId23"/>
    <p:sldId id="290" r:id="rId24"/>
    <p:sldId id="291" r:id="rId25"/>
    <p:sldId id="293" r:id="rId26"/>
    <p:sldId id="296" r:id="rId27"/>
    <p:sldId id="298" r:id="rId28"/>
    <p:sldId id="297" r:id="rId29"/>
    <p:sldId id="277" r:id="rId30"/>
    <p:sldId id="301" r:id="rId31"/>
    <p:sldId id="319" r:id="rId32"/>
    <p:sldId id="303" r:id="rId33"/>
    <p:sldId id="302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0830F-AE9D-4B9E-9538-6F5F22146E6C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A07B0-B5C0-4696-857C-0EC680B6A6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82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A07B0-B5C0-4696-857C-0EC680B6A66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4AF48-F0BB-4C71-BB5F-73828D2CB4A7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6C60B89-4383-40AC-A487-2BC3FF4EB603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D294F8A-AD08-4F10-BFB5-32EF0F4EF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89-4383-40AC-A487-2BC3FF4EB603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4F8A-AD08-4F10-BFB5-32EF0F4EF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89-4383-40AC-A487-2BC3FF4EB603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4F8A-AD08-4F10-BFB5-32EF0F4EF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89-4383-40AC-A487-2BC3FF4EB603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4F8A-AD08-4F10-BFB5-32EF0F4EF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89-4383-40AC-A487-2BC3FF4EB603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4F8A-AD08-4F10-BFB5-32EF0F4EF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89-4383-40AC-A487-2BC3FF4EB603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4F8A-AD08-4F10-BFB5-32EF0F4EF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C60B89-4383-40AC-A487-2BC3FF4EB603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294F8A-AD08-4F10-BFB5-32EF0F4EFF7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6C60B89-4383-40AC-A487-2BC3FF4EB603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D294F8A-AD08-4F10-BFB5-32EF0F4EF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89-4383-40AC-A487-2BC3FF4EB603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4F8A-AD08-4F10-BFB5-32EF0F4EF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89-4383-40AC-A487-2BC3FF4EB603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4F8A-AD08-4F10-BFB5-32EF0F4EF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89-4383-40AC-A487-2BC3FF4EB603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4F8A-AD08-4F10-BFB5-32EF0F4EF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C60B89-4383-40AC-A487-2BC3FF4EB603}" type="datetimeFigureOut">
              <a:rPr lang="es-ES" smtClean="0"/>
              <a:pPr/>
              <a:t>06/10/2015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D294F8A-AD08-4F10-BFB5-32EF0F4EF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27984" y="4221088"/>
            <a:ext cx="4716016" cy="22874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es-ES" b="1" dirty="0" smtClean="0"/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Presenta:</a:t>
            </a:r>
          </a:p>
          <a:p>
            <a:pPr eaLnBrk="1" hangingPunct="1">
              <a:defRPr/>
            </a:pPr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defRPr/>
            </a:pPr>
            <a:r>
              <a:rPr lang="es-ES" sz="2000" dirty="0" smtClean="0"/>
              <a:t>          </a:t>
            </a:r>
            <a:r>
              <a:rPr lang="es-ES" sz="1800" dirty="0" smtClean="0"/>
              <a:t>Psicólogo Emiliano Rebolledo Velasco</a:t>
            </a:r>
          </a:p>
          <a:p>
            <a:pPr algn="r" eaLnBrk="1" hangingPunct="1">
              <a:defRPr/>
            </a:pPr>
            <a:r>
              <a:rPr lang="es-ES" sz="1900" dirty="0" smtClean="0"/>
              <a:t>Tratamiento de las adicciones</a:t>
            </a:r>
          </a:p>
          <a:p>
            <a:pPr algn="r" eaLnBrk="1" hangingPunct="1">
              <a:defRPr/>
            </a:pPr>
            <a:r>
              <a:rPr lang="es-ES" sz="2000" dirty="0" smtClean="0"/>
              <a:t>Instituto de Salud Mental</a:t>
            </a:r>
          </a:p>
          <a:p>
            <a:pPr algn="r" eaLnBrk="1" hangingPunct="1">
              <a:defRPr/>
            </a:pPr>
            <a:r>
              <a:rPr lang="es-ES" sz="2000" dirty="0" smtClean="0"/>
              <a:t>emilianorvelasco@hotmail.com</a:t>
            </a:r>
            <a:endParaRPr lang="es-ES" dirty="0" smtClean="0"/>
          </a:p>
          <a:p>
            <a:pPr algn="r" eaLnBrk="1" hangingPunct="1">
              <a:defRPr/>
            </a:pPr>
            <a:endParaRPr lang="es-ES" b="1" dirty="0" smtClean="0"/>
          </a:p>
          <a:p>
            <a:pPr algn="r" eaLnBrk="1" hangingPunct="1">
              <a:defRPr/>
            </a:pPr>
            <a:endParaRPr lang="es-ES" b="1" dirty="0" smtClean="0"/>
          </a:p>
        </p:txBody>
      </p:sp>
      <p:sp>
        <p:nvSpPr>
          <p:cNvPr id="1034" name="Line 22"/>
          <p:cNvSpPr>
            <a:spLocks noChangeShapeType="1"/>
          </p:cNvSpPr>
          <p:nvPr/>
        </p:nvSpPr>
        <p:spPr bwMode="auto">
          <a:xfrm>
            <a:off x="1547813" y="58769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7544" y="692696"/>
            <a:ext cx="8352928" cy="309634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MX" sz="4400" dirty="0" smtClean="0">
                <a:solidFill>
                  <a:schemeClr val="bg1"/>
                </a:solidFill>
              </a:rPr>
              <a:t>“Los Anexos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MX" sz="4400" dirty="0" smtClean="0">
                <a:solidFill>
                  <a:schemeClr val="bg1"/>
                </a:solidFill>
              </a:rPr>
              <a:t> para el tratamiento de las adicciones: historia y desarrollo”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lternate Process 6"/>
          <p:cNvSpPr/>
          <p:nvPr/>
        </p:nvSpPr>
        <p:spPr>
          <a:xfrm>
            <a:off x="1524000" y="1219200"/>
            <a:ext cx="7620000" cy="152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2.bp.blogspot.com/-xE2E_0k_i6w/ULpwE3UzAsI/AAAAAAAAAVQ/lx6mKm38UGU/s1600/ane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3744416" cy="264629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835696" y="33265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bg1"/>
                </a:solidFill>
              </a:rPr>
              <a:t>Fiscalía General del Estado de Veracruz</a:t>
            </a:r>
          </a:p>
          <a:p>
            <a:pPr algn="ctr"/>
            <a:r>
              <a:rPr lang="es-MX" sz="2400" b="1" i="1" dirty="0" smtClean="0">
                <a:solidFill>
                  <a:schemeClr val="bg1"/>
                </a:solidFill>
              </a:rPr>
              <a:t>09 de Octubre 2015</a:t>
            </a:r>
            <a:endParaRPr lang="es-MX" sz="2400" b="1" i="1" dirty="0">
              <a:solidFill>
                <a:schemeClr val="bg1"/>
              </a:solidFill>
            </a:endParaRPr>
          </a:p>
        </p:txBody>
      </p:sp>
      <p:pic>
        <p:nvPicPr>
          <p:cNvPr id="11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445224"/>
            <a:ext cx="339286" cy="360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528" y="980728"/>
          <a:ext cx="6840759" cy="518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2280253"/>
                <a:gridCol w="2280253"/>
              </a:tblGrid>
              <a:tr h="132560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Nombre del grupo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Número de internos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Numero de rehabilitados/padrinos</a:t>
                      </a:r>
                      <a:endParaRPr lang="es-MX" dirty="0"/>
                    </a:p>
                  </a:txBody>
                  <a:tcPr/>
                </a:tc>
              </a:tr>
              <a:tr h="927922">
                <a:tc>
                  <a:txBody>
                    <a:bodyPr/>
                    <a:lstStyle/>
                    <a:p>
                      <a:r>
                        <a:rPr lang="es-MX" dirty="0" smtClean="0"/>
                        <a:t>“Hay una solución”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139</a:t>
                      </a:r>
                      <a:endParaRPr lang="es-MX" dirty="0"/>
                    </a:p>
                  </a:txBody>
                  <a:tcPr/>
                </a:tc>
              </a:tr>
              <a:tr h="537605">
                <a:tc>
                  <a:txBody>
                    <a:bodyPr/>
                    <a:lstStyle/>
                    <a:p>
                      <a:r>
                        <a:rPr lang="es-MX" dirty="0" smtClean="0"/>
                        <a:t>“La Concordia”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155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120</a:t>
                      </a:r>
                      <a:endParaRPr lang="es-MX" dirty="0"/>
                    </a:p>
                  </a:txBody>
                  <a:tcPr/>
                </a:tc>
              </a:tr>
              <a:tr h="537605">
                <a:tc>
                  <a:txBody>
                    <a:bodyPr/>
                    <a:lstStyle/>
                    <a:p>
                      <a:r>
                        <a:rPr lang="es-MX" dirty="0" smtClean="0"/>
                        <a:t>“Ave Fénix”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50</a:t>
                      </a:r>
                      <a:endParaRPr lang="es-MX" dirty="0"/>
                    </a:p>
                  </a:txBody>
                  <a:tcPr/>
                </a:tc>
              </a:tr>
              <a:tr h="927922">
                <a:tc>
                  <a:txBody>
                    <a:bodyPr/>
                    <a:lstStyle/>
                    <a:p>
                      <a:r>
                        <a:rPr lang="es-MX" dirty="0" smtClean="0"/>
                        <a:t>“Buscando la fe”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31</a:t>
                      </a:r>
                      <a:endParaRPr lang="es-MX" dirty="0"/>
                    </a:p>
                  </a:txBody>
                  <a:tcPr/>
                </a:tc>
              </a:tr>
              <a:tr h="927922">
                <a:tc>
                  <a:txBody>
                    <a:bodyPr/>
                    <a:lstStyle/>
                    <a:p>
                      <a:r>
                        <a:rPr lang="es-MX" dirty="0" smtClean="0"/>
                        <a:t>“La Tercera</a:t>
                      </a:r>
                      <a:r>
                        <a:rPr lang="es-MX" baseline="0" dirty="0" smtClean="0"/>
                        <a:t> Tradición</a:t>
                      </a:r>
                      <a:r>
                        <a:rPr lang="es-MX" dirty="0" smtClean="0"/>
                        <a:t>”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25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7308304" y="2348880"/>
            <a:ext cx="165618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7308304" y="234888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Cerca de 20 Anexos surgen a partir de este en Tabasco, Veracruz y Puebla</a:t>
            </a:r>
            <a:endParaRPr lang="es-MX" sz="1200" dirty="0"/>
          </a:p>
        </p:txBody>
      </p:sp>
      <p:sp>
        <p:nvSpPr>
          <p:cNvPr id="6" name="5 Rectángulo"/>
          <p:cNvSpPr/>
          <p:nvPr/>
        </p:nvSpPr>
        <p:spPr>
          <a:xfrm>
            <a:off x="7236296" y="5445224"/>
            <a:ext cx="1656184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7308304" y="5517232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Cerca de 30 Anexos surgen a partir de este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555776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TOTAL:  400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/>
          <a:lstStyle/>
          <a:p>
            <a:r>
              <a:rPr lang="es-MX" dirty="0" smtClean="0"/>
              <a:t>La AYUDA MUTUA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36504"/>
          </a:xfrm>
        </p:spPr>
        <p:txBody>
          <a:bodyPr>
            <a:normAutofit/>
          </a:bodyPr>
          <a:lstStyle/>
          <a:p>
            <a:r>
              <a:rPr lang="es-MX" sz="2200" dirty="0" smtClean="0"/>
              <a:t>Reciprocidad que encierra aspectos simbólicos: </a:t>
            </a:r>
          </a:p>
          <a:p>
            <a:pPr>
              <a:buNone/>
            </a:pPr>
            <a:r>
              <a:rPr lang="es-MX" sz="2200" dirty="0" smtClean="0"/>
              <a:t>             </a:t>
            </a:r>
            <a:r>
              <a:rPr lang="es-MX" sz="2200" dirty="0" smtClean="0">
                <a:solidFill>
                  <a:srgbClr val="FF0000"/>
                </a:solidFill>
              </a:rPr>
              <a:t>       Dar – Recibir – Devolver</a:t>
            </a:r>
            <a:r>
              <a:rPr lang="es-MX" sz="2200" dirty="0" smtClean="0"/>
              <a:t>, la gestión de la autoayuda</a:t>
            </a:r>
          </a:p>
          <a:p>
            <a:r>
              <a:rPr lang="es-MX" sz="2200" dirty="0" smtClean="0"/>
              <a:t>La filosofía asienta sus bases en la convicción de que ayudando a otra persona se ayuda uno mismo y de que la mejor manera de asegurar la sobriedad es trabajando con otro enfermo adicto.</a:t>
            </a:r>
          </a:p>
          <a:p>
            <a:r>
              <a:rPr lang="es-MX" sz="2200" dirty="0" smtClean="0"/>
              <a:t>Nace desde la FALTA, la carencia.</a:t>
            </a:r>
          </a:p>
          <a:p>
            <a:r>
              <a:rPr lang="es-MX" sz="2200" dirty="0" smtClean="0"/>
              <a:t>Intercambio relacional de </a:t>
            </a:r>
            <a:r>
              <a:rPr lang="es-MX" sz="2200" dirty="0" err="1" smtClean="0"/>
              <a:t>interaccion</a:t>
            </a:r>
            <a:r>
              <a:rPr lang="es-MX" sz="2200" dirty="0" smtClean="0"/>
              <a:t> verbal, gestual. Afectiva con gran RITUALIDAD.</a:t>
            </a:r>
          </a:p>
          <a:p>
            <a:r>
              <a:rPr lang="es-MX" sz="2200" dirty="0" smtClean="0"/>
              <a:t>Una devolución de lo recibido.</a:t>
            </a:r>
          </a:p>
          <a:p>
            <a:r>
              <a:rPr lang="es-MX" sz="2200" dirty="0" smtClean="0"/>
              <a:t>Proceso de subjetivación de la enfermedad alcohólica.</a:t>
            </a:r>
          </a:p>
          <a:p>
            <a:r>
              <a:rPr lang="es-MX" sz="2200" dirty="0" smtClean="0"/>
              <a:t>Los aportes económicos van a un fondo común.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Los Valores principales de los Anexos: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060848"/>
            <a:ext cx="5220072" cy="4536504"/>
          </a:xfrm>
        </p:spPr>
        <p:txBody>
          <a:bodyPr>
            <a:normAutofit fontScale="85000" lnSpcReduction="20000"/>
          </a:bodyPr>
          <a:lstStyle/>
          <a:p>
            <a:r>
              <a:rPr lang="es-MX" sz="2600" dirty="0" smtClean="0"/>
              <a:t>100% de Honestidad u honradez.</a:t>
            </a:r>
          </a:p>
          <a:p>
            <a:pPr>
              <a:buNone/>
            </a:pPr>
            <a:endParaRPr lang="es-MX" sz="2600" dirty="0" smtClean="0"/>
          </a:p>
          <a:p>
            <a:r>
              <a:rPr lang="es-MX" sz="2600" dirty="0" smtClean="0"/>
              <a:t>Responsabilidad.</a:t>
            </a:r>
          </a:p>
          <a:p>
            <a:pPr>
              <a:buNone/>
            </a:pPr>
            <a:endParaRPr lang="es-MX" sz="2600" dirty="0" smtClean="0"/>
          </a:p>
          <a:p>
            <a:r>
              <a:rPr lang="es-MX" sz="2600" dirty="0" smtClean="0"/>
              <a:t>Entrega.</a:t>
            </a:r>
          </a:p>
          <a:p>
            <a:pPr>
              <a:buNone/>
            </a:pPr>
            <a:endParaRPr lang="es-MX" sz="2600" dirty="0" smtClean="0"/>
          </a:p>
          <a:p>
            <a:r>
              <a:rPr lang="es-MX" sz="2600" dirty="0" smtClean="0"/>
              <a:t>Servicio  Dar sin esperar nada a cambio.</a:t>
            </a:r>
          </a:p>
          <a:p>
            <a:endParaRPr lang="es-MX" sz="2600" dirty="0" smtClean="0"/>
          </a:p>
          <a:p>
            <a:r>
              <a:rPr lang="es-MX" sz="2600" dirty="0" smtClean="0"/>
              <a:t>Humildad</a:t>
            </a:r>
          </a:p>
          <a:p>
            <a:endParaRPr lang="es-MX" sz="2600" dirty="0" smtClean="0"/>
          </a:p>
          <a:p>
            <a:r>
              <a:rPr lang="es-MX" sz="2600" dirty="0" smtClean="0"/>
              <a:t>Amor – a sí mismo ya los demás</a:t>
            </a:r>
          </a:p>
          <a:p>
            <a:endParaRPr lang="es-MX" sz="2600" dirty="0" smtClean="0"/>
          </a:p>
          <a:p>
            <a:r>
              <a:rPr lang="es-MX" sz="2600" dirty="0" smtClean="0"/>
              <a:t>Buena voluntad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Picture 4" descr="C:\Users\Emiliano\Pictures\Fotos Comunidad Terapeutica\brenda en la playa 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44824"/>
            <a:ext cx="2976331" cy="2232248"/>
          </a:xfrm>
          <a:prstGeom prst="rect">
            <a:avLst/>
          </a:prstGeom>
          <a:noFill/>
        </p:spPr>
      </p:pic>
      <p:pic>
        <p:nvPicPr>
          <p:cNvPr id="5" name="Picture 2" descr="C:\Users\Emiliano\Pictures\AA\Palmaritos Puebla 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3456384" cy="238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Emiliano\Pictures\Fotos Comunidad Terapeutica\brenda en la playa 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010" y="494673"/>
            <a:ext cx="4296477" cy="322235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644008" y="3789040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MX" dirty="0" smtClean="0"/>
              <a:t>La OSG de AA encuestó a su </a:t>
            </a:r>
            <a:r>
              <a:rPr lang="es-MX" dirty="0" err="1" smtClean="0"/>
              <a:t>memebresía</a:t>
            </a:r>
            <a:r>
              <a:rPr lang="es-MX" dirty="0" smtClean="0"/>
              <a:t> nacional:</a:t>
            </a:r>
          </a:p>
          <a:p>
            <a:pPr lvl="1" algn="just">
              <a:buFontTx/>
              <a:buChar char="-"/>
            </a:pPr>
            <a:r>
              <a:rPr lang="es-MX" dirty="0" smtClean="0"/>
              <a:t>Entre 35 y 40% tiene menos de un año limpio</a:t>
            </a:r>
          </a:p>
          <a:p>
            <a:pPr lvl="1" algn="just">
              <a:buFontTx/>
              <a:buChar char="-"/>
            </a:pPr>
            <a:r>
              <a:rPr lang="es-MX" dirty="0" smtClean="0"/>
              <a:t>Entre 35 a 40% de 1-5 años limpio</a:t>
            </a:r>
          </a:p>
          <a:p>
            <a:pPr lvl="1" algn="just">
              <a:buFontTx/>
              <a:buChar char="-"/>
            </a:pPr>
            <a:r>
              <a:rPr lang="es-MX" dirty="0" smtClean="0"/>
              <a:t>De un 20 a 30% más de 5 años.</a:t>
            </a:r>
          </a:p>
          <a:p>
            <a:pPr algn="just">
              <a:buFontTx/>
              <a:buChar char="-"/>
            </a:pPr>
            <a:endParaRPr lang="es-MX" dirty="0" smtClean="0"/>
          </a:p>
          <a:p>
            <a:pPr algn="just"/>
            <a:r>
              <a:rPr lang="es-MX" dirty="0" smtClean="0"/>
              <a:t>- Se trata de una “red de Anexos”, que existe  desde hace  40 años en el país y que ha creado una infraestructura  autosustentable</a:t>
            </a:r>
            <a:endParaRPr lang="es-MX" sz="1600" dirty="0"/>
          </a:p>
        </p:txBody>
      </p:sp>
      <p:pic>
        <p:nvPicPr>
          <p:cNvPr id="7" name="Picture 7" descr="C:\Users\Emiliano\Pictures\Fotos Comunidad Terapeutica\brenda en la playa 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3960440" cy="259228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0" y="6550223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Hortalizas</a:t>
            </a:r>
            <a:endParaRPr lang="es-MX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79512" y="620688"/>
            <a:ext cx="4355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MX" dirty="0" smtClean="0"/>
              <a:t>Se estima existen cerca de 1700 Anexos de calidad heterogénea y desarticulada.</a:t>
            </a:r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Albergan alrededor de 20 mil usuarios.</a:t>
            </a:r>
          </a:p>
          <a:p>
            <a:pPr>
              <a:buFontTx/>
              <a:buChar char="-"/>
            </a:pPr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Sólo alrededor del 20% cubren en alguna medida, la NOM 028</a:t>
            </a:r>
          </a:p>
          <a:p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No existen datos oficiales sobre índices de recuperación. </a:t>
            </a:r>
          </a:p>
          <a:p>
            <a:pPr>
              <a:buFontTx/>
              <a:buChar char="-"/>
            </a:pP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066800"/>
          </a:xfrm>
        </p:spPr>
        <p:txBody>
          <a:bodyPr/>
          <a:lstStyle/>
          <a:p>
            <a:r>
              <a:rPr lang="es-MX" dirty="0" smtClean="0"/>
              <a:t>Algunas Premisas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348880"/>
            <a:ext cx="4499992" cy="3028968"/>
          </a:xfrm>
        </p:spPr>
        <p:txBody>
          <a:bodyPr>
            <a:normAutofit/>
          </a:bodyPr>
          <a:lstStyle/>
          <a:p>
            <a:r>
              <a:rPr lang="es-MX" dirty="0" smtClean="0"/>
              <a:t>Tocar Fondo</a:t>
            </a:r>
          </a:p>
          <a:p>
            <a:r>
              <a:rPr lang="es-MX" dirty="0" err="1" smtClean="0"/>
              <a:t>Apadrinaje</a:t>
            </a:r>
            <a:endParaRPr lang="es-MX" dirty="0" smtClean="0"/>
          </a:p>
          <a:p>
            <a:r>
              <a:rPr lang="es-MX" dirty="0" smtClean="0"/>
              <a:t>Tres </a:t>
            </a:r>
            <a:r>
              <a:rPr lang="es-MX" dirty="0" smtClean="0"/>
              <a:t>axiomas</a:t>
            </a:r>
            <a:endParaRPr lang="es-MX" dirty="0" smtClean="0"/>
          </a:p>
          <a:p>
            <a:r>
              <a:rPr lang="es-MX" dirty="0" smtClean="0"/>
              <a:t>Estar en “cadena</a:t>
            </a:r>
            <a:r>
              <a:rPr lang="es-MX" dirty="0" smtClean="0"/>
              <a:t>”</a:t>
            </a:r>
            <a:endParaRPr lang="es-MX" dirty="0" smtClean="0"/>
          </a:p>
          <a:p>
            <a:r>
              <a:rPr lang="es-MX" dirty="0" smtClean="0"/>
              <a:t>Dar desinteresadamente</a:t>
            </a:r>
            <a:endParaRPr lang="es-MX" dirty="0"/>
          </a:p>
        </p:txBody>
      </p:sp>
      <p:pic>
        <p:nvPicPr>
          <p:cNvPr id="4" name="Picture 3" descr="C:\Users\Emiliano\Pictures\AA\Diplo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432047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miliano\Pictures\AA\cocina la solu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104456" cy="3078342"/>
          </a:xfrm>
          <a:prstGeom prst="rect">
            <a:avLst/>
          </a:prstGeom>
          <a:noFill/>
        </p:spPr>
      </p:pic>
      <p:pic>
        <p:nvPicPr>
          <p:cNvPr id="4099" name="Picture 3" descr="C:\Users\Emiliano\Pictures\AA\IMG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960440" cy="289956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95536" y="4005064"/>
            <a:ext cx="3779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/>
              <a:t>La  razón por la que persisten puede encontrarse en los  mismos rehabilitados y su necesidad de salvaguardar la propia abstinencia y la sobriedad. La vida de cada miembro depende del grupo.</a:t>
            </a:r>
            <a:endParaRPr lang="es-MX" sz="1600" dirty="0"/>
          </a:p>
        </p:txBody>
      </p:sp>
      <p:sp>
        <p:nvSpPr>
          <p:cNvPr id="7" name="6 Rectángulo"/>
          <p:cNvSpPr/>
          <p:nvPr/>
        </p:nvSpPr>
        <p:spPr>
          <a:xfrm>
            <a:off x="4644008" y="1196752"/>
            <a:ext cx="3923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Con el tiempo los Anexos se convertirían en una metodología silenciosa  para atender a miles de adictos, en su mayoría pertenecientes a las clases económicas más bajas de nuestro país: albañiles, delincuentes, obreros campesinos, adolescentes sin estudios y vagabundos en general.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86895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En México cada quien hace lo que quiere: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060848"/>
            <a:ext cx="6552728" cy="4513712"/>
          </a:xfrm>
        </p:spPr>
        <p:txBody>
          <a:bodyPr>
            <a:normAutofit fontScale="92500" lnSpcReduction="20000"/>
          </a:bodyPr>
          <a:lstStyle/>
          <a:p>
            <a:r>
              <a:rPr lang="es-MX" sz="2400" dirty="0" smtClean="0"/>
              <a:t>Tratamientos hospitalarios: manejo de </a:t>
            </a:r>
            <a:r>
              <a:rPr lang="es-MX" sz="2400" dirty="0" err="1" smtClean="0"/>
              <a:t>tr</a:t>
            </a:r>
            <a:r>
              <a:rPr lang="es-MX" sz="2400" dirty="0" smtClean="0"/>
              <a:t> inducidos por sustancias</a:t>
            </a:r>
          </a:p>
          <a:p>
            <a:r>
              <a:rPr lang="es-MX" sz="2400" dirty="0" smtClean="0"/>
              <a:t>Clínicas de diversos tipos; </a:t>
            </a:r>
          </a:p>
          <a:p>
            <a:pPr lvl="1"/>
            <a:r>
              <a:rPr lang="es-MX" sz="2000" dirty="0" smtClean="0"/>
              <a:t>De DITOX: Periodos cortos (2 semanas aprox.), </a:t>
            </a:r>
          </a:p>
          <a:p>
            <a:pPr lvl="1">
              <a:buNone/>
            </a:pPr>
            <a:r>
              <a:rPr lang="es-MX" sz="2000" dirty="0" smtClean="0"/>
              <a:t>     con sueros, terapia intensiva.</a:t>
            </a:r>
          </a:p>
          <a:p>
            <a:pPr lvl="1"/>
            <a:r>
              <a:rPr lang="es-MX" sz="2000" dirty="0" smtClean="0"/>
              <a:t>Clínicas de 3 meses.</a:t>
            </a:r>
          </a:p>
          <a:p>
            <a:pPr lvl="1">
              <a:buNone/>
            </a:pPr>
            <a:endParaRPr lang="es-MX" sz="2000" dirty="0" smtClean="0"/>
          </a:p>
          <a:p>
            <a:r>
              <a:rPr lang="es-MX" dirty="0" smtClean="0"/>
              <a:t>Anexos: </a:t>
            </a:r>
            <a:r>
              <a:rPr lang="es-MX" sz="2400" b="1" dirty="0" err="1" smtClean="0"/>
              <a:t>lights</a:t>
            </a:r>
            <a:r>
              <a:rPr lang="es-MX" sz="2400" dirty="0" smtClean="0"/>
              <a:t> (de amor y servicio) / </a:t>
            </a:r>
            <a:r>
              <a:rPr lang="es-MX" sz="2400" b="1" dirty="0" smtClean="0"/>
              <a:t>duros</a:t>
            </a:r>
            <a:r>
              <a:rPr lang="es-MX" sz="2400" dirty="0" smtClean="0"/>
              <a:t> (de amor adulto) </a:t>
            </a:r>
          </a:p>
          <a:p>
            <a:pPr lvl="1"/>
            <a:r>
              <a:rPr lang="es-MX" sz="2200" dirty="0" smtClean="0"/>
              <a:t>FUERA DE SERIE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Casas de medio camino.</a:t>
            </a:r>
          </a:p>
          <a:p>
            <a:pPr>
              <a:buNone/>
            </a:pPr>
            <a:endParaRPr lang="es-MX" u="sng" dirty="0" smtClean="0"/>
          </a:p>
          <a:p>
            <a:r>
              <a:rPr lang="es-MX" sz="2600" dirty="0" smtClean="0"/>
              <a:t>“Comunidades Terapéuticas”: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7380312" y="155679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Costos excesivamente altos para la media Mexicana</a:t>
            </a:r>
            <a:endParaRPr lang="es-MX" sz="1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580112" y="57332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Cuotas de entre 3 y 50 mil pesos mensuales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86895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3) Diversos tipos de tratamiento: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7467600" cy="56612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s-MX" dirty="0" smtClean="0"/>
          </a:p>
          <a:p>
            <a:r>
              <a:rPr lang="es-MX" dirty="0" smtClean="0"/>
              <a:t>CIJ: 98 centros de tratamiento ambulatorio, 5 residencial.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Centros Nueva Vida: dinero incautado del “Narco”; 70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Alcohólicos Anónimos y variantes (Grupos de auto-ayuda y ayuda mutua): </a:t>
            </a:r>
          </a:p>
          <a:p>
            <a:pPr lvl="1"/>
            <a:r>
              <a:rPr lang="es-MX" dirty="0" smtClean="0"/>
              <a:t>AA. tradicional: 2 grandes ramas; </a:t>
            </a:r>
          </a:p>
          <a:p>
            <a:pPr lvl="2"/>
            <a:r>
              <a:rPr lang="es-MX" dirty="0" smtClean="0"/>
              <a:t>Central Mexicana y Sección México. </a:t>
            </a:r>
          </a:p>
          <a:p>
            <a:pPr lvl="1"/>
            <a:r>
              <a:rPr lang="es-MX" dirty="0" smtClean="0"/>
              <a:t>AA. 4 y 5 paso; </a:t>
            </a:r>
          </a:p>
          <a:p>
            <a:pPr lvl="2"/>
            <a:r>
              <a:rPr lang="es-MX" dirty="0" smtClean="0"/>
              <a:t>México Sur, 4 y 5 paso específico. </a:t>
            </a:r>
          </a:p>
          <a:p>
            <a:pPr lvl="1"/>
            <a:r>
              <a:rPr lang="es-MX" dirty="0" smtClean="0"/>
              <a:t>AA. Liberal Fuera de Serie: iniciado en San Luis Potosí.</a:t>
            </a:r>
          </a:p>
          <a:p>
            <a:pPr lvl="1"/>
            <a:r>
              <a:rPr lang="es-MX" dirty="0" smtClean="0"/>
              <a:t>AA. 24 hrs:  Mas de 1,800 establecimientos de diversas corrientes y modalidades: </a:t>
            </a:r>
          </a:p>
          <a:p>
            <a:pPr lvl="2"/>
            <a:r>
              <a:rPr lang="es-MX" dirty="0" smtClean="0"/>
              <a:t>T.I. el túnel: Puertas cerradas, tiempo mínimo 3 meses</a:t>
            </a:r>
          </a:p>
          <a:p>
            <a:pPr lvl="2"/>
            <a:r>
              <a:rPr lang="es-MX" dirty="0" smtClean="0"/>
              <a:t>Movimiento 24 hrs: Puertas abiertas: Tiempo indefinido</a:t>
            </a:r>
          </a:p>
          <a:p>
            <a:pPr lvl="2"/>
            <a:r>
              <a:rPr lang="es-MX" dirty="0" smtClean="0"/>
              <a:t>Movimiento Granjas: tiempo indefinido</a:t>
            </a:r>
          </a:p>
          <a:p>
            <a:pPr lvl="2"/>
            <a:r>
              <a:rPr lang="es-MX" dirty="0" smtClean="0"/>
              <a:t> Independientes: Mixto.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2.bp.blogspot.com/-xE2E_0k_i6w/ULpwE3UzAsI/AAAAAAAAAVQ/lx6mKm38UGU/s1600/ane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92896"/>
            <a:ext cx="4320480" cy="324036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Perfil de usuarios y población cautiva en Anexos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00808"/>
            <a:ext cx="4464496" cy="515719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Adictos a múltiples y nuevas sustancias.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Ingresos a edades más tempranas menores de edad</a:t>
            </a:r>
          </a:p>
          <a:p>
            <a:endParaRPr lang="es-ES" dirty="0" smtClean="0"/>
          </a:p>
          <a:p>
            <a:r>
              <a:rPr lang="es-ES" dirty="0" err="1" smtClean="0"/>
              <a:t>Multireinsidentes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Comorbilidad</a:t>
            </a:r>
            <a:r>
              <a:rPr lang="es-ES" dirty="0" smtClean="0"/>
              <a:t> psiquiátrica (duales)</a:t>
            </a:r>
          </a:p>
          <a:p>
            <a:endParaRPr lang="es-ES" dirty="0" smtClean="0"/>
          </a:p>
          <a:p>
            <a:r>
              <a:rPr lang="es-ES" dirty="0" smtClean="0"/>
              <a:t>Mujeres como minoría, también embarazadas</a:t>
            </a:r>
          </a:p>
          <a:p>
            <a:endParaRPr lang="es-ES" dirty="0" smtClean="0"/>
          </a:p>
          <a:p>
            <a:r>
              <a:rPr lang="es-ES" dirty="0" smtClean="0"/>
              <a:t>Crimen organizado.</a:t>
            </a:r>
          </a:p>
          <a:p>
            <a:endParaRPr lang="es-ES" dirty="0" smtClean="0"/>
          </a:p>
          <a:p>
            <a:r>
              <a:rPr lang="es-ES" dirty="0" smtClean="0"/>
              <a:t>Pacientes sin </a:t>
            </a:r>
            <a:r>
              <a:rPr lang="es-ES" dirty="0" err="1" smtClean="0"/>
              <a:t>Dx</a:t>
            </a:r>
            <a:r>
              <a:rPr lang="es-ES" dirty="0" smtClean="0"/>
              <a:t> de dependencia; psicóticos por ejemplo.</a:t>
            </a:r>
          </a:p>
          <a:p>
            <a:endParaRPr lang="es-ES" dirty="0" smtClean="0"/>
          </a:p>
          <a:p>
            <a:endParaRPr lang="es-MX" dirty="0"/>
          </a:p>
        </p:txBody>
      </p:sp>
      <p:sp>
        <p:nvSpPr>
          <p:cNvPr id="17410" name="AutoShape 2" descr="data:image/jpeg;base64,/9j/4AAQSkZJRgABAQAAAQABAAD/2wCEAAkGBhQSERQUEhMVFRUUGBgaGBcYGBgYHBgYFxUYFRgXGBgYHCYfFxkkGhcVHy8gIycpLCwsGB4xNTAqNSYrLCkBCQoKDgwOGg8PGiwiHxwpKSwsLCkpKSwsLCksKSkpKSwpKSwsKSwpKSwpKSksLCkpKSwsKSwsKSwsKSkpKSksKf/AABEIANoA5wMBIgACEQEDEQH/xAAcAAABBQEBAQAAAAAAAAAAAAAGAgMEBQcBAAj/xABAEAACAQIEAwUFBwMDBAEFAAABAhEAAwQSITEFQVEGImFxgRMyQpGxBxRSocHR8CNy4TNi8RVDgrIkFjSDkqL/xAAZAQADAQEBAAAAAAAAAAAAAAABAgMABAX/xAAkEQACAgICAgIDAQEAAAAAAAAAAQIRAyESMRNBBCJRYXGhI//aAAwDAQACEQMRAD8AKLdqpCW69bt0+qUgpxUpSpTgWlBaJhASu5NKdCV5VrGGwteK08BSGFAI3kpBWnorkVjJDUUmKdIpBrBEEU3FOxTT0DHjUi3sKgG+BvWT3vtYxC4s3EM2AYFoxBWd53D859KVqwpmucRGqedJmoX/AFdL1mzetmUYhhpr4jTmDofEGpX3tejCeop7API1OqaaS6sb/lT9t16/lW0YUGqO5/qr5H6VJLqDqRTGdTeUyCIMnxI0rWAkC1S1SnQByI+YpYtfzSms1DQSlAU6LJrwsmtYGRcWO7UphTGOXQeYqWUoGGQK9TgSu0QUVarT6pXkSnlWgMJCUrLTkV6KwBIGlcApYFdFYw3XgtLiuRQCIIpFOEUlxWMNMtIYU7FNsKwRD1GunQ1IJqLjGiTWMDnaDHFLVwg97IxA6nKYrFcBhA8yYI6dKMPtA402tsH3t/Lf/FASnppQW+h467Nm+znjmFt4ZLH3hfaZm7rHKZY7DNE+nMmj221fLxNaV2E+0whlsYtlyAQt1iZ0jKr8ojTNRoU15INOqg8KiYe6DtsalKa1GF+wXoK99xT8IropYmgY4MGn4a6MKvSnAK7RMNjCjqa6cMeTEUqYpTXAASdANZ8qwCPcwBbdyY60lcSBc9n7a3n/AAZhmjrl3oX7RfanhbFt/ZXBcuiVQBSVLRoS2xXxFY3i8Zdd2us5Lu2ctzzEzmDDVT/jlQbSGUW9o+lgjeBr1QuzrXPutj2zZrns0zk7lsoknxr1MLR1Ep1UpVoUvLWYDgFdilAV7LWow3FcinMtIIrGOE0hq7XjWMJpD70s1wigYZfeKQTpTzio9wb0QiJqBjGkHxB+lTCdIoe7R9oLWGH9Ru8wkKBJ6bdPOsYy3t/hIuhgCBHjQk46Ub8Z4qcSV9kjwM0zBDBhBqrxXYPEBBcAXX4SwDD9PzrJoamDg2on4fgwqKCu4knn5f4qtt8EuoQXtOQN4E/SrDB4gMDBykHUNofDSs99BSoMuyna0YY5L7H2UAKdTlO3osdOlEHEPtPtJIsobn+4nIvpuT8hWcYgaANBnX0rv3dUUGTJ5HWPDWhRqDa19qt3nasnwDMJ+tGfBO11jEKCHVXjW2xAYHbY7ielYxcGUiDqfSJ8KVfv5pI30A05c61GaN7wnFbVwkJcRyvvBWBjzg1KDV8+4DFG0wYExEGDGu/LcaTWqYf7ScGABcvZGgSpVzGnVVINNwEC6azH7Xe0ZBt4a2xGha6BpM+4p68zHl4UR4z7TcCqMUxCswByrluamNB7vM6VmPFsIcUrYrEuxvNsoPQ6W1GwAECaRjIFcZbJGknw6U2OIOsEQcpB11Hd11B35aUT8L4T7QR7C+vjPz94a1KxHZvCgBXNxXZgpBIG45AAagxoaFIa2ujYeyPHlxmFt3lBXMAGERDDRgPCRvXqB/smxbYdsRg3mVIuKSe7B0J9e7XqNi0aWopykIKXTCHRXa9mrk0QnqS9eZq5NAwgrG1JNKc0NcZ7eYfDubfedxuEgx4FiYmsZKwgY10wFltAKCh9p1mRNq4PVT+tJ4j2/sXUhM4P+5f2JFKxuLCXEY34gYnlGkdfOox4ovx6H0FD+F7QJcABuID/AHL+sUh0N24FUhs2ujDYRz9aW2CgG4/2rxWKvOodrVpSRkBK6T8RGpJ5+dRbHCyXli9yNFHeMDcb6xrMUelULXLT2lAQ6yBJJ0zddudUvEsJes627hNvT3hOX+47kRzoplVGkL4Twa6922uUAf7iB7qk7fKrDjfC8R7QDLMLOhB3qvTtFds3FZVQmCJkkAHcwNRXsR2iuO5/qAkxqNhpOg36Vm3fQBK8Ova92NBvHPrVnwrhdoIWv3A7NICLbzwFJ3J2k1XYey13v3rpFv3t9Wg7KgOvrTjccK6W1AGX3jOoo76QWIxPZMXXhM6sdlK6HnAgk7VV43s9iLVyb1hgNYI7wPlHnVkvF3zqxut3WU6ACADRJxbEXGTN7RpGoMAeYmOdbYOjNirqc2RtZ+FidfADeuYhWtojNYvKjEwzLlzHcxNFt3HuJ1Y6dYptwblvI7kKTJXKGE76kjrVFGT6Ec4oA/8Aqb+6IA8QCf2r1vCs8nUnr1/zRXxAWrYBSNdDCou3kPP5VT4dgLkDYmY218uRoudaNxtWV3DOFXL7MyRkskF2JA1nRRO7eFX2FxpzhmGm0MNiB47dZ5xXcBhgSV27wkgb8wTFXl28i3IZ1UrGXNz57GZHnSN2FDWOx1sIuoV5AkDXKd/DbTUUPcaS5KuzFlUjfpHdadyY0matOL4azeu2zbDAah8phQT+HTT5U/i8ABktOZV9S8QQi6+hO0+FZGZWLxQ2l9uQxMBfeMwTtPPWvVbYrDWLwS3mSBqIPSR6evUV6jHjWwGzrSgKSDSl3oCHgaSzUo02y1gjbMTSp0rrAVGxeLCIx5AE/LWgYo+2XacYa1Cn+qwIUdOrHwFZFfuTJWdfePOTv6GpHGeMvibpdjvsOg5Coa3Mhkb0P2ViqQpEgS1eVhOgM/z8q4Gznoeuw+Q2rrdz9xt86YYcBE94Dy1/LpTttVZu6Mvn+9MW1nU7fnS1YnQDSsGheODFswuMLgAEydQNhMmRVk/aDNZYXZFyIgahtI8vGoNtUiGP+P8AFNOQvKfOhSDspRiMQihQU055Rm+dKwnFLgP9VSQea5ZHjroalG3cZzCqFn3ievhUn7oogfEefIUeTJKJK4fxy2oKs7heX9IzqTIOWdNai3eNWlOntHAOncj5lj+leuYfLmJIAX89J0ioyXbbbMDQvfRqaFWe1STD2jHg2sdCDAq4/wDrOy1v3nkCApBMRpuJ5VWrgQ40E+lIPB0PwrVFkS9CSg2KPa5Qcwtk/L571IHbwjazPqP0moH/AENOkeppm7wVROraA1RZYCPGXGH7S3cTKjDqq7Z94PLUiBUHDcExGtxlC97mwmBA2naYqlVBybxAn5etWXCOP3rFwOQt0KSQr6gE89Oe/wA6aWFvaNyrRbHhN4MbgW4UIGZwCAPLQA68xV1geH27i5WgyNS2/nPI+NPWftVRh/Vw7L1ykMPkYNDXGeNWLzAWPaJqTlYAD5/QVLxtejKdugjscOFo91luoDyKyPArO/iKlPiLLhnZc3dEKQSD59NetAt7joWFEGN4E+Qq07P9oldms3MqgqCrHTWRp8tqRwdWUvZacH4XbZXdQS5MEEjr8KjZa9SOM20slGS4SYkgCYBlRsda5U2xjawK8K8DUXF4xUVmYgAAkkmAAOdOyZXcd7X4fCsFuucxE5VGYx49KH8V9ockC2Ms7ZhMjx109Kz7jvE1xeLuPbaVdtDtoABP5fnVjh8CZ9oRI2A5ipRbfZ0/OxRxY8fB25bYa4vtBdZM2cLAnuAfUyaqRxa9cmHkbHNsR0gVU/fggVCdHaR/mr+zaXKPqKbZwxfN0gYxvZRiJsgKx+EN3fQtqKqX4DdUwQDG8EGtDxaG1aJGp/U1W4C0Ccx8h+tMtjynJNRQFvgbw2tmPAT9K8thkEsh9Rp61oDYJbhgiI+n8iq/jCNbIFowefKB+tYEs0oK2gOJB1MKPU/KktiRsNvrRDawq3Nb1tW9IPmSKsLPZ7CXO7ly9e8wjy1rWNjzqf6A9XUalv59TS/vYIgLp1I/5PSrvjHY5EP9BiSNwTPyPWh58PkMXAfI8jRtMqppukOuw3YsegX5b/rTBuAGAMs+pqPxoMFDWm02bmfA+VUaYi6Pjb6/WmSYzlQU+yBg94j01Ply8qbe8ZgQJMCeRPh1qjbiN0jKWgeAArl6+9yM5mOoHzJG58TW4sVzL23xUSQzLoTqNPyqBjOJsx7rQPCq8JTipTcRXMdS4w+I/M1YcIZndsxJUCIJmSarGUyABLNsKL+F8PFtAsa7k+Jpcj4oEbbKu5wNG1yx5aVRYjDIDCk70VcVLsClpCSd2GwB5T1NVi9mnUS5jpE/qKbDJpW2aUb9FKFI+Ix414gxspom4bwy0oOZQ56mdPICpd7hSttbtgdYj6bVbztA8QJIkfD8quOFcO0kiSdT+1KxXBSNUG26zPqp/TeodvMp5ihNvIuwKPBhAMOI2H88q9VRaxt0OohwussVJXY7HzrtccoUxlL9H0Q7QKzntoDiybf3gpYHwIJZyObnoOSgfOjXtBdIsNG+1Alh1VDm3AOg1O23TXxqeSdOkPCCkCKdnbdlgbLuxMAggDSd/wBKJMJiCygHSTFVfEMLduFSlxrSZZYAAtI2XTWaRgsaLMBs2XkzZiQTvM6xPWng7XYs0k7ZL45hpupl5Rp/Oe1dsYl1YRInTXrNQ8dfdLgZoIMEa7jbQ8jU3h+NV4Pwg6+hImnXRzqFttFnjuPCFVxBnflAga1Z4W0Cg+o60LcQw2a7CmVXl+c1OwuIZYyHzoJISORqT5BOlgopbcRJofUe0uSeep35cqmY7tEuUI3dLb+Ap/htsMpaAZ2joNqy/LGlJTkoobvYUERHl1mo1/C+zSVIJPLnPnV3YwknfbrVXjrZe7AIgQuh+dZtNhyQVFRguHXAc8nedDOvXXlUm/bW7pcUNynYgeNX6YMmAI/n7UzjEW3IjM0efz6UW10hFh8atMB+L9nwEc28wQCGESQu5OnL9KGF4bZb3b0edaVbwhGZpKzvOxPj0FCfGeF4dVYKyBlykZNyTOZSCxOmhDbcqeDV0VjJuNsoRwPXu3kPr/muNwS7yKN6iru32Tb2YbNlJ1KsNtdNfKOVQ7/B2Q6keY/4rpUE+pAeRFYcBdH/AG58iP3rwDrvaP51JVY1pzh0vfA5IJPmdB50ZQcVYU1J0WHBeDNJu3BB+BeYHWrm0rMYiB4/80vBYJo/qXOe0wPCY3qd3uRny/auSW3Z10l0NJaAEBojwikrdZSQRof5IpZYHTQGmCk6Exyk8vCgEaXLn93X8zypy5wvQMM0HrpFM4lyg7ujLOs6x4dKdwz5gQfT1/zFEKOfdtCAPI7wes1ExeEzA5h3uTDkRyjpUi3eIP8ANRSsZeymZ3/M/wAg0f4K1aHuw/CWvq6ZmGQ+InNqQOkH616rjsjCmVj+pJIHgAJ/Su0CErT0Efanjdmzadbjgabc/wDFZU/bSyToG0nkNdeX+aMcdwvDYhYvWsQoOsgseekGTXuA9kuHof6YDXdWVrylyvOY7qnnUJYuW2deNcO0D2E4gtxQ6bH99RUq3iuU0nhnD7d3EC0t2FdmAYBQS2p9ye6CfrU3hnAf6h9qDCkjKNC7DkCdh1NcvjbejqnBwdSK3tucmCw98IvvvbYjQ6klZ/8A1Ya+FBuG7WlFCqoyjkQp57zAJrR+3N9BhfuzDMz5XyjRbYT3YXqe9WdDgtth7vyMV3wnGOmeflwyjt++iavGkYBheCNzEER5SP1ol4JxW28Cc/ImRIPpyoMbswvIsPWmbnZxh7r09wZHg2HD8PN64SGBX6CdvA1ZDD3EAyzptHWs8wl/F2GDLcJjkxJB12M0d8D7UC5lFxcrEHxEjofUH1oa9MhH4yTJ9/j9yysaEkaAjfx8qicP4m57xCjofqfrSsRjEu3iJ2IHpvzqeURQTA+Q+X5GlVE+M5S0+hdniTgFs45/kJ/aqbA8VdnliG1JM+G1X2MtBLBbLIMDbrv+lVOB4egBJ6Rsf5vpWQMkJ8lFMVxPtCMhkBYPjy/c6elV9rgi3HRiDKAG4Trmc6hQOiiJ8fWpGE4fbd2e5/p2iIXU5maSBprGhJ/zT3Fe0NtJyq5O+wAMmZMmdabHFt2Xyz4xUfYjH3Mo38vE86F8USzAExO56Dyqa+L9ontCQoEyCZ58oHnVfgrRutPwD5sfE9PCum6RHFhk5JyJj2WeERbeSekaxE/iJ+dL4TwL2JbXMzEknUAcgBNSVWD4cvTbz50/aBIETH186g5t6PSjBLZKGHHU0i4rLqNvDb1rjWyolhHiK5bxGskHLudNx4UqH0OXgMuaNRy6gjc/z6UxiMRnQTBKxHziuX7oLe0T3TIZehjT0qCTAHKT+Q3ogehbtmI8e6P1NLw4gqJ867YILhohR3V8B/NaZxeLGYi2JP5Cd5rGX5HcZCEz5/4+dQcTcnVxEbL086cVbgcM2sD8tqXiMKznNIM84HIb1jMueBcYFu2s9wiYkHUGdfzr1VeBxGugJCz3zrrtpJE9J0r1LZKSVhZZxFwnVwTGgIZCPVGE+op3HHEG24UKXYQDmMAHQkSJmCY151T8L7Q29PaA2ydiYZDPRhtRFZuxrmEcjuD61WcVJvgzlxfIy46eRb/wGG4DiLf9QMsoVYTlJhddyog6RpUjFdvVlmt4W69w6IWyxE9AZInkKidqOOG4/sVJCCfaMOm5HlSezmBD3PagHJbMIJ3MaaeWpqMcbWjtzfOlkXKVa/BW49lxDszs6MfeJBcFhvJEFT4RpTDcCe2ucd9PxKZH+KPrfA7N0s9y0pJ3YSGJ65gZqLd7IlTmw95lP4X1BH9wE/MGtNQjogsuXL95OwHVTXvYE1b8XxKWiyX7RF0fHbgqemaNB8h5Cq/CHOYUEkie73vpScH6H8i96G/u1NNhwvenLHxbR4zVgykbiPShTi19r0d6F/D+ppemOqe0Wpxg7r51kRtziRsOtPX+LXLgKo3dWDrvOpk+p/KqmzYRbMkAuTAnkAImuYS6FVs2g3HjTcrMoVtGn4DiqYiyqltcomDqCIM/MCoPEMYLQOU6a78v8jX5UL8BsEhmbSdh4datLuCzxLN85+tLYvBcrLAYkW7CBwQ10vdKiTAbuID092fWqXisMQVAGnQ9T+9W99yxltT/AA/Uk+pr0eFVhmcdEMuBTlbYJ4prjJ7K0snNM7eH6CrzC31sEJ3ZABnkTHMjapN9ZGgoX4vIYoxhGA1HPwNVhJ5ddHQvoi9xd4NBIEyDI5ipNvEmOg5AVR8OU+zVS0hTp5RI/apd3FZV3gfT5+vypZR4umPF2rLO5dEAt6TzqN7QXNQWOUQYJ0WZkDmZmfShfjXGgHtMpJUCT45jqD6UluOtbug22DgkNl5TJ/59aVsZdhFbulpB70aSPiHIemvzpdtpufC0fIeHTSmsKxIzsQqzJnQCdYE9Jon4N2WuYpQ9lR7NtnkBTHSN9elFXQZNeiiuYNiZYlgOQ2+Ve9rbWM2UT4xJp7t52fxOACA37WW8WhUDB9BqSWERqB60LcK4Yb1wsSSE0BJmT8Rp3Go8mS5q6LlcWGJUER+1PWrLMIExznQenOpuD4WE5SamG3XO5m5EHE4cpa7qkjkAJnWuVJ4LxmMb7Pe3lYMdAA8ZhqdJAEf+VeqscbrohKdMm43ssDmbDMLZO9s6o3pyoW4jxq7gwbYm25/7bSUM7lD+/wA6PxcjY6/mP3rPuO3xfvXPbKQq91VII9fDrUot3plJQrsg8Jve3YWlMMxlgx19DzrQeGD2SZUHdAhRznmfGg/DdinW2rp/Uza5dnUcijc/KrDBcbuq0MRcC/DcARwPPY/WvQx5YqP3R5XyMM5yXjdB/hrqgBSINMcY4gLNprk7DSeZ5bVSYbtFaZcxDifDOB4DLJ/IUL9pu0KXrqpbcOqiIEjvHwI3rllCMnaZ2QlNalEkcMwbYi4qkkljmuPvAPLTnz9aL7fZu0jE2QbTEa5dj/cCOdU/ZnELasqvtFBBLNqNSflNFGD4vbA7zoxP+4fvXR4/HHlds5nk8s+NOkQ7fBbjKfaMkzpCSI8cx/KhftV2ctKAgyG62qoq5B11ytz21ov412h9imaAWPuKeZ66ch1oQ4PgHxeIZ7hhTqzc/wC1ek1zyU5u2dUPHjX1Ayxg2uH2QBFwaATppoUkmAQQfOrbC8GRfeXUbz1ozv8AYhWd2sOVJ1ZbneRyBoT0Om9DPGcR92fLfVlJ8Jj1+IdDzpJQ9LsrDI5fwk2rfQaU8g9Kh4LiCXB/TYH8j8jU4NUGq7LJilrs0gV1axjj26rMfw7PuAR4iriKaurRToNg1bwZt6fCNQPHzqBxa4GUAqykH3gTrpG20UUXbIO9MNw4VaOVp29ga1QDJhVMSxIGxEH8jtVjg8QtnW3ZLv8Aicj6Cr652fttuq+cftTJ7IW9wWXyP71Xy4m7oT7IH8bfu3DNyfBdlHkK0Xs79sBsW7ds4JMttFQFLjLooAHdYETzOu9Cl7sxcHuXJ8CP2qIeG303tz5a/sauninoR8lsue2vaZuIYgXVUoAoS0hMxzJJA/EST6VqHYTsZas4ZPaKGYidRMeMdaAOznZa794X21l7cBWAYESDrIo1+0fjj2MAFQFfakJK7KsGZMaEjT1qeVJy4rpAT9i+L9o8FhrxRmUEbhVLEeGggHwmhTtD9oVu9Bt2WBWQMxAHmQuvp+dA7OKjXMUKosMVsRzbJt/GNc95idSQJ2nevVTtjJ8T4V2qckKohdj+2dy0ShRWuLvMj1EHvCkYfEfeXzZ8xEGI/wD5+oqbjOFWryznViZ7+dSR1KkbTT1ns+mUDDMl3qCcjTtqRXLGMfSOvg70EfDblwpmdMpGgUHkNjHKpAu2rhAcKY/EvPzIocXFXcPKKxTqryPkYiqnG9ucSSyhVKL7xBkkDcd06A0JJzdIjxjFt1sI+2F3DIsC2BeIkMvdygcyRoahdluzeHKZrkPcfvauSQp8jv1qd2JxdnEqWxCSZ7qvJgdRPjpRsuFUDuKAB8IAy/8Al4+VJFKD2VWJ5FV0DY7KWNw1xD/tfl/5TVVxrhK2Leb7wWnRVdFYk9ARsfGi+9i7doRcCwQTLAEsBupPLwoTx+BXHXBdsd0TAECAF7uo+E6T8qFOTtMWcY4kkCJt4g3lAE5hIQE5QuxkH3ImdN61HszgDatqGgSNT1PP86FMf2SOFIuM5dWgC7rmtvuJjdaJuD8dF6LbwLy7jk4iQynnIq+Oaqv9OPNCTfL0vReWMPqYqm7X8BtYmycy5nt95Y5xqU0I3233IqYOKKj+zzwSGJHMQNfDnVFf4611JVtD3lIAJCtGRyBqRtMjmT8OsXCSkXxzjKNoz/s9wp1ZrjgqToFPITzn5RRIi9Na9h8O7uQAWYkk/PU1Y3eA3bYDOhj8QJMfLnU2nN2VUlHRM4X2WuXIZ5RfzPz2rnE+zrWzC6j8/prXcL2vTBHK9xroOyjvMD4/h8jT+P7ZM6yLCj4h/WGaBvIjpyM+VbgG32D118m5y+en1qlxHHPaStgSZgMdj1yrzj5UT4/h1viK5rNzJcWfa2jOZk2zpOg6SuhB2BpjgnZ2zZ2QyNmkEkxpAbx/WpzfDstji5lPYN22o9urEbZxB+cVKVcwBH71fWrSlHBGwOcQcpnmPwnbTx8KFeCXou3rMyqNK+R/gpIS5DZMfFWWSp1p+2lKCU9btk7DbfwHU9KdEmJ9gKVhhkdXXQqQRpO3gd/Wn1wzH3VY+QJ+lW9rsfiSmcW9/hJAaPI/80aYLPDta5dmuguTtEDKPwgdOdKxvaS1iLL2bykK4I7wHMbyNiNx4iqa7hyGIYQRoQd9OVN+y/hplJgpMzjH4Q2bjW25bHqOTDwIquxKzWh9pOBHFWzctj+ogGUCO8BqQenMjzis9QE16WOVrZCS4sYKqN9K9Xsbb7teouVASvZWBx5VLsY66hDJcdSNiGNTDgrLbECfT66Uxe4C41QyP56VyKa9lthVwr7U7qrkxNtb67TADR4g6H8qiXuKYK89xsuQsGI0K6yCBofChR0dffU1xbgNNGl0Zyfs2ns83D/uyAMkx+M5hr/dIomwJtd8Wr7xOgnONp0kE9a+c4FO2LzL7rsvkxH0NFxT7LrPHqjfuO4MPZIe4SeRyR6ToKi9lOGq4a7nFrcLljK0GJPJgPnWHYm+7++7N/cxb6nSl8O4rfsf6V10B3CnunzXY+tCMeKoTyRb2j6CtywuWroVxtKgw4O+h2I86C+N2Fw8J7SE1CvqWtNEhSR8J039IO7nZvt4VwYvYnvNnZSZAkrLCR8MgEAaCV8ae4jxS194a4jhlu2wpVdczJ3lJOwlWSJmY9amoqMrZPLUlcShfH3W9jf1uZAwedIYAq66aFdyCOtTeEuWNtbStm1VTPwNOhHUdaYtYUAGJy7hTGnONNt6L+xHDQS1xhoNB9TQlPkxYx4r+ljhMImEtyw6Sdy5OwA/SqbH8cvYgm2uYqRHsbWrf/kubDyFSr11sViwkwpZkB/CqAG4w/3EsFnwonsYFLSRbARefUxpvuavj++mjhz/APLa2Zli+xTWSGf+nbfdUMsJ6ty/OiDsfgcPaD2TaUg7XH1zAjYTtvyokx+F9qjIF94aEjny/Ohf7scsXGh7X6fqP5tTyhGHYmHJkzfov+EdnhhbzNbU5WSIOY65pBDE6bmRUDtDZVQ9xRlmAy7joSAfn6UQ8F4n7eyJkFe6fMDeq/j2AdkdAC2aYJ6x7u0gTFcclemj1INw9mccd7SKgZAZDGWb4jsInwj86DMLxh7d97ls7k76gjof3qfxjsjjUt/ecTbKo7lDJ90g6Zl+EGDB5x4iqm3h4q2HCq3s2bM5MJ7XaW9cPwqJ5CT8yTWk/Yrhxes4i9c783VUZtR3UnY+Lmsew75Qx/CCfy0rYvsO4tZ+5vZVibouMzDKR7wAWG2OizG+/Sr5YxjFUiMW2zT1AGg08q4v0pGEuBlDD4gD86dIrlKFNxjsxaxEtGV/xjmf9w51nnHuHth3KPHgeRA5jp5GtRwuLDB2+EMRJ0BygSR4TInwrLO23aW1fvM8ZrdpSqCSudp96RBy5iD4geNBRthRI4Vwa4wzAoJmVIIO4EiKzXtdg0tYu4qiDoWEiMx1MR4QavOz/wBpzWB7O/ZzZZCshC6TIldvUUGY7Ftduu7GWdixPmZNdeNC5GmtDd1Z9a9Sbx6an6V6mckmT42Qgwp2zcI2JHlUK2Z5ipWHssxAGvltXJRV6LzB2WZe8QZ2BH1IqsxmGs5ir22tt4fzWrO9xNbSTAnYfLeqlMtzvFtzueehY7kU8lFCxchg8KX/ALd0T0YZf8VFuo6e8vqP3Ghp8DMe7Jk6ddfyrxY7eO35elFK+mGTpjNvEL5U/ZE7RXBYB3FPYPhwe5ltjbnyqnStiXehzD4drzC1bnLMseXmaPeHcNWzbCjl/NfGoXA+GLZTaTzPU/tV7hcA90iNFnU+A3gdeU1ySk8kqRR1CPJka25zd2J8RP6VbYXit6cy3V6Kg0zde7GtEPC+CWUT/TEnnrPnNKxfZe06kp/TPmYiOfTQb0/BxRzxyqbsoOz+MZ8SuUQES4XHi7EsfmVHpWgYRVY9RH/NZBh+M3DjLqqwQZAofYMVMz0POB0rTOzXEPa2yJGddY9PoYp1ahZnFSypUWV85W01ob7TWu+Lu4PvHQAH9POii4Myz0/KhDjnbFFLWrCC9cjvk+4oG8/ijTwHWinzWhOLxy/RH4FxtMGWOIYJbbZtdTyyrHMHYVL4r2yF4ezwqF3YjznoQNj1G8bxWa8Rt3PbAoxukiQx1W1oZAnQHXlt470U9jQuCfKYY3P+4eZPTTQH/mkWNyZd5VGJYYvgWNa0Vu4hGS4D7S1kVtoICxGsjedOVAHa/hD2bisVRVcaC2IUFdxG4J0Op5+FbbZwZYZj8X0/ShnjeCt4gZbltWCtzMbfEsazy8aopxh7JR5t3L2Y5dc+zjmxA+Wv7UTcB4g961Yw+GsFcZh3d0voYJtiXNtgB3pc6SYEjbWivC9i8LnDsklTKiSFWNRAB19TV3bspZtkWVVZkEhRJE5iC3SevhXPl+XGXR2QwyXYc4K8umW7bDkAsgYMA0d7LBB3qbf0BLuFUCT8IjxJOgrOB3QIG/P0maRxG815Ar3HhdhJifEbGuVfJXtFZYa6Yntj2tOIPsLBiyNCRIz/ALIOnPes84kmdyOSaeu5P6elEuKUW0ZuSgn5CgPiXE8q5N3bViOU6/rXo/F3Jyfo5cz1SIuLvS2g0GlR2uAan08ajXb52mPKmY11rqbvZNKiVYecxPUV2mrFzQ9N/wBK9XDOT5MsuiLbtGrPAWCTALAn5eM1GY6iplg/0rh8B9aKWwNjHGMR7vPca8xzNM4zAFFTLDZwGgax0qKzElJ105+dWmPHdtf2j60JdhTGeE4E3NGlACCztoFUamP9xMRSuKYtbl53Qd0nSdzyn1priV0wokx0nSo1j+fOngqFmSGfKJ5nb96Luy3CvZ2wxGrwSOg5UJ2hN5AfxL9a0rDj+etDO60aH5EECegnUx6bVc9mkd852BKgDoAskfNqpydvMfWizsz/AKQ9f/ap45cI2hckFN8WEGGw0AQaoO2vF2AGFtRnue+0xlU8j00BJPIA0T4bl61mnFWOfHGdcz68/wDVUb+WlNjyOUqYssMYq0NcM4IuIdQM3sbOueIzPG+uxPTkB877GYBsORess2oAPI7fnzqRwFQMHbgRIM+PeNP8f/8AsW8x/wC4rslFcGzzI5peel6Kbi/aXEMgshlUPJuPqsL1J5CJmNTtzqDwvgP3glbZZbCxnaILka6/lA5c5NL7TL/8YnnK6+UUY9nEAwdkAAAoCfMqCa5YalS9no539GyFd4Yhsi0qhEX3SOZHXrQzxDh7plFwFSD3GEkb6L5UZfFHLSu8fH/xn/trr+R9Vo8v4s3bb3RR4PtDiLim0sEDczqR005aGnVtIjjTvvuBsIG09efpVbwL3LvgB9akE6HzP/stcEo3Bo9L4eR5Xzl+S3uWNCQdflTWCPtLJA/1BIYc5mf2qQp0Pl+tU7mMUkaSQDGkgg6GvLR7ZOvXnQRGnKdx69N6rbl5mOketEV0SoB/mooc7RaWjGneA06ZhpTPbNdFP2twrrh2yEkDVvISSR+VZzbHUzOtafxPTBXo07jfQ1mSbV6vw5XFpnn/ACFUkNuBJqMxp65z86Qm5rqlpMguzwJ2jQ/zWvUpxXq40W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6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44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51520" y="126876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Prevalencias en población LGBT, Chicago</a:t>
            </a:r>
            <a:r>
              <a:rPr lang="es-MX" dirty="0" smtClean="0"/>
              <a:t>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059832" y="227687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¿</a:t>
            </a:r>
            <a:r>
              <a:rPr lang="es-MX" b="1" dirty="0" smtClean="0"/>
              <a:t>Por qué surgen los </a:t>
            </a:r>
            <a:r>
              <a:rPr lang="es-MX" b="1" dirty="0" smtClean="0">
                <a:solidFill>
                  <a:srgbClr val="FF0000"/>
                </a:solidFill>
              </a:rPr>
              <a:t>Anexos?</a:t>
            </a:r>
          </a:p>
          <a:p>
            <a:pPr algn="ctr"/>
            <a:endParaRPr lang="es-MX" b="1" dirty="0" smtClean="0"/>
          </a:p>
          <a:p>
            <a:pPr algn="ctr"/>
            <a:r>
              <a:rPr lang="es-MX" b="1" dirty="0" smtClean="0"/>
              <a:t>¿Quién los abre?</a:t>
            </a:r>
          </a:p>
          <a:p>
            <a:pPr algn="ctr"/>
            <a:endParaRPr lang="es-MX" b="1" dirty="0" smtClean="0"/>
          </a:p>
          <a:p>
            <a:pPr algn="ctr"/>
            <a:r>
              <a:rPr lang="es-MX" b="1" dirty="0" smtClean="0"/>
              <a:t>¿Por qué persisten a pesar de estar fuera de la </a:t>
            </a:r>
            <a:r>
              <a:rPr lang="es-MX" b="1" dirty="0" smtClean="0">
                <a:solidFill>
                  <a:srgbClr val="FF0000"/>
                </a:solidFill>
              </a:rPr>
              <a:t>normativa</a:t>
            </a:r>
            <a:r>
              <a:rPr lang="es-MX" b="1" dirty="0" smtClean="0"/>
              <a:t>?</a:t>
            </a:r>
            <a:endParaRPr lang="es-MX" b="1" dirty="0"/>
          </a:p>
        </p:txBody>
      </p:sp>
      <p:pic>
        <p:nvPicPr>
          <p:cNvPr id="7" name="Picture 2" descr="http://t0.gstatic.com/images?q=tbn:ANd9GcROiIA_eOD2lEiE6fO2DojzBBtUUCjn3iePtFqK-kKVkijseKE1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2784307" cy="2088232"/>
          </a:xfrm>
          <a:prstGeom prst="rect">
            <a:avLst/>
          </a:prstGeom>
          <a:noFill/>
        </p:spPr>
      </p:pic>
      <p:pic>
        <p:nvPicPr>
          <p:cNvPr id="8" name="Picture 6" descr="http://t0.gstatic.com/images?q=tbn:ANd9GcRh-sEn8_2uE3_Mhj4j3whdJ7gExWDnhGjCbUeO8YHvTFBM6Pim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390" y="2492896"/>
            <a:ext cx="2691762" cy="2016224"/>
          </a:xfrm>
          <a:prstGeom prst="rect">
            <a:avLst/>
          </a:prstGeom>
          <a:noFill/>
        </p:spPr>
      </p:pic>
      <p:pic>
        <p:nvPicPr>
          <p:cNvPr id="9" name="Picture 10" descr="http://t0.gstatic.com/images?q=tbn:ANd9GcS1cyYr4SCJilk1KO_5C_8MLZxoa81AE_q6eIsZdrrN8zuK24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6"/>
            <a:ext cx="2736304" cy="2031651"/>
          </a:xfrm>
          <a:prstGeom prst="rect">
            <a:avLst/>
          </a:prstGeom>
          <a:noFill/>
        </p:spPr>
      </p:pic>
      <p:pic>
        <p:nvPicPr>
          <p:cNvPr id="10" name="Picture 14" descr="http://media.elsiglodetorreon.com.mx/i/2010/07/22018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24611"/>
            <a:ext cx="2736304" cy="2052228"/>
          </a:xfrm>
          <a:prstGeom prst="rect">
            <a:avLst/>
          </a:prstGeom>
          <a:noFill/>
        </p:spPr>
      </p:pic>
      <p:pic>
        <p:nvPicPr>
          <p:cNvPr id="11" name="Picture 2" descr="http://www.depuebla.com/notas/sites/default/files/imagenes/node_images/AA_t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725144"/>
            <a:ext cx="2569468" cy="1929003"/>
          </a:xfrm>
          <a:prstGeom prst="rect">
            <a:avLst/>
          </a:prstGeom>
          <a:noFill/>
        </p:spPr>
      </p:pic>
      <p:pic>
        <p:nvPicPr>
          <p:cNvPr id="12" name="Picture 12" descr="http://t2.gstatic.com/images?q=tbn:ANd9GcQb6Y4xcBO4pRkBwuRVuZdCZqEqv3_oRPBicB7rf2-E9q-KIT156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88640"/>
            <a:ext cx="2502024" cy="2016224"/>
          </a:xfrm>
          <a:prstGeom prst="rect">
            <a:avLst/>
          </a:prstGeom>
          <a:noFill/>
        </p:spPr>
      </p:pic>
      <p:pic>
        <p:nvPicPr>
          <p:cNvPr id="13" name="Picture 7" descr="C:\Users\Emiliano\Pictures\AA\Fachada hay una soluc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420888"/>
            <a:ext cx="2705335" cy="2029001"/>
          </a:xfrm>
          <a:prstGeom prst="rect">
            <a:avLst/>
          </a:prstGeom>
          <a:noFill/>
        </p:spPr>
      </p:pic>
      <p:pic>
        <p:nvPicPr>
          <p:cNvPr id="14" name="Picture 4" descr="C:\Users\Emiliano\Pictures\AA\IMG3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8640"/>
            <a:ext cx="2724810" cy="204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5960"/>
            <a:ext cx="8964488" cy="601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67600" cy="1152128"/>
          </a:xfrm>
        </p:spPr>
        <p:txBody>
          <a:bodyPr>
            <a:noAutofit/>
          </a:bodyPr>
          <a:lstStyle/>
          <a:p>
            <a:pPr lvl="0"/>
            <a:r>
              <a:rPr lang="es-MX" sz="2800" b="1" dirty="0" smtClean="0"/>
              <a:t> La rehabilitación no es lineal y la brecha de posibilidades es ilimitada.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El término puede llegar a ser ambiguo o juzgado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La OMS (Organización Mundial de la Salud) </a:t>
            </a:r>
            <a:r>
              <a:rPr lang="es-ES" dirty="0" smtClean="0"/>
              <a:t>en 1986 definió la </a:t>
            </a:r>
            <a:r>
              <a:rPr lang="es-ES" u="sng" dirty="0" smtClean="0"/>
              <a:t>rehabilitación</a:t>
            </a:r>
            <a:r>
              <a:rPr lang="es-ES" dirty="0" smtClean="0"/>
              <a:t> como «el conjunto de medidas sociales, educativas y profesionales destinadas a restablecer  al paciente incapacitado o limitado y devolverle la mayor capacidad e independencia posibles». </a:t>
            </a:r>
          </a:p>
          <a:p>
            <a:endParaRPr lang="es-ES" dirty="0" smtClean="0"/>
          </a:p>
          <a:p>
            <a:r>
              <a:rPr lang="es-ES" dirty="0" smtClean="0"/>
              <a:t>Variabilidad en cuanto a la rehabilitación: </a:t>
            </a:r>
            <a:r>
              <a:rPr lang="es-ES" u="sng" dirty="0" smtClean="0"/>
              <a:t>Lo deseable / Lo posible</a:t>
            </a:r>
            <a:r>
              <a:rPr lang="es-ES" dirty="0" smtClean="0"/>
              <a:t>, para cada individuo.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795362"/>
          </a:xfrm>
        </p:spPr>
        <p:txBody>
          <a:bodyPr/>
          <a:lstStyle/>
          <a:p>
            <a:r>
              <a:rPr lang="es-MX" dirty="0" smtClean="0"/>
              <a:t>La rehabilitación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3657600" cy="658368"/>
          </a:xfrm>
        </p:spPr>
        <p:txBody>
          <a:bodyPr/>
          <a:lstStyle/>
          <a:p>
            <a:pPr algn="ctr"/>
            <a:r>
              <a:rPr lang="es-MX" dirty="0" smtClean="0"/>
              <a:t>Lo ideal y lo deseable</a:t>
            </a:r>
            <a:endParaRPr lang="es-MX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>
          <a:xfrm>
            <a:off x="5004048" y="1340768"/>
            <a:ext cx="3657600" cy="658368"/>
          </a:xfrm>
        </p:spPr>
        <p:txBody>
          <a:bodyPr/>
          <a:lstStyle/>
          <a:p>
            <a:pPr algn="ctr"/>
            <a:r>
              <a:rPr lang="es-MX" dirty="0" smtClean="0"/>
              <a:t>Lo posible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251520" y="2132856"/>
            <a:ext cx="4248472" cy="4725144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Que Deje de consumir.  Lograr una verdadera admisión.</a:t>
            </a:r>
          </a:p>
          <a:p>
            <a:r>
              <a:rPr lang="es-MX" dirty="0" smtClean="0"/>
              <a:t>Que se convierta en un sujeto capaz de construir, reparar, transformar .</a:t>
            </a:r>
          </a:p>
          <a:p>
            <a:r>
              <a:rPr lang="es-MX" dirty="0" smtClean="0"/>
              <a:t>Que se reintegre a una familia, a una sociedad.</a:t>
            </a:r>
          </a:p>
          <a:p>
            <a:r>
              <a:rPr lang="es-MX" dirty="0" smtClean="0"/>
              <a:t>Que exprese y canalice adecuadamente sentimientos</a:t>
            </a:r>
          </a:p>
          <a:p>
            <a:r>
              <a:rPr lang="es-MX" dirty="0" smtClean="0"/>
              <a:t>Que modifique sus conductas adictivas / establecer límites a las conductas.</a:t>
            </a:r>
          </a:p>
          <a:p>
            <a:r>
              <a:rPr lang="es-MX" dirty="0" smtClean="0"/>
              <a:t>Que termine estudios/crecer laboralmente</a:t>
            </a:r>
          </a:p>
          <a:p>
            <a:r>
              <a:rPr lang="es-MX" dirty="0" smtClean="0"/>
              <a:t>Que Forme una familia/brindar seguridad y soporte afectivo y económico.</a:t>
            </a:r>
          </a:p>
          <a:p>
            <a:r>
              <a:rPr lang="es-MX" dirty="0" smtClean="0"/>
              <a:t>Que sea capaz de confrontarse; conocerse, comprometerse, mirarse a si mismo.</a:t>
            </a:r>
          </a:p>
          <a:p>
            <a:r>
              <a:rPr lang="es-MX" dirty="0" smtClean="0"/>
              <a:t>Etc.,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788024" y="2132856"/>
            <a:ext cx="3800425" cy="4968552"/>
          </a:xfrm>
        </p:spPr>
        <p:txBody>
          <a:bodyPr/>
          <a:lstStyle/>
          <a:p>
            <a:r>
              <a:rPr lang="es-MX" dirty="0" smtClean="0"/>
              <a:t>Que deje de consumir.</a:t>
            </a:r>
          </a:p>
          <a:p>
            <a:r>
              <a:rPr lang="es-MX" dirty="0" smtClean="0"/>
              <a:t>Que deje de delinquir.</a:t>
            </a:r>
          </a:p>
          <a:p>
            <a:r>
              <a:rPr lang="es-MX" dirty="0" smtClean="0"/>
              <a:t>Que empiece a ayudar a otros.</a:t>
            </a:r>
          </a:p>
          <a:p>
            <a:r>
              <a:rPr lang="es-MX" dirty="0" smtClean="0"/>
              <a:t>Que establezca metas y/o propósitos.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Acerca de la función social que desempeñan: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7467600" cy="441310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s-MX" dirty="0" smtClean="0">
                <a:solidFill>
                  <a:srgbClr val="FFC000"/>
                </a:solidFill>
              </a:rPr>
              <a:t>1.  </a:t>
            </a:r>
            <a:r>
              <a:rPr lang="es-MX" u="sng" dirty="0" smtClean="0"/>
              <a:t>A la Familia:</a:t>
            </a:r>
          </a:p>
          <a:p>
            <a:pPr marL="822960" lvl="1" indent="-457200"/>
            <a:r>
              <a:rPr lang="es-MX" u="sng" dirty="0">
                <a:solidFill>
                  <a:schemeClr val="tx1"/>
                </a:solidFill>
              </a:rPr>
              <a:t>S</a:t>
            </a:r>
            <a:r>
              <a:rPr lang="es-MX" u="sng" dirty="0" smtClean="0">
                <a:solidFill>
                  <a:schemeClr val="tx1"/>
                </a:solidFill>
              </a:rPr>
              <a:t>oporte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emocional y </a:t>
            </a:r>
            <a:r>
              <a:rPr lang="es-MX" u="sng" dirty="0" smtClean="0">
                <a:solidFill>
                  <a:schemeClr val="tx1"/>
                </a:solidFill>
              </a:rPr>
              <a:t>esperanza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</a:p>
          <a:p>
            <a:pPr marL="365760" lvl="1" indent="0"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pPr marL="822960" lvl="1" indent="-457200"/>
            <a:r>
              <a:rPr lang="es-MX" dirty="0" smtClean="0">
                <a:solidFill>
                  <a:schemeClr val="tx1"/>
                </a:solidFill>
              </a:rPr>
              <a:t>A </a:t>
            </a:r>
            <a:r>
              <a:rPr lang="es-MX" dirty="0" smtClean="0">
                <a:solidFill>
                  <a:schemeClr val="tx1"/>
                </a:solidFill>
              </a:rPr>
              <a:t>veces desesperado </a:t>
            </a:r>
            <a:r>
              <a:rPr lang="es-MX" dirty="0" smtClean="0">
                <a:solidFill>
                  <a:schemeClr val="tx1"/>
                </a:solidFill>
              </a:rPr>
              <a:t>acuden a estos centros intentando deshacerse del  “problema”. </a:t>
            </a:r>
          </a:p>
          <a:p>
            <a:pPr marL="822960" lvl="1" indent="-457200"/>
            <a:endParaRPr lang="es-MX" i="1" dirty="0" smtClean="0">
              <a:solidFill>
                <a:schemeClr val="tx1"/>
              </a:solidFill>
            </a:endParaRPr>
          </a:p>
          <a:p>
            <a:pPr marL="822960" lvl="1" indent="-457200"/>
            <a:r>
              <a:rPr lang="es-MX" i="1" dirty="0" smtClean="0">
                <a:solidFill>
                  <a:schemeClr val="tx1"/>
                </a:solidFill>
              </a:rPr>
              <a:t>Los </a:t>
            </a:r>
            <a:r>
              <a:rPr lang="es-MX" i="1" dirty="0" smtClean="0">
                <a:solidFill>
                  <a:schemeClr val="tx1"/>
                </a:solidFill>
              </a:rPr>
              <a:t>Anexos reciben en su mayoría a </a:t>
            </a:r>
            <a:r>
              <a:rPr lang="es-MX" i="1" dirty="0" smtClean="0">
                <a:solidFill>
                  <a:schemeClr val="tx1"/>
                </a:solidFill>
              </a:rPr>
              <a:t>irremediables</a:t>
            </a:r>
            <a:r>
              <a:rPr lang="es-MX" dirty="0" smtClean="0">
                <a:solidFill>
                  <a:schemeClr val="tx1"/>
                </a:solidFill>
              </a:rPr>
              <a:t>, que han sido motivo de rechazo por parte de sus familias e incluso en las calles.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7647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Acerca de la función social que desempeñan: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endParaRPr lang="es-MX" dirty="0" smtClean="0"/>
          </a:p>
          <a:p>
            <a:pPr marL="457200" indent="-457200">
              <a:buNone/>
            </a:pPr>
            <a:r>
              <a:rPr lang="es-MX" dirty="0" smtClean="0">
                <a:solidFill>
                  <a:srgbClr val="FFC000"/>
                </a:solidFill>
              </a:rPr>
              <a:t>2.   </a:t>
            </a:r>
            <a:r>
              <a:rPr lang="es-MX" u="sng" dirty="0" smtClean="0"/>
              <a:t>A la sociedad en general:</a:t>
            </a:r>
          </a:p>
          <a:p>
            <a:pPr marL="457200" indent="-457200"/>
            <a:r>
              <a:rPr lang="es-MX" dirty="0" smtClean="0"/>
              <a:t>Retienen </a:t>
            </a:r>
            <a:r>
              <a:rPr lang="es-MX" dirty="0" smtClean="0"/>
              <a:t>poblaciones muy grandes de adictos; algunos </a:t>
            </a:r>
            <a:r>
              <a:rPr lang="es-MX" dirty="0" smtClean="0"/>
              <a:t>delincuentes. </a:t>
            </a:r>
            <a:r>
              <a:rPr lang="es-MX" dirty="0" smtClean="0"/>
              <a:t>B</a:t>
            </a:r>
            <a:r>
              <a:rPr lang="es-MX" dirty="0" smtClean="0"/>
              <a:t>rindan </a:t>
            </a:r>
            <a:r>
              <a:rPr lang="es-MX" dirty="0" smtClean="0"/>
              <a:t>una alternativa de </a:t>
            </a:r>
            <a:r>
              <a:rPr lang="es-MX" u="sng" dirty="0" smtClean="0"/>
              <a:t>rehabilitación.</a:t>
            </a:r>
          </a:p>
          <a:p>
            <a:pPr marL="457200" indent="-457200"/>
            <a:endParaRPr lang="es-MX" dirty="0" smtClean="0"/>
          </a:p>
          <a:p>
            <a:pPr marL="457200" indent="-457200"/>
            <a:r>
              <a:rPr lang="es-MX" dirty="0" smtClean="0"/>
              <a:t>Existen </a:t>
            </a:r>
            <a:r>
              <a:rPr lang="es-MX" dirty="0" smtClean="0"/>
              <a:t>cerca de 20,000 personas internadas en este mismo momento, por un lapso de 3 meses. Son cerca de 80,000 pacientes al año.</a:t>
            </a:r>
          </a:p>
          <a:p>
            <a:pPr marL="457200" indent="-45720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551712" y="1340768"/>
            <a:ext cx="25922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Resistencia al cambio: de los profesionales a ir y viceversa.</a:t>
            </a:r>
            <a:endParaRPr lang="es-ES" sz="2000" dirty="0" smtClean="0"/>
          </a:p>
          <a:p>
            <a:pPr algn="ctr"/>
            <a:endParaRPr lang="es-ES" sz="2000" dirty="0" smtClean="0"/>
          </a:p>
          <a:p>
            <a:pPr algn="ctr"/>
            <a:endParaRPr lang="es-ES" sz="2000" dirty="0" smtClean="0"/>
          </a:p>
          <a:p>
            <a:pPr algn="ctr"/>
            <a:r>
              <a:rPr lang="es-ES" sz="2000" dirty="0" smtClean="0"/>
              <a:t>Cada quien habla de cómo le haya ido en la Feria</a:t>
            </a:r>
            <a:r>
              <a:rPr lang="es-MX" sz="2000" dirty="0" smtClean="0"/>
              <a:t/>
            </a:r>
            <a:br>
              <a:rPr lang="es-MX" sz="2000" dirty="0" smtClean="0"/>
            </a:br>
            <a:endParaRPr lang="es-MX" sz="2000" dirty="0"/>
          </a:p>
        </p:txBody>
      </p:sp>
      <p:pic>
        <p:nvPicPr>
          <p:cNvPr id="3" name="Picture 4" descr="http://elsoldeyakima.com/wp-content/uploads/2009/07/072609_as_es24houraa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577552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7467600" cy="724942"/>
          </a:xfrm>
        </p:spPr>
        <p:txBody>
          <a:bodyPr>
            <a:normAutofit/>
          </a:bodyPr>
          <a:lstStyle/>
          <a:p>
            <a:r>
              <a:rPr lang="es-MX" dirty="0" smtClean="0"/>
              <a:t>La herramienta es la CATARSIS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149080"/>
            <a:ext cx="1522512" cy="25042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MX" sz="1600" dirty="0" smtClean="0"/>
              <a:t>     El amor se convierte en el medicamento “imperial” contra toda enfermedad y violencia.</a:t>
            </a:r>
            <a:endParaRPr lang="es-MX" sz="1600" dirty="0"/>
          </a:p>
        </p:txBody>
      </p:sp>
      <p:pic>
        <p:nvPicPr>
          <p:cNvPr id="4" name="Picture 2" descr="http://3.bp.blogspot.com/_4xvIGWuoGCs/SGe7WHBVWLI/AAAAAAAAAMY/v6LZPCJHQ9Q/s400/ane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221088"/>
            <a:ext cx="2914324" cy="2232248"/>
          </a:xfrm>
          <a:prstGeom prst="rect">
            <a:avLst/>
          </a:prstGeom>
          <a:noFill/>
        </p:spPr>
      </p:pic>
      <p:pic>
        <p:nvPicPr>
          <p:cNvPr id="5" name="Picture 6" descr="C:\Users\Emiliano\Pictures\Fotos Comunidad Terapeutica\brenda en la playa 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880320" cy="2160113"/>
          </a:xfrm>
          <a:prstGeom prst="rect">
            <a:avLst/>
          </a:prstGeom>
          <a:noFill/>
        </p:spPr>
      </p:pic>
      <p:pic>
        <p:nvPicPr>
          <p:cNvPr id="7" name="Picture 3" descr="C:\Users\Emiliano\Pictures\AA\IMG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2712301" cy="217824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847856" y="2420888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Aniversario de un compañero</a:t>
            </a:r>
            <a:endParaRPr lang="es-MX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263680" y="4303455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“Amor Firme”: Caracterizado por la solidaridad y el apoyo del grupo con el propósito de ayudar al otro a sanar; a establecer límites claros que impidan al individuo seguir actuando con viejos patrones de conducta adictivos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miliano\Pictures\AA\Fachada comuni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08920"/>
            <a:ext cx="2520280" cy="1890210"/>
          </a:xfrm>
          <a:prstGeom prst="rect">
            <a:avLst/>
          </a:prstGeom>
          <a:noFill/>
        </p:spPr>
      </p:pic>
      <p:pic>
        <p:nvPicPr>
          <p:cNvPr id="5" name="Picture 4" descr="C:\Users\Emiliano\Pictures\AA\IMG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692696"/>
            <a:ext cx="2520280" cy="183620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228184" y="90872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Los periodos de tratamientos varían, pero los más cortos son de tres meses.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1772816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Los anexos han desarrollado una manera de trabajo que consiste en recibir, acoger, alimentar y asegurar un techo a cualquiera que padezca la enfermedad de la </a:t>
            </a:r>
            <a:r>
              <a:rPr lang="es-MX" dirty="0" err="1" smtClean="0"/>
              <a:t>adiccion</a:t>
            </a:r>
            <a:r>
              <a:rPr lang="es-MX" dirty="0" smtClean="0"/>
              <a:t>.</a:t>
            </a:r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El único requisito es “querer dejar de beber”</a:t>
            </a:r>
            <a:endParaRPr lang="es-MX" dirty="0"/>
          </a:p>
        </p:txBody>
      </p:sp>
      <p:pic>
        <p:nvPicPr>
          <p:cNvPr id="11" name="Picture 4" descr="http://hazmeelchingadofavor.com/wp-content/uploads/2009/08/aa_cheleros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8397" y="4797152"/>
            <a:ext cx="2555244" cy="187220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868144" y="4437112"/>
            <a:ext cx="34563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Incongruencia:</a:t>
            </a:r>
          </a:p>
          <a:p>
            <a:endParaRPr lang="es-MX" sz="2000" b="1" dirty="0" smtClean="0"/>
          </a:p>
          <a:p>
            <a:r>
              <a:rPr lang="es-MX" u="sng" dirty="0" smtClean="0"/>
              <a:t>Los llamados “Ingobernables”</a:t>
            </a:r>
            <a:endParaRPr lang="es-MX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7935144" cy="1763688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/>
              <a:t>Algunos Anexos se están profesionalizando</a:t>
            </a:r>
            <a:endParaRPr lang="es-MX" sz="2800" dirty="0"/>
          </a:p>
        </p:txBody>
      </p:sp>
      <p:pic>
        <p:nvPicPr>
          <p:cNvPr id="4" name="Picture 4" descr="C:\Users\Emiliano\Pictures\AA\Dinamica con arturo. Los volcanes agosto 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664296" cy="199822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371703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Dinámica de liberación.</a:t>
            </a:r>
            <a:endParaRPr lang="es-MX" sz="1400" dirty="0"/>
          </a:p>
        </p:txBody>
      </p:sp>
      <p:pic>
        <p:nvPicPr>
          <p:cNvPr id="6" name="Picture 4" descr="C:\Users\Emiliano\Pictures\Fotos Comunidad Terapeutica\IMG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72816"/>
            <a:ext cx="2592288" cy="194421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059832" y="371703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Elaborando un “proyecto de vida”</a:t>
            </a:r>
            <a:endParaRPr lang="es-MX" sz="1400" dirty="0"/>
          </a:p>
        </p:txBody>
      </p:sp>
      <p:pic>
        <p:nvPicPr>
          <p:cNvPr id="8" name="Picture 5" descr="C:\Users\Emiliano\Pictures\AA\dinamica ataud agosto 2009 volca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72816"/>
            <a:ext cx="2459765" cy="184482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084168" y="37170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Dinámica: “El día de mi funeral”</a:t>
            </a:r>
            <a:endParaRPr lang="es-MX" sz="1400" dirty="0"/>
          </a:p>
        </p:txBody>
      </p:sp>
      <p:pic>
        <p:nvPicPr>
          <p:cNvPr id="10" name="Picture 5" descr="C:\Users\Emiliano\Pictures\Fotos Comunidad Terapeutica\IMG2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93096"/>
            <a:ext cx="2664296" cy="199822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83568" y="630932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Meditación – relajación.</a:t>
            </a:r>
            <a:endParaRPr lang="es-MX" sz="1400" dirty="0"/>
          </a:p>
        </p:txBody>
      </p:sp>
      <p:pic>
        <p:nvPicPr>
          <p:cNvPr id="12" name="Picture 6" descr="http://t1.gstatic.com/images?q=tbn:ANd9GcSPIf8d3BIuwG0daJbGzq0GtOAtblp-efC563b5Kw4LhHYIPjA9_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365104"/>
            <a:ext cx="3351339" cy="18002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4067944" y="61653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Ronda de señalamientos y evaluación de la semana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864096"/>
          </a:xfrm>
        </p:spPr>
        <p:txBody>
          <a:bodyPr>
            <a:normAutofit/>
          </a:bodyPr>
          <a:lstStyle/>
          <a:p>
            <a:r>
              <a:rPr lang="es-MX" sz="2000" b="1" dirty="0" smtClean="0"/>
              <a:t>Hoy en día muchos </a:t>
            </a:r>
            <a:r>
              <a:rPr lang="es-MX" sz="2000" b="1" dirty="0" smtClean="0">
                <a:solidFill>
                  <a:srgbClr val="FF0000"/>
                </a:solidFill>
              </a:rPr>
              <a:t>“Padrinos” </a:t>
            </a:r>
            <a:r>
              <a:rPr lang="es-MX" sz="2000" b="1" dirty="0" smtClean="0">
                <a:solidFill>
                  <a:schemeClr val="tx1"/>
                </a:solidFill>
              </a:rPr>
              <a:t>buscan certificarse </a:t>
            </a:r>
            <a:r>
              <a:rPr lang="es-MX" sz="2000" b="1" dirty="0" smtClean="0"/>
              <a:t>como consejeros en adicciones.</a:t>
            </a:r>
            <a:endParaRPr lang="es-MX" sz="2000" b="1" dirty="0"/>
          </a:p>
        </p:txBody>
      </p:sp>
      <p:pic>
        <p:nvPicPr>
          <p:cNvPr id="3" name="Picture 3" descr="C:\Users\Emiliano\Pictures\Fotos Comunidad Terapeutica\brenda en la playa 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232249" cy="1674187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971600" y="31409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Congresos</a:t>
            </a:r>
            <a:endParaRPr lang="es-MX" dirty="0"/>
          </a:p>
        </p:txBody>
      </p:sp>
      <p:pic>
        <p:nvPicPr>
          <p:cNvPr id="5" name="Picture 5" descr="C:\Users\Emiliano\Pictures\AA\IMG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600400" cy="277530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788024" y="5229200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Curso – taller: Universidad Veracruzana</a:t>
            </a:r>
            <a:endParaRPr lang="es-MX" sz="1600" dirty="0"/>
          </a:p>
        </p:txBody>
      </p:sp>
      <p:pic>
        <p:nvPicPr>
          <p:cNvPr id="7" name="Picture 2" descr="C:\Users\Emiliano\Pictures\Fotos Comunidad Terapeutica\brenda en la playa 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484784"/>
            <a:ext cx="2339752" cy="1664804"/>
          </a:xfrm>
          <a:prstGeom prst="rect">
            <a:avLst/>
          </a:prstGeom>
          <a:noFill/>
        </p:spPr>
      </p:pic>
      <p:pic>
        <p:nvPicPr>
          <p:cNvPr id="52226" name="Picture 2" descr="F:\Diplomado Consejeria terapeutica en drogodependencia\Fotos\SDC13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89040"/>
            <a:ext cx="3360373" cy="252028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83568" y="633478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Diplomados de la FEMEXCOT y UV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836712"/>
            <a:ext cx="7467600" cy="86895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Epidemiología; situación actual en México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dirty="0" smtClean="0"/>
              <a:t>De los 112 millones de Mexicanos,  mas de 4 millones tienen problemas con el alcohol.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De estos 4 millones, mas del 50 % son verdaderos alcohólicos.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Alrededor de 1.5 millones están necesitando tratamiento residencial.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Solo el 17 % lo ha recibido. </a:t>
            </a:r>
          </a:p>
          <a:p>
            <a:endParaRPr lang="es-MX" dirty="0" smtClean="0"/>
          </a:p>
          <a:p>
            <a:r>
              <a:rPr lang="es-MX" dirty="0" smtClean="0"/>
              <a:t>5 millones de Mexicanos han consumido alguna droga ilegal alguna vez en la vida.</a:t>
            </a:r>
          </a:p>
          <a:p>
            <a:endParaRPr lang="es-MX" dirty="0" smtClean="0"/>
          </a:p>
          <a:p>
            <a:r>
              <a:rPr lang="es-MX" dirty="0" smtClean="0"/>
              <a:t>Alrededor del 10% son verdaderos adictos</a:t>
            </a:r>
          </a:p>
          <a:p>
            <a:endParaRPr lang="es-MX" dirty="0" smtClean="0"/>
          </a:p>
          <a:p>
            <a:r>
              <a:rPr lang="es-MX" dirty="0" smtClean="0"/>
              <a:t>De estos 500 mil usuarios que tienen problemas de adicción, poco menos de la mitad requiere internamiento residencial. 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237312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s-MX" dirty="0" smtClean="0"/>
              <a:t>Encuesta Nacional de Adicciones, 2008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92696"/>
            <a:ext cx="7467600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 smtClean="0"/>
              <a:t>Plan de acción para profesionalizar los Anexos: </a:t>
            </a:r>
          </a:p>
          <a:p>
            <a:endParaRPr lang="es-ES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s-ES" sz="1800" dirty="0" smtClean="0">
                <a:solidFill>
                  <a:schemeClr val="tx1"/>
                </a:solidFill>
              </a:rPr>
              <a:t>Brindar capacitación gratuita y sistemática a </a:t>
            </a:r>
            <a:r>
              <a:rPr lang="es-ES" sz="1500" dirty="0" err="1" smtClean="0">
                <a:solidFill>
                  <a:schemeClr val="tx1"/>
                </a:solidFill>
              </a:rPr>
              <a:t>a</a:t>
            </a:r>
            <a:r>
              <a:rPr lang="es-ES" sz="1500" dirty="0" smtClean="0">
                <a:solidFill>
                  <a:schemeClr val="tx1"/>
                </a:solidFill>
              </a:rPr>
              <a:t> profesionales y  “padrinos” principalmente, </a:t>
            </a:r>
            <a:r>
              <a:rPr lang="es-ES" sz="1800" dirty="0" smtClean="0">
                <a:solidFill>
                  <a:schemeClr val="tx1"/>
                </a:solidFill>
              </a:rPr>
              <a:t>través de:</a:t>
            </a:r>
          </a:p>
          <a:p>
            <a:pPr lvl="1"/>
            <a:r>
              <a:rPr lang="es-ES" sz="1500" dirty="0" smtClean="0">
                <a:solidFill>
                  <a:schemeClr val="tx1"/>
                </a:solidFill>
              </a:rPr>
              <a:t>Cursos, </a:t>
            </a:r>
          </a:p>
          <a:p>
            <a:pPr lvl="1"/>
            <a:r>
              <a:rPr lang="es-ES" sz="1500" dirty="0" smtClean="0">
                <a:solidFill>
                  <a:schemeClr val="tx1"/>
                </a:solidFill>
              </a:rPr>
              <a:t>Seminarios,</a:t>
            </a:r>
          </a:p>
          <a:p>
            <a:pPr lvl="1"/>
            <a:r>
              <a:rPr lang="es-ES" sz="1500" dirty="0" smtClean="0">
                <a:solidFill>
                  <a:schemeClr val="tx1"/>
                </a:solidFill>
              </a:rPr>
              <a:t>Conferencias, </a:t>
            </a:r>
          </a:p>
          <a:p>
            <a:pPr lvl="1"/>
            <a:r>
              <a:rPr lang="es-ES" sz="1500" dirty="0" smtClean="0">
                <a:solidFill>
                  <a:schemeClr val="tx1"/>
                </a:solidFill>
              </a:rPr>
              <a:t>Congresos </a:t>
            </a:r>
          </a:p>
          <a:p>
            <a:pPr lvl="1"/>
            <a:r>
              <a:rPr lang="es-ES" sz="1500" dirty="0" smtClean="0">
                <a:solidFill>
                  <a:schemeClr val="tx1"/>
                </a:solidFill>
              </a:rPr>
              <a:t>Diplomados </a:t>
            </a:r>
            <a:endParaRPr lang="es-E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MX" dirty="0"/>
          </a:p>
        </p:txBody>
      </p:sp>
      <p:pic>
        <p:nvPicPr>
          <p:cNvPr id="43012" name="Picture 4" descr="http://t1.gstatic.com/images?q=tbn:ANd9GcQQ221_O0CjHeZy5jErlghLzNpBWG9ONV2HHgzqlXUzn15ltYWi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2855003" cy="1800200"/>
          </a:xfrm>
          <a:prstGeom prst="rect">
            <a:avLst/>
          </a:prstGeom>
          <a:noFill/>
        </p:spPr>
      </p:pic>
      <p:pic>
        <p:nvPicPr>
          <p:cNvPr id="1026" name="Picture 2" descr="C:\Users\Emiliano\Pictures\198938_213230178693478_100000194920128_986584_359008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3.gstatic.com/images?q=tbn:ANd9GcQHHUqwxPcUBgRew6bdqEoRotHVnYrI-myC1e_jgxe42nUSO3t2M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99564" y="3358225"/>
            <a:ext cx="2664296" cy="2331262"/>
          </a:xfrm>
          <a:prstGeom prst="rect">
            <a:avLst/>
          </a:prstGeom>
          <a:noFill/>
        </p:spPr>
      </p:pic>
      <p:pic>
        <p:nvPicPr>
          <p:cNvPr id="18436" name="Picture 4" descr="https://encrypted-tbn1.gstatic.com/images?q=tbn:ANd9GcTZEI9eKA7hMciLA2furx40yfzsCenhoiM5nAa8sVaS_xurWbDW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378" y="4908954"/>
            <a:ext cx="3524622" cy="194904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Los modelos comunitarios en Brasil y sus favelas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72816"/>
            <a:ext cx="8229600" cy="4325112"/>
          </a:xfrm>
        </p:spPr>
        <p:txBody>
          <a:bodyPr>
            <a:normAutofit/>
          </a:bodyPr>
          <a:lstStyle/>
          <a:p>
            <a:r>
              <a:rPr lang="es-MX" dirty="0" smtClean="0"/>
              <a:t>Desalojos.</a:t>
            </a:r>
          </a:p>
          <a:p>
            <a:r>
              <a:rPr lang="es-MX" dirty="0" smtClean="0"/>
              <a:t>Violencia = mas violencia.</a:t>
            </a:r>
          </a:p>
          <a:p>
            <a:r>
              <a:rPr lang="es-MX" dirty="0" smtClean="0"/>
              <a:t>Según el Instituto Brasileño de Geografía y Estadísticas  (IBGE) , de 1980 al 2000 se produjeron 600,000 homicidios.</a:t>
            </a:r>
          </a:p>
          <a:p>
            <a:r>
              <a:rPr lang="es-MX" dirty="0" smtClean="0"/>
              <a:t>2003, 43,000 asesinatos. </a:t>
            </a:r>
          </a:p>
          <a:p>
            <a:r>
              <a:rPr lang="es-MX" dirty="0" smtClean="0"/>
              <a:t>Niños soldados</a:t>
            </a:r>
          </a:p>
          <a:p>
            <a:r>
              <a:rPr lang="es-MX" dirty="0" smtClean="0"/>
              <a:t>Corrupción gubernamental.</a:t>
            </a:r>
          </a:p>
          <a:p>
            <a:r>
              <a:rPr lang="es-MX" dirty="0" smtClean="0"/>
              <a:t>CT en favelas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9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36504"/>
          </a:xfrm>
        </p:spPr>
        <p:txBody>
          <a:bodyPr>
            <a:normAutofit fontScale="85000" lnSpcReduction="20000"/>
          </a:bodyPr>
          <a:lstStyle/>
          <a:p>
            <a:pPr algn="ctr"/>
            <a:endParaRPr lang="es-MX" sz="2400" dirty="0" smtClean="0"/>
          </a:p>
          <a:p>
            <a:pPr algn="just"/>
            <a:r>
              <a:rPr lang="es-MX" sz="2400" dirty="0" smtClean="0"/>
              <a:t>¿Cerrar los anexos?, o ¿crear sinergias, y ayudar a profesionalizarlos?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¿El problema es de los adictos? O ¿Un problema de salud pública que nos atañe a todos y en el que todos podemos participar en la solución del problema?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Todos, la sociedad en general y profesionales de la salud, debemos estar conscientes y preparados acerca del problema que representan las adicciones.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Aquí reunidos hay psicólogos, médicos, estudiantes, etc., pero también son madres, padres e hijos;  todos pertenecemos a una familia, una familia de 6 mil millones compartiendo el mismo hogar; nuestro planeta. Las adicciones son un problema de todos.</a:t>
            </a:r>
          </a:p>
          <a:p>
            <a:pPr algn="ctr"/>
            <a:endParaRPr lang="es-MX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62068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REFLEXIONES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7467600" cy="2079104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/>
              <a:t>MUCHAS </a:t>
            </a:r>
            <a:br>
              <a:rPr lang="es-MX" sz="4400" dirty="0" smtClean="0"/>
            </a:br>
            <a:r>
              <a:rPr lang="es-MX" sz="4400" dirty="0" smtClean="0"/>
              <a:t>GRACIAS</a:t>
            </a:r>
            <a:endParaRPr lang="es-MX" sz="4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475656" y="2708920"/>
            <a:ext cx="62646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Debemos entonces no bajar la guardia y actuar.</a:t>
            </a:r>
          </a:p>
          <a:p>
            <a:pPr algn="ctr"/>
            <a:endParaRPr lang="es-MX" sz="3200" dirty="0" smtClean="0"/>
          </a:p>
          <a:p>
            <a:pPr algn="ctr"/>
            <a:r>
              <a:rPr lang="es-MX" sz="3200" b="1" dirty="0" smtClean="0"/>
              <a:t>“ Por un mundo mejor,  Juntos por los que vendrán.”</a:t>
            </a:r>
          </a:p>
          <a:p>
            <a:endParaRPr lang="es-MX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59492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rgbClr val="0070C0"/>
                </a:solidFill>
              </a:rPr>
              <a:t>Facebook</a:t>
            </a:r>
            <a:r>
              <a:rPr lang="es-MX" dirty="0" smtClean="0">
                <a:solidFill>
                  <a:srgbClr val="0070C0"/>
                </a:solidFill>
              </a:rPr>
              <a:t>: </a:t>
            </a:r>
            <a:r>
              <a:rPr lang="es-MX" dirty="0" err="1" smtClean="0">
                <a:solidFill>
                  <a:srgbClr val="0070C0"/>
                </a:solidFill>
              </a:rPr>
              <a:t>Psic</a:t>
            </a:r>
            <a:r>
              <a:rPr lang="es-MX" dirty="0" smtClean="0">
                <a:solidFill>
                  <a:srgbClr val="0070C0"/>
                </a:solidFill>
              </a:rPr>
              <a:t>. Emiliano Rebolledo Velasco</a:t>
            </a:r>
          </a:p>
          <a:p>
            <a:r>
              <a:rPr lang="es-MX" dirty="0" err="1" smtClean="0">
                <a:solidFill>
                  <a:srgbClr val="0070C0"/>
                </a:solidFill>
              </a:rPr>
              <a:t>Pag</a:t>
            </a:r>
            <a:r>
              <a:rPr lang="es-MX" dirty="0" smtClean="0">
                <a:solidFill>
                  <a:srgbClr val="0070C0"/>
                </a:solidFill>
              </a:rPr>
              <a:t>. De </a:t>
            </a:r>
            <a:r>
              <a:rPr lang="es-MX" dirty="0" err="1" smtClean="0">
                <a:solidFill>
                  <a:srgbClr val="0070C0"/>
                </a:solidFill>
              </a:rPr>
              <a:t>Facebook</a:t>
            </a:r>
            <a:r>
              <a:rPr lang="es-MX" dirty="0" smtClean="0">
                <a:solidFill>
                  <a:srgbClr val="0070C0"/>
                </a:solidFill>
              </a:rPr>
              <a:t>: “TRATAMIENTO DE LAS ADICCIONES”</a:t>
            </a:r>
            <a:endParaRPr lang="es-MX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Los recursos mágicos de diversos tipos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Juramentos </a:t>
            </a:r>
          </a:p>
          <a:p>
            <a:r>
              <a:rPr lang="es-MX" dirty="0" smtClean="0"/>
              <a:t>Herbolaria</a:t>
            </a:r>
          </a:p>
          <a:p>
            <a:r>
              <a:rPr lang="es-MX" dirty="0" smtClean="0"/>
              <a:t>Ansiolíticos</a:t>
            </a:r>
          </a:p>
          <a:p>
            <a:r>
              <a:rPr lang="es-MX" dirty="0" smtClean="0"/>
              <a:t>O simultáneamente combinados  son los caminos preferidos del alcohólico.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58092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Qué son “Los Anexos”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3672408"/>
          </a:xfrm>
        </p:spPr>
        <p:txBody>
          <a:bodyPr>
            <a:normAutofit/>
          </a:bodyPr>
          <a:lstStyle/>
          <a:p>
            <a:r>
              <a:rPr lang="es-ES" sz="2300" dirty="0" smtClean="0"/>
              <a:t>Se trata de una alternativa de tratamiento conocido como Alcohólicos Anónimos de 24 Hrs. o “Anexos” de AA</a:t>
            </a:r>
            <a:r>
              <a:rPr lang="es-MX" sz="2300" dirty="0" smtClean="0"/>
              <a:t> </a:t>
            </a:r>
            <a:r>
              <a:rPr lang="es-ES" sz="2300" dirty="0" smtClean="0"/>
              <a:t>.</a:t>
            </a:r>
          </a:p>
          <a:p>
            <a:pPr>
              <a:buNone/>
            </a:pPr>
            <a:r>
              <a:rPr lang="es-MX" sz="2300" dirty="0" smtClean="0"/>
              <a:t>  </a:t>
            </a:r>
          </a:p>
          <a:p>
            <a:r>
              <a:rPr lang="es-MX" sz="2300" dirty="0" smtClean="0"/>
              <a:t>Llamado así pues cuentan con un Albergue Anexo al grupo de Alcohólicos Anónimos.</a:t>
            </a:r>
          </a:p>
          <a:p>
            <a:endParaRPr lang="es-MX" sz="2300" dirty="0" smtClean="0"/>
          </a:p>
          <a:p>
            <a:r>
              <a:rPr lang="es-MX" sz="2300" dirty="0" smtClean="0"/>
              <a:t>En el caso de México estos Anexos representan “La Opción” de tratamiento para el grueso de la población.</a:t>
            </a:r>
            <a:endParaRPr lang="es-MX" sz="2300" dirty="0"/>
          </a:p>
        </p:txBody>
      </p:sp>
      <p:pic>
        <p:nvPicPr>
          <p:cNvPr id="5" name="Picture 4" descr="http://t2.gstatic.com/images?q=tbn:ANd9GcTK63-ECS1jFnQy1v0z2Zle85Kb9aIVD9XUUfpexC6eYGCaxLk1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57192"/>
            <a:ext cx="2376264" cy="1440160"/>
          </a:xfrm>
          <a:prstGeom prst="rect">
            <a:avLst/>
          </a:prstGeom>
          <a:noFill/>
        </p:spPr>
      </p:pic>
      <p:pic>
        <p:nvPicPr>
          <p:cNvPr id="6" name="Picture 10" descr="http://t3.gstatic.com/images?q=tbn:ANd9GcSDsVp0wQyvcUfo7QQoh1LwI_jQHtSIFhS5XOcTfbDFRuxmpJhk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502162"/>
            <a:ext cx="4552229" cy="216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1196752"/>
            <a:ext cx="2267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/>
              <a:t>1870 </a:t>
            </a:r>
            <a:r>
              <a:rPr lang="es-MX" sz="1600" dirty="0" smtClean="0"/>
              <a:t> primer intento por regular el uso y venta de algunas </a:t>
            </a:r>
            <a:r>
              <a:rPr lang="es-MX" sz="1600" dirty="0" err="1" smtClean="0"/>
              <a:t>SPAs</a:t>
            </a:r>
            <a:r>
              <a:rPr lang="es-MX" sz="1600" dirty="0" smtClean="0"/>
              <a:t> sólo se podrían adquirir con receta médica.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44008" y="1700808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La Organización Mundial de la Salud nombro al alcoholismo como una enfermedad en </a:t>
            </a:r>
            <a:r>
              <a:rPr lang="es-MX" sz="1600" b="1" dirty="0" smtClean="0"/>
              <a:t>1959</a:t>
            </a:r>
            <a:endParaRPr lang="es-MX" sz="1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9824" y="126876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En </a:t>
            </a:r>
            <a:r>
              <a:rPr lang="es-MX" sz="1600" b="1" dirty="0" smtClean="0"/>
              <a:t>1969</a:t>
            </a:r>
            <a:r>
              <a:rPr lang="es-MX" sz="1600" dirty="0" smtClean="0"/>
              <a:t> se crea el primer </a:t>
            </a:r>
            <a:r>
              <a:rPr lang="es-MX" sz="1600" dirty="0" smtClean="0">
                <a:solidFill>
                  <a:srgbClr val="FF0000"/>
                </a:solidFill>
              </a:rPr>
              <a:t>CIJ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9744" y="3429000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/>
              <a:t>1972</a:t>
            </a:r>
            <a:r>
              <a:rPr lang="es-MX" sz="1600" dirty="0" smtClean="0"/>
              <a:t> Centro Mexicano de Estudios en Farmacodependencia (CEMEF) posteriormente Instituto Mexicano de Psiquiatría (IMP)  1979</a:t>
            </a:r>
            <a:endParaRPr lang="es-MX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27584" y="5072896"/>
            <a:ext cx="24482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1986, </a:t>
            </a:r>
            <a:r>
              <a:rPr lang="es-MX" sz="1400" dirty="0" smtClean="0"/>
              <a:t>CONADIC: </a:t>
            </a:r>
            <a:r>
              <a:rPr lang="es-MX" sz="1600" dirty="0" smtClean="0"/>
              <a:t>Coordinación y revisión de los programas Nacionales contra el Tabaquismo, el Alcoholismo y la farmacodependencia, </a:t>
            </a:r>
            <a:endParaRPr lang="es-MX" sz="1600" dirty="0"/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2411760" y="1628800"/>
            <a:ext cx="648072" cy="2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6732240" y="162880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8316416" y="2276872"/>
            <a:ext cx="794" cy="576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 flipV="1">
            <a:off x="6012160" y="5229200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0800000" flipV="1">
            <a:off x="3491880" y="5661248"/>
            <a:ext cx="720080" cy="2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79512" y="3212976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/>
              <a:t>1990, </a:t>
            </a:r>
            <a:r>
              <a:rPr lang="es-MX" sz="1600" dirty="0" smtClean="0"/>
              <a:t>SISVEA sistema de vigilancia epidemiológica de las adicciones</a:t>
            </a:r>
            <a:endParaRPr lang="es-MX" sz="1600" dirty="0"/>
          </a:p>
        </p:txBody>
      </p:sp>
      <p:cxnSp>
        <p:nvCxnSpPr>
          <p:cNvPr id="29" name="28 Conector recto de flecha"/>
          <p:cNvCxnSpPr/>
          <p:nvPr/>
        </p:nvCxnSpPr>
        <p:spPr>
          <a:xfrm rot="5400000" flipH="1" flipV="1">
            <a:off x="1065935" y="4630809"/>
            <a:ext cx="6770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932040" y="76470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1947  </a:t>
            </a:r>
            <a:r>
              <a:rPr lang="es-MX" sz="1600" dirty="0" smtClean="0"/>
              <a:t>Llegada de </a:t>
            </a:r>
            <a:r>
              <a:rPr lang="es-MX" sz="1600" dirty="0" smtClean="0">
                <a:solidFill>
                  <a:srgbClr val="FF0000"/>
                </a:solidFill>
              </a:rPr>
              <a:t>AA </a:t>
            </a:r>
            <a:r>
              <a:rPr lang="es-MX" sz="1600" dirty="0" smtClean="0"/>
              <a:t>a México en Monterrey</a:t>
            </a:r>
            <a:endParaRPr lang="es-MX" dirty="0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3851920" y="19168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3131840" y="9807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Hospital </a:t>
            </a:r>
            <a:r>
              <a:rPr lang="es-MX" dirty="0" err="1" smtClean="0"/>
              <a:t>Towns</a:t>
            </a:r>
            <a:r>
              <a:rPr lang="es-MX" dirty="0" smtClean="0"/>
              <a:t> en NY</a:t>
            </a:r>
            <a:endParaRPr lang="es-MX" dirty="0"/>
          </a:p>
        </p:txBody>
      </p:sp>
      <p:sp>
        <p:nvSpPr>
          <p:cNvPr id="30" name="29 CuadroTexto"/>
          <p:cNvSpPr txBox="1"/>
          <p:nvPr/>
        </p:nvSpPr>
        <p:spPr>
          <a:xfrm>
            <a:off x="0" y="40466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Cómo surgen?</a:t>
            </a:r>
            <a:endParaRPr lang="es-MX" sz="36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427984" y="4653136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Programa de atención a la farmacodependencia de la PGR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ondo emilio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824" y="0"/>
            <a:ext cx="9211376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MX" sz="18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MODELOS COMUNITARIOS DE TRATAMIENTO</a:t>
            </a:r>
            <a:endParaRPr lang="es-ES" altLang="es-MX" sz="1800" b="1" dirty="0" smtClean="0">
              <a:solidFill>
                <a:srgbClr val="000090"/>
              </a:solidFill>
              <a:effectLst>
                <a:outerShdw blurRad="38100" dist="38100" dir="2700000" algn="tl">
                  <a:srgbClr val="7C9BA5"/>
                </a:outerShdw>
              </a:effectLst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3352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1935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ALCOHÓLICOS ANONIMOS </a:t>
            </a:r>
            <a:endParaRPr lang="es-ES" altLang="es-MX" sz="1600" b="1" dirty="0" smtClean="0">
              <a:solidFill>
                <a:srgbClr val="000090"/>
              </a:solidFill>
              <a:effectLst>
                <a:outerShdw blurRad="38100" dist="38100" dir="2700000" algn="tl">
                  <a:srgbClr val="7C9BA5"/>
                </a:outerShdw>
              </a:effectLst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1950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71600" y="1752600"/>
            <a:ext cx="1905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MODELOS RESIDENCIALES DE TRATAMIENTO </a:t>
            </a:r>
            <a:endParaRPr lang="es-ES" altLang="es-MX" sz="1400" b="1" dirty="0" smtClean="0">
              <a:solidFill>
                <a:srgbClr val="000090"/>
              </a:solidFill>
              <a:effectLst>
                <a:outerShdw blurRad="38100" dist="38100" dir="2700000" algn="tl">
                  <a:srgbClr val="7C9BA5"/>
                </a:outerShdw>
              </a:effectLst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" y="27432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1960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505200" y="2462212"/>
            <a:ext cx="2362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MODELO CALIFORNIANO PARA ADICTOS A LA HEROINA</a:t>
            </a:r>
            <a:endParaRPr lang="es-ES" altLang="es-MX" sz="1400" b="1" dirty="0" smtClean="0">
              <a:solidFill>
                <a:srgbClr val="000090"/>
              </a:solidFill>
              <a:effectLst>
                <a:outerShdw blurRad="38100" dist="38100" dir="2700000" algn="tl">
                  <a:srgbClr val="7C9BA5"/>
                </a:outerShdw>
              </a:effectLst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629400" y="2438400"/>
            <a:ext cx="1905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ALCOHÓLICOS ANÓNIMOS EN MÉXICO</a:t>
            </a:r>
            <a:endParaRPr lang="es-ES" altLang="es-MX" sz="1400" b="1" dirty="0" smtClean="0">
              <a:solidFill>
                <a:srgbClr val="000090"/>
              </a:solidFill>
              <a:effectLst>
                <a:outerShdw blurRad="38100" dist="38100" dir="2700000" algn="tl">
                  <a:srgbClr val="7C9BA5"/>
                </a:outerShdw>
              </a:effectLst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8600" y="35496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1970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219200" y="3444875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MODELO MINNESOTA</a:t>
            </a:r>
            <a:endParaRPr lang="es-ES" altLang="es-MX" sz="1400" b="1" dirty="0" smtClean="0">
              <a:solidFill>
                <a:srgbClr val="000090"/>
              </a:solidFill>
              <a:effectLst>
                <a:outerShdw blurRad="38100" dist="38100" dir="2700000" algn="tl">
                  <a:srgbClr val="7C9BA5"/>
                </a:outerShdw>
              </a:effectLst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895600" y="3429000"/>
            <a:ext cx="1524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ES_tradnl" altLang="es-MX" sz="1800" b="1" baseline="-2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Corrientes terapéuticas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ES_tradnl" altLang="es-MX" sz="1800" b="1" baseline="-2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Enfoque biomédico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ES_tradnl" altLang="es-MX" sz="1800" b="1" baseline="-2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Encuadre ético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ES_tradnl" altLang="es-MX" sz="1800" b="1" baseline="-2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Equipo interdisciplinario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ES_tradnl" altLang="es-MX" sz="1800" b="1" baseline="-2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Psiquiatría y psicología clínica</a:t>
            </a:r>
            <a:endParaRPr lang="es-ES" altLang="es-MX" sz="1800" b="1" baseline="-2000" dirty="0" smtClean="0">
              <a:solidFill>
                <a:srgbClr val="000090"/>
              </a:solidFill>
              <a:effectLst>
                <a:outerShdw blurRad="38100" dist="38100" dir="2700000" algn="tl">
                  <a:srgbClr val="7C9BA5"/>
                </a:outerShdw>
              </a:effectLst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28600" y="4419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1980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800600" y="4146550"/>
            <a:ext cx="1752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MODELO DE COMUNIDAD TERAPÉUTICA</a:t>
            </a:r>
            <a:endParaRPr lang="es-ES" altLang="es-MX" sz="1400" b="1" dirty="0" smtClean="0">
              <a:solidFill>
                <a:srgbClr val="000090"/>
              </a:solidFill>
              <a:effectLst>
                <a:outerShdw blurRad="38100" dist="38100" dir="2700000" algn="tl">
                  <a:srgbClr val="7C9BA5"/>
                </a:outerShdw>
              </a:effectLst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781800" y="4267200"/>
            <a:ext cx="1752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MODELO DE INTERNAMIENTO TIPO 24 HORAS</a:t>
            </a:r>
            <a:endParaRPr lang="es-ES" altLang="es-MX" sz="1400" b="1" dirty="0" smtClean="0">
              <a:solidFill>
                <a:srgbClr val="000090"/>
              </a:solidFill>
              <a:effectLst>
                <a:outerShdw blurRad="38100" dist="38100" dir="2700000" algn="tl">
                  <a:srgbClr val="7C9BA5"/>
                </a:outerShdw>
              </a:effectLst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286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1990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791200" y="5029200"/>
            <a:ext cx="114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ES_tradnl" altLang="es-MX" sz="1800" b="1" baseline="-2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WFTC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ES_tradnl" altLang="es-MX" sz="1800" b="1" baseline="-2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FLACT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s-ES_tradnl" altLang="es-MX" sz="1800" b="1" baseline="-2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FEMEXCOT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28600" y="5988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 smtClean="0">
                <a:solidFill>
                  <a:srgbClr val="000090"/>
                </a:solidFill>
                <a:effectLst>
                  <a:outerShdw blurRad="38100" dist="38100" dir="2700000" algn="tl">
                    <a:srgbClr val="7C9BA5"/>
                  </a:outerShdw>
                </a:effectLst>
              </a:rPr>
              <a:t>2000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724400" y="1447800"/>
            <a:ext cx="0" cy="1524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981200" y="1600200"/>
            <a:ext cx="5486400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1981200" y="1600200"/>
            <a:ext cx="0" cy="1524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7467600" y="1600200"/>
            <a:ext cx="0" cy="838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4724400" y="1600200"/>
            <a:ext cx="0" cy="838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7620000" y="3200400"/>
            <a:ext cx="0" cy="9144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5715000" y="3200400"/>
            <a:ext cx="0" cy="9144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5334000" y="3733800"/>
            <a:ext cx="0" cy="3810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4419600" y="3733800"/>
            <a:ext cx="914400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5638800" y="4876800"/>
            <a:ext cx="0" cy="9144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5257800" y="5410200"/>
            <a:ext cx="0" cy="3810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>
            <a:off x="4419600" y="5410200"/>
            <a:ext cx="838200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981200" y="2514600"/>
            <a:ext cx="0" cy="9144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1981200" y="6324600"/>
            <a:ext cx="2590800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V="1">
            <a:off x="1981200" y="3962400"/>
            <a:ext cx="0" cy="23622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H="1">
            <a:off x="2514600" y="3733800"/>
            <a:ext cx="381000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5" name="Rectangle 34"/>
          <p:cNvSpPr/>
          <p:nvPr/>
        </p:nvSpPr>
        <p:spPr>
          <a:xfrm>
            <a:off x="39624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kern="10" dirty="0" smtClean="0">
                <a:ln w="9525">
                  <a:round/>
                  <a:headEnd/>
                  <a:tailEnd/>
                </a:ln>
                <a:solidFill>
                  <a:srgbClr val="000090"/>
                </a:solidFill>
                <a:latin typeface="Arial Black"/>
              </a:rPr>
              <a:t>Comunidad Terapéutica</a:t>
            </a:r>
          </a:p>
          <a:p>
            <a:pPr algn="ctr"/>
            <a:r>
              <a:rPr lang="es-MX" kern="10" dirty="0" smtClean="0">
                <a:ln w="9525">
                  <a:round/>
                  <a:headEnd/>
                  <a:tailEnd/>
                </a:ln>
                <a:solidFill>
                  <a:srgbClr val="000090"/>
                </a:solidFill>
                <a:latin typeface="Arial Black"/>
              </a:rPr>
              <a:t>Siglo XXI</a:t>
            </a:r>
            <a:endParaRPr lang="es-MX" kern="10" dirty="0">
              <a:ln w="9525">
                <a:round/>
                <a:headEnd/>
                <a:tailEnd/>
              </a:ln>
              <a:solidFill>
                <a:srgbClr val="00009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/>
      <p:bldP spid="10244" grpId="0" autoUpdateAnimBg="0"/>
      <p:bldP spid="10245" grpId="0"/>
      <p:bldP spid="10246" grpId="0" autoUpdateAnimBg="0"/>
      <p:bldP spid="10247" grpId="0"/>
      <p:bldP spid="10248" grpId="0"/>
      <p:bldP spid="10249" grpId="0" autoUpdateAnimBg="0"/>
      <p:bldP spid="10250" grpId="0"/>
      <p:bldP spid="10251" grpId="0"/>
      <p:bldP spid="10252" grpId="0" autoUpdateAnimBg="0"/>
      <p:bldP spid="10253" grpId="0"/>
      <p:bldP spid="10254" grpId="0"/>
      <p:bldP spid="10255" grpId="0" autoUpdateAnimBg="0"/>
      <p:bldP spid="10256" grpId="0" autoUpdateAnimBg="0"/>
      <p:bldP spid="10257" grpId="0" autoUpdateAnimBg="0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  <p:bldP spid="10272" grpId="0" animBg="1"/>
      <p:bldP spid="102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79912" y="105273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Alcohólicos Anónimos 1935 en Akron, Ohio. USA</a:t>
            </a:r>
            <a:endParaRPr lang="es-MX" sz="1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851920" y="47667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Grupos </a:t>
            </a:r>
            <a:r>
              <a:rPr lang="es-MX" sz="1200" dirty="0" err="1" smtClean="0"/>
              <a:t>Oxxford</a:t>
            </a:r>
            <a:r>
              <a:rPr lang="es-MX" sz="1200" dirty="0" smtClean="0"/>
              <a:t>.</a:t>
            </a:r>
            <a:endParaRPr lang="es-MX" sz="1200" dirty="0"/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-2484784" y="3284984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652120" y="112474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Alcohólicos Anónimos. Canadá</a:t>
            </a:r>
            <a:endParaRPr lang="es-MX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195736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A.A. en Monterrey, México, 1947</a:t>
            </a:r>
            <a:endParaRPr lang="es-MX" sz="1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79912" y="21328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A.A. en el D.F con literatura oficial en Castellano, 1956</a:t>
            </a:r>
            <a:endParaRPr lang="es-MX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915816" y="27089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Central Mexicana</a:t>
            </a:r>
            <a:endParaRPr lang="es-MX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220072" y="27089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Servicios Generales</a:t>
            </a:r>
            <a:endParaRPr lang="es-MX" sz="12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635896" y="2996952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Primer Anexo en México y el mundo; Grupo Condesa 24 hrs</a:t>
            </a:r>
            <a:endParaRPr lang="es-MX" sz="1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43608" y="52292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Grupos de 4 y 5 paso</a:t>
            </a:r>
            <a:endParaRPr lang="es-MX" sz="12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403648" y="386104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Granja del Carbón edo. de México</a:t>
            </a:r>
            <a:endParaRPr lang="es-MX" sz="12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076056" y="414908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Granja de </a:t>
            </a:r>
            <a:r>
              <a:rPr lang="es-MX" sz="1200" dirty="0" err="1" smtClean="0"/>
              <a:t>Temixco</a:t>
            </a:r>
            <a:r>
              <a:rPr lang="es-MX" sz="1200" dirty="0" smtClean="0"/>
              <a:t>, Morelos</a:t>
            </a:r>
            <a:endParaRPr lang="es-MX" sz="12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203848" y="414908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Granja de </a:t>
            </a:r>
            <a:r>
              <a:rPr lang="es-MX" sz="1200" dirty="0" err="1" smtClean="0"/>
              <a:t>Acultzingo</a:t>
            </a:r>
            <a:r>
              <a:rPr lang="es-MX" sz="1200" dirty="0" smtClean="0"/>
              <a:t>, Ver.</a:t>
            </a:r>
            <a:endParaRPr lang="es-MX" sz="12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588224" y="39330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Grupos Emperadores de T.I 24 hrs</a:t>
            </a:r>
            <a:endParaRPr lang="es-MX" sz="12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067944" y="479715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Grupos liberales fuera de serie, San Luis P.</a:t>
            </a:r>
            <a:endParaRPr lang="es-MX" sz="1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83568" y="587727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México Sur</a:t>
            </a:r>
            <a:endParaRPr lang="es-MX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475656" y="58772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4 y 5 paso específico</a:t>
            </a:r>
            <a:endParaRPr lang="es-MX" sz="12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436096" y="58772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ALATEEN</a:t>
            </a:r>
          </a:p>
          <a:p>
            <a:pPr algn="ctr"/>
            <a:r>
              <a:rPr lang="es-MX" sz="1200" dirty="0" smtClean="0"/>
              <a:t>ALANON</a:t>
            </a:r>
            <a:endParaRPr lang="es-MX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812360" y="508518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Drogadictos Anónimos</a:t>
            </a:r>
            <a:endParaRPr lang="es-MX" sz="12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79512" y="4766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1900</a:t>
            </a:r>
            <a:endParaRPr lang="es-MX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79512" y="6237312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2011</a:t>
            </a:r>
            <a:endParaRPr lang="es-MX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79512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1950</a:t>
            </a:r>
            <a:endParaRPr lang="es-MX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79512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1980</a:t>
            </a:r>
            <a:endParaRPr lang="es-MX" dirty="0"/>
          </a:p>
        </p:txBody>
      </p:sp>
      <p:cxnSp>
        <p:nvCxnSpPr>
          <p:cNvPr id="35" name="34 Conector recto de flecha"/>
          <p:cNvCxnSpPr/>
          <p:nvPr/>
        </p:nvCxnSpPr>
        <p:spPr>
          <a:xfrm rot="5400000">
            <a:off x="4400949" y="935755"/>
            <a:ext cx="34368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5436096" y="105273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rot="5400000">
            <a:off x="6156970" y="112395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10800000">
            <a:off x="2915816" y="90872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rot="5400000">
            <a:off x="2663788" y="116074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rot="5400000">
            <a:off x="4212754" y="1844030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3995936" y="285293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>
            <a:endCxn id="15" idx="2"/>
          </p:cNvCxnSpPr>
          <p:nvPr/>
        </p:nvCxnSpPr>
        <p:spPr>
          <a:xfrm rot="5400000" flipH="1" flipV="1">
            <a:off x="4535126" y="2816062"/>
            <a:ext cx="737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endCxn id="17" idx="1"/>
          </p:cNvCxnSpPr>
          <p:nvPr/>
        </p:nvCxnSpPr>
        <p:spPr>
          <a:xfrm rot="16200000" flipH="1">
            <a:off x="5140660" y="2860340"/>
            <a:ext cx="86817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rot="5400000">
            <a:off x="3923928" y="2852936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endCxn id="18" idx="0"/>
          </p:cNvCxnSpPr>
          <p:nvPr/>
        </p:nvCxnSpPr>
        <p:spPr>
          <a:xfrm rot="5400000">
            <a:off x="4392774" y="2816932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rot="5400000" flipH="1" flipV="1">
            <a:off x="4572000" y="1340768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rot="5400000">
            <a:off x="3528678" y="4040274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 rot="5400000">
            <a:off x="5400886" y="4040274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endCxn id="23" idx="0"/>
          </p:cNvCxnSpPr>
          <p:nvPr/>
        </p:nvCxnSpPr>
        <p:spPr>
          <a:xfrm rot="5400000">
            <a:off x="7092280" y="386104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>
            <a:stCxn id="20" idx="0"/>
            <a:endCxn id="20" idx="0"/>
          </p:cNvCxnSpPr>
          <p:nvPr/>
        </p:nvCxnSpPr>
        <p:spPr>
          <a:xfrm rot="5400000" flipH="1" flipV="1">
            <a:off x="1979712" y="3861048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1043608" y="580526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endCxn id="19" idx="2"/>
          </p:cNvCxnSpPr>
          <p:nvPr/>
        </p:nvCxnSpPr>
        <p:spPr>
          <a:xfrm rot="5400000" flipH="1" flipV="1">
            <a:off x="1436459" y="5730063"/>
            <a:ext cx="114399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7596336" y="393305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rgbClr val="FF0000"/>
                </a:solidFill>
              </a:rPr>
              <a:t>De este grupo se derivan cerca de 475 Anexos más</a:t>
            </a:r>
            <a:r>
              <a:rPr lang="es-MX" sz="12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s-MX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8" name="47 Conector recto"/>
          <p:cNvCxnSpPr/>
          <p:nvPr/>
        </p:nvCxnSpPr>
        <p:spPr>
          <a:xfrm rot="16200000" flipV="1">
            <a:off x="7200295" y="4329100"/>
            <a:ext cx="79208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7596336" y="393305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7596336" y="472514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5724128" y="3212976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rgbClr val="FF0000"/>
                </a:solidFill>
              </a:rPr>
              <a:t>Cerca de 700 grupos derivan de este Anexo</a:t>
            </a:r>
            <a:endParaRPr lang="es-MX" dirty="0">
              <a:solidFill>
                <a:srgbClr val="FF0000"/>
              </a:solidFill>
            </a:endParaRPr>
          </a:p>
        </p:txBody>
      </p:sp>
      <p:cxnSp>
        <p:nvCxnSpPr>
          <p:cNvPr id="70" name="69 Conector recto de flecha"/>
          <p:cNvCxnSpPr>
            <a:endCxn id="66" idx="1"/>
          </p:cNvCxnSpPr>
          <p:nvPr/>
        </p:nvCxnSpPr>
        <p:spPr>
          <a:xfrm flipV="1">
            <a:off x="5364088" y="3428420"/>
            <a:ext cx="360040" cy="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611560" y="1340768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accent2">
                    <a:lumMod val="75000"/>
                  </a:schemeClr>
                </a:solidFill>
              </a:rPr>
              <a:t>Existen cerca de 14 mil grupos tradicionales en México</a:t>
            </a:r>
            <a:endParaRPr lang="es-MX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5" name="74 Conector recto de flecha"/>
          <p:cNvCxnSpPr/>
          <p:nvPr/>
        </p:nvCxnSpPr>
        <p:spPr>
          <a:xfrm rot="10800000">
            <a:off x="1979712" y="177281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6084168" y="5486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rgbClr val="FF0000"/>
                </a:solidFill>
              </a:rPr>
              <a:t>Alcohólicos Anónimos esta en mas de 170 países del mundo</a:t>
            </a:r>
            <a:endParaRPr lang="es-MX" sz="1200" dirty="0">
              <a:solidFill>
                <a:srgbClr val="FF0000"/>
              </a:solidFill>
            </a:endParaRPr>
          </a:p>
        </p:txBody>
      </p:sp>
      <p:cxnSp>
        <p:nvCxnSpPr>
          <p:cNvPr id="78" name="77 Conector recto de flecha"/>
          <p:cNvCxnSpPr/>
          <p:nvPr/>
        </p:nvCxnSpPr>
        <p:spPr>
          <a:xfrm flipV="1">
            <a:off x="5148064" y="836712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066800"/>
          </a:xfrm>
        </p:spPr>
        <p:txBody>
          <a:bodyPr/>
          <a:lstStyle/>
          <a:p>
            <a:r>
              <a:rPr lang="es-MX" dirty="0" smtClean="0"/>
              <a:t>En Veracruz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067944" y="16288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Granja: </a:t>
            </a:r>
            <a:r>
              <a:rPr lang="es-MX" dirty="0" err="1" smtClean="0"/>
              <a:t>Acultzingo</a:t>
            </a:r>
            <a:r>
              <a:rPr lang="es-MX" dirty="0" smtClean="0"/>
              <a:t> Orizaba.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923928" y="2852936"/>
            <a:ext cx="23042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/>
              <a:t>Grupo </a:t>
            </a:r>
          </a:p>
          <a:p>
            <a:pPr algn="ctr"/>
            <a:r>
              <a:rPr lang="es-MX" sz="1700" dirty="0" smtClean="0"/>
              <a:t>“La tercera tradición”</a:t>
            </a:r>
            <a:endParaRPr lang="es-MX" sz="17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995936" y="6926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Grupo </a:t>
            </a:r>
          </a:p>
          <a:p>
            <a:pPr algn="ctr"/>
            <a:r>
              <a:rPr lang="es-MX" dirty="0" smtClean="0"/>
              <a:t>“CONDESA 24 hrs”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357301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Grupo</a:t>
            </a:r>
          </a:p>
          <a:p>
            <a:pPr algn="ctr"/>
            <a:r>
              <a:rPr lang="es-MX" dirty="0" smtClean="0"/>
              <a:t> Los Paredones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4581128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Grupo Guerreros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660232" y="357301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Grupo:</a:t>
            </a:r>
          </a:p>
          <a:p>
            <a:pPr algn="ctr"/>
            <a:r>
              <a:rPr lang="es-MX" dirty="0" smtClean="0"/>
              <a:t> “Hay una Solución” 24 hrs TIAC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5148064" y="450912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Grupo:</a:t>
            </a:r>
          </a:p>
          <a:p>
            <a:pPr algn="ctr"/>
            <a:r>
              <a:rPr lang="es-MX" dirty="0" smtClean="0"/>
              <a:t>“Un ángel en mi sendero”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47664" y="4581128"/>
            <a:ext cx="18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/>
              <a:t>Grupo</a:t>
            </a:r>
          </a:p>
          <a:p>
            <a:pPr algn="ctr"/>
            <a:r>
              <a:rPr lang="es-MX" sz="1700" dirty="0" smtClean="0"/>
              <a:t>Nueva dimensión</a:t>
            </a:r>
            <a:endParaRPr lang="es-MX" sz="17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76256" y="621166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Grupo</a:t>
            </a:r>
          </a:p>
          <a:p>
            <a:pPr algn="ctr"/>
            <a:r>
              <a:rPr lang="es-MX" dirty="0" smtClean="0"/>
              <a:t>“La Concordia”</a:t>
            </a:r>
            <a:endParaRPr lang="es-MX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5076056" y="12687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076056" y="24928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763688" y="357301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6665</TotalTime>
  <Words>2020</Words>
  <Application>Microsoft Office PowerPoint</Application>
  <PresentationFormat>Presentación en pantalla (4:3)</PresentationFormat>
  <Paragraphs>329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Urbano</vt:lpstr>
      <vt:lpstr>Presentación de PowerPoint</vt:lpstr>
      <vt:lpstr>Presentación de PowerPoint</vt:lpstr>
      <vt:lpstr>Epidemiología; situación actual en México</vt:lpstr>
      <vt:lpstr>Los recursos mágicos de diversos tipos</vt:lpstr>
      <vt:lpstr>Qué son “Los Anexos” </vt:lpstr>
      <vt:lpstr>Presentación de PowerPoint</vt:lpstr>
      <vt:lpstr>Presentación de PowerPoint</vt:lpstr>
      <vt:lpstr>Presentación de PowerPoint</vt:lpstr>
      <vt:lpstr>En Veracruz</vt:lpstr>
      <vt:lpstr>Presentación de PowerPoint</vt:lpstr>
      <vt:lpstr>La AYUDA MUTUA</vt:lpstr>
      <vt:lpstr>Los Valores principales de los Anexos:</vt:lpstr>
      <vt:lpstr>Presentación de PowerPoint</vt:lpstr>
      <vt:lpstr>Algunas Premisas </vt:lpstr>
      <vt:lpstr>Presentación de PowerPoint</vt:lpstr>
      <vt:lpstr>En México cada quien hace lo que quiere:</vt:lpstr>
      <vt:lpstr>3) Diversos tipos de tratamiento:</vt:lpstr>
      <vt:lpstr>Perfil de usuarios y población cautiva en Anexos</vt:lpstr>
      <vt:lpstr>Presentación de PowerPoint</vt:lpstr>
      <vt:lpstr>Presentación de PowerPoint</vt:lpstr>
      <vt:lpstr> La rehabilitación no es lineal y la brecha de posibilidades es ilimitada. </vt:lpstr>
      <vt:lpstr>La rehabilitación</vt:lpstr>
      <vt:lpstr>Acerca de la función social que desempeñan:</vt:lpstr>
      <vt:lpstr>Acerca de la función social que desempeñan:</vt:lpstr>
      <vt:lpstr>Presentación de PowerPoint</vt:lpstr>
      <vt:lpstr>La herramienta es la CATARSIS</vt:lpstr>
      <vt:lpstr>Presentación de PowerPoint</vt:lpstr>
      <vt:lpstr>Algunos Anexos se están profesionalizando</vt:lpstr>
      <vt:lpstr>Hoy en día muchos “Padrinos” buscan certificarse como consejeros en adicciones.</vt:lpstr>
      <vt:lpstr>Presentación de PowerPoint</vt:lpstr>
      <vt:lpstr>Los modelos comunitarios en Brasil y sus favelas</vt:lpstr>
      <vt:lpstr>Presentación de PowerPoint</vt:lpstr>
      <vt:lpstr>MUCHAS 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decisión de recibir tratamiento de adicciones ¿un requisito para la eficacia?</dc:title>
  <dc:creator>Héctor</dc:creator>
  <cp:lastModifiedBy>Myrna</cp:lastModifiedBy>
  <cp:revision>83</cp:revision>
  <dcterms:created xsi:type="dcterms:W3CDTF">2011-05-14T00:20:40Z</dcterms:created>
  <dcterms:modified xsi:type="dcterms:W3CDTF">2015-10-07T03:57:08Z</dcterms:modified>
</cp:coreProperties>
</file>