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06" r:id="rId3"/>
    <p:sldId id="264" r:id="rId4"/>
    <p:sldId id="265" r:id="rId5"/>
    <p:sldId id="308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262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90B3F-4D58-4D77-8776-4DC84291FA5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E6DD861-68D9-41F1-B383-6083CEC121E0}">
      <dgm:prSet phldrT="[Texto]"/>
      <dgm:spPr>
        <a:solidFill>
          <a:schemeClr val="accent4"/>
        </a:solidFill>
      </dgm:spPr>
      <dgm:t>
        <a:bodyPr/>
        <a:lstStyle/>
        <a:p>
          <a:r>
            <a:rPr lang="es-MX" dirty="0" err="1" smtClean="0"/>
            <a:t>Monousuario</a:t>
          </a:r>
          <a:endParaRPr lang="es-MX" dirty="0" smtClean="0"/>
        </a:p>
        <a:p>
          <a:r>
            <a:rPr lang="es-MX" dirty="0" smtClean="0"/>
            <a:t>32.1%</a:t>
          </a:r>
          <a:endParaRPr lang="es-MX" dirty="0"/>
        </a:p>
      </dgm:t>
    </dgm:pt>
    <dgm:pt modelId="{11E808D9-1228-4BA3-9994-5AC37D12D94E}" type="parTrans" cxnId="{595A0B73-49CA-403F-ABC0-69307F6B8060}">
      <dgm:prSet/>
      <dgm:spPr/>
      <dgm:t>
        <a:bodyPr/>
        <a:lstStyle/>
        <a:p>
          <a:endParaRPr lang="es-MX"/>
        </a:p>
      </dgm:t>
    </dgm:pt>
    <dgm:pt modelId="{0B8A91A8-26A9-467D-818C-A236C0CCE8E2}" type="sibTrans" cxnId="{595A0B73-49CA-403F-ABC0-69307F6B806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s-MX"/>
        </a:p>
      </dgm:t>
    </dgm:pt>
    <dgm:pt modelId="{AA5FF1A3-938F-4168-A5E4-2161B687B672}">
      <dgm:prSet phldrT="[Texto]"/>
      <dgm:spPr>
        <a:solidFill>
          <a:schemeClr val="accent4"/>
        </a:solidFill>
      </dgm:spPr>
      <dgm:t>
        <a:bodyPr/>
        <a:lstStyle/>
        <a:p>
          <a:r>
            <a:rPr lang="es-MX" dirty="0" smtClean="0"/>
            <a:t>Inicia con Alcohol</a:t>
          </a:r>
        </a:p>
        <a:p>
          <a:r>
            <a:rPr lang="es-MX" dirty="0" smtClean="0"/>
            <a:t>n=25,317</a:t>
          </a:r>
        </a:p>
        <a:p>
          <a:r>
            <a:rPr lang="es-MX" dirty="0" smtClean="0"/>
            <a:t>43%</a:t>
          </a:r>
          <a:endParaRPr lang="es-MX" dirty="0"/>
        </a:p>
      </dgm:t>
    </dgm:pt>
    <dgm:pt modelId="{9CF15DF8-449C-499B-8D26-DC2A73C4779C}" type="parTrans" cxnId="{97CD3FA1-2A35-48F5-A878-28AA62F4420E}">
      <dgm:prSet/>
      <dgm:spPr/>
      <dgm:t>
        <a:bodyPr/>
        <a:lstStyle/>
        <a:p>
          <a:endParaRPr lang="es-MX"/>
        </a:p>
      </dgm:t>
    </dgm:pt>
    <dgm:pt modelId="{2D18F0EF-57E8-4BF9-BB87-C1170C3071E2}" type="sibTrans" cxnId="{97CD3FA1-2A35-48F5-A878-28AA62F4420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67.87%</a:t>
          </a:r>
          <a:endParaRPr lang="es-MX" b="1" dirty="0">
            <a:solidFill>
              <a:schemeClr val="tx1"/>
            </a:solidFill>
          </a:endParaRPr>
        </a:p>
      </dgm:t>
    </dgm:pt>
    <dgm:pt modelId="{8AA006CD-386B-4E2B-9FF2-B86F6C2D4ED8}">
      <dgm:prSet phldrT="[Texto]"/>
      <dgm:spPr>
        <a:solidFill>
          <a:schemeClr val="accent4"/>
        </a:solidFill>
      </dgm:spPr>
      <dgm:t>
        <a:bodyPr/>
        <a:lstStyle/>
        <a:p>
          <a:r>
            <a:rPr lang="es-MX" dirty="0" smtClean="0"/>
            <a:t>2ª. Droga</a:t>
          </a:r>
        </a:p>
        <a:p>
          <a:r>
            <a:rPr lang="es-MX" dirty="0" smtClean="0"/>
            <a:t>n=17,183</a:t>
          </a:r>
          <a:endParaRPr lang="es-MX" dirty="0"/>
        </a:p>
      </dgm:t>
    </dgm:pt>
    <dgm:pt modelId="{C8CDDB88-245F-4D32-96B2-0708738E10D7}" type="parTrans" cxnId="{07BF3C23-C25F-4EE1-AA55-595D413B71F4}">
      <dgm:prSet/>
      <dgm:spPr/>
      <dgm:t>
        <a:bodyPr/>
        <a:lstStyle/>
        <a:p>
          <a:endParaRPr lang="es-MX"/>
        </a:p>
      </dgm:t>
    </dgm:pt>
    <dgm:pt modelId="{7244E4B1-37A2-4C8D-9873-E0F0C193C5B2}" type="sibTrans" cxnId="{07BF3C23-C25F-4EE1-AA55-595D413B71F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65.37%</a:t>
          </a:r>
          <a:endParaRPr lang="es-MX" b="1" dirty="0">
            <a:solidFill>
              <a:schemeClr val="tx1"/>
            </a:solidFill>
          </a:endParaRPr>
        </a:p>
      </dgm:t>
    </dgm:pt>
    <dgm:pt modelId="{A39CEA41-C402-43F0-95E5-E57D6C55E23E}">
      <dgm:prSet phldrT="[Texto]"/>
      <dgm:spPr>
        <a:solidFill>
          <a:schemeClr val="accent4"/>
        </a:solidFill>
      </dgm:spPr>
      <dgm:t>
        <a:bodyPr/>
        <a:lstStyle/>
        <a:p>
          <a:r>
            <a:rPr lang="es-MX" dirty="0" smtClean="0"/>
            <a:t>3ª. Droga</a:t>
          </a:r>
        </a:p>
        <a:p>
          <a:r>
            <a:rPr lang="es-MX" dirty="0" smtClean="0"/>
            <a:t>n=11,233</a:t>
          </a:r>
          <a:endParaRPr lang="es-MX" dirty="0"/>
        </a:p>
      </dgm:t>
    </dgm:pt>
    <dgm:pt modelId="{E7571055-D829-4E0C-9797-D2429950D17A}" type="parTrans" cxnId="{5D031E5A-333C-46C8-84F5-26E5F7EA8E87}">
      <dgm:prSet/>
      <dgm:spPr/>
      <dgm:t>
        <a:bodyPr/>
        <a:lstStyle/>
        <a:p>
          <a:endParaRPr lang="es-MX"/>
        </a:p>
      </dgm:t>
    </dgm:pt>
    <dgm:pt modelId="{22FA13FB-62E6-4582-8780-42EB06C105F3}" type="sibTrans" cxnId="{5D031E5A-333C-46C8-84F5-26E5F7EA8E87}">
      <dgm:prSet/>
      <dgm:spPr/>
      <dgm:t>
        <a:bodyPr/>
        <a:lstStyle/>
        <a:p>
          <a:endParaRPr lang="es-MX"/>
        </a:p>
      </dgm:t>
    </dgm:pt>
    <dgm:pt modelId="{22C869A3-E78B-4E8A-875C-AD012686C739}" type="pres">
      <dgm:prSet presAssocID="{1CF90B3F-4D58-4D77-8776-4DC84291FA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D2E28C9-5648-493F-8281-8ABC729A6A8E}" type="pres">
      <dgm:prSet presAssocID="{1E6DD861-68D9-41F1-B383-6083CEC121E0}" presName="node" presStyleLbl="node1" presStyleIdx="0" presStyleCnt="4" custScaleX="34906" custScaleY="27177" custLinFactNeighborX="-25813" custLinFactNeighborY="921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8BD338-5841-4336-9385-ED8574E2D8AB}" type="pres">
      <dgm:prSet presAssocID="{0B8A91A8-26A9-467D-818C-A236C0CCE8E2}" presName="sibTrans" presStyleLbl="sibTrans2D1" presStyleIdx="0" presStyleCnt="3" custAng="10866987" custLinFactNeighborX="-10662" custLinFactNeighborY="-1438"/>
      <dgm:spPr/>
      <dgm:t>
        <a:bodyPr/>
        <a:lstStyle/>
        <a:p>
          <a:endParaRPr lang="es-MX"/>
        </a:p>
      </dgm:t>
    </dgm:pt>
    <dgm:pt modelId="{3C6A1AE8-9AB6-4EF6-BC58-D1FB50538626}" type="pres">
      <dgm:prSet presAssocID="{0B8A91A8-26A9-467D-818C-A236C0CCE8E2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55C24E77-FCE1-4B73-AE63-2DE3A7248693}" type="pres">
      <dgm:prSet presAssocID="{AA5FF1A3-938F-4168-A5E4-2161B687B672}" presName="node" presStyleLbl="node1" presStyleIdx="1" presStyleCnt="4" custScaleX="33808" custScaleY="29441" custLinFactX="-1142" custLinFactNeighborX="-100000" custLinFactNeighborY="90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14B697-DF56-4207-9F2A-19B9FDB347B6}" type="pres">
      <dgm:prSet presAssocID="{2D18F0EF-57E8-4BF9-BB87-C1170C3071E2}" presName="sibTrans" presStyleLbl="sibTrans2D1" presStyleIdx="1" presStyleCnt="3" custScaleX="150849" custLinFactNeighborX="10039" custLinFactNeighborY="-85"/>
      <dgm:spPr/>
      <dgm:t>
        <a:bodyPr/>
        <a:lstStyle/>
        <a:p>
          <a:endParaRPr lang="es-MX"/>
        </a:p>
      </dgm:t>
    </dgm:pt>
    <dgm:pt modelId="{5A609500-FEFB-48FF-B821-AEA0CB70EBDD}" type="pres">
      <dgm:prSet presAssocID="{2D18F0EF-57E8-4BF9-BB87-C1170C3071E2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29A72DD4-57E7-44B4-ADC8-9B261A993FE8}" type="pres">
      <dgm:prSet presAssocID="{8AA006CD-386B-4E2B-9FF2-B86F6C2D4ED8}" presName="node" presStyleLbl="node1" presStyleIdx="2" presStyleCnt="4" custScaleX="33501" custScaleY="26190" custLinFactNeighborX="-38006" custLinFactNeighborY="-9833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560727-7D1B-4E1C-A76A-18C7D047ECE1}" type="pres">
      <dgm:prSet presAssocID="{7244E4B1-37A2-4C8D-9873-E0F0C193C5B2}" presName="sibTrans" presStyleLbl="sibTrans2D1" presStyleIdx="2" presStyleCnt="3" custScaleX="159803"/>
      <dgm:spPr/>
      <dgm:t>
        <a:bodyPr/>
        <a:lstStyle/>
        <a:p>
          <a:endParaRPr lang="es-MX"/>
        </a:p>
      </dgm:t>
    </dgm:pt>
    <dgm:pt modelId="{B9044262-D236-421B-91CF-3F7AB9CE8468}" type="pres">
      <dgm:prSet presAssocID="{7244E4B1-37A2-4C8D-9873-E0F0C193C5B2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DD170392-355F-45B6-A22F-175F8BE287E8}" type="pres">
      <dgm:prSet presAssocID="{A39CEA41-C402-43F0-95E5-E57D6C55E23E}" presName="node" presStyleLbl="node1" presStyleIdx="3" presStyleCnt="4" custScaleX="35162" custScaleY="28051" custLinFactX="756" custLinFactY="-54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C2E3E23-ABEA-4E40-A6C6-4FE74EE18911}" type="presOf" srcId="{1CF90B3F-4D58-4D77-8776-4DC84291FA51}" destId="{22C869A3-E78B-4E8A-875C-AD012686C739}" srcOrd="0" destOrd="0" presId="urn:microsoft.com/office/officeart/2005/8/layout/process5"/>
    <dgm:cxn modelId="{6CA63306-C447-4874-8AEE-B0441DF48C68}" type="presOf" srcId="{0B8A91A8-26A9-467D-818C-A236C0CCE8E2}" destId="{468BD338-5841-4336-9385-ED8574E2D8AB}" srcOrd="0" destOrd="0" presId="urn:microsoft.com/office/officeart/2005/8/layout/process5"/>
    <dgm:cxn modelId="{64AB1C30-532C-4308-83B4-CA7EE69DDF52}" type="presOf" srcId="{AA5FF1A3-938F-4168-A5E4-2161B687B672}" destId="{55C24E77-FCE1-4B73-AE63-2DE3A7248693}" srcOrd="0" destOrd="0" presId="urn:microsoft.com/office/officeart/2005/8/layout/process5"/>
    <dgm:cxn modelId="{EEB06956-7A78-4F39-9267-F29D1287A25A}" type="presOf" srcId="{0B8A91A8-26A9-467D-818C-A236C0CCE8E2}" destId="{3C6A1AE8-9AB6-4EF6-BC58-D1FB50538626}" srcOrd="1" destOrd="0" presId="urn:microsoft.com/office/officeart/2005/8/layout/process5"/>
    <dgm:cxn modelId="{07BF3C23-C25F-4EE1-AA55-595D413B71F4}" srcId="{1CF90B3F-4D58-4D77-8776-4DC84291FA51}" destId="{8AA006CD-386B-4E2B-9FF2-B86F6C2D4ED8}" srcOrd="2" destOrd="0" parTransId="{C8CDDB88-245F-4D32-96B2-0708738E10D7}" sibTransId="{7244E4B1-37A2-4C8D-9873-E0F0C193C5B2}"/>
    <dgm:cxn modelId="{2B1A2476-A2DC-4ED3-9109-A3349362B3F4}" type="presOf" srcId="{1E6DD861-68D9-41F1-B383-6083CEC121E0}" destId="{AD2E28C9-5648-493F-8281-8ABC729A6A8E}" srcOrd="0" destOrd="0" presId="urn:microsoft.com/office/officeart/2005/8/layout/process5"/>
    <dgm:cxn modelId="{2B250A99-AFBF-4437-8AAC-5DE30C8F36A9}" type="presOf" srcId="{8AA006CD-386B-4E2B-9FF2-B86F6C2D4ED8}" destId="{29A72DD4-57E7-44B4-ADC8-9B261A993FE8}" srcOrd="0" destOrd="0" presId="urn:microsoft.com/office/officeart/2005/8/layout/process5"/>
    <dgm:cxn modelId="{8355746D-4E2E-41A0-8569-8F2D92831A3B}" type="presOf" srcId="{7244E4B1-37A2-4C8D-9873-E0F0C193C5B2}" destId="{DB560727-7D1B-4E1C-A76A-18C7D047ECE1}" srcOrd="0" destOrd="0" presId="urn:microsoft.com/office/officeart/2005/8/layout/process5"/>
    <dgm:cxn modelId="{5D031E5A-333C-46C8-84F5-26E5F7EA8E87}" srcId="{1CF90B3F-4D58-4D77-8776-4DC84291FA51}" destId="{A39CEA41-C402-43F0-95E5-E57D6C55E23E}" srcOrd="3" destOrd="0" parTransId="{E7571055-D829-4E0C-9797-D2429950D17A}" sibTransId="{22FA13FB-62E6-4582-8780-42EB06C105F3}"/>
    <dgm:cxn modelId="{E43DD234-291E-4FC7-9B05-65533E4C1E55}" type="presOf" srcId="{2D18F0EF-57E8-4BF9-BB87-C1170C3071E2}" destId="{5A609500-FEFB-48FF-B821-AEA0CB70EBDD}" srcOrd="1" destOrd="0" presId="urn:microsoft.com/office/officeart/2005/8/layout/process5"/>
    <dgm:cxn modelId="{5BFC9B96-D043-476C-8F32-DEDAD439FAFF}" type="presOf" srcId="{2D18F0EF-57E8-4BF9-BB87-C1170C3071E2}" destId="{0214B697-DF56-4207-9F2A-19B9FDB347B6}" srcOrd="0" destOrd="0" presId="urn:microsoft.com/office/officeart/2005/8/layout/process5"/>
    <dgm:cxn modelId="{635F61D2-455C-4980-821B-7F8999EAA038}" type="presOf" srcId="{7244E4B1-37A2-4C8D-9873-E0F0C193C5B2}" destId="{B9044262-D236-421B-91CF-3F7AB9CE8468}" srcOrd="1" destOrd="0" presId="urn:microsoft.com/office/officeart/2005/8/layout/process5"/>
    <dgm:cxn modelId="{97CD3FA1-2A35-48F5-A878-28AA62F4420E}" srcId="{1CF90B3F-4D58-4D77-8776-4DC84291FA51}" destId="{AA5FF1A3-938F-4168-A5E4-2161B687B672}" srcOrd="1" destOrd="0" parTransId="{9CF15DF8-449C-499B-8D26-DC2A73C4779C}" sibTransId="{2D18F0EF-57E8-4BF9-BB87-C1170C3071E2}"/>
    <dgm:cxn modelId="{595A0B73-49CA-403F-ABC0-69307F6B8060}" srcId="{1CF90B3F-4D58-4D77-8776-4DC84291FA51}" destId="{1E6DD861-68D9-41F1-B383-6083CEC121E0}" srcOrd="0" destOrd="0" parTransId="{11E808D9-1228-4BA3-9994-5AC37D12D94E}" sibTransId="{0B8A91A8-26A9-467D-818C-A236C0CCE8E2}"/>
    <dgm:cxn modelId="{7C50CEDF-D6E7-4EA4-A7A2-85E7BBF4C591}" type="presOf" srcId="{A39CEA41-C402-43F0-95E5-E57D6C55E23E}" destId="{DD170392-355F-45B6-A22F-175F8BE287E8}" srcOrd="0" destOrd="0" presId="urn:microsoft.com/office/officeart/2005/8/layout/process5"/>
    <dgm:cxn modelId="{4D747930-0000-4D96-8799-C316D8FE2119}" type="presParOf" srcId="{22C869A3-E78B-4E8A-875C-AD012686C739}" destId="{AD2E28C9-5648-493F-8281-8ABC729A6A8E}" srcOrd="0" destOrd="0" presId="urn:microsoft.com/office/officeart/2005/8/layout/process5"/>
    <dgm:cxn modelId="{8095DD09-3E86-4084-84CB-515AE5C50F1D}" type="presParOf" srcId="{22C869A3-E78B-4E8A-875C-AD012686C739}" destId="{468BD338-5841-4336-9385-ED8574E2D8AB}" srcOrd="1" destOrd="0" presId="urn:microsoft.com/office/officeart/2005/8/layout/process5"/>
    <dgm:cxn modelId="{888E12D1-DE03-452E-88A0-2642490F98FD}" type="presParOf" srcId="{468BD338-5841-4336-9385-ED8574E2D8AB}" destId="{3C6A1AE8-9AB6-4EF6-BC58-D1FB50538626}" srcOrd="0" destOrd="0" presId="urn:microsoft.com/office/officeart/2005/8/layout/process5"/>
    <dgm:cxn modelId="{F516007C-EB9A-4756-A14E-1CDCCB865CC6}" type="presParOf" srcId="{22C869A3-E78B-4E8A-875C-AD012686C739}" destId="{55C24E77-FCE1-4B73-AE63-2DE3A7248693}" srcOrd="2" destOrd="0" presId="urn:microsoft.com/office/officeart/2005/8/layout/process5"/>
    <dgm:cxn modelId="{381E9083-4BF1-44B2-A97F-3B09F6068E22}" type="presParOf" srcId="{22C869A3-E78B-4E8A-875C-AD012686C739}" destId="{0214B697-DF56-4207-9F2A-19B9FDB347B6}" srcOrd="3" destOrd="0" presId="urn:microsoft.com/office/officeart/2005/8/layout/process5"/>
    <dgm:cxn modelId="{28EF3D0E-9567-4F67-A5BD-09957D763A15}" type="presParOf" srcId="{0214B697-DF56-4207-9F2A-19B9FDB347B6}" destId="{5A609500-FEFB-48FF-B821-AEA0CB70EBDD}" srcOrd="0" destOrd="0" presId="urn:microsoft.com/office/officeart/2005/8/layout/process5"/>
    <dgm:cxn modelId="{61E88BF4-5B36-4FD1-8FF9-BBC433FFCF5F}" type="presParOf" srcId="{22C869A3-E78B-4E8A-875C-AD012686C739}" destId="{29A72DD4-57E7-44B4-ADC8-9B261A993FE8}" srcOrd="4" destOrd="0" presId="urn:microsoft.com/office/officeart/2005/8/layout/process5"/>
    <dgm:cxn modelId="{7C61C8AD-AE80-4FDE-B9D3-2B63D02B8636}" type="presParOf" srcId="{22C869A3-E78B-4E8A-875C-AD012686C739}" destId="{DB560727-7D1B-4E1C-A76A-18C7D047ECE1}" srcOrd="5" destOrd="0" presId="urn:microsoft.com/office/officeart/2005/8/layout/process5"/>
    <dgm:cxn modelId="{6CBDE556-5CE1-4862-9C52-8701EAC76A81}" type="presParOf" srcId="{DB560727-7D1B-4E1C-A76A-18C7D047ECE1}" destId="{B9044262-D236-421B-91CF-3F7AB9CE8468}" srcOrd="0" destOrd="0" presId="urn:microsoft.com/office/officeart/2005/8/layout/process5"/>
    <dgm:cxn modelId="{A4B4D3B4-5BE5-4013-B9FA-3EDBD20D0F3A}" type="presParOf" srcId="{22C869A3-E78B-4E8A-875C-AD012686C739}" destId="{DD170392-355F-45B6-A22F-175F8BE287E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8BD6F-C217-4ECE-B703-1EE1F0A643E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F4BFE79-2E0B-4FFE-BCF5-0F29A1A3094B}">
      <dgm:prSet phldrT="[Texto]"/>
      <dgm:spPr/>
      <dgm:t>
        <a:bodyPr/>
        <a:lstStyle/>
        <a:p>
          <a:r>
            <a:rPr lang="es-MX" dirty="0" smtClean="0"/>
            <a:t>Consumo agudo</a:t>
          </a:r>
          <a:endParaRPr lang="es-MX" dirty="0"/>
        </a:p>
      </dgm:t>
    </dgm:pt>
    <dgm:pt modelId="{B35EF1F7-AFA1-4477-A1C8-8B9DB1FA04CE}" type="parTrans" cxnId="{D821FEA4-46F8-4C5A-8710-AFB96AFAA1AC}">
      <dgm:prSet/>
      <dgm:spPr/>
      <dgm:t>
        <a:bodyPr/>
        <a:lstStyle/>
        <a:p>
          <a:endParaRPr lang="es-MX"/>
        </a:p>
      </dgm:t>
    </dgm:pt>
    <dgm:pt modelId="{B9232B14-0D8E-49CF-8D0B-85F73AD2F79F}" type="sibTrans" cxnId="{D821FEA4-46F8-4C5A-8710-AFB96AFAA1AC}">
      <dgm:prSet/>
      <dgm:spPr/>
      <dgm:t>
        <a:bodyPr/>
        <a:lstStyle/>
        <a:p>
          <a:endParaRPr lang="es-MX"/>
        </a:p>
      </dgm:t>
    </dgm:pt>
    <dgm:pt modelId="{4FC7F5CC-C43B-4943-8AC6-C971F26B3181}">
      <dgm:prSet phldrT="[Texto]"/>
      <dgm:spPr/>
      <dgm:t>
        <a:bodyPr/>
        <a:lstStyle/>
        <a:p>
          <a:r>
            <a:rPr lang="es-MX" dirty="0" smtClean="0"/>
            <a:t>Accidentes</a:t>
          </a:r>
          <a:endParaRPr lang="es-MX" dirty="0"/>
        </a:p>
      </dgm:t>
    </dgm:pt>
    <dgm:pt modelId="{D5AE91F1-CCFC-456F-A5BA-8DD55CC684B9}" type="parTrans" cxnId="{4575FB1F-2E5D-4D6C-A2E4-1CF974688FCC}">
      <dgm:prSet/>
      <dgm:spPr/>
      <dgm:t>
        <a:bodyPr/>
        <a:lstStyle/>
        <a:p>
          <a:endParaRPr lang="es-MX"/>
        </a:p>
      </dgm:t>
    </dgm:pt>
    <dgm:pt modelId="{C7F3D817-399D-4069-85A1-03AA27384543}" type="sibTrans" cxnId="{4575FB1F-2E5D-4D6C-A2E4-1CF974688FCC}">
      <dgm:prSet/>
      <dgm:spPr/>
      <dgm:t>
        <a:bodyPr/>
        <a:lstStyle/>
        <a:p>
          <a:endParaRPr lang="es-MX"/>
        </a:p>
      </dgm:t>
    </dgm:pt>
    <dgm:pt modelId="{EBA85E0E-759A-4326-8850-62F4263EF9A8}">
      <dgm:prSet phldrT="[Texto]"/>
      <dgm:spPr/>
      <dgm:t>
        <a:bodyPr/>
        <a:lstStyle/>
        <a:p>
          <a:r>
            <a:rPr lang="es-MX" dirty="0" smtClean="0"/>
            <a:t>Violencias</a:t>
          </a:r>
          <a:endParaRPr lang="es-MX" dirty="0"/>
        </a:p>
      </dgm:t>
    </dgm:pt>
    <dgm:pt modelId="{C76BE712-4CE2-422D-B386-56FA49DD85E4}" type="parTrans" cxnId="{3836259F-7A5A-49F2-AA8B-A3D7B3C2F588}">
      <dgm:prSet/>
      <dgm:spPr/>
      <dgm:t>
        <a:bodyPr/>
        <a:lstStyle/>
        <a:p>
          <a:endParaRPr lang="es-MX"/>
        </a:p>
      </dgm:t>
    </dgm:pt>
    <dgm:pt modelId="{F20917C2-C171-4D0F-ABFE-4A5FB18D8BC4}" type="sibTrans" cxnId="{3836259F-7A5A-49F2-AA8B-A3D7B3C2F588}">
      <dgm:prSet/>
      <dgm:spPr/>
      <dgm:t>
        <a:bodyPr/>
        <a:lstStyle/>
        <a:p>
          <a:endParaRPr lang="es-MX"/>
        </a:p>
      </dgm:t>
    </dgm:pt>
    <dgm:pt modelId="{6B41A55E-6423-4667-9BA4-D09766699F72}">
      <dgm:prSet phldrT="[Texto]"/>
      <dgm:spPr/>
      <dgm:t>
        <a:bodyPr/>
        <a:lstStyle/>
        <a:p>
          <a:r>
            <a:rPr lang="es-MX" dirty="0" smtClean="0"/>
            <a:t>Consumo crónico</a:t>
          </a:r>
          <a:endParaRPr lang="es-MX" dirty="0"/>
        </a:p>
      </dgm:t>
    </dgm:pt>
    <dgm:pt modelId="{C8E098F3-58E7-408B-8467-A82102777F66}" type="parTrans" cxnId="{57B224A9-942D-471B-A37C-6334A70F52D2}">
      <dgm:prSet/>
      <dgm:spPr/>
      <dgm:t>
        <a:bodyPr/>
        <a:lstStyle/>
        <a:p>
          <a:endParaRPr lang="es-MX"/>
        </a:p>
      </dgm:t>
    </dgm:pt>
    <dgm:pt modelId="{3D6C8264-A8C0-494A-99AE-CA3AC36CF80F}" type="sibTrans" cxnId="{57B224A9-942D-471B-A37C-6334A70F52D2}">
      <dgm:prSet/>
      <dgm:spPr/>
      <dgm:t>
        <a:bodyPr/>
        <a:lstStyle/>
        <a:p>
          <a:endParaRPr lang="es-MX"/>
        </a:p>
      </dgm:t>
    </dgm:pt>
    <dgm:pt modelId="{1A3348F1-1B05-459F-837C-99B8EDCB0EA7}">
      <dgm:prSet phldrT="[Texto]"/>
      <dgm:spPr/>
      <dgm:t>
        <a:bodyPr/>
        <a:lstStyle/>
        <a:p>
          <a:r>
            <a:rPr lang="es-MX" dirty="0" smtClean="0"/>
            <a:t>Alcoholismo</a:t>
          </a:r>
          <a:endParaRPr lang="es-MX" dirty="0"/>
        </a:p>
      </dgm:t>
    </dgm:pt>
    <dgm:pt modelId="{F8B35E96-0BDE-4E82-9C16-0D8F214DD665}" type="parTrans" cxnId="{87BDF5E7-23D3-4255-839D-A87B05663221}">
      <dgm:prSet/>
      <dgm:spPr/>
      <dgm:t>
        <a:bodyPr/>
        <a:lstStyle/>
        <a:p>
          <a:endParaRPr lang="es-MX"/>
        </a:p>
      </dgm:t>
    </dgm:pt>
    <dgm:pt modelId="{60E7C26B-1F23-483D-A67C-50D711451F8E}" type="sibTrans" cxnId="{87BDF5E7-23D3-4255-839D-A87B05663221}">
      <dgm:prSet/>
      <dgm:spPr/>
      <dgm:t>
        <a:bodyPr/>
        <a:lstStyle/>
        <a:p>
          <a:endParaRPr lang="es-MX"/>
        </a:p>
      </dgm:t>
    </dgm:pt>
    <dgm:pt modelId="{7730D049-67D0-4B20-87E4-9FE4EB233133}">
      <dgm:prSet phldrT="[Texto]"/>
      <dgm:spPr/>
      <dgm:t>
        <a:bodyPr/>
        <a:lstStyle/>
        <a:p>
          <a:r>
            <a:rPr lang="es-MX" dirty="0" smtClean="0"/>
            <a:t>Cirrosis</a:t>
          </a:r>
          <a:endParaRPr lang="es-MX" dirty="0"/>
        </a:p>
      </dgm:t>
    </dgm:pt>
    <dgm:pt modelId="{908B6E13-917B-475A-A7A7-94BEEBDEAD75}" type="parTrans" cxnId="{CFBF008D-180B-4FBA-B546-19F8A9F4CFB8}">
      <dgm:prSet/>
      <dgm:spPr/>
      <dgm:t>
        <a:bodyPr/>
        <a:lstStyle/>
        <a:p>
          <a:endParaRPr lang="es-MX"/>
        </a:p>
      </dgm:t>
    </dgm:pt>
    <dgm:pt modelId="{E725650D-2CDC-41BE-93DC-531E581B60EE}" type="sibTrans" cxnId="{CFBF008D-180B-4FBA-B546-19F8A9F4CFB8}">
      <dgm:prSet/>
      <dgm:spPr/>
      <dgm:t>
        <a:bodyPr/>
        <a:lstStyle/>
        <a:p>
          <a:endParaRPr lang="es-MX"/>
        </a:p>
      </dgm:t>
    </dgm:pt>
    <dgm:pt modelId="{D6D97BC6-46A0-4090-BBE3-816325D20C4D}">
      <dgm:prSet phldrT="[Texto]"/>
      <dgm:spPr/>
      <dgm:t>
        <a:bodyPr/>
        <a:lstStyle/>
        <a:p>
          <a:r>
            <a:rPr lang="es-MX" dirty="0" smtClean="0"/>
            <a:t>Otras enfermedades</a:t>
          </a:r>
          <a:endParaRPr lang="es-MX" dirty="0"/>
        </a:p>
      </dgm:t>
    </dgm:pt>
    <dgm:pt modelId="{BE60AB26-FB9B-4963-AC7C-90CE9E51015A}" type="parTrans" cxnId="{CE495590-54AF-4F4A-B764-FE4D167C56B2}">
      <dgm:prSet/>
      <dgm:spPr/>
      <dgm:t>
        <a:bodyPr/>
        <a:lstStyle/>
        <a:p>
          <a:endParaRPr lang="es-MX"/>
        </a:p>
      </dgm:t>
    </dgm:pt>
    <dgm:pt modelId="{2BE0FD8E-BDEE-44A2-AE73-FCC8F22BF121}" type="sibTrans" cxnId="{CE495590-54AF-4F4A-B764-FE4D167C56B2}">
      <dgm:prSet/>
      <dgm:spPr/>
      <dgm:t>
        <a:bodyPr/>
        <a:lstStyle/>
        <a:p>
          <a:endParaRPr lang="es-MX"/>
        </a:p>
      </dgm:t>
    </dgm:pt>
    <dgm:pt modelId="{6DBEDCDF-3034-43C5-9299-F0F4E8BB8905}">
      <dgm:prSet phldrT="[Texto]"/>
      <dgm:spPr/>
      <dgm:t>
        <a:bodyPr/>
        <a:lstStyle/>
        <a:p>
          <a:r>
            <a:rPr lang="es-MX" dirty="0" smtClean="0"/>
            <a:t>Sexo en s. de riesgo</a:t>
          </a:r>
          <a:endParaRPr lang="es-MX" dirty="0"/>
        </a:p>
      </dgm:t>
    </dgm:pt>
    <dgm:pt modelId="{AE022F57-0B88-4BB7-9656-194B23E80299}" type="parTrans" cxnId="{EF151C3A-4D00-46E0-B1E3-1014FFBFA827}">
      <dgm:prSet/>
      <dgm:spPr/>
      <dgm:t>
        <a:bodyPr/>
        <a:lstStyle/>
        <a:p>
          <a:endParaRPr lang="es-MX"/>
        </a:p>
      </dgm:t>
    </dgm:pt>
    <dgm:pt modelId="{757D252E-7CA1-4BD6-ABCF-26F8E60838B9}" type="sibTrans" cxnId="{EF151C3A-4D00-46E0-B1E3-1014FFBFA827}">
      <dgm:prSet/>
      <dgm:spPr/>
      <dgm:t>
        <a:bodyPr/>
        <a:lstStyle/>
        <a:p>
          <a:endParaRPr lang="es-MX"/>
        </a:p>
      </dgm:t>
    </dgm:pt>
    <dgm:pt modelId="{C2707941-CDBD-4132-BCDD-5FE1C63AA906}" type="pres">
      <dgm:prSet presAssocID="{B788BD6F-C217-4ECE-B703-1EE1F0A643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FD768987-F277-4373-A0BC-8B3BCA1134D4}" type="pres">
      <dgm:prSet presAssocID="{5F4BFE79-2E0B-4FFE-BCF5-0F29A1A3094B}" presName="root" presStyleCnt="0"/>
      <dgm:spPr/>
    </dgm:pt>
    <dgm:pt modelId="{1AE065EF-663B-444E-A5D7-BDE0F74AB1CB}" type="pres">
      <dgm:prSet presAssocID="{5F4BFE79-2E0B-4FFE-BCF5-0F29A1A3094B}" presName="rootComposite" presStyleCnt="0"/>
      <dgm:spPr/>
    </dgm:pt>
    <dgm:pt modelId="{F84684D1-1EAC-47F0-96DC-0045233DA7C9}" type="pres">
      <dgm:prSet presAssocID="{5F4BFE79-2E0B-4FFE-BCF5-0F29A1A3094B}" presName="rootText" presStyleLbl="node1" presStyleIdx="0" presStyleCnt="2"/>
      <dgm:spPr/>
      <dgm:t>
        <a:bodyPr/>
        <a:lstStyle/>
        <a:p>
          <a:endParaRPr lang="es-MX"/>
        </a:p>
      </dgm:t>
    </dgm:pt>
    <dgm:pt modelId="{53EAF371-7BFE-4F6E-A3EA-253B8E0F18B3}" type="pres">
      <dgm:prSet presAssocID="{5F4BFE79-2E0B-4FFE-BCF5-0F29A1A3094B}" presName="rootConnector" presStyleLbl="node1" presStyleIdx="0" presStyleCnt="2"/>
      <dgm:spPr/>
      <dgm:t>
        <a:bodyPr/>
        <a:lstStyle/>
        <a:p>
          <a:endParaRPr lang="es-MX"/>
        </a:p>
      </dgm:t>
    </dgm:pt>
    <dgm:pt modelId="{7CB5B7B2-12C5-451F-9E8D-26FEE1DB49B0}" type="pres">
      <dgm:prSet presAssocID="{5F4BFE79-2E0B-4FFE-BCF5-0F29A1A3094B}" presName="childShape" presStyleCnt="0"/>
      <dgm:spPr/>
    </dgm:pt>
    <dgm:pt modelId="{91159D0C-4230-4A4A-B010-B93342FFA0FE}" type="pres">
      <dgm:prSet presAssocID="{D5AE91F1-CCFC-456F-A5BA-8DD55CC684B9}" presName="Name13" presStyleLbl="parChTrans1D2" presStyleIdx="0" presStyleCnt="6"/>
      <dgm:spPr/>
      <dgm:t>
        <a:bodyPr/>
        <a:lstStyle/>
        <a:p>
          <a:endParaRPr lang="es-MX"/>
        </a:p>
      </dgm:t>
    </dgm:pt>
    <dgm:pt modelId="{670E38EE-BF3F-4B3F-A8C6-4E51A657AD39}" type="pres">
      <dgm:prSet presAssocID="{4FC7F5CC-C43B-4943-8AC6-C971F26B3181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E0DBE6-DE8E-48F7-BD19-63BA60734E1B}" type="pres">
      <dgm:prSet presAssocID="{C76BE712-4CE2-422D-B386-56FA49DD85E4}" presName="Name13" presStyleLbl="parChTrans1D2" presStyleIdx="1" presStyleCnt="6"/>
      <dgm:spPr/>
      <dgm:t>
        <a:bodyPr/>
        <a:lstStyle/>
        <a:p>
          <a:endParaRPr lang="es-MX"/>
        </a:p>
      </dgm:t>
    </dgm:pt>
    <dgm:pt modelId="{7915A96B-7242-4828-A22D-873C5581FB38}" type="pres">
      <dgm:prSet presAssocID="{EBA85E0E-759A-4326-8850-62F4263EF9A8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9DCF60-F849-4728-B9B6-F91A950613B1}" type="pres">
      <dgm:prSet presAssocID="{AE022F57-0B88-4BB7-9656-194B23E80299}" presName="Name13" presStyleLbl="parChTrans1D2" presStyleIdx="2" presStyleCnt="6"/>
      <dgm:spPr/>
      <dgm:t>
        <a:bodyPr/>
        <a:lstStyle/>
        <a:p>
          <a:endParaRPr lang="es-MX"/>
        </a:p>
      </dgm:t>
    </dgm:pt>
    <dgm:pt modelId="{E984DFBB-AF33-4FCE-A813-0541308060CA}" type="pres">
      <dgm:prSet presAssocID="{6DBEDCDF-3034-43C5-9299-F0F4E8BB8905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487DF6-9EBC-4F78-895A-E5AA9EBCC857}" type="pres">
      <dgm:prSet presAssocID="{6B41A55E-6423-4667-9BA4-D09766699F72}" presName="root" presStyleCnt="0"/>
      <dgm:spPr/>
    </dgm:pt>
    <dgm:pt modelId="{0DA0FDEA-B60C-4773-986D-5CA27575CAF5}" type="pres">
      <dgm:prSet presAssocID="{6B41A55E-6423-4667-9BA4-D09766699F72}" presName="rootComposite" presStyleCnt="0"/>
      <dgm:spPr/>
    </dgm:pt>
    <dgm:pt modelId="{28BD7745-CF25-4B1F-9B7D-4AD1AD2D2274}" type="pres">
      <dgm:prSet presAssocID="{6B41A55E-6423-4667-9BA4-D09766699F72}" presName="rootText" presStyleLbl="node1" presStyleIdx="1" presStyleCnt="2"/>
      <dgm:spPr/>
      <dgm:t>
        <a:bodyPr/>
        <a:lstStyle/>
        <a:p>
          <a:endParaRPr lang="es-MX"/>
        </a:p>
      </dgm:t>
    </dgm:pt>
    <dgm:pt modelId="{A2D6F500-5456-4FA4-9E9B-209CFA2ACD08}" type="pres">
      <dgm:prSet presAssocID="{6B41A55E-6423-4667-9BA4-D09766699F72}" presName="rootConnector" presStyleLbl="node1" presStyleIdx="1" presStyleCnt="2"/>
      <dgm:spPr/>
      <dgm:t>
        <a:bodyPr/>
        <a:lstStyle/>
        <a:p>
          <a:endParaRPr lang="es-MX"/>
        </a:p>
      </dgm:t>
    </dgm:pt>
    <dgm:pt modelId="{3D7DBEED-F949-4632-8AFD-037F1E73D315}" type="pres">
      <dgm:prSet presAssocID="{6B41A55E-6423-4667-9BA4-D09766699F72}" presName="childShape" presStyleCnt="0"/>
      <dgm:spPr/>
    </dgm:pt>
    <dgm:pt modelId="{7B923223-CFBD-48AC-A211-0FFCFAA0FBD2}" type="pres">
      <dgm:prSet presAssocID="{F8B35E96-0BDE-4E82-9C16-0D8F214DD665}" presName="Name13" presStyleLbl="parChTrans1D2" presStyleIdx="3" presStyleCnt="6"/>
      <dgm:spPr/>
      <dgm:t>
        <a:bodyPr/>
        <a:lstStyle/>
        <a:p>
          <a:endParaRPr lang="es-MX"/>
        </a:p>
      </dgm:t>
    </dgm:pt>
    <dgm:pt modelId="{8D7F56C1-2856-4F83-B223-6CE205C63377}" type="pres">
      <dgm:prSet presAssocID="{1A3348F1-1B05-459F-837C-99B8EDCB0EA7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B7455E-4375-4A1F-8753-C85FEB723FE8}" type="pres">
      <dgm:prSet presAssocID="{908B6E13-917B-475A-A7A7-94BEEBDEAD75}" presName="Name13" presStyleLbl="parChTrans1D2" presStyleIdx="4" presStyleCnt="6"/>
      <dgm:spPr/>
      <dgm:t>
        <a:bodyPr/>
        <a:lstStyle/>
        <a:p>
          <a:endParaRPr lang="es-MX"/>
        </a:p>
      </dgm:t>
    </dgm:pt>
    <dgm:pt modelId="{AFAA5886-63AD-4153-8A02-FEF70C763463}" type="pres">
      <dgm:prSet presAssocID="{7730D049-67D0-4B20-87E4-9FE4EB233133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E531F2-2AAC-4158-B617-F9B47FEFC802}" type="pres">
      <dgm:prSet presAssocID="{BE60AB26-FB9B-4963-AC7C-90CE9E51015A}" presName="Name13" presStyleLbl="parChTrans1D2" presStyleIdx="5" presStyleCnt="6"/>
      <dgm:spPr/>
      <dgm:t>
        <a:bodyPr/>
        <a:lstStyle/>
        <a:p>
          <a:endParaRPr lang="es-MX"/>
        </a:p>
      </dgm:t>
    </dgm:pt>
    <dgm:pt modelId="{383C5991-01AA-4038-BD33-2D0EA7D3EDA8}" type="pres">
      <dgm:prSet presAssocID="{D6D97BC6-46A0-4090-BBE3-816325D20C4D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704B0C1-709E-47D6-8AF5-A41900168DCA}" type="presOf" srcId="{908B6E13-917B-475A-A7A7-94BEEBDEAD75}" destId="{C4B7455E-4375-4A1F-8753-C85FEB723FE8}" srcOrd="0" destOrd="0" presId="urn:microsoft.com/office/officeart/2005/8/layout/hierarchy3"/>
    <dgm:cxn modelId="{C9F77A25-1DF9-4E4A-9979-3A4850D08E46}" type="presOf" srcId="{5F4BFE79-2E0B-4FFE-BCF5-0F29A1A3094B}" destId="{53EAF371-7BFE-4F6E-A3EA-253B8E0F18B3}" srcOrd="1" destOrd="0" presId="urn:microsoft.com/office/officeart/2005/8/layout/hierarchy3"/>
    <dgm:cxn modelId="{11D5BC5E-9AFD-4278-B4A4-B1E37086089A}" type="presOf" srcId="{D5AE91F1-CCFC-456F-A5BA-8DD55CC684B9}" destId="{91159D0C-4230-4A4A-B010-B93342FFA0FE}" srcOrd="0" destOrd="0" presId="urn:microsoft.com/office/officeart/2005/8/layout/hierarchy3"/>
    <dgm:cxn modelId="{CFBF008D-180B-4FBA-B546-19F8A9F4CFB8}" srcId="{6B41A55E-6423-4667-9BA4-D09766699F72}" destId="{7730D049-67D0-4B20-87E4-9FE4EB233133}" srcOrd="1" destOrd="0" parTransId="{908B6E13-917B-475A-A7A7-94BEEBDEAD75}" sibTransId="{E725650D-2CDC-41BE-93DC-531E581B60EE}"/>
    <dgm:cxn modelId="{A6273F35-9F04-4FBB-B7F9-3CE5307790B0}" type="presOf" srcId="{1A3348F1-1B05-459F-837C-99B8EDCB0EA7}" destId="{8D7F56C1-2856-4F83-B223-6CE205C63377}" srcOrd="0" destOrd="0" presId="urn:microsoft.com/office/officeart/2005/8/layout/hierarchy3"/>
    <dgm:cxn modelId="{DB43B15D-23EA-43BD-BD33-70B3B267E483}" type="presOf" srcId="{5F4BFE79-2E0B-4FFE-BCF5-0F29A1A3094B}" destId="{F84684D1-1EAC-47F0-96DC-0045233DA7C9}" srcOrd="0" destOrd="0" presId="urn:microsoft.com/office/officeart/2005/8/layout/hierarchy3"/>
    <dgm:cxn modelId="{97931EF9-3DC0-4F14-8315-DC8032F19916}" type="presOf" srcId="{C76BE712-4CE2-422D-B386-56FA49DD85E4}" destId="{EAE0DBE6-DE8E-48F7-BD19-63BA60734E1B}" srcOrd="0" destOrd="0" presId="urn:microsoft.com/office/officeart/2005/8/layout/hierarchy3"/>
    <dgm:cxn modelId="{6E565FE8-6E91-4C1D-9E29-D16B9112344B}" type="presOf" srcId="{4FC7F5CC-C43B-4943-8AC6-C971F26B3181}" destId="{670E38EE-BF3F-4B3F-A8C6-4E51A657AD39}" srcOrd="0" destOrd="0" presId="urn:microsoft.com/office/officeart/2005/8/layout/hierarchy3"/>
    <dgm:cxn modelId="{B825F006-C939-40E5-BDDE-CB36D308FF71}" type="presOf" srcId="{6B41A55E-6423-4667-9BA4-D09766699F72}" destId="{28BD7745-CF25-4B1F-9B7D-4AD1AD2D2274}" srcOrd="0" destOrd="0" presId="urn:microsoft.com/office/officeart/2005/8/layout/hierarchy3"/>
    <dgm:cxn modelId="{97762C60-C7AB-4272-9884-E98C4084ECE8}" type="presOf" srcId="{B788BD6F-C217-4ECE-B703-1EE1F0A643E8}" destId="{C2707941-CDBD-4132-BCDD-5FE1C63AA906}" srcOrd="0" destOrd="0" presId="urn:microsoft.com/office/officeart/2005/8/layout/hierarchy3"/>
    <dgm:cxn modelId="{5718E3C6-4139-4D7B-B1AD-1416E5B6BF30}" type="presOf" srcId="{7730D049-67D0-4B20-87E4-9FE4EB233133}" destId="{AFAA5886-63AD-4153-8A02-FEF70C763463}" srcOrd="0" destOrd="0" presId="urn:microsoft.com/office/officeart/2005/8/layout/hierarchy3"/>
    <dgm:cxn modelId="{4271A418-33C3-41BD-8090-0A26E6BCE3BB}" type="presOf" srcId="{BE60AB26-FB9B-4963-AC7C-90CE9E51015A}" destId="{58E531F2-2AAC-4158-B617-F9B47FEFC802}" srcOrd="0" destOrd="0" presId="urn:microsoft.com/office/officeart/2005/8/layout/hierarchy3"/>
    <dgm:cxn modelId="{2AB6B282-AAAD-4399-AC24-F30A27F99DF4}" type="presOf" srcId="{AE022F57-0B88-4BB7-9656-194B23E80299}" destId="{999DCF60-F849-4728-B9B6-F91A950613B1}" srcOrd="0" destOrd="0" presId="urn:microsoft.com/office/officeart/2005/8/layout/hierarchy3"/>
    <dgm:cxn modelId="{3836259F-7A5A-49F2-AA8B-A3D7B3C2F588}" srcId="{5F4BFE79-2E0B-4FFE-BCF5-0F29A1A3094B}" destId="{EBA85E0E-759A-4326-8850-62F4263EF9A8}" srcOrd="1" destOrd="0" parTransId="{C76BE712-4CE2-422D-B386-56FA49DD85E4}" sibTransId="{F20917C2-C171-4D0F-ABFE-4A5FB18D8BC4}"/>
    <dgm:cxn modelId="{F643B016-FDD2-44B0-A31F-66A328395DDB}" type="presOf" srcId="{EBA85E0E-759A-4326-8850-62F4263EF9A8}" destId="{7915A96B-7242-4828-A22D-873C5581FB38}" srcOrd="0" destOrd="0" presId="urn:microsoft.com/office/officeart/2005/8/layout/hierarchy3"/>
    <dgm:cxn modelId="{4575FB1F-2E5D-4D6C-A2E4-1CF974688FCC}" srcId="{5F4BFE79-2E0B-4FFE-BCF5-0F29A1A3094B}" destId="{4FC7F5CC-C43B-4943-8AC6-C971F26B3181}" srcOrd="0" destOrd="0" parTransId="{D5AE91F1-CCFC-456F-A5BA-8DD55CC684B9}" sibTransId="{C7F3D817-399D-4069-85A1-03AA27384543}"/>
    <dgm:cxn modelId="{57B224A9-942D-471B-A37C-6334A70F52D2}" srcId="{B788BD6F-C217-4ECE-B703-1EE1F0A643E8}" destId="{6B41A55E-6423-4667-9BA4-D09766699F72}" srcOrd="1" destOrd="0" parTransId="{C8E098F3-58E7-408B-8467-A82102777F66}" sibTransId="{3D6C8264-A8C0-494A-99AE-CA3AC36CF80F}"/>
    <dgm:cxn modelId="{386BA2F2-33BE-412E-8E02-70D29AADCCD3}" type="presOf" srcId="{6DBEDCDF-3034-43C5-9299-F0F4E8BB8905}" destId="{E984DFBB-AF33-4FCE-A813-0541308060CA}" srcOrd="0" destOrd="0" presId="urn:microsoft.com/office/officeart/2005/8/layout/hierarchy3"/>
    <dgm:cxn modelId="{19171694-1549-4D51-A39B-A8ECDC8FE1C3}" type="presOf" srcId="{F8B35E96-0BDE-4E82-9C16-0D8F214DD665}" destId="{7B923223-CFBD-48AC-A211-0FFCFAA0FBD2}" srcOrd="0" destOrd="0" presId="urn:microsoft.com/office/officeart/2005/8/layout/hierarchy3"/>
    <dgm:cxn modelId="{CE495590-54AF-4F4A-B764-FE4D167C56B2}" srcId="{6B41A55E-6423-4667-9BA4-D09766699F72}" destId="{D6D97BC6-46A0-4090-BBE3-816325D20C4D}" srcOrd="2" destOrd="0" parTransId="{BE60AB26-FB9B-4963-AC7C-90CE9E51015A}" sibTransId="{2BE0FD8E-BDEE-44A2-AE73-FCC8F22BF121}"/>
    <dgm:cxn modelId="{00C5E394-88E8-4035-BC8C-A60BAF569E2E}" type="presOf" srcId="{6B41A55E-6423-4667-9BA4-D09766699F72}" destId="{A2D6F500-5456-4FA4-9E9B-209CFA2ACD08}" srcOrd="1" destOrd="0" presId="urn:microsoft.com/office/officeart/2005/8/layout/hierarchy3"/>
    <dgm:cxn modelId="{87BDF5E7-23D3-4255-839D-A87B05663221}" srcId="{6B41A55E-6423-4667-9BA4-D09766699F72}" destId="{1A3348F1-1B05-459F-837C-99B8EDCB0EA7}" srcOrd="0" destOrd="0" parTransId="{F8B35E96-0BDE-4E82-9C16-0D8F214DD665}" sibTransId="{60E7C26B-1F23-483D-A67C-50D711451F8E}"/>
    <dgm:cxn modelId="{EF151C3A-4D00-46E0-B1E3-1014FFBFA827}" srcId="{5F4BFE79-2E0B-4FFE-BCF5-0F29A1A3094B}" destId="{6DBEDCDF-3034-43C5-9299-F0F4E8BB8905}" srcOrd="2" destOrd="0" parTransId="{AE022F57-0B88-4BB7-9656-194B23E80299}" sibTransId="{757D252E-7CA1-4BD6-ABCF-26F8E60838B9}"/>
    <dgm:cxn modelId="{69BC46C7-79F4-47B4-914A-56FCD4F7B9F8}" type="presOf" srcId="{D6D97BC6-46A0-4090-BBE3-816325D20C4D}" destId="{383C5991-01AA-4038-BD33-2D0EA7D3EDA8}" srcOrd="0" destOrd="0" presId="urn:microsoft.com/office/officeart/2005/8/layout/hierarchy3"/>
    <dgm:cxn modelId="{D821FEA4-46F8-4C5A-8710-AFB96AFAA1AC}" srcId="{B788BD6F-C217-4ECE-B703-1EE1F0A643E8}" destId="{5F4BFE79-2E0B-4FFE-BCF5-0F29A1A3094B}" srcOrd="0" destOrd="0" parTransId="{B35EF1F7-AFA1-4477-A1C8-8B9DB1FA04CE}" sibTransId="{B9232B14-0D8E-49CF-8D0B-85F73AD2F79F}"/>
    <dgm:cxn modelId="{651E4A86-2FD0-4CC5-B23F-722793B6CA1E}" type="presParOf" srcId="{C2707941-CDBD-4132-BCDD-5FE1C63AA906}" destId="{FD768987-F277-4373-A0BC-8B3BCA1134D4}" srcOrd="0" destOrd="0" presId="urn:microsoft.com/office/officeart/2005/8/layout/hierarchy3"/>
    <dgm:cxn modelId="{ED214E28-6670-42C0-BBAA-D2D33D326A7D}" type="presParOf" srcId="{FD768987-F277-4373-A0BC-8B3BCA1134D4}" destId="{1AE065EF-663B-444E-A5D7-BDE0F74AB1CB}" srcOrd="0" destOrd="0" presId="urn:microsoft.com/office/officeart/2005/8/layout/hierarchy3"/>
    <dgm:cxn modelId="{BDB75A62-D693-4E39-A0B0-B99867608E4E}" type="presParOf" srcId="{1AE065EF-663B-444E-A5D7-BDE0F74AB1CB}" destId="{F84684D1-1EAC-47F0-96DC-0045233DA7C9}" srcOrd="0" destOrd="0" presId="urn:microsoft.com/office/officeart/2005/8/layout/hierarchy3"/>
    <dgm:cxn modelId="{0E0666B8-E636-429A-A23A-D9B538858299}" type="presParOf" srcId="{1AE065EF-663B-444E-A5D7-BDE0F74AB1CB}" destId="{53EAF371-7BFE-4F6E-A3EA-253B8E0F18B3}" srcOrd="1" destOrd="0" presId="urn:microsoft.com/office/officeart/2005/8/layout/hierarchy3"/>
    <dgm:cxn modelId="{AF37D2A5-1464-4AD3-B453-6115743A4CFD}" type="presParOf" srcId="{FD768987-F277-4373-A0BC-8B3BCA1134D4}" destId="{7CB5B7B2-12C5-451F-9E8D-26FEE1DB49B0}" srcOrd="1" destOrd="0" presId="urn:microsoft.com/office/officeart/2005/8/layout/hierarchy3"/>
    <dgm:cxn modelId="{87643A30-704D-4250-ADC7-8305F490F485}" type="presParOf" srcId="{7CB5B7B2-12C5-451F-9E8D-26FEE1DB49B0}" destId="{91159D0C-4230-4A4A-B010-B93342FFA0FE}" srcOrd="0" destOrd="0" presId="urn:microsoft.com/office/officeart/2005/8/layout/hierarchy3"/>
    <dgm:cxn modelId="{6D2FCE7C-8DD3-4F8C-85CD-3FD455DDFA08}" type="presParOf" srcId="{7CB5B7B2-12C5-451F-9E8D-26FEE1DB49B0}" destId="{670E38EE-BF3F-4B3F-A8C6-4E51A657AD39}" srcOrd="1" destOrd="0" presId="urn:microsoft.com/office/officeart/2005/8/layout/hierarchy3"/>
    <dgm:cxn modelId="{415E5EFA-7E35-4AB8-8687-BD8A209062B1}" type="presParOf" srcId="{7CB5B7B2-12C5-451F-9E8D-26FEE1DB49B0}" destId="{EAE0DBE6-DE8E-48F7-BD19-63BA60734E1B}" srcOrd="2" destOrd="0" presId="urn:microsoft.com/office/officeart/2005/8/layout/hierarchy3"/>
    <dgm:cxn modelId="{0A6B98C4-E871-4AE0-AB64-785936463BFC}" type="presParOf" srcId="{7CB5B7B2-12C5-451F-9E8D-26FEE1DB49B0}" destId="{7915A96B-7242-4828-A22D-873C5581FB38}" srcOrd="3" destOrd="0" presId="urn:microsoft.com/office/officeart/2005/8/layout/hierarchy3"/>
    <dgm:cxn modelId="{DDC163F9-5B82-40CB-BEB2-192246F6B3C0}" type="presParOf" srcId="{7CB5B7B2-12C5-451F-9E8D-26FEE1DB49B0}" destId="{999DCF60-F849-4728-B9B6-F91A950613B1}" srcOrd="4" destOrd="0" presId="urn:microsoft.com/office/officeart/2005/8/layout/hierarchy3"/>
    <dgm:cxn modelId="{BEAD6924-84F7-4027-B26A-73BC9FD30C5A}" type="presParOf" srcId="{7CB5B7B2-12C5-451F-9E8D-26FEE1DB49B0}" destId="{E984DFBB-AF33-4FCE-A813-0541308060CA}" srcOrd="5" destOrd="0" presId="urn:microsoft.com/office/officeart/2005/8/layout/hierarchy3"/>
    <dgm:cxn modelId="{0B5E6DC0-960F-48BE-AC51-9F2A08E07957}" type="presParOf" srcId="{C2707941-CDBD-4132-BCDD-5FE1C63AA906}" destId="{DB487DF6-9EBC-4F78-895A-E5AA9EBCC857}" srcOrd="1" destOrd="0" presId="urn:microsoft.com/office/officeart/2005/8/layout/hierarchy3"/>
    <dgm:cxn modelId="{E3864DC8-E915-400A-8DBD-16F30D465AA8}" type="presParOf" srcId="{DB487DF6-9EBC-4F78-895A-E5AA9EBCC857}" destId="{0DA0FDEA-B60C-4773-986D-5CA27575CAF5}" srcOrd="0" destOrd="0" presId="urn:microsoft.com/office/officeart/2005/8/layout/hierarchy3"/>
    <dgm:cxn modelId="{2E267D2D-47D1-41EC-BE45-888B5EA602BC}" type="presParOf" srcId="{0DA0FDEA-B60C-4773-986D-5CA27575CAF5}" destId="{28BD7745-CF25-4B1F-9B7D-4AD1AD2D2274}" srcOrd="0" destOrd="0" presId="urn:microsoft.com/office/officeart/2005/8/layout/hierarchy3"/>
    <dgm:cxn modelId="{096E0D44-0658-4102-AE81-8AC8AFD9A018}" type="presParOf" srcId="{0DA0FDEA-B60C-4773-986D-5CA27575CAF5}" destId="{A2D6F500-5456-4FA4-9E9B-209CFA2ACD08}" srcOrd="1" destOrd="0" presId="urn:microsoft.com/office/officeart/2005/8/layout/hierarchy3"/>
    <dgm:cxn modelId="{A0334E48-E22E-433E-9E28-5F0DC1583658}" type="presParOf" srcId="{DB487DF6-9EBC-4F78-895A-E5AA9EBCC857}" destId="{3D7DBEED-F949-4632-8AFD-037F1E73D315}" srcOrd="1" destOrd="0" presId="urn:microsoft.com/office/officeart/2005/8/layout/hierarchy3"/>
    <dgm:cxn modelId="{D69325B3-5B79-435F-8A59-1A46E0BA401D}" type="presParOf" srcId="{3D7DBEED-F949-4632-8AFD-037F1E73D315}" destId="{7B923223-CFBD-48AC-A211-0FFCFAA0FBD2}" srcOrd="0" destOrd="0" presId="urn:microsoft.com/office/officeart/2005/8/layout/hierarchy3"/>
    <dgm:cxn modelId="{A1AFC709-5410-4E00-ADE1-3963A4EB30F2}" type="presParOf" srcId="{3D7DBEED-F949-4632-8AFD-037F1E73D315}" destId="{8D7F56C1-2856-4F83-B223-6CE205C63377}" srcOrd="1" destOrd="0" presId="urn:microsoft.com/office/officeart/2005/8/layout/hierarchy3"/>
    <dgm:cxn modelId="{E6642E3D-44E0-4911-85B6-A32DEE3CD21D}" type="presParOf" srcId="{3D7DBEED-F949-4632-8AFD-037F1E73D315}" destId="{C4B7455E-4375-4A1F-8753-C85FEB723FE8}" srcOrd="2" destOrd="0" presId="urn:microsoft.com/office/officeart/2005/8/layout/hierarchy3"/>
    <dgm:cxn modelId="{3AEB9788-6D9F-4308-8152-6D347C99C451}" type="presParOf" srcId="{3D7DBEED-F949-4632-8AFD-037F1E73D315}" destId="{AFAA5886-63AD-4153-8A02-FEF70C763463}" srcOrd="3" destOrd="0" presId="urn:microsoft.com/office/officeart/2005/8/layout/hierarchy3"/>
    <dgm:cxn modelId="{B03ACC69-5299-470F-A61E-25BCF172BB32}" type="presParOf" srcId="{3D7DBEED-F949-4632-8AFD-037F1E73D315}" destId="{58E531F2-2AAC-4158-B617-F9B47FEFC802}" srcOrd="4" destOrd="0" presId="urn:microsoft.com/office/officeart/2005/8/layout/hierarchy3"/>
    <dgm:cxn modelId="{55EF2F7B-9754-4FBA-A75D-B15CC56D1271}" type="presParOf" srcId="{3D7DBEED-F949-4632-8AFD-037F1E73D315}" destId="{383C5991-01AA-4038-BD33-2D0EA7D3EDA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E28C9-5648-493F-8281-8ABC729A6A8E}">
      <dsp:nvSpPr>
        <dsp:cNvPr id="0" name=""/>
        <dsp:cNvSpPr/>
      </dsp:nvSpPr>
      <dsp:spPr>
        <a:xfrm>
          <a:off x="66545" y="2928339"/>
          <a:ext cx="1709652" cy="798657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err="1" smtClean="0"/>
            <a:t>Monousuario</a:t>
          </a:r>
          <a:endParaRPr lang="es-MX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32.1%</a:t>
          </a:r>
          <a:endParaRPr lang="es-MX" sz="1300" kern="1200" dirty="0"/>
        </a:p>
      </dsp:txBody>
      <dsp:txXfrm>
        <a:off x="89937" y="2951731"/>
        <a:ext cx="1662868" cy="751873"/>
      </dsp:txXfrm>
    </dsp:sp>
    <dsp:sp modelId="{468BD338-5841-4336-9385-ED8574E2D8AB}">
      <dsp:nvSpPr>
        <dsp:cNvPr id="0" name=""/>
        <dsp:cNvSpPr/>
      </dsp:nvSpPr>
      <dsp:spPr>
        <a:xfrm rot="5400000">
          <a:off x="380330" y="1522225"/>
          <a:ext cx="853965" cy="121467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5400000">
        <a:off x="442912" y="1702579"/>
        <a:ext cx="728803" cy="597776"/>
      </dsp:txXfrm>
    </dsp:sp>
    <dsp:sp modelId="{55C24E77-FCE1-4B73-AE63-2DE3A7248693}">
      <dsp:nvSpPr>
        <dsp:cNvPr id="0" name=""/>
        <dsp:cNvSpPr/>
      </dsp:nvSpPr>
      <dsp:spPr>
        <a:xfrm>
          <a:off x="45827" y="452199"/>
          <a:ext cx="1655873" cy="865190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Inicia con Alcohol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n=25,317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43%</a:t>
          </a:r>
          <a:endParaRPr lang="es-MX" sz="1300" kern="1200" dirty="0"/>
        </a:p>
      </dsp:txBody>
      <dsp:txXfrm>
        <a:off x="71168" y="477540"/>
        <a:ext cx="1605191" cy="814508"/>
      </dsp:txXfrm>
    </dsp:sp>
    <dsp:sp modelId="{0214B697-DF56-4207-9F2A-19B9FDB347B6}">
      <dsp:nvSpPr>
        <dsp:cNvPr id="0" name=""/>
        <dsp:cNvSpPr/>
      </dsp:nvSpPr>
      <dsp:spPr>
        <a:xfrm rot="20825">
          <a:off x="1902660" y="285705"/>
          <a:ext cx="1160483" cy="121467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67.87%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1902663" y="527586"/>
        <a:ext cx="812338" cy="728803"/>
      </dsp:txXfrm>
    </dsp:sp>
    <dsp:sp modelId="{29A72DD4-57E7-44B4-ADC8-9B261A993FE8}">
      <dsp:nvSpPr>
        <dsp:cNvPr id="0" name=""/>
        <dsp:cNvSpPr/>
      </dsp:nvSpPr>
      <dsp:spPr>
        <a:xfrm>
          <a:off x="3153186" y="518746"/>
          <a:ext cx="1640837" cy="769652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2ª. Droga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n=17,183</a:t>
          </a:r>
          <a:endParaRPr lang="es-MX" sz="1300" kern="1200" dirty="0"/>
        </a:p>
      </dsp:txBody>
      <dsp:txXfrm>
        <a:off x="3175728" y="541288"/>
        <a:ext cx="1595753" cy="724568"/>
      </dsp:txXfrm>
    </dsp:sp>
    <dsp:sp modelId="{DB560727-7D1B-4E1C-A76A-18C7D047ECE1}">
      <dsp:nvSpPr>
        <dsp:cNvPr id="0" name=""/>
        <dsp:cNvSpPr/>
      </dsp:nvSpPr>
      <dsp:spPr>
        <a:xfrm rot="21529201">
          <a:off x="4884336" y="264651"/>
          <a:ext cx="1245399" cy="121467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</a:rPr>
            <a:t>65.37%</a:t>
          </a:r>
          <a:endParaRPr lang="es-MX" sz="1100" b="1" kern="1200" dirty="0">
            <a:solidFill>
              <a:schemeClr val="tx1"/>
            </a:solidFill>
          </a:endParaRPr>
        </a:p>
      </dsp:txBody>
      <dsp:txXfrm>
        <a:off x="4884375" y="511338"/>
        <a:ext cx="880997" cy="728803"/>
      </dsp:txXfrm>
    </dsp:sp>
    <dsp:sp modelId="{DD170392-355F-45B6-A22F-175F8BE287E8}">
      <dsp:nvSpPr>
        <dsp:cNvPr id="0" name=""/>
        <dsp:cNvSpPr/>
      </dsp:nvSpPr>
      <dsp:spPr>
        <a:xfrm>
          <a:off x="6264153" y="426485"/>
          <a:ext cx="1722190" cy="824341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3ª. Droga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n=11,233</a:t>
          </a:r>
          <a:endParaRPr lang="es-MX" sz="1300" kern="1200" dirty="0"/>
        </a:p>
      </dsp:txBody>
      <dsp:txXfrm>
        <a:off x="6288297" y="450629"/>
        <a:ext cx="1673902" cy="776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684D1-1EAC-47F0-96DC-0045233DA7C9}">
      <dsp:nvSpPr>
        <dsp:cNvPr id="0" name=""/>
        <dsp:cNvSpPr/>
      </dsp:nvSpPr>
      <dsp:spPr>
        <a:xfrm>
          <a:off x="2085026" y="586"/>
          <a:ext cx="1804243" cy="902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Consumo agudo</a:t>
          </a:r>
          <a:endParaRPr lang="es-MX" sz="2700" kern="1200" dirty="0"/>
        </a:p>
      </dsp:txBody>
      <dsp:txXfrm>
        <a:off x="2111448" y="27008"/>
        <a:ext cx="1751399" cy="849277"/>
      </dsp:txXfrm>
    </dsp:sp>
    <dsp:sp modelId="{91159D0C-4230-4A4A-B010-B93342FFA0FE}">
      <dsp:nvSpPr>
        <dsp:cNvPr id="0" name=""/>
        <dsp:cNvSpPr/>
      </dsp:nvSpPr>
      <dsp:spPr>
        <a:xfrm>
          <a:off x="2265450" y="902707"/>
          <a:ext cx="180424" cy="676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591"/>
              </a:lnTo>
              <a:lnTo>
                <a:pt x="180424" y="67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E38EE-BF3F-4B3F-A8C6-4E51A657AD39}">
      <dsp:nvSpPr>
        <dsp:cNvPr id="0" name=""/>
        <dsp:cNvSpPr/>
      </dsp:nvSpPr>
      <dsp:spPr>
        <a:xfrm>
          <a:off x="2445874" y="1128238"/>
          <a:ext cx="1443394" cy="902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Accidentes</a:t>
          </a:r>
          <a:endParaRPr lang="es-MX" sz="1700" kern="1200" dirty="0"/>
        </a:p>
      </dsp:txBody>
      <dsp:txXfrm>
        <a:off x="2472296" y="1154660"/>
        <a:ext cx="1390550" cy="849277"/>
      </dsp:txXfrm>
    </dsp:sp>
    <dsp:sp modelId="{EAE0DBE6-DE8E-48F7-BD19-63BA60734E1B}">
      <dsp:nvSpPr>
        <dsp:cNvPr id="0" name=""/>
        <dsp:cNvSpPr/>
      </dsp:nvSpPr>
      <dsp:spPr>
        <a:xfrm>
          <a:off x="2265450" y="902707"/>
          <a:ext cx="180424" cy="1804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243"/>
              </a:lnTo>
              <a:lnTo>
                <a:pt x="180424" y="1804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5A96B-7242-4828-A22D-873C5581FB38}">
      <dsp:nvSpPr>
        <dsp:cNvPr id="0" name=""/>
        <dsp:cNvSpPr/>
      </dsp:nvSpPr>
      <dsp:spPr>
        <a:xfrm>
          <a:off x="2445874" y="2255890"/>
          <a:ext cx="1443394" cy="902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Violencias</a:t>
          </a:r>
          <a:endParaRPr lang="es-MX" sz="1700" kern="1200" dirty="0"/>
        </a:p>
      </dsp:txBody>
      <dsp:txXfrm>
        <a:off x="2472296" y="2282312"/>
        <a:ext cx="1390550" cy="849277"/>
      </dsp:txXfrm>
    </dsp:sp>
    <dsp:sp modelId="{999DCF60-F849-4728-B9B6-F91A950613B1}">
      <dsp:nvSpPr>
        <dsp:cNvPr id="0" name=""/>
        <dsp:cNvSpPr/>
      </dsp:nvSpPr>
      <dsp:spPr>
        <a:xfrm>
          <a:off x="2265450" y="902707"/>
          <a:ext cx="180424" cy="2931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895"/>
              </a:lnTo>
              <a:lnTo>
                <a:pt x="180424" y="2931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4DFBB-AF33-4FCE-A813-0541308060CA}">
      <dsp:nvSpPr>
        <dsp:cNvPr id="0" name=""/>
        <dsp:cNvSpPr/>
      </dsp:nvSpPr>
      <dsp:spPr>
        <a:xfrm>
          <a:off x="2445874" y="3383542"/>
          <a:ext cx="1443394" cy="902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Sexo en s. de riesgo</a:t>
          </a:r>
          <a:endParaRPr lang="es-MX" sz="1700" kern="1200" dirty="0"/>
        </a:p>
      </dsp:txBody>
      <dsp:txXfrm>
        <a:off x="2472296" y="3409964"/>
        <a:ext cx="1390550" cy="849277"/>
      </dsp:txXfrm>
    </dsp:sp>
    <dsp:sp modelId="{28BD7745-CF25-4B1F-9B7D-4AD1AD2D2274}">
      <dsp:nvSpPr>
        <dsp:cNvPr id="0" name=""/>
        <dsp:cNvSpPr/>
      </dsp:nvSpPr>
      <dsp:spPr>
        <a:xfrm>
          <a:off x="4340330" y="586"/>
          <a:ext cx="1804243" cy="902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Consumo crónico</a:t>
          </a:r>
          <a:endParaRPr lang="es-MX" sz="2700" kern="1200" dirty="0"/>
        </a:p>
      </dsp:txBody>
      <dsp:txXfrm>
        <a:off x="4366752" y="27008"/>
        <a:ext cx="1751399" cy="849277"/>
      </dsp:txXfrm>
    </dsp:sp>
    <dsp:sp modelId="{7B923223-CFBD-48AC-A211-0FFCFAA0FBD2}">
      <dsp:nvSpPr>
        <dsp:cNvPr id="0" name=""/>
        <dsp:cNvSpPr/>
      </dsp:nvSpPr>
      <dsp:spPr>
        <a:xfrm>
          <a:off x="4520754" y="902707"/>
          <a:ext cx="180424" cy="676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591"/>
              </a:lnTo>
              <a:lnTo>
                <a:pt x="180424" y="676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F56C1-2856-4F83-B223-6CE205C63377}">
      <dsp:nvSpPr>
        <dsp:cNvPr id="0" name=""/>
        <dsp:cNvSpPr/>
      </dsp:nvSpPr>
      <dsp:spPr>
        <a:xfrm>
          <a:off x="4701179" y="1128238"/>
          <a:ext cx="1443394" cy="902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Alcoholismo</a:t>
          </a:r>
          <a:endParaRPr lang="es-MX" sz="1700" kern="1200" dirty="0"/>
        </a:p>
      </dsp:txBody>
      <dsp:txXfrm>
        <a:off x="4727601" y="1154660"/>
        <a:ext cx="1390550" cy="849277"/>
      </dsp:txXfrm>
    </dsp:sp>
    <dsp:sp modelId="{C4B7455E-4375-4A1F-8753-C85FEB723FE8}">
      <dsp:nvSpPr>
        <dsp:cNvPr id="0" name=""/>
        <dsp:cNvSpPr/>
      </dsp:nvSpPr>
      <dsp:spPr>
        <a:xfrm>
          <a:off x="4520754" y="902707"/>
          <a:ext cx="180424" cy="1804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243"/>
              </a:lnTo>
              <a:lnTo>
                <a:pt x="180424" y="18042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A5886-63AD-4153-8A02-FEF70C763463}">
      <dsp:nvSpPr>
        <dsp:cNvPr id="0" name=""/>
        <dsp:cNvSpPr/>
      </dsp:nvSpPr>
      <dsp:spPr>
        <a:xfrm>
          <a:off x="4701179" y="2255890"/>
          <a:ext cx="1443394" cy="902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Cirrosis</a:t>
          </a:r>
          <a:endParaRPr lang="es-MX" sz="1700" kern="1200" dirty="0"/>
        </a:p>
      </dsp:txBody>
      <dsp:txXfrm>
        <a:off x="4727601" y="2282312"/>
        <a:ext cx="1390550" cy="849277"/>
      </dsp:txXfrm>
    </dsp:sp>
    <dsp:sp modelId="{58E531F2-2AAC-4158-B617-F9B47FEFC802}">
      <dsp:nvSpPr>
        <dsp:cNvPr id="0" name=""/>
        <dsp:cNvSpPr/>
      </dsp:nvSpPr>
      <dsp:spPr>
        <a:xfrm>
          <a:off x="4520754" y="902707"/>
          <a:ext cx="180424" cy="2931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1895"/>
              </a:lnTo>
              <a:lnTo>
                <a:pt x="180424" y="2931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C5991-01AA-4038-BD33-2D0EA7D3EDA8}">
      <dsp:nvSpPr>
        <dsp:cNvPr id="0" name=""/>
        <dsp:cNvSpPr/>
      </dsp:nvSpPr>
      <dsp:spPr>
        <a:xfrm>
          <a:off x="4701179" y="3383542"/>
          <a:ext cx="1443394" cy="902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Otras enfermedades</a:t>
          </a:r>
          <a:endParaRPr lang="es-MX" sz="1700" kern="1200" dirty="0"/>
        </a:p>
      </dsp:txBody>
      <dsp:txXfrm>
        <a:off x="4727601" y="3409964"/>
        <a:ext cx="1390550" cy="849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2C4A6-8901-4C3C-BD19-B48BCBD41B9E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1FCE-B7BC-4600-9FC3-AEB116145F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19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ea typeface="ＭＳ Ｐゴシック" pitchFamily="34" charset="-128"/>
            </a:endParaRP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F676AA-98C4-47C1-9E30-0F6F0EF6666F}" type="slidenum">
              <a:rPr lang="es-ES" altLang="es-MX">
                <a:latin typeface="Arial" pitchFamily="34" charset="0"/>
              </a:rPr>
              <a:pPr>
                <a:spcBef>
                  <a:spcPct val="0"/>
                </a:spcBef>
              </a:pPr>
              <a:t>4</a:t>
            </a:fld>
            <a:endParaRPr lang="es-ES" altLang="es-MX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11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994DE4-3B99-4241-81F1-4430A23F462C}" type="slidenum">
              <a:rPr lang="es-ES" altLang="es-MX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15</a:t>
            </a:fld>
            <a:endParaRPr lang="es-ES" altLang="es-MX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4321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4542D-64B1-4917-8175-A20964C90DB1}" type="slidenum">
              <a:rPr lang="es-MX" altLang="es-MX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s-MX" altLang="es-MX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4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ea typeface="ＭＳ Ｐゴシック" pitchFamily="34" charset="-128"/>
            </a:endParaRPr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194631-2D69-4050-B177-52D8BCE8F2DC}" type="slidenum">
              <a:rPr lang="es-MX" altLang="es-MX">
                <a:latin typeface="Arial" pitchFamily="34" charset="0"/>
              </a:rPr>
              <a:pPr>
                <a:spcBef>
                  <a:spcPct val="0"/>
                </a:spcBef>
              </a:pPr>
              <a:t>17</a:t>
            </a:fld>
            <a:endParaRPr lang="es-MX" altLang="es-MX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1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ea typeface="ＭＳ Ｐゴシック" pitchFamily="34" charset="-128"/>
            </a:endParaRP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21FDF33-9F03-437B-BB42-2802EFA5ECE3}" type="slidenum">
              <a:rPr lang="es-ES" altLang="es-MX">
                <a:latin typeface="Arial" pitchFamily="34" charset="0"/>
              </a:rPr>
              <a:pPr>
                <a:spcBef>
                  <a:spcPct val="0"/>
                </a:spcBef>
              </a:pPr>
              <a:t>18</a:t>
            </a:fld>
            <a:endParaRPr lang="es-ES" altLang="es-MX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43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ea typeface="ＭＳ Ｐゴシック" pitchFamily="34" charset="-128"/>
            </a:endParaRPr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B814E5-01AE-444E-BF4E-81A3192BF1F2}" type="slidenum">
              <a:rPr lang="es-MX" altLang="es-MX">
                <a:latin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es-MX" altLang="es-MX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85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ea typeface="ＭＳ Ｐゴシック" pitchFamily="34" charset="-128"/>
            </a:endParaRPr>
          </a:p>
        </p:txBody>
      </p:sp>
      <p:sp>
        <p:nvSpPr>
          <p:cNvPr id="46084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s-MX" altLang="es-MX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62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ea typeface="ＭＳ Ｐゴシック" pitchFamily="34" charset="-128"/>
            </a:endParaRPr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6920BF-FB94-4852-9B40-AA5D4CFD391A}" type="slidenum">
              <a:rPr lang="es-MX" altLang="es-MX">
                <a:latin typeface="Arial" pitchFamily="34" charset="0"/>
              </a:rPr>
              <a:pPr>
                <a:spcBef>
                  <a:spcPct val="0"/>
                </a:spcBef>
              </a:pPr>
              <a:t>23</a:t>
            </a:fld>
            <a:endParaRPr lang="es-MX" altLang="es-MX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8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1FCE-B7BC-4600-9FC3-AEB116145F82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34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altLang="es-MX" smtClean="0">
              <a:ea typeface="ＭＳ Ｐゴシック" pitchFamily="34" charset="-128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900500-BC06-418D-918E-C6ABAC59E7DF}" type="slidenum">
              <a:rPr lang="es-MX" altLang="es-MX">
                <a:latin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lang="es-MX" altLang="es-MX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0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75F1B5-72E5-4CB7-8463-5D3D3E25F646}" type="slidenum">
              <a:rPr lang="es-MX" altLang="es-MX">
                <a:latin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es-MX" altLang="es-MX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76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3C17C40-95D5-471F-8F38-7A733D4AD427}" type="slidenum">
              <a:rPr lang="es-MX" altLang="es-MX">
                <a:latin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es-MX" altLang="es-MX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9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70927C-232F-4585-B7E0-C0F564F18E48}" type="slidenum">
              <a:rPr lang="es-MX" altLang="es-MX">
                <a:latin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es-MX" altLang="es-MX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92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9BB145-6165-4C61-A4D8-7620F6390FE0}" type="slidenum">
              <a:rPr lang="es-ES_tradnl" altLang="es-MX">
                <a:latin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es-ES_tradnl" altLang="es-MX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37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012952-F9B4-476D-BC2F-3E7BB1A1D9E7}" type="slidenum">
              <a:rPr lang="es-ES_tradnl" altLang="es-MX">
                <a:latin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es-ES_tradnl" altLang="es-MX">
              <a:latin typeface="Arial" pitchFamily="34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88FF3C-F767-4628-A0FA-FC01F93A242A}" type="slidenum">
              <a:rPr lang="es-MX" altLang="es-MX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MX" altLang="es-MX">
              <a:latin typeface="Arial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4213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7" tIns="44934" rIns="89867" bIns="44934"/>
          <a:lstStyle/>
          <a:p>
            <a:pPr eaLnBrk="1" hangingPunct="1"/>
            <a:endParaRPr lang="es-MX" altLang="es-MX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145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A949C44-EC6C-47F2-A7A0-E64EA11A7871}" type="slidenum">
              <a:rPr lang="es-ES" altLang="es-MX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es-ES" altLang="es-MX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MX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89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28600"/>
            <a:ext cx="6291808" cy="914400"/>
          </a:xfrm>
        </p:spPr>
        <p:txBody>
          <a:bodyPr/>
          <a:lstStyle>
            <a:lvl1pPr algn="r">
              <a:defRPr sz="28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371600"/>
            <a:ext cx="8839200" cy="4800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8D2FE9-54EC-4D7B-A1F8-9BD13A4F630A}" type="datetimeFigureOut">
              <a:rPr lang="es-ES_tradnl"/>
              <a:pPr>
                <a:defRPr/>
              </a:pPr>
              <a:t>18/09/2015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059E8-0617-4550-A432-13E3A2D0C684}" type="slidenum">
              <a:rPr lang="es-ES_tradnl" altLang="es-MX"/>
              <a:pPr/>
              <a:t>‹Nº›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128951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28600"/>
            <a:ext cx="6291808" cy="914400"/>
          </a:xfrm>
        </p:spPr>
        <p:txBody>
          <a:bodyPr/>
          <a:lstStyle>
            <a:lvl1pPr algn="r">
              <a:defRPr sz="28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371600"/>
            <a:ext cx="8839200" cy="4800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EF6626-3B51-441D-9092-9392C16EB9A8}" type="datetimeFigureOut">
              <a:rPr lang="es-ES_tradnl"/>
              <a:pPr>
                <a:defRPr/>
              </a:pPr>
              <a:t>18/09/2015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91682-3816-4764-BE13-7ED40072DF54}" type="slidenum">
              <a:rPr lang="es-ES_tradnl" altLang="es-MX"/>
              <a:pPr/>
              <a:t>‹Nº›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260689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28600"/>
            <a:ext cx="6291808" cy="914400"/>
          </a:xfrm>
        </p:spPr>
        <p:txBody>
          <a:bodyPr/>
          <a:lstStyle>
            <a:lvl1pPr algn="r">
              <a:defRPr sz="28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371600"/>
            <a:ext cx="8839200" cy="4800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83CE07-B66F-4B94-83EC-8CE7004C91C6}" type="datetimeFigureOut">
              <a:rPr lang="es-ES_tradnl"/>
              <a:pPr>
                <a:defRPr/>
              </a:pPr>
              <a:t>18/09/2015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135BD-85D1-4198-85D2-30979E4370E6}" type="slidenum">
              <a:rPr lang="es-ES_tradnl" altLang="es-MX"/>
              <a:pPr/>
              <a:t>‹Nº›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64294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28600"/>
            <a:ext cx="6291808" cy="914400"/>
          </a:xfrm>
        </p:spPr>
        <p:txBody>
          <a:bodyPr/>
          <a:lstStyle>
            <a:lvl1pPr algn="r">
              <a:defRPr sz="28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371600"/>
            <a:ext cx="8839200" cy="4800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0E78A9-5206-4958-A953-B2299EE25E49}" type="datetimeFigureOut">
              <a:rPr lang="es-ES_tradnl"/>
              <a:pPr>
                <a:defRPr/>
              </a:pPr>
              <a:t>18/09/2015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89B6-FF83-43A5-938C-E3E4F5A0CB62}" type="slidenum">
              <a:rPr lang="es-ES_tradnl" altLang="es-MX"/>
              <a:pPr/>
              <a:t>‹Nº›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340595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28600"/>
            <a:ext cx="6291808" cy="914400"/>
          </a:xfrm>
        </p:spPr>
        <p:txBody>
          <a:bodyPr/>
          <a:lstStyle>
            <a:lvl1pPr algn="r">
              <a:defRPr sz="28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371600"/>
            <a:ext cx="8839200" cy="4800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94B161-8072-4A90-ABF3-C226D3BC6BC8}" type="datetimeFigureOut">
              <a:rPr lang="es-ES_tradnl"/>
              <a:pPr>
                <a:defRPr/>
              </a:pPr>
              <a:t>18/09/2015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3DED1">
                    <a:shade val="5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9A906-7BB1-4CCB-BC30-E732CAFA561B}" type="slidenum">
              <a:rPr lang="es-ES_tradnl" altLang="es-MX"/>
              <a:pPr/>
              <a:t>‹Nº›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3895024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28600"/>
            <a:ext cx="6291808" cy="914400"/>
          </a:xfrm>
        </p:spPr>
        <p:txBody>
          <a:bodyPr/>
          <a:lstStyle>
            <a:lvl1pPr algn="r">
              <a:defRPr sz="28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título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371600"/>
            <a:ext cx="8839200" cy="4800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6ED8FE-E7B3-401D-B6F1-C176E5E69742}" type="datetimeFigureOut">
              <a:rPr lang="es-ES_tradnl"/>
              <a:pPr>
                <a:defRPr/>
              </a:pPr>
              <a:t>18/09/2015</a:t>
            </a:fld>
            <a:endParaRPr lang="es-ES_trad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FE259-3B9E-4985-8508-CC1E5E4BC9F8}" type="slidenum">
              <a:rPr lang="es-ES_tradnl" altLang="es-MX"/>
              <a:pPr/>
              <a:t>‹Nº›</a:t>
            </a:fld>
            <a:endParaRPr lang="es-ES_tradnl" altLang="es-MX"/>
          </a:p>
        </p:txBody>
      </p:sp>
    </p:spTree>
    <p:extLst>
      <p:ext uri="{BB962C8B-B14F-4D97-AF65-F5344CB8AC3E}">
        <p14:creationId xmlns:p14="http://schemas.microsoft.com/office/powerpoint/2010/main" val="13275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3F62-2E4A-42EF-9B0E-A0231AF7293B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9A95-CD44-4D80-A97C-DB26F125626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2">
                <a:tint val="40000"/>
                <a:satMod val="350000"/>
              </a:schemeClr>
            </a:gs>
            <a:gs pos="34000">
              <a:schemeClr val="bg2">
                <a:lumMod val="75000"/>
              </a:schemeClr>
            </a:gs>
            <a:gs pos="61000">
              <a:schemeClr val="accent1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3F62-2E4A-42EF-9B0E-A0231AF7293B}" type="datetimeFigureOut">
              <a:rPr lang="es-MX" smtClean="0"/>
              <a:t>18/09/2015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79A95-CD44-4D80-A97C-DB26F125626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6.wmf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png"/><Relationship Id="rId4" Type="http://schemas.openxmlformats.org/officeDocument/2006/relationships/oleObject" Target="../embeddings/Microsoft_Excel_97-2003_Worksheet1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png"/><Relationship Id="rId4" Type="http://schemas.openxmlformats.org/officeDocument/2006/relationships/oleObject" Target="../embeddings/Microsoft_Excel_97-2003_Worksheet2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undacioncasanueva.org.mx/boletin/wp-content/themes/default/images/logo_aba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033817"/>
            <a:ext cx="1080120" cy="499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://4.bp.blogspot.com/_MPDfbCAXe2g/THrXrEt39EI/AAAAAAAAABA/IaVYrmMikkE/s1600-R/logoU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6027506"/>
            <a:ext cx="677847" cy="58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4823410" y="58428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Dr. Jorge Sánchez Mejorada Fernández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7916200" y="6245076"/>
            <a:ext cx="93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2015</a:t>
            </a:r>
            <a:endParaRPr lang="es-MX" dirty="0"/>
          </a:p>
        </p:txBody>
      </p:sp>
      <p:pic>
        <p:nvPicPr>
          <p:cNvPr id="1026" name="Picture 2" descr="C:\Users\0\AppData\Local\Temp\Rar$DR84.860\LOGOTIPO CESAAL grisFILE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2369358" cy="130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613629" y="2780928"/>
            <a:ext cx="7772400" cy="1440161"/>
          </a:xfrm>
        </p:spPr>
        <p:txBody>
          <a:bodyPr/>
          <a:lstStyle/>
          <a:p>
            <a:pPr>
              <a:defRPr/>
            </a:pPr>
            <a:r>
              <a:rPr lang="es-MX" sz="4800" dirty="0" smtClean="0"/>
              <a:t>El Consumo del Alcohol</a:t>
            </a:r>
            <a:endParaRPr lang="es-MX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 bwMode="auto">
          <a:xfrm>
            <a:off x="0" y="44451"/>
            <a:ext cx="9143999" cy="864270"/>
          </a:xfrm>
        </p:spPr>
        <p:txBody>
          <a:bodyPr>
            <a:normAutofit/>
          </a:bodyPr>
          <a:lstStyle/>
          <a:p>
            <a:r>
              <a:rPr lang="es-MX" altLang="es-MX" sz="2800" dirty="0" smtClean="0">
                <a:solidFill>
                  <a:schemeClr val="tx2"/>
                </a:solidFill>
                <a:effectLst/>
                <a:ea typeface="ＭＳ Ｐゴシック" pitchFamily="34" charset="-128"/>
              </a:rPr>
              <a:t>Proporción de hombres y mujeres que beben altas cantidades</a:t>
            </a:r>
          </a:p>
        </p:txBody>
      </p:sp>
      <p:graphicFrame>
        <p:nvGraphicFramePr>
          <p:cNvPr id="24579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27088" y="1285875"/>
          <a:ext cx="770572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4" imgW="8230313" imgH="3859102" progId="Excel.Sheet.8">
                  <p:embed/>
                </p:oleObj>
              </mc:Choice>
              <mc:Fallback>
                <p:oleObj r:id="rId4" imgW="8230313" imgH="3859102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285875"/>
                        <a:ext cx="7705725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4 CuadroTexto"/>
          <p:cNvSpPr txBox="1">
            <a:spLocks noChangeArrowheads="1"/>
          </p:cNvSpPr>
          <p:nvPr/>
        </p:nvSpPr>
        <p:spPr bwMode="auto">
          <a:xfrm>
            <a:off x="539750" y="5067300"/>
            <a:ext cx="8064500" cy="7381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3038" indent="-173038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§"/>
            </a:pPr>
            <a:r>
              <a:rPr lang="es-MX" altLang="es-MX" sz="1400" i="1" dirty="0">
                <a:latin typeface="Arial" pitchFamily="34" charset="0"/>
                <a:cs typeface="Arial" pitchFamily="34" charset="0"/>
              </a:rPr>
              <a:t>El patrón normal de consumo,  es de altas cantidades por ocasión de consumo.</a:t>
            </a:r>
          </a:p>
          <a:p>
            <a:pPr algn="ctr" eaLnBrk="1" hangingPunct="1"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§"/>
            </a:pPr>
            <a:r>
              <a:rPr lang="es-MX" altLang="es-MX" sz="1400" i="1" dirty="0">
                <a:latin typeface="Arial" pitchFamily="34" charset="0"/>
                <a:cs typeface="Arial" pitchFamily="34" charset="0"/>
              </a:rPr>
              <a:t>La población adolescente copia los patrones de consumo de la población adulta.</a:t>
            </a:r>
          </a:p>
          <a:p>
            <a:pPr algn="ctr" eaLnBrk="1" hangingPunct="1">
              <a:spcBef>
                <a:spcPct val="0"/>
              </a:spcBef>
              <a:buClr>
                <a:srgbClr val="FF9900"/>
              </a:buClr>
              <a:buSzTx/>
              <a:buFont typeface="Wingdings" pitchFamily="2" charset="2"/>
              <a:buChar char="§"/>
            </a:pPr>
            <a:r>
              <a:rPr lang="es-MX" altLang="es-MX" sz="1400" i="1" dirty="0">
                <a:latin typeface="Arial" pitchFamily="34" charset="0"/>
                <a:cs typeface="Arial" pitchFamily="34" charset="0"/>
              </a:rPr>
              <a:t>Las diferencias entre hombres y mujeres son menos marcadas entre los menores de edad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552" y="3789040"/>
            <a:ext cx="314324" cy="620813"/>
            <a:chOff x="3981" y="1428"/>
            <a:chExt cx="338" cy="201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981" y="1774"/>
              <a:ext cx="338" cy="1669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22" y="2"/>
                </a:cxn>
                <a:cxn ang="0">
                  <a:pos x="337" y="6"/>
                </a:cxn>
                <a:cxn ang="0">
                  <a:pos x="352" y="13"/>
                </a:cxn>
                <a:cxn ang="0">
                  <a:pos x="367" y="24"/>
                </a:cxn>
                <a:cxn ang="0">
                  <a:pos x="382" y="38"/>
                </a:cxn>
                <a:cxn ang="0">
                  <a:pos x="392" y="55"/>
                </a:cxn>
                <a:cxn ang="0">
                  <a:pos x="392" y="364"/>
                </a:cxn>
                <a:cxn ang="0">
                  <a:pos x="387" y="375"/>
                </a:cxn>
                <a:cxn ang="0">
                  <a:pos x="379" y="385"/>
                </a:cxn>
                <a:cxn ang="0">
                  <a:pos x="367" y="393"/>
                </a:cxn>
                <a:cxn ang="0">
                  <a:pos x="351" y="393"/>
                </a:cxn>
                <a:cxn ang="0">
                  <a:pos x="338" y="389"/>
                </a:cxn>
                <a:cxn ang="0">
                  <a:pos x="329" y="381"/>
                </a:cxn>
                <a:cxn ang="0">
                  <a:pos x="324" y="373"/>
                </a:cxn>
                <a:cxn ang="0">
                  <a:pos x="322" y="363"/>
                </a:cxn>
                <a:cxn ang="0">
                  <a:pos x="299" y="757"/>
                </a:cxn>
                <a:cxn ang="0">
                  <a:pos x="294" y="777"/>
                </a:cxn>
                <a:cxn ang="0">
                  <a:pos x="284" y="792"/>
                </a:cxn>
                <a:cxn ang="0">
                  <a:pos x="268" y="799"/>
                </a:cxn>
                <a:cxn ang="0">
                  <a:pos x="254" y="803"/>
                </a:cxn>
                <a:cxn ang="0">
                  <a:pos x="237" y="799"/>
                </a:cxn>
                <a:cxn ang="0">
                  <a:pos x="222" y="792"/>
                </a:cxn>
                <a:cxn ang="0">
                  <a:pos x="213" y="779"/>
                </a:cxn>
                <a:cxn ang="0">
                  <a:pos x="208" y="768"/>
                </a:cxn>
                <a:cxn ang="0">
                  <a:pos x="183" y="384"/>
                </a:cxn>
                <a:cxn ang="0">
                  <a:pos x="181" y="770"/>
                </a:cxn>
                <a:cxn ang="0">
                  <a:pos x="170" y="788"/>
                </a:cxn>
                <a:cxn ang="0">
                  <a:pos x="155" y="799"/>
                </a:cxn>
                <a:cxn ang="0">
                  <a:pos x="134" y="803"/>
                </a:cxn>
                <a:cxn ang="0">
                  <a:pos x="118" y="799"/>
                </a:cxn>
                <a:cxn ang="0">
                  <a:pos x="104" y="789"/>
                </a:cxn>
                <a:cxn ang="0">
                  <a:pos x="94" y="777"/>
                </a:cxn>
                <a:cxn ang="0">
                  <a:pos x="90" y="761"/>
                </a:cxn>
                <a:cxn ang="0">
                  <a:pos x="68" y="363"/>
                </a:cxn>
                <a:cxn ang="0">
                  <a:pos x="64" y="376"/>
                </a:cxn>
                <a:cxn ang="0">
                  <a:pos x="59" y="383"/>
                </a:cxn>
                <a:cxn ang="0">
                  <a:pos x="50" y="390"/>
                </a:cxn>
                <a:cxn ang="0">
                  <a:pos x="42" y="393"/>
                </a:cxn>
                <a:cxn ang="0">
                  <a:pos x="29" y="393"/>
                </a:cxn>
                <a:cxn ang="0">
                  <a:pos x="20" y="391"/>
                </a:cxn>
                <a:cxn ang="0">
                  <a:pos x="11" y="386"/>
                </a:cxn>
                <a:cxn ang="0">
                  <a:pos x="5" y="379"/>
                </a:cxn>
                <a:cxn ang="0">
                  <a:pos x="1" y="371"/>
                </a:cxn>
                <a:cxn ang="0">
                  <a:pos x="0" y="65"/>
                </a:cxn>
                <a:cxn ang="0">
                  <a:pos x="8" y="40"/>
                </a:cxn>
                <a:cxn ang="0">
                  <a:pos x="22" y="24"/>
                </a:cxn>
                <a:cxn ang="0">
                  <a:pos x="47" y="9"/>
                </a:cxn>
                <a:cxn ang="0">
                  <a:pos x="74" y="2"/>
                </a:cxn>
              </a:cxnLst>
              <a:rect l="0" t="0" r="r" b="b"/>
              <a:pathLst>
                <a:path w="393" h="804">
                  <a:moveTo>
                    <a:pt x="93" y="0"/>
                  </a:moveTo>
                  <a:lnTo>
                    <a:pt x="299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3"/>
                  </a:lnTo>
                  <a:lnTo>
                    <a:pt x="331" y="5"/>
                  </a:lnTo>
                  <a:lnTo>
                    <a:pt x="337" y="6"/>
                  </a:lnTo>
                  <a:lnTo>
                    <a:pt x="343" y="9"/>
                  </a:lnTo>
                  <a:lnTo>
                    <a:pt x="346" y="10"/>
                  </a:lnTo>
                  <a:lnTo>
                    <a:pt x="352" y="13"/>
                  </a:lnTo>
                  <a:lnTo>
                    <a:pt x="358" y="16"/>
                  </a:lnTo>
                  <a:lnTo>
                    <a:pt x="362" y="19"/>
                  </a:lnTo>
                  <a:lnTo>
                    <a:pt x="367" y="24"/>
                  </a:lnTo>
                  <a:lnTo>
                    <a:pt x="373" y="28"/>
                  </a:lnTo>
                  <a:lnTo>
                    <a:pt x="377" y="33"/>
                  </a:lnTo>
                  <a:lnTo>
                    <a:pt x="382" y="38"/>
                  </a:lnTo>
                  <a:lnTo>
                    <a:pt x="386" y="45"/>
                  </a:lnTo>
                  <a:lnTo>
                    <a:pt x="388" y="50"/>
                  </a:lnTo>
                  <a:lnTo>
                    <a:pt x="392" y="55"/>
                  </a:lnTo>
                  <a:lnTo>
                    <a:pt x="392" y="61"/>
                  </a:lnTo>
                  <a:lnTo>
                    <a:pt x="392" y="67"/>
                  </a:lnTo>
                  <a:lnTo>
                    <a:pt x="392" y="364"/>
                  </a:lnTo>
                  <a:lnTo>
                    <a:pt x="389" y="367"/>
                  </a:lnTo>
                  <a:lnTo>
                    <a:pt x="388" y="371"/>
                  </a:lnTo>
                  <a:lnTo>
                    <a:pt x="387" y="375"/>
                  </a:lnTo>
                  <a:lnTo>
                    <a:pt x="386" y="378"/>
                  </a:lnTo>
                  <a:lnTo>
                    <a:pt x="382" y="382"/>
                  </a:lnTo>
                  <a:lnTo>
                    <a:pt x="379" y="385"/>
                  </a:lnTo>
                  <a:lnTo>
                    <a:pt x="374" y="388"/>
                  </a:lnTo>
                  <a:lnTo>
                    <a:pt x="369" y="391"/>
                  </a:lnTo>
                  <a:lnTo>
                    <a:pt x="367" y="393"/>
                  </a:lnTo>
                  <a:lnTo>
                    <a:pt x="362" y="393"/>
                  </a:lnTo>
                  <a:lnTo>
                    <a:pt x="356" y="393"/>
                  </a:lnTo>
                  <a:lnTo>
                    <a:pt x="351" y="393"/>
                  </a:lnTo>
                  <a:lnTo>
                    <a:pt x="346" y="392"/>
                  </a:lnTo>
                  <a:lnTo>
                    <a:pt x="342" y="391"/>
                  </a:lnTo>
                  <a:lnTo>
                    <a:pt x="338" y="389"/>
                  </a:lnTo>
                  <a:lnTo>
                    <a:pt x="335" y="386"/>
                  </a:lnTo>
                  <a:lnTo>
                    <a:pt x="331" y="384"/>
                  </a:lnTo>
                  <a:lnTo>
                    <a:pt x="329" y="381"/>
                  </a:lnTo>
                  <a:lnTo>
                    <a:pt x="327" y="378"/>
                  </a:lnTo>
                  <a:lnTo>
                    <a:pt x="324" y="375"/>
                  </a:lnTo>
                  <a:lnTo>
                    <a:pt x="324" y="373"/>
                  </a:lnTo>
                  <a:lnTo>
                    <a:pt x="323" y="369"/>
                  </a:lnTo>
                  <a:lnTo>
                    <a:pt x="322" y="367"/>
                  </a:lnTo>
                  <a:lnTo>
                    <a:pt x="322" y="363"/>
                  </a:lnTo>
                  <a:lnTo>
                    <a:pt x="322" y="136"/>
                  </a:lnTo>
                  <a:lnTo>
                    <a:pt x="299" y="136"/>
                  </a:lnTo>
                  <a:lnTo>
                    <a:pt x="299" y="757"/>
                  </a:lnTo>
                  <a:lnTo>
                    <a:pt x="299" y="763"/>
                  </a:lnTo>
                  <a:lnTo>
                    <a:pt x="298" y="770"/>
                  </a:lnTo>
                  <a:lnTo>
                    <a:pt x="294" y="777"/>
                  </a:lnTo>
                  <a:lnTo>
                    <a:pt x="292" y="783"/>
                  </a:lnTo>
                  <a:lnTo>
                    <a:pt x="287" y="787"/>
                  </a:lnTo>
                  <a:lnTo>
                    <a:pt x="284" y="792"/>
                  </a:lnTo>
                  <a:lnTo>
                    <a:pt x="279" y="794"/>
                  </a:lnTo>
                  <a:lnTo>
                    <a:pt x="273" y="798"/>
                  </a:lnTo>
                  <a:lnTo>
                    <a:pt x="268" y="799"/>
                  </a:lnTo>
                  <a:lnTo>
                    <a:pt x="264" y="801"/>
                  </a:lnTo>
                  <a:lnTo>
                    <a:pt x="259" y="802"/>
                  </a:lnTo>
                  <a:lnTo>
                    <a:pt x="254" y="803"/>
                  </a:lnTo>
                  <a:lnTo>
                    <a:pt x="249" y="803"/>
                  </a:lnTo>
                  <a:lnTo>
                    <a:pt x="243" y="801"/>
                  </a:lnTo>
                  <a:lnTo>
                    <a:pt x="237" y="799"/>
                  </a:lnTo>
                  <a:lnTo>
                    <a:pt x="232" y="797"/>
                  </a:lnTo>
                  <a:lnTo>
                    <a:pt x="227" y="794"/>
                  </a:lnTo>
                  <a:lnTo>
                    <a:pt x="222" y="792"/>
                  </a:lnTo>
                  <a:lnTo>
                    <a:pt x="220" y="788"/>
                  </a:lnTo>
                  <a:lnTo>
                    <a:pt x="216" y="784"/>
                  </a:lnTo>
                  <a:lnTo>
                    <a:pt x="213" y="779"/>
                  </a:lnTo>
                  <a:lnTo>
                    <a:pt x="210" y="775"/>
                  </a:lnTo>
                  <a:lnTo>
                    <a:pt x="209" y="771"/>
                  </a:lnTo>
                  <a:lnTo>
                    <a:pt x="208" y="768"/>
                  </a:lnTo>
                  <a:lnTo>
                    <a:pt x="207" y="762"/>
                  </a:lnTo>
                  <a:lnTo>
                    <a:pt x="207" y="384"/>
                  </a:lnTo>
                  <a:lnTo>
                    <a:pt x="183" y="384"/>
                  </a:lnTo>
                  <a:lnTo>
                    <a:pt x="183" y="760"/>
                  </a:lnTo>
                  <a:lnTo>
                    <a:pt x="181" y="765"/>
                  </a:lnTo>
                  <a:lnTo>
                    <a:pt x="181" y="770"/>
                  </a:lnTo>
                  <a:lnTo>
                    <a:pt x="178" y="777"/>
                  </a:lnTo>
                  <a:lnTo>
                    <a:pt x="175" y="782"/>
                  </a:lnTo>
                  <a:lnTo>
                    <a:pt x="170" y="788"/>
                  </a:lnTo>
                  <a:lnTo>
                    <a:pt x="166" y="792"/>
                  </a:lnTo>
                  <a:lnTo>
                    <a:pt x="161" y="796"/>
                  </a:lnTo>
                  <a:lnTo>
                    <a:pt x="155" y="799"/>
                  </a:lnTo>
                  <a:lnTo>
                    <a:pt x="148" y="801"/>
                  </a:lnTo>
                  <a:lnTo>
                    <a:pt x="141" y="803"/>
                  </a:lnTo>
                  <a:lnTo>
                    <a:pt x="134" y="803"/>
                  </a:lnTo>
                  <a:lnTo>
                    <a:pt x="129" y="801"/>
                  </a:lnTo>
                  <a:lnTo>
                    <a:pt x="124" y="801"/>
                  </a:lnTo>
                  <a:lnTo>
                    <a:pt x="118" y="799"/>
                  </a:lnTo>
                  <a:lnTo>
                    <a:pt x="114" y="796"/>
                  </a:lnTo>
                  <a:lnTo>
                    <a:pt x="108" y="793"/>
                  </a:lnTo>
                  <a:lnTo>
                    <a:pt x="104" y="789"/>
                  </a:lnTo>
                  <a:lnTo>
                    <a:pt x="100" y="786"/>
                  </a:lnTo>
                  <a:lnTo>
                    <a:pt x="97" y="781"/>
                  </a:lnTo>
                  <a:lnTo>
                    <a:pt x="94" y="777"/>
                  </a:lnTo>
                  <a:lnTo>
                    <a:pt x="93" y="772"/>
                  </a:lnTo>
                  <a:lnTo>
                    <a:pt x="92" y="768"/>
                  </a:lnTo>
                  <a:lnTo>
                    <a:pt x="90" y="761"/>
                  </a:lnTo>
                  <a:lnTo>
                    <a:pt x="91" y="136"/>
                  </a:lnTo>
                  <a:lnTo>
                    <a:pt x="68" y="136"/>
                  </a:lnTo>
                  <a:lnTo>
                    <a:pt x="68" y="363"/>
                  </a:lnTo>
                  <a:lnTo>
                    <a:pt x="68" y="367"/>
                  </a:lnTo>
                  <a:lnTo>
                    <a:pt x="66" y="371"/>
                  </a:lnTo>
                  <a:lnTo>
                    <a:pt x="64" y="376"/>
                  </a:lnTo>
                  <a:lnTo>
                    <a:pt x="61" y="379"/>
                  </a:lnTo>
                  <a:lnTo>
                    <a:pt x="61" y="381"/>
                  </a:lnTo>
                  <a:lnTo>
                    <a:pt x="59" y="383"/>
                  </a:lnTo>
                  <a:lnTo>
                    <a:pt x="56" y="385"/>
                  </a:lnTo>
                  <a:lnTo>
                    <a:pt x="54" y="387"/>
                  </a:lnTo>
                  <a:lnTo>
                    <a:pt x="50" y="390"/>
                  </a:lnTo>
                  <a:lnTo>
                    <a:pt x="48" y="391"/>
                  </a:lnTo>
                  <a:lnTo>
                    <a:pt x="45" y="392"/>
                  </a:lnTo>
                  <a:lnTo>
                    <a:pt x="42" y="393"/>
                  </a:lnTo>
                  <a:lnTo>
                    <a:pt x="39" y="393"/>
                  </a:lnTo>
                  <a:lnTo>
                    <a:pt x="35" y="393"/>
                  </a:lnTo>
                  <a:lnTo>
                    <a:pt x="29" y="393"/>
                  </a:lnTo>
                  <a:lnTo>
                    <a:pt x="27" y="393"/>
                  </a:lnTo>
                  <a:lnTo>
                    <a:pt x="24" y="392"/>
                  </a:lnTo>
                  <a:lnTo>
                    <a:pt x="20" y="391"/>
                  </a:lnTo>
                  <a:lnTo>
                    <a:pt x="18" y="390"/>
                  </a:lnTo>
                  <a:lnTo>
                    <a:pt x="16" y="388"/>
                  </a:lnTo>
                  <a:lnTo>
                    <a:pt x="11" y="386"/>
                  </a:lnTo>
                  <a:lnTo>
                    <a:pt x="11" y="384"/>
                  </a:lnTo>
                  <a:lnTo>
                    <a:pt x="8" y="382"/>
                  </a:lnTo>
                  <a:lnTo>
                    <a:pt x="5" y="379"/>
                  </a:lnTo>
                  <a:lnTo>
                    <a:pt x="4" y="376"/>
                  </a:lnTo>
                  <a:lnTo>
                    <a:pt x="3" y="375"/>
                  </a:lnTo>
                  <a:lnTo>
                    <a:pt x="1" y="371"/>
                  </a:lnTo>
                  <a:lnTo>
                    <a:pt x="1" y="368"/>
                  </a:lnTo>
                  <a:lnTo>
                    <a:pt x="0" y="364"/>
                  </a:lnTo>
                  <a:lnTo>
                    <a:pt x="0" y="65"/>
                  </a:lnTo>
                  <a:lnTo>
                    <a:pt x="1" y="55"/>
                  </a:lnTo>
                  <a:lnTo>
                    <a:pt x="4" y="47"/>
                  </a:lnTo>
                  <a:lnTo>
                    <a:pt x="8" y="40"/>
                  </a:lnTo>
                  <a:lnTo>
                    <a:pt x="11" y="34"/>
                  </a:lnTo>
                  <a:lnTo>
                    <a:pt x="16" y="29"/>
                  </a:lnTo>
                  <a:lnTo>
                    <a:pt x="22" y="24"/>
                  </a:lnTo>
                  <a:lnTo>
                    <a:pt x="30" y="18"/>
                  </a:lnTo>
                  <a:lnTo>
                    <a:pt x="40" y="13"/>
                  </a:lnTo>
                  <a:lnTo>
                    <a:pt x="47" y="9"/>
                  </a:lnTo>
                  <a:lnTo>
                    <a:pt x="54" y="7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3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MX" sz="1600" dirty="0">
                <a:ea typeface="ＭＳ Ｐゴシック"/>
                <a:cs typeface="ＭＳ Ｐゴシック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4075" y="1428"/>
              <a:ext cx="137" cy="322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MX" sz="1600" dirty="0"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9552" y="2276872"/>
            <a:ext cx="307776" cy="571504"/>
            <a:chOff x="3833" y="1314"/>
            <a:chExt cx="282" cy="707"/>
          </a:xfrm>
          <a:solidFill>
            <a:srgbClr val="FF66FF"/>
          </a:solidFill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833" y="1430"/>
              <a:ext cx="282" cy="591"/>
            </a:xfrm>
            <a:custGeom>
              <a:avLst/>
              <a:gdLst/>
              <a:ahLst/>
              <a:cxnLst>
                <a:cxn ang="0">
                  <a:pos x="277" y="1"/>
                </a:cxn>
                <a:cxn ang="0">
                  <a:pos x="289" y="5"/>
                </a:cxn>
                <a:cxn ang="0">
                  <a:pos x="300" y="15"/>
                </a:cxn>
                <a:cxn ang="0">
                  <a:pos x="308" y="27"/>
                </a:cxn>
                <a:cxn ang="0">
                  <a:pos x="315" y="40"/>
                </a:cxn>
                <a:cxn ang="0">
                  <a:pos x="319" y="56"/>
                </a:cxn>
                <a:cxn ang="0">
                  <a:pos x="371" y="301"/>
                </a:cxn>
                <a:cxn ang="0">
                  <a:pos x="372" y="317"/>
                </a:cxn>
                <a:cxn ang="0">
                  <a:pos x="366" y="330"/>
                </a:cxn>
                <a:cxn ang="0">
                  <a:pos x="355" y="340"/>
                </a:cxn>
                <a:cxn ang="0">
                  <a:pos x="344" y="343"/>
                </a:cxn>
                <a:cxn ang="0">
                  <a:pos x="334" y="340"/>
                </a:cxn>
                <a:cxn ang="0">
                  <a:pos x="324" y="331"/>
                </a:cxn>
                <a:cxn ang="0">
                  <a:pos x="318" y="317"/>
                </a:cxn>
                <a:cxn ang="0">
                  <a:pos x="338" y="495"/>
                </a:cxn>
                <a:cxn ang="0">
                  <a:pos x="270" y="770"/>
                </a:cxn>
                <a:cxn ang="0">
                  <a:pos x="264" y="785"/>
                </a:cxn>
                <a:cxn ang="0">
                  <a:pos x="255" y="795"/>
                </a:cxn>
                <a:cxn ang="0">
                  <a:pos x="243" y="800"/>
                </a:cxn>
                <a:cxn ang="0">
                  <a:pos x="232" y="800"/>
                </a:cxn>
                <a:cxn ang="0">
                  <a:pos x="219" y="796"/>
                </a:cxn>
                <a:cxn ang="0">
                  <a:pos x="211" y="787"/>
                </a:cxn>
                <a:cxn ang="0">
                  <a:pos x="206" y="776"/>
                </a:cxn>
                <a:cxn ang="0">
                  <a:pos x="203" y="764"/>
                </a:cxn>
                <a:cxn ang="0">
                  <a:pos x="170" y="764"/>
                </a:cxn>
                <a:cxn ang="0">
                  <a:pos x="167" y="776"/>
                </a:cxn>
                <a:cxn ang="0">
                  <a:pos x="161" y="788"/>
                </a:cxn>
                <a:cxn ang="0">
                  <a:pos x="151" y="797"/>
                </a:cxn>
                <a:cxn ang="0">
                  <a:pos x="140" y="802"/>
                </a:cxn>
                <a:cxn ang="0">
                  <a:pos x="128" y="800"/>
                </a:cxn>
                <a:cxn ang="0">
                  <a:pos x="117" y="794"/>
                </a:cxn>
                <a:cxn ang="0">
                  <a:pos x="111" y="786"/>
                </a:cxn>
                <a:cxn ang="0">
                  <a:pos x="104" y="772"/>
                </a:cxn>
                <a:cxn ang="0">
                  <a:pos x="103" y="497"/>
                </a:cxn>
                <a:cxn ang="0">
                  <a:pos x="103" y="112"/>
                </a:cxn>
                <a:cxn ang="0">
                  <a:pos x="50" y="333"/>
                </a:cxn>
                <a:cxn ang="0">
                  <a:pos x="42" y="344"/>
                </a:cxn>
                <a:cxn ang="0">
                  <a:pos x="30" y="349"/>
                </a:cxn>
                <a:cxn ang="0">
                  <a:pos x="18" y="347"/>
                </a:cxn>
                <a:cxn ang="0">
                  <a:pos x="7" y="338"/>
                </a:cxn>
                <a:cxn ang="0">
                  <a:pos x="2" y="327"/>
                </a:cxn>
                <a:cxn ang="0">
                  <a:pos x="0" y="314"/>
                </a:cxn>
                <a:cxn ang="0">
                  <a:pos x="53" y="67"/>
                </a:cxn>
                <a:cxn ang="0">
                  <a:pos x="55" y="51"/>
                </a:cxn>
                <a:cxn ang="0">
                  <a:pos x="59" y="38"/>
                </a:cxn>
                <a:cxn ang="0">
                  <a:pos x="67" y="22"/>
                </a:cxn>
                <a:cxn ang="0">
                  <a:pos x="77" y="11"/>
                </a:cxn>
                <a:cxn ang="0">
                  <a:pos x="88" y="3"/>
                </a:cxn>
              </a:cxnLst>
              <a:rect l="0" t="0" r="r" b="b"/>
              <a:pathLst>
                <a:path w="374" h="803">
                  <a:moveTo>
                    <a:pt x="101" y="0"/>
                  </a:moveTo>
                  <a:lnTo>
                    <a:pt x="272" y="0"/>
                  </a:lnTo>
                  <a:lnTo>
                    <a:pt x="277" y="1"/>
                  </a:lnTo>
                  <a:lnTo>
                    <a:pt x="281" y="2"/>
                  </a:lnTo>
                  <a:lnTo>
                    <a:pt x="285" y="3"/>
                  </a:lnTo>
                  <a:lnTo>
                    <a:pt x="289" y="5"/>
                  </a:lnTo>
                  <a:lnTo>
                    <a:pt x="293" y="7"/>
                  </a:lnTo>
                  <a:lnTo>
                    <a:pt x="297" y="11"/>
                  </a:lnTo>
                  <a:lnTo>
                    <a:pt x="300" y="15"/>
                  </a:lnTo>
                  <a:lnTo>
                    <a:pt x="304" y="18"/>
                  </a:lnTo>
                  <a:lnTo>
                    <a:pt x="307" y="22"/>
                  </a:lnTo>
                  <a:lnTo>
                    <a:pt x="308" y="27"/>
                  </a:lnTo>
                  <a:lnTo>
                    <a:pt x="312" y="30"/>
                  </a:lnTo>
                  <a:lnTo>
                    <a:pt x="313" y="35"/>
                  </a:lnTo>
                  <a:lnTo>
                    <a:pt x="315" y="40"/>
                  </a:lnTo>
                  <a:lnTo>
                    <a:pt x="316" y="44"/>
                  </a:lnTo>
                  <a:lnTo>
                    <a:pt x="318" y="49"/>
                  </a:lnTo>
                  <a:lnTo>
                    <a:pt x="319" y="56"/>
                  </a:lnTo>
                  <a:lnTo>
                    <a:pt x="320" y="62"/>
                  </a:lnTo>
                  <a:lnTo>
                    <a:pt x="321" y="69"/>
                  </a:lnTo>
                  <a:lnTo>
                    <a:pt x="371" y="301"/>
                  </a:lnTo>
                  <a:lnTo>
                    <a:pt x="373" y="306"/>
                  </a:lnTo>
                  <a:lnTo>
                    <a:pt x="373" y="311"/>
                  </a:lnTo>
                  <a:lnTo>
                    <a:pt x="372" y="317"/>
                  </a:lnTo>
                  <a:lnTo>
                    <a:pt x="371" y="322"/>
                  </a:lnTo>
                  <a:lnTo>
                    <a:pt x="369" y="326"/>
                  </a:lnTo>
                  <a:lnTo>
                    <a:pt x="366" y="330"/>
                  </a:lnTo>
                  <a:lnTo>
                    <a:pt x="363" y="335"/>
                  </a:lnTo>
                  <a:lnTo>
                    <a:pt x="360" y="338"/>
                  </a:lnTo>
                  <a:lnTo>
                    <a:pt x="355" y="340"/>
                  </a:lnTo>
                  <a:lnTo>
                    <a:pt x="352" y="342"/>
                  </a:lnTo>
                  <a:lnTo>
                    <a:pt x="348" y="343"/>
                  </a:lnTo>
                  <a:lnTo>
                    <a:pt x="344" y="343"/>
                  </a:lnTo>
                  <a:lnTo>
                    <a:pt x="341" y="342"/>
                  </a:lnTo>
                  <a:lnTo>
                    <a:pt x="337" y="341"/>
                  </a:lnTo>
                  <a:lnTo>
                    <a:pt x="334" y="340"/>
                  </a:lnTo>
                  <a:lnTo>
                    <a:pt x="330" y="337"/>
                  </a:lnTo>
                  <a:lnTo>
                    <a:pt x="327" y="334"/>
                  </a:lnTo>
                  <a:lnTo>
                    <a:pt x="324" y="331"/>
                  </a:lnTo>
                  <a:lnTo>
                    <a:pt x="321" y="327"/>
                  </a:lnTo>
                  <a:lnTo>
                    <a:pt x="319" y="322"/>
                  </a:lnTo>
                  <a:lnTo>
                    <a:pt x="318" y="317"/>
                  </a:lnTo>
                  <a:lnTo>
                    <a:pt x="270" y="112"/>
                  </a:lnTo>
                  <a:lnTo>
                    <a:pt x="254" y="112"/>
                  </a:lnTo>
                  <a:lnTo>
                    <a:pt x="338" y="495"/>
                  </a:lnTo>
                  <a:lnTo>
                    <a:pt x="270" y="495"/>
                  </a:lnTo>
                  <a:lnTo>
                    <a:pt x="271" y="764"/>
                  </a:lnTo>
                  <a:lnTo>
                    <a:pt x="270" y="770"/>
                  </a:lnTo>
                  <a:lnTo>
                    <a:pt x="269" y="774"/>
                  </a:lnTo>
                  <a:lnTo>
                    <a:pt x="266" y="780"/>
                  </a:lnTo>
                  <a:lnTo>
                    <a:pt x="264" y="785"/>
                  </a:lnTo>
                  <a:lnTo>
                    <a:pt x="261" y="788"/>
                  </a:lnTo>
                  <a:lnTo>
                    <a:pt x="259" y="791"/>
                  </a:lnTo>
                  <a:lnTo>
                    <a:pt x="255" y="795"/>
                  </a:lnTo>
                  <a:lnTo>
                    <a:pt x="251" y="797"/>
                  </a:lnTo>
                  <a:lnTo>
                    <a:pt x="247" y="799"/>
                  </a:lnTo>
                  <a:lnTo>
                    <a:pt x="243" y="800"/>
                  </a:lnTo>
                  <a:lnTo>
                    <a:pt x="240" y="802"/>
                  </a:lnTo>
                  <a:lnTo>
                    <a:pt x="237" y="802"/>
                  </a:lnTo>
                  <a:lnTo>
                    <a:pt x="232" y="800"/>
                  </a:lnTo>
                  <a:lnTo>
                    <a:pt x="227" y="800"/>
                  </a:lnTo>
                  <a:lnTo>
                    <a:pt x="224" y="797"/>
                  </a:lnTo>
                  <a:lnTo>
                    <a:pt x="219" y="796"/>
                  </a:lnTo>
                  <a:lnTo>
                    <a:pt x="217" y="794"/>
                  </a:lnTo>
                  <a:lnTo>
                    <a:pt x="214" y="790"/>
                  </a:lnTo>
                  <a:lnTo>
                    <a:pt x="211" y="787"/>
                  </a:lnTo>
                  <a:lnTo>
                    <a:pt x="209" y="783"/>
                  </a:lnTo>
                  <a:lnTo>
                    <a:pt x="207" y="780"/>
                  </a:lnTo>
                  <a:lnTo>
                    <a:pt x="206" y="776"/>
                  </a:lnTo>
                  <a:lnTo>
                    <a:pt x="205" y="772"/>
                  </a:lnTo>
                  <a:lnTo>
                    <a:pt x="204" y="768"/>
                  </a:lnTo>
                  <a:lnTo>
                    <a:pt x="203" y="764"/>
                  </a:lnTo>
                  <a:lnTo>
                    <a:pt x="203" y="497"/>
                  </a:lnTo>
                  <a:lnTo>
                    <a:pt x="170" y="497"/>
                  </a:lnTo>
                  <a:lnTo>
                    <a:pt x="170" y="764"/>
                  </a:lnTo>
                  <a:lnTo>
                    <a:pt x="169" y="768"/>
                  </a:lnTo>
                  <a:lnTo>
                    <a:pt x="168" y="772"/>
                  </a:lnTo>
                  <a:lnTo>
                    <a:pt x="167" y="776"/>
                  </a:lnTo>
                  <a:lnTo>
                    <a:pt x="165" y="780"/>
                  </a:lnTo>
                  <a:lnTo>
                    <a:pt x="164" y="785"/>
                  </a:lnTo>
                  <a:lnTo>
                    <a:pt x="161" y="788"/>
                  </a:lnTo>
                  <a:lnTo>
                    <a:pt x="159" y="791"/>
                  </a:lnTo>
                  <a:lnTo>
                    <a:pt x="155" y="795"/>
                  </a:lnTo>
                  <a:lnTo>
                    <a:pt x="151" y="797"/>
                  </a:lnTo>
                  <a:lnTo>
                    <a:pt x="148" y="799"/>
                  </a:lnTo>
                  <a:lnTo>
                    <a:pt x="144" y="800"/>
                  </a:lnTo>
                  <a:lnTo>
                    <a:pt x="140" y="802"/>
                  </a:lnTo>
                  <a:lnTo>
                    <a:pt x="136" y="802"/>
                  </a:lnTo>
                  <a:lnTo>
                    <a:pt x="132" y="800"/>
                  </a:lnTo>
                  <a:lnTo>
                    <a:pt x="128" y="800"/>
                  </a:lnTo>
                  <a:lnTo>
                    <a:pt x="125" y="798"/>
                  </a:lnTo>
                  <a:lnTo>
                    <a:pt x="120" y="796"/>
                  </a:lnTo>
                  <a:lnTo>
                    <a:pt x="117" y="794"/>
                  </a:lnTo>
                  <a:lnTo>
                    <a:pt x="114" y="791"/>
                  </a:lnTo>
                  <a:lnTo>
                    <a:pt x="112" y="788"/>
                  </a:lnTo>
                  <a:lnTo>
                    <a:pt x="111" y="786"/>
                  </a:lnTo>
                  <a:lnTo>
                    <a:pt x="108" y="781"/>
                  </a:lnTo>
                  <a:lnTo>
                    <a:pt x="106" y="777"/>
                  </a:lnTo>
                  <a:lnTo>
                    <a:pt x="104" y="772"/>
                  </a:lnTo>
                  <a:lnTo>
                    <a:pt x="104" y="768"/>
                  </a:lnTo>
                  <a:lnTo>
                    <a:pt x="103" y="764"/>
                  </a:lnTo>
                  <a:lnTo>
                    <a:pt x="103" y="497"/>
                  </a:lnTo>
                  <a:lnTo>
                    <a:pt x="36" y="497"/>
                  </a:lnTo>
                  <a:lnTo>
                    <a:pt x="120" y="112"/>
                  </a:lnTo>
                  <a:lnTo>
                    <a:pt x="103" y="112"/>
                  </a:lnTo>
                  <a:lnTo>
                    <a:pt x="54" y="320"/>
                  </a:lnTo>
                  <a:lnTo>
                    <a:pt x="52" y="327"/>
                  </a:lnTo>
                  <a:lnTo>
                    <a:pt x="50" y="333"/>
                  </a:lnTo>
                  <a:lnTo>
                    <a:pt x="48" y="337"/>
                  </a:lnTo>
                  <a:lnTo>
                    <a:pt x="45" y="341"/>
                  </a:lnTo>
                  <a:lnTo>
                    <a:pt x="42" y="344"/>
                  </a:lnTo>
                  <a:lnTo>
                    <a:pt x="39" y="345"/>
                  </a:lnTo>
                  <a:lnTo>
                    <a:pt x="34" y="347"/>
                  </a:lnTo>
                  <a:lnTo>
                    <a:pt x="30" y="349"/>
                  </a:lnTo>
                  <a:lnTo>
                    <a:pt x="24" y="348"/>
                  </a:lnTo>
                  <a:lnTo>
                    <a:pt x="21" y="347"/>
                  </a:lnTo>
                  <a:lnTo>
                    <a:pt x="18" y="347"/>
                  </a:lnTo>
                  <a:lnTo>
                    <a:pt x="14" y="345"/>
                  </a:lnTo>
                  <a:lnTo>
                    <a:pt x="10" y="343"/>
                  </a:lnTo>
                  <a:lnTo>
                    <a:pt x="7" y="338"/>
                  </a:lnTo>
                  <a:lnTo>
                    <a:pt x="5" y="336"/>
                  </a:lnTo>
                  <a:lnTo>
                    <a:pt x="2" y="331"/>
                  </a:lnTo>
                  <a:lnTo>
                    <a:pt x="2" y="327"/>
                  </a:lnTo>
                  <a:lnTo>
                    <a:pt x="1" y="323"/>
                  </a:lnTo>
                  <a:lnTo>
                    <a:pt x="0" y="318"/>
                  </a:lnTo>
                  <a:lnTo>
                    <a:pt x="0" y="314"/>
                  </a:lnTo>
                  <a:lnTo>
                    <a:pt x="0" y="311"/>
                  </a:lnTo>
                  <a:lnTo>
                    <a:pt x="1" y="307"/>
                  </a:lnTo>
                  <a:lnTo>
                    <a:pt x="53" y="67"/>
                  </a:lnTo>
                  <a:lnTo>
                    <a:pt x="53" y="60"/>
                  </a:lnTo>
                  <a:lnTo>
                    <a:pt x="54" y="55"/>
                  </a:lnTo>
                  <a:lnTo>
                    <a:pt x="55" y="51"/>
                  </a:lnTo>
                  <a:lnTo>
                    <a:pt x="56" y="47"/>
                  </a:lnTo>
                  <a:lnTo>
                    <a:pt x="56" y="41"/>
                  </a:lnTo>
                  <a:lnTo>
                    <a:pt x="59" y="38"/>
                  </a:lnTo>
                  <a:lnTo>
                    <a:pt x="61" y="31"/>
                  </a:lnTo>
                  <a:lnTo>
                    <a:pt x="64" y="27"/>
                  </a:lnTo>
                  <a:lnTo>
                    <a:pt x="67" y="22"/>
                  </a:lnTo>
                  <a:lnTo>
                    <a:pt x="69" y="18"/>
                  </a:lnTo>
                  <a:lnTo>
                    <a:pt x="72" y="15"/>
                  </a:lnTo>
                  <a:lnTo>
                    <a:pt x="77" y="11"/>
                  </a:lnTo>
                  <a:lnTo>
                    <a:pt x="79" y="9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4" y="1"/>
                  </a:lnTo>
                  <a:lnTo>
                    <a:pt x="101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MX" sz="1600" dirty="0">
                <a:ea typeface="ＭＳ Ｐゴシック"/>
                <a:cs typeface="ＭＳ Ｐゴシック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914" y="1314"/>
              <a:ext cx="114" cy="11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MX" sz="1600" dirty="0">
                <a:ea typeface="ＭＳ Ｐゴシック"/>
                <a:cs typeface="ＭＳ Ｐゴシック"/>
              </a:endParaRPr>
            </a:p>
          </p:txBody>
        </p:sp>
      </p:grp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4643438" y="6092825"/>
            <a:ext cx="4357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5° Encuesta Nacional de Adicciones, SS, CONADIC, INPRFM, INSP</a:t>
            </a:r>
            <a:endParaRPr lang="es-MX" altLang="es-MX" sz="12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89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395536" y="188913"/>
            <a:ext cx="8748464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s-MX" altLang="es-MX" sz="2800" dirty="0" smtClean="0">
                <a:solidFill>
                  <a:schemeClr val="tx1"/>
                </a:solidFill>
                <a:effectLst/>
                <a:ea typeface="ＭＳ Ｐゴシック" pitchFamily="34" charset="-128"/>
              </a:rPr>
              <a:t>Número de copas de alcohol consumidas por ocasión</a:t>
            </a:r>
            <a:br>
              <a:rPr lang="es-MX" altLang="es-MX" sz="2800" dirty="0" smtClean="0">
                <a:solidFill>
                  <a:schemeClr val="tx1"/>
                </a:solidFill>
                <a:effectLst/>
                <a:ea typeface="ＭＳ Ｐゴシック" pitchFamily="34" charset="-128"/>
              </a:rPr>
            </a:br>
            <a:r>
              <a:rPr lang="es-MX" altLang="es-MX" sz="2800" i="1" dirty="0" smtClean="0">
                <a:solidFill>
                  <a:schemeClr val="tx1"/>
                </a:solidFill>
                <a:effectLst/>
                <a:ea typeface="ＭＳ Ｐゴシック" pitchFamily="34" charset="-128"/>
              </a:rPr>
              <a:t>Tendencias</a:t>
            </a:r>
          </a:p>
        </p:txBody>
      </p:sp>
      <p:graphicFrame>
        <p:nvGraphicFramePr>
          <p:cNvPr id="26627" name="5 Gráfico"/>
          <p:cNvGraphicFramePr>
            <a:graphicFrameLocks/>
          </p:cNvGraphicFramePr>
          <p:nvPr/>
        </p:nvGraphicFramePr>
        <p:xfrm>
          <a:off x="857250" y="1412875"/>
          <a:ext cx="7358063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4" imgW="7358510" imgH="3359187" progId="Excel.Sheet.8">
                  <p:embed/>
                </p:oleObj>
              </mc:Choice>
              <mc:Fallback>
                <p:oleObj r:id="rId4" imgW="7358510" imgH="335918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412875"/>
                        <a:ext cx="7358063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86050" y="1643050"/>
            <a:ext cx="314324" cy="933448"/>
            <a:chOff x="3981" y="1428"/>
            <a:chExt cx="338" cy="201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981" y="1774"/>
              <a:ext cx="338" cy="1669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22" y="2"/>
                </a:cxn>
                <a:cxn ang="0">
                  <a:pos x="337" y="6"/>
                </a:cxn>
                <a:cxn ang="0">
                  <a:pos x="352" y="13"/>
                </a:cxn>
                <a:cxn ang="0">
                  <a:pos x="367" y="24"/>
                </a:cxn>
                <a:cxn ang="0">
                  <a:pos x="382" y="38"/>
                </a:cxn>
                <a:cxn ang="0">
                  <a:pos x="392" y="55"/>
                </a:cxn>
                <a:cxn ang="0">
                  <a:pos x="392" y="364"/>
                </a:cxn>
                <a:cxn ang="0">
                  <a:pos x="387" y="375"/>
                </a:cxn>
                <a:cxn ang="0">
                  <a:pos x="379" y="385"/>
                </a:cxn>
                <a:cxn ang="0">
                  <a:pos x="367" y="393"/>
                </a:cxn>
                <a:cxn ang="0">
                  <a:pos x="351" y="393"/>
                </a:cxn>
                <a:cxn ang="0">
                  <a:pos x="338" y="389"/>
                </a:cxn>
                <a:cxn ang="0">
                  <a:pos x="329" y="381"/>
                </a:cxn>
                <a:cxn ang="0">
                  <a:pos x="324" y="373"/>
                </a:cxn>
                <a:cxn ang="0">
                  <a:pos x="322" y="363"/>
                </a:cxn>
                <a:cxn ang="0">
                  <a:pos x="299" y="757"/>
                </a:cxn>
                <a:cxn ang="0">
                  <a:pos x="294" y="777"/>
                </a:cxn>
                <a:cxn ang="0">
                  <a:pos x="284" y="792"/>
                </a:cxn>
                <a:cxn ang="0">
                  <a:pos x="268" y="799"/>
                </a:cxn>
                <a:cxn ang="0">
                  <a:pos x="254" y="803"/>
                </a:cxn>
                <a:cxn ang="0">
                  <a:pos x="237" y="799"/>
                </a:cxn>
                <a:cxn ang="0">
                  <a:pos x="222" y="792"/>
                </a:cxn>
                <a:cxn ang="0">
                  <a:pos x="213" y="779"/>
                </a:cxn>
                <a:cxn ang="0">
                  <a:pos x="208" y="768"/>
                </a:cxn>
                <a:cxn ang="0">
                  <a:pos x="183" y="384"/>
                </a:cxn>
                <a:cxn ang="0">
                  <a:pos x="181" y="770"/>
                </a:cxn>
                <a:cxn ang="0">
                  <a:pos x="170" y="788"/>
                </a:cxn>
                <a:cxn ang="0">
                  <a:pos x="155" y="799"/>
                </a:cxn>
                <a:cxn ang="0">
                  <a:pos x="134" y="803"/>
                </a:cxn>
                <a:cxn ang="0">
                  <a:pos x="118" y="799"/>
                </a:cxn>
                <a:cxn ang="0">
                  <a:pos x="104" y="789"/>
                </a:cxn>
                <a:cxn ang="0">
                  <a:pos x="94" y="777"/>
                </a:cxn>
                <a:cxn ang="0">
                  <a:pos x="90" y="761"/>
                </a:cxn>
                <a:cxn ang="0">
                  <a:pos x="68" y="363"/>
                </a:cxn>
                <a:cxn ang="0">
                  <a:pos x="64" y="376"/>
                </a:cxn>
                <a:cxn ang="0">
                  <a:pos x="59" y="383"/>
                </a:cxn>
                <a:cxn ang="0">
                  <a:pos x="50" y="390"/>
                </a:cxn>
                <a:cxn ang="0">
                  <a:pos x="42" y="393"/>
                </a:cxn>
                <a:cxn ang="0">
                  <a:pos x="29" y="393"/>
                </a:cxn>
                <a:cxn ang="0">
                  <a:pos x="20" y="391"/>
                </a:cxn>
                <a:cxn ang="0">
                  <a:pos x="11" y="386"/>
                </a:cxn>
                <a:cxn ang="0">
                  <a:pos x="5" y="379"/>
                </a:cxn>
                <a:cxn ang="0">
                  <a:pos x="1" y="371"/>
                </a:cxn>
                <a:cxn ang="0">
                  <a:pos x="0" y="65"/>
                </a:cxn>
                <a:cxn ang="0">
                  <a:pos x="8" y="40"/>
                </a:cxn>
                <a:cxn ang="0">
                  <a:pos x="22" y="24"/>
                </a:cxn>
                <a:cxn ang="0">
                  <a:pos x="47" y="9"/>
                </a:cxn>
                <a:cxn ang="0">
                  <a:pos x="74" y="2"/>
                </a:cxn>
              </a:cxnLst>
              <a:rect l="0" t="0" r="r" b="b"/>
              <a:pathLst>
                <a:path w="393" h="804">
                  <a:moveTo>
                    <a:pt x="93" y="0"/>
                  </a:moveTo>
                  <a:lnTo>
                    <a:pt x="299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3"/>
                  </a:lnTo>
                  <a:lnTo>
                    <a:pt x="331" y="5"/>
                  </a:lnTo>
                  <a:lnTo>
                    <a:pt x="337" y="6"/>
                  </a:lnTo>
                  <a:lnTo>
                    <a:pt x="343" y="9"/>
                  </a:lnTo>
                  <a:lnTo>
                    <a:pt x="346" y="10"/>
                  </a:lnTo>
                  <a:lnTo>
                    <a:pt x="352" y="13"/>
                  </a:lnTo>
                  <a:lnTo>
                    <a:pt x="358" y="16"/>
                  </a:lnTo>
                  <a:lnTo>
                    <a:pt x="362" y="19"/>
                  </a:lnTo>
                  <a:lnTo>
                    <a:pt x="367" y="24"/>
                  </a:lnTo>
                  <a:lnTo>
                    <a:pt x="373" y="28"/>
                  </a:lnTo>
                  <a:lnTo>
                    <a:pt x="377" y="33"/>
                  </a:lnTo>
                  <a:lnTo>
                    <a:pt x="382" y="38"/>
                  </a:lnTo>
                  <a:lnTo>
                    <a:pt x="386" y="45"/>
                  </a:lnTo>
                  <a:lnTo>
                    <a:pt x="388" y="50"/>
                  </a:lnTo>
                  <a:lnTo>
                    <a:pt x="392" y="55"/>
                  </a:lnTo>
                  <a:lnTo>
                    <a:pt x="392" y="61"/>
                  </a:lnTo>
                  <a:lnTo>
                    <a:pt x="392" y="67"/>
                  </a:lnTo>
                  <a:lnTo>
                    <a:pt x="392" y="364"/>
                  </a:lnTo>
                  <a:lnTo>
                    <a:pt x="389" y="367"/>
                  </a:lnTo>
                  <a:lnTo>
                    <a:pt x="388" y="371"/>
                  </a:lnTo>
                  <a:lnTo>
                    <a:pt x="387" y="375"/>
                  </a:lnTo>
                  <a:lnTo>
                    <a:pt x="386" y="378"/>
                  </a:lnTo>
                  <a:lnTo>
                    <a:pt x="382" y="382"/>
                  </a:lnTo>
                  <a:lnTo>
                    <a:pt x="379" y="385"/>
                  </a:lnTo>
                  <a:lnTo>
                    <a:pt x="374" y="388"/>
                  </a:lnTo>
                  <a:lnTo>
                    <a:pt x="369" y="391"/>
                  </a:lnTo>
                  <a:lnTo>
                    <a:pt x="367" y="393"/>
                  </a:lnTo>
                  <a:lnTo>
                    <a:pt x="362" y="393"/>
                  </a:lnTo>
                  <a:lnTo>
                    <a:pt x="356" y="393"/>
                  </a:lnTo>
                  <a:lnTo>
                    <a:pt x="351" y="393"/>
                  </a:lnTo>
                  <a:lnTo>
                    <a:pt x="346" y="392"/>
                  </a:lnTo>
                  <a:lnTo>
                    <a:pt x="342" y="391"/>
                  </a:lnTo>
                  <a:lnTo>
                    <a:pt x="338" y="389"/>
                  </a:lnTo>
                  <a:lnTo>
                    <a:pt x="335" y="386"/>
                  </a:lnTo>
                  <a:lnTo>
                    <a:pt x="331" y="384"/>
                  </a:lnTo>
                  <a:lnTo>
                    <a:pt x="329" y="381"/>
                  </a:lnTo>
                  <a:lnTo>
                    <a:pt x="327" y="378"/>
                  </a:lnTo>
                  <a:lnTo>
                    <a:pt x="324" y="375"/>
                  </a:lnTo>
                  <a:lnTo>
                    <a:pt x="324" y="373"/>
                  </a:lnTo>
                  <a:lnTo>
                    <a:pt x="323" y="369"/>
                  </a:lnTo>
                  <a:lnTo>
                    <a:pt x="322" y="367"/>
                  </a:lnTo>
                  <a:lnTo>
                    <a:pt x="322" y="363"/>
                  </a:lnTo>
                  <a:lnTo>
                    <a:pt x="322" y="136"/>
                  </a:lnTo>
                  <a:lnTo>
                    <a:pt x="299" y="136"/>
                  </a:lnTo>
                  <a:lnTo>
                    <a:pt x="299" y="757"/>
                  </a:lnTo>
                  <a:lnTo>
                    <a:pt x="299" y="763"/>
                  </a:lnTo>
                  <a:lnTo>
                    <a:pt x="298" y="770"/>
                  </a:lnTo>
                  <a:lnTo>
                    <a:pt x="294" y="777"/>
                  </a:lnTo>
                  <a:lnTo>
                    <a:pt x="292" y="783"/>
                  </a:lnTo>
                  <a:lnTo>
                    <a:pt x="287" y="787"/>
                  </a:lnTo>
                  <a:lnTo>
                    <a:pt x="284" y="792"/>
                  </a:lnTo>
                  <a:lnTo>
                    <a:pt x="279" y="794"/>
                  </a:lnTo>
                  <a:lnTo>
                    <a:pt x="273" y="798"/>
                  </a:lnTo>
                  <a:lnTo>
                    <a:pt x="268" y="799"/>
                  </a:lnTo>
                  <a:lnTo>
                    <a:pt x="264" y="801"/>
                  </a:lnTo>
                  <a:lnTo>
                    <a:pt x="259" y="802"/>
                  </a:lnTo>
                  <a:lnTo>
                    <a:pt x="254" y="803"/>
                  </a:lnTo>
                  <a:lnTo>
                    <a:pt x="249" y="803"/>
                  </a:lnTo>
                  <a:lnTo>
                    <a:pt x="243" y="801"/>
                  </a:lnTo>
                  <a:lnTo>
                    <a:pt x="237" y="799"/>
                  </a:lnTo>
                  <a:lnTo>
                    <a:pt x="232" y="797"/>
                  </a:lnTo>
                  <a:lnTo>
                    <a:pt x="227" y="794"/>
                  </a:lnTo>
                  <a:lnTo>
                    <a:pt x="222" y="792"/>
                  </a:lnTo>
                  <a:lnTo>
                    <a:pt x="220" y="788"/>
                  </a:lnTo>
                  <a:lnTo>
                    <a:pt x="216" y="784"/>
                  </a:lnTo>
                  <a:lnTo>
                    <a:pt x="213" y="779"/>
                  </a:lnTo>
                  <a:lnTo>
                    <a:pt x="210" y="775"/>
                  </a:lnTo>
                  <a:lnTo>
                    <a:pt x="209" y="771"/>
                  </a:lnTo>
                  <a:lnTo>
                    <a:pt x="208" y="768"/>
                  </a:lnTo>
                  <a:lnTo>
                    <a:pt x="207" y="762"/>
                  </a:lnTo>
                  <a:lnTo>
                    <a:pt x="207" y="384"/>
                  </a:lnTo>
                  <a:lnTo>
                    <a:pt x="183" y="384"/>
                  </a:lnTo>
                  <a:lnTo>
                    <a:pt x="183" y="760"/>
                  </a:lnTo>
                  <a:lnTo>
                    <a:pt x="181" y="765"/>
                  </a:lnTo>
                  <a:lnTo>
                    <a:pt x="181" y="770"/>
                  </a:lnTo>
                  <a:lnTo>
                    <a:pt x="178" y="777"/>
                  </a:lnTo>
                  <a:lnTo>
                    <a:pt x="175" y="782"/>
                  </a:lnTo>
                  <a:lnTo>
                    <a:pt x="170" y="788"/>
                  </a:lnTo>
                  <a:lnTo>
                    <a:pt x="166" y="792"/>
                  </a:lnTo>
                  <a:lnTo>
                    <a:pt x="161" y="796"/>
                  </a:lnTo>
                  <a:lnTo>
                    <a:pt x="155" y="799"/>
                  </a:lnTo>
                  <a:lnTo>
                    <a:pt x="148" y="801"/>
                  </a:lnTo>
                  <a:lnTo>
                    <a:pt x="141" y="803"/>
                  </a:lnTo>
                  <a:lnTo>
                    <a:pt x="134" y="803"/>
                  </a:lnTo>
                  <a:lnTo>
                    <a:pt x="129" y="801"/>
                  </a:lnTo>
                  <a:lnTo>
                    <a:pt x="124" y="801"/>
                  </a:lnTo>
                  <a:lnTo>
                    <a:pt x="118" y="799"/>
                  </a:lnTo>
                  <a:lnTo>
                    <a:pt x="114" y="796"/>
                  </a:lnTo>
                  <a:lnTo>
                    <a:pt x="108" y="793"/>
                  </a:lnTo>
                  <a:lnTo>
                    <a:pt x="104" y="789"/>
                  </a:lnTo>
                  <a:lnTo>
                    <a:pt x="100" y="786"/>
                  </a:lnTo>
                  <a:lnTo>
                    <a:pt x="97" y="781"/>
                  </a:lnTo>
                  <a:lnTo>
                    <a:pt x="94" y="777"/>
                  </a:lnTo>
                  <a:lnTo>
                    <a:pt x="93" y="772"/>
                  </a:lnTo>
                  <a:lnTo>
                    <a:pt x="92" y="768"/>
                  </a:lnTo>
                  <a:lnTo>
                    <a:pt x="90" y="761"/>
                  </a:lnTo>
                  <a:lnTo>
                    <a:pt x="91" y="136"/>
                  </a:lnTo>
                  <a:lnTo>
                    <a:pt x="68" y="136"/>
                  </a:lnTo>
                  <a:lnTo>
                    <a:pt x="68" y="363"/>
                  </a:lnTo>
                  <a:lnTo>
                    <a:pt x="68" y="367"/>
                  </a:lnTo>
                  <a:lnTo>
                    <a:pt x="66" y="371"/>
                  </a:lnTo>
                  <a:lnTo>
                    <a:pt x="64" y="376"/>
                  </a:lnTo>
                  <a:lnTo>
                    <a:pt x="61" y="379"/>
                  </a:lnTo>
                  <a:lnTo>
                    <a:pt x="61" y="381"/>
                  </a:lnTo>
                  <a:lnTo>
                    <a:pt x="59" y="383"/>
                  </a:lnTo>
                  <a:lnTo>
                    <a:pt x="56" y="385"/>
                  </a:lnTo>
                  <a:lnTo>
                    <a:pt x="54" y="387"/>
                  </a:lnTo>
                  <a:lnTo>
                    <a:pt x="50" y="390"/>
                  </a:lnTo>
                  <a:lnTo>
                    <a:pt x="48" y="391"/>
                  </a:lnTo>
                  <a:lnTo>
                    <a:pt x="45" y="392"/>
                  </a:lnTo>
                  <a:lnTo>
                    <a:pt x="42" y="393"/>
                  </a:lnTo>
                  <a:lnTo>
                    <a:pt x="39" y="393"/>
                  </a:lnTo>
                  <a:lnTo>
                    <a:pt x="35" y="393"/>
                  </a:lnTo>
                  <a:lnTo>
                    <a:pt x="29" y="393"/>
                  </a:lnTo>
                  <a:lnTo>
                    <a:pt x="27" y="393"/>
                  </a:lnTo>
                  <a:lnTo>
                    <a:pt x="24" y="392"/>
                  </a:lnTo>
                  <a:lnTo>
                    <a:pt x="20" y="391"/>
                  </a:lnTo>
                  <a:lnTo>
                    <a:pt x="18" y="390"/>
                  </a:lnTo>
                  <a:lnTo>
                    <a:pt x="16" y="388"/>
                  </a:lnTo>
                  <a:lnTo>
                    <a:pt x="11" y="386"/>
                  </a:lnTo>
                  <a:lnTo>
                    <a:pt x="11" y="384"/>
                  </a:lnTo>
                  <a:lnTo>
                    <a:pt x="8" y="382"/>
                  </a:lnTo>
                  <a:lnTo>
                    <a:pt x="5" y="379"/>
                  </a:lnTo>
                  <a:lnTo>
                    <a:pt x="4" y="376"/>
                  </a:lnTo>
                  <a:lnTo>
                    <a:pt x="3" y="375"/>
                  </a:lnTo>
                  <a:lnTo>
                    <a:pt x="1" y="371"/>
                  </a:lnTo>
                  <a:lnTo>
                    <a:pt x="1" y="368"/>
                  </a:lnTo>
                  <a:lnTo>
                    <a:pt x="0" y="364"/>
                  </a:lnTo>
                  <a:lnTo>
                    <a:pt x="0" y="65"/>
                  </a:lnTo>
                  <a:lnTo>
                    <a:pt x="1" y="55"/>
                  </a:lnTo>
                  <a:lnTo>
                    <a:pt x="4" y="47"/>
                  </a:lnTo>
                  <a:lnTo>
                    <a:pt x="8" y="40"/>
                  </a:lnTo>
                  <a:lnTo>
                    <a:pt x="11" y="34"/>
                  </a:lnTo>
                  <a:lnTo>
                    <a:pt x="16" y="29"/>
                  </a:lnTo>
                  <a:lnTo>
                    <a:pt x="22" y="24"/>
                  </a:lnTo>
                  <a:lnTo>
                    <a:pt x="30" y="18"/>
                  </a:lnTo>
                  <a:lnTo>
                    <a:pt x="40" y="13"/>
                  </a:lnTo>
                  <a:lnTo>
                    <a:pt x="47" y="9"/>
                  </a:lnTo>
                  <a:lnTo>
                    <a:pt x="54" y="7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3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MX" sz="1600" dirty="0">
                <a:ea typeface="ＭＳ Ｐゴシック"/>
                <a:cs typeface="ＭＳ Ｐゴシック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4075" y="1428"/>
              <a:ext cx="137" cy="322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MX" sz="1600" dirty="0"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57752" y="1645754"/>
            <a:ext cx="307776" cy="859307"/>
            <a:chOff x="3833" y="1314"/>
            <a:chExt cx="282" cy="707"/>
          </a:xfrm>
          <a:solidFill>
            <a:srgbClr val="FF66FF"/>
          </a:solidFill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833" y="1430"/>
              <a:ext cx="282" cy="591"/>
            </a:xfrm>
            <a:custGeom>
              <a:avLst/>
              <a:gdLst/>
              <a:ahLst/>
              <a:cxnLst>
                <a:cxn ang="0">
                  <a:pos x="277" y="1"/>
                </a:cxn>
                <a:cxn ang="0">
                  <a:pos x="289" y="5"/>
                </a:cxn>
                <a:cxn ang="0">
                  <a:pos x="300" y="15"/>
                </a:cxn>
                <a:cxn ang="0">
                  <a:pos x="308" y="27"/>
                </a:cxn>
                <a:cxn ang="0">
                  <a:pos x="315" y="40"/>
                </a:cxn>
                <a:cxn ang="0">
                  <a:pos x="319" y="56"/>
                </a:cxn>
                <a:cxn ang="0">
                  <a:pos x="371" y="301"/>
                </a:cxn>
                <a:cxn ang="0">
                  <a:pos x="372" y="317"/>
                </a:cxn>
                <a:cxn ang="0">
                  <a:pos x="366" y="330"/>
                </a:cxn>
                <a:cxn ang="0">
                  <a:pos x="355" y="340"/>
                </a:cxn>
                <a:cxn ang="0">
                  <a:pos x="344" y="343"/>
                </a:cxn>
                <a:cxn ang="0">
                  <a:pos x="334" y="340"/>
                </a:cxn>
                <a:cxn ang="0">
                  <a:pos x="324" y="331"/>
                </a:cxn>
                <a:cxn ang="0">
                  <a:pos x="318" y="317"/>
                </a:cxn>
                <a:cxn ang="0">
                  <a:pos x="338" y="495"/>
                </a:cxn>
                <a:cxn ang="0">
                  <a:pos x="270" y="770"/>
                </a:cxn>
                <a:cxn ang="0">
                  <a:pos x="264" y="785"/>
                </a:cxn>
                <a:cxn ang="0">
                  <a:pos x="255" y="795"/>
                </a:cxn>
                <a:cxn ang="0">
                  <a:pos x="243" y="800"/>
                </a:cxn>
                <a:cxn ang="0">
                  <a:pos x="232" y="800"/>
                </a:cxn>
                <a:cxn ang="0">
                  <a:pos x="219" y="796"/>
                </a:cxn>
                <a:cxn ang="0">
                  <a:pos x="211" y="787"/>
                </a:cxn>
                <a:cxn ang="0">
                  <a:pos x="206" y="776"/>
                </a:cxn>
                <a:cxn ang="0">
                  <a:pos x="203" y="764"/>
                </a:cxn>
                <a:cxn ang="0">
                  <a:pos x="170" y="764"/>
                </a:cxn>
                <a:cxn ang="0">
                  <a:pos x="167" y="776"/>
                </a:cxn>
                <a:cxn ang="0">
                  <a:pos x="161" y="788"/>
                </a:cxn>
                <a:cxn ang="0">
                  <a:pos x="151" y="797"/>
                </a:cxn>
                <a:cxn ang="0">
                  <a:pos x="140" y="802"/>
                </a:cxn>
                <a:cxn ang="0">
                  <a:pos x="128" y="800"/>
                </a:cxn>
                <a:cxn ang="0">
                  <a:pos x="117" y="794"/>
                </a:cxn>
                <a:cxn ang="0">
                  <a:pos x="111" y="786"/>
                </a:cxn>
                <a:cxn ang="0">
                  <a:pos x="104" y="772"/>
                </a:cxn>
                <a:cxn ang="0">
                  <a:pos x="103" y="497"/>
                </a:cxn>
                <a:cxn ang="0">
                  <a:pos x="103" y="112"/>
                </a:cxn>
                <a:cxn ang="0">
                  <a:pos x="50" y="333"/>
                </a:cxn>
                <a:cxn ang="0">
                  <a:pos x="42" y="344"/>
                </a:cxn>
                <a:cxn ang="0">
                  <a:pos x="30" y="349"/>
                </a:cxn>
                <a:cxn ang="0">
                  <a:pos x="18" y="347"/>
                </a:cxn>
                <a:cxn ang="0">
                  <a:pos x="7" y="338"/>
                </a:cxn>
                <a:cxn ang="0">
                  <a:pos x="2" y="327"/>
                </a:cxn>
                <a:cxn ang="0">
                  <a:pos x="0" y="314"/>
                </a:cxn>
                <a:cxn ang="0">
                  <a:pos x="53" y="67"/>
                </a:cxn>
                <a:cxn ang="0">
                  <a:pos x="55" y="51"/>
                </a:cxn>
                <a:cxn ang="0">
                  <a:pos x="59" y="38"/>
                </a:cxn>
                <a:cxn ang="0">
                  <a:pos x="67" y="22"/>
                </a:cxn>
                <a:cxn ang="0">
                  <a:pos x="77" y="11"/>
                </a:cxn>
                <a:cxn ang="0">
                  <a:pos x="88" y="3"/>
                </a:cxn>
              </a:cxnLst>
              <a:rect l="0" t="0" r="r" b="b"/>
              <a:pathLst>
                <a:path w="374" h="803">
                  <a:moveTo>
                    <a:pt x="101" y="0"/>
                  </a:moveTo>
                  <a:lnTo>
                    <a:pt x="272" y="0"/>
                  </a:lnTo>
                  <a:lnTo>
                    <a:pt x="277" y="1"/>
                  </a:lnTo>
                  <a:lnTo>
                    <a:pt x="281" y="2"/>
                  </a:lnTo>
                  <a:lnTo>
                    <a:pt x="285" y="3"/>
                  </a:lnTo>
                  <a:lnTo>
                    <a:pt x="289" y="5"/>
                  </a:lnTo>
                  <a:lnTo>
                    <a:pt x="293" y="7"/>
                  </a:lnTo>
                  <a:lnTo>
                    <a:pt x="297" y="11"/>
                  </a:lnTo>
                  <a:lnTo>
                    <a:pt x="300" y="15"/>
                  </a:lnTo>
                  <a:lnTo>
                    <a:pt x="304" y="18"/>
                  </a:lnTo>
                  <a:lnTo>
                    <a:pt x="307" y="22"/>
                  </a:lnTo>
                  <a:lnTo>
                    <a:pt x="308" y="27"/>
                  </a:lnTo>
                  <a:lnTo>
                    <a:pt x="312" y="30"/>
                  </a:lnTo>
                  <a:lnTo>
                    <a:pt x="313" y="35"/>
                  </a:lnTo>
                  <a:lnTo>
                    <a:pt x="315" y="40"/>
                  </a:lnTo>
                  <a:lnTo>
                    <a:pt x="316" y="44"/>
                  </a:lnTo>
                  <a:lnTo>
                    <a:pt x="318" y="49"/>
                  </a:lnTo>
                  <a:lnTo>
                    <a:pt x="319" y="56"/>
                  </a:lnTo>
                  <a:lnTo>
                    <a:pt x="320" y="62"/>
                  </a:lnTo>
                  <a:lnTo>
                    <a:pt x="321" y="69"/>
                  </a:lnTo>
                  <a:lnTo>
                    <a:pt x="371" y="301"/>
                  </a:lnTo>
                  <a:lnTo>
                    <a:pt x="373" y="306"/>
                  </a:lnTo>
                  <a:lnTo>
                    <a:pt x="373" y="311"/>
                  </a:lnTo>
                  <a:lnTo>
                    <a:pt x="372" y="317"/>
                  </a:lnTo>
                  <a:lnTo>
                    <a:pt x="371" y="322"/>
                  </a:lnTo>
                  <a:lnTo>
                    <a:pt x="369" y="326"/>
                  </a:lnTo>
                  <a:lnTo>
                    <a:pt x="366" y="330"/>
                  </a:lnTo>
                  <a:lnTo>
                    <a:pt x="363" y="335"/>
                  </a:lnTo>
                  <a:lnTo>
                    <a:pt x="360" y="338"/>
                  </a:lnTo>
                  <a:lnTo>
                    <a:pt x="355" y="340"/>
                  </a:lnTo>
                  <a:lnTo>
                    <a:pt x="352" y="342"/>
                  </a:lnTo>
                  <a:lnTo>
                    <a:pt x="348" y="343"/>
                  </a:lnTo>
                  <a:lnTo>
                    <a:pt x="344" y="343"/>
                  </a:lnTo>
                  <a:lnTo>
                    <a:pt x="341" y="342"/>
                  </a:lnTo>
                  <a:lnTo>
                    <a:pt x="337" y="341"/>
                  </a:lnTo>
                  <a:lnTo>
                    <a:pt x="334" y="340"/>
                  </a:lnTo>
                  <a:lnTo>
                    <a:pt x="330" y="337"/>
                  </a:lnTo>
                  <a:lnTo>
                    <a:pt x="327" y="334"/>
                  </a:lnTo>
                  <a:lnTo>
                    <a:pt x="324" y="331"/>
                  </a:lnTo>
                  <a:lnTo>
                    <a:pt x="321" y="327"/>
                  </a:lnTo>
                  <a:lnTo>
                    <a:pt x="319" y="322"/>
                  </a:lnTo>
                  <a:lnTo>
                    <a:pt x="318" y="317"/>
                  </a:lnTo>
                  <a:lnTo>
                    <a:pt x="270" y="112"/>
                  </a:lnTo>
                  <a:lnTo>
                    <a:pt x="254" y="112"/>
                  </a:lnTo>
                  <a:lnTo>
                    <a:pt x="338" y="495"/>
                  </a:lnTo>
                  <a:lnTo>
                    <a:pt x="270" y="495"/>
                  </a:lnTo>
                  <a:lnTo>
                    <a:pt x="271" y="764"/>
                  </a:lnTo>
                  <a:lnTo>
                    <a:pt x="270" y="770"/>
                  </a:lnTo>
                  <a:lnTo>
                    <a:pt x="269" y="774"/>
                  </a:lnTo>
                  <a:lnTo>
                    <a:pt x="266" y="780"/>
                  </a:lnTo>
                  <a:lnTo>
                    <a:pt x="264" y="785"/>
                  </a:lnTo>
                  <a:lnTo>
                    <a:pt x="261" y="788"/>
                  </a:lnTo>
                  <a:lnTo>
                    <a:pt x="259" y="791"/>
                  </a:lnTo>
                  <a:lnTo>
                    <a:pt x="255" y="795"/>
                  </a:lnTo>
                  <a:lnTo>
                    <a:pt x="251" y="797"/>
                  </a:lnTo>
                  <a:lnTo>
                    <a:pt x="247" y="799"/>
                  </a:lnTo>
                  <a:lnTo>
                    <a:pt x="243" y="800"/>
                  </a:lnTo>
                  <a:lnTo>
                    <a:pt x="240" y="802"/>
                  </a:lnTo>
                  <a:lnTo>
                    <a:pt x="237" y="802"/>
                  </a:lnTo>
                  <a:lnTo>
                    <a:pt x="232" y="800"/>
                  </a:lnTo>
                  <a:lnTo>
                    <a:pt x="227" y="800"/>
                  </a:lnTo>
                  <a:lnTo>
                    <a:pt x="224" y="797"/>
                  </a:lnTo>
                  <a:lnTo>
                    <a:pt x="219" y="796"/>
                  </a:lnTo>
                  <a:lnTo>
                    <a:pt x="217" y="794"/>
                  </a:lnTo>
                  <a:lnTo>
                    <a:pt x="214" y="790"/>
                  </a:lnTo>
                  <a:lnTo>
                    <a:pt x="211" y="787"/>
                  </a:lnTo>
                  <a:lnTo>
                    <a:pt x="209" y="783"/>
                  </a:lnTo>
                  <a:lnTo>
                    <a:pt x="207" y="780"/>
                  </a:lnTo>
                  <a:lnTo>
                    <a:pt x="206" y="776"/>
                  </a:lnTo>
                  <a:lnTo>
                    <a:pt x="205" y="772"/>
                  </a:lnTo>
                  <a:lnTo>
                    <a:pt x="204" y="768"/>
                  </a:lnTo>
                  <a:lnTo>
                    <a:pt x="203" y="764"/>
                  </a:lnTo>
                  <a:lnTo>
                    <a:pt x="203" y="497"/>
                  </a:lnTo>
                  <a:lnTo>
                    <a:pt x="170" y="497"/>
                  </a:lnTo>
                  <a:lnTo>
                    <a:pt x="170" y="764"/>
                  </a:lnTo>
                  <a:lnTo>
                    <a:pt x="169" y="768"/>
                  </a:lnTo>
                  <a:lnTo>
                    <a:pt x="168" y="772"/>
                  </a:lnTo>
                  <a:lnTo>
                    <a:pt x="167" y="776"/>
                  </a:lnTo>
                  <a:lnTo>
                    <a:pt x="165" y="780"/>
                  </a:lnTo>
                  <a:lnTo>
                    <a:pt x="164" y="785"/>
                  </a:lnTo>
                  <a:lnTo>
                    <a:pt x="161" y="788"/>
                  </a:lnTo>
                  <a:lnTo>
                    <a:pt x="159" y="791"/>
                  </a:lnTo>
                  <a:lnTo>
                    <a:pt x="155" y="795"/>
                  </a:lnTo>
                  <a:lnTo>
                    <a:pt x="151" y="797"/>
                  </a:lnTo>
                  <a:lnTo>
                    <a:pt x="148" y="799"/>
                  </a:lnTo>
                  <a:lnTo>
                    <a:pt x="144" y="800"/>
                  </a:lnTo>
                  <a:lnTo>
                    <a:pt x="140" y="802"/>
                  </a:lnTo>
                  <a:lnTo>
                    <a:pt x="136" y="802"/>
                  </a:lnTo>
                  <a:lnTo>
                    <a:pt x="132" y="800"/>
                  </a:lnTo>
                  <a:lnTo>
                    <a:pt x="128" y="800"/>
                  </a:lnTo>
                  <a:lnTo>
                    <a:pt x="125" y="798"/>
                  </a:lnTo>
                  <a:lnTo>
                    <a:pt x="120" y="796"/>
                  </a:lnTo>
                  <a:lnTo>
                    <a:pt x="117" y="794"/>
                  </a:lnTo>
                  <a:lnTo>
                    <a:pt x="114" y="791"/>
                  </a:lnTo>
                  <a:lnTo>
                    <a:pt x="112" y="788"/>
                  </a:lnTo>
                  <a:lnTo>
                    <a:pt x="111" y="786"/>
                  </a:lnTo>
                  <a:lnTo>
                    <a:pt x="108" y="781"/>
                  </a:lnTo>
                  <a:lnTo>
                    <a:pt x="106" y="777"/>
                  </a:lnTo>
                  <a:lnTo>
                    <a:pt x="104" y="772"/>
                  </a:lnTo>
                  <a:lnTo>
                    <a:pt x="104" y="768"/>
                  </a:lnTo>
                  <a:lnTo>
                    <a:pt x="103" y="764"/>
                  </a:lnTo>
                  <a:lnTo>
                    <a:pt x="103" y="497"/>
                  </a:lnTo>
                  <a:lnTo>
                    <a:pt x="36" y="497"/>
                  </a:lnTo>
                  <a:lnTo>
                    <a:pt x="120" y="112"/>
                  </a:lnTo>
                  <a:lnTo>
                    <a:pt x="103" y="112"/>
                  </a:lnTo>
                  <a:lnTo>
                    <a:pt x="54" y="320"/>
                  </a:lnTo>
                  <a:lnTo>
                    <a:pt x="52" y="327"/>
                  </a:lnTo>
                  <a:lnTo>
                    <a:pt x="50" y="333"/>
                  </a:lnTo>
                  <a:lnTo>
                    <a:pt x="48" y="337"/>
                  </a:lnTo>
                  <a:lnTo>
                    <a:pt x="45" y="341"/>
                  </a:lnTo>
                  <a:lnTo>
                    <a:pt x="42" y="344"/>
                  </a:lnTo>
                  <a:lnTo>
                    <a:pt x="39" y="345"/>
                  </a:lnTo>
                  <a:lnTo>
                    <a:pt x="34" y="347"/>
                  </a:lnTo>
                  <a:lnTo>
                    <a:pt x="30" y="349"/>
                  </a:lnTo>
                  <a:lnTo>
                    <a:pt x="24" y="348"/>
                  </a:lnTo>
                  <a:lnTo>
                    <a:pt x="21" y="347"/>
                  </a:lnTo>
                  <a:lnTo>
                    <a:pt x="18" y="347"/>
                  </a:lnTo>
                  <a:lnTo>
                    <a:pt x="14" y="345"/>
                  </a:lnTo>
                  <a:lnTo>
                    <a:pt x="10" y="343"/>
                  </a:lnTo>
                  <a:lnTo>
                    <a:pt x="7" y="338"/>
                  </a:lnTo>
                  <a:lnTo>
                    <a:pt x="5" y="336"/>
                  </a:lnTo>
                  <a:lnTo>
                    <a:pt x="2" y="331"/>
                  </a:lnTo>
                  <a:lnTo>
                    <a:pt x="2" y="327"/>
                  </a:lnTo>
                  <a:lnTo>
                    <a:pt x="1" y="323"/>
                  </a:lnTo>
                  <a:lnTo>
                    <a:pt x="0" y="318"/>
                  </a:lnTo>
                  <a:lnTo>
                    <a:pt x="0" y="314"/>
                  </a:lnTo>
                  <a:lnTo>
                    <a:pt x="0" y="311"/>
                  </a:lnTo>
                  <a:lnTo>
                    <a:pt x="1" y="307"/>
                  </a:lnTo>
                  <a:lnTo>
                    <a:pt x="53" y="67"/>
                  </a:lnTo>
                  <a:lnTo>
                    <a:pt x="53" y="60"/>
                  </a:lnTo>
                  <a:lnTo>
                    <a:pt x="54" y="55"/>
                  </a:lnTo>
                  <a:lnTo>
                    <a:pt x="55" y="51"/>
                  </a:lnTo>
                  <a:lnTo>
                    <a:pt x="56" y="47"/>
                  </a:lnTo>
                  <a:lnTo>
                    <a:pt x="56" y="41"/>
                  </a:lnTo>
                  <a:lnTo>
                    <a:pt x="59" y="38"/>
                  </a:lnTo>
                  <a:lnTo>
                    <a:pt x="61" y="31"/>
                  </a:lnTo>
                  <a:lnTo>
                    <a:pt x="64" y="27"/>
                  </a:lnTo>
                  <a:lnTo>
                    <a:pt x="67" y="22"/>
                  </a:lnTo>
                  <a:lnTo>
                    <a:pt x="69" y="18"/>
                  </a:lnTo>
                  <a:lnTo>
                    <a:pt x="72" y="15"/>
                  </a:lnTo>
                  <a:lnTo>
                    <a:pt x="77" y="11"/>
                  </a:lnTo>
                  <a:lnTo>
                    <a:pt x="79" y="9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4" y="1"/>
                  </a:lnTo>
                  <a:lnTo>
                    <a:pt x="101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MX" sz="1600" dirty="0">
                <a:ea typeface="ＭＳ Ｐゴシック"/>
                <a:cs typeface="ＭＳ Ｐゴシック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3914" y="1314"/>
              <a:ext cx="114" cy="11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MX" sz="1600" dirty="0"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12" name="11 Conector recto"/>
          <p:cNvCxnSpPr/>
          <p:nvPr/>
        </p:nvCxnSpPr>
        <p:spPr>
          <a:xfrm>
            <a:off x="3714750" y="2143125"/>
            <a:ext cx="714375" cy="158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714750" y="1938338"/>
            <a:ext cx="714375" cy="1587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000750" y="2143125"/>
            <a:ext cx="714375" cy="1588"/>
          </a:xfrm>
          <a:prstGeom prst="line">
            <a:avLst/>
          </a:prstGeom>
          <a:ln w="127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6011863" y="1927225"/>
            <a:ext cx="714375" cy="1588"/>
          </a:xfrm>
          <a:prstGeom prst="line">
            <a:avLst/>
          </a:prstGeom>
          <a:ln w="12700">
            <a:solidFill>
              <a:srgbClr val="FF6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15 CuadroTexto"/>
          <p:cNvSpPr txBox="1">
            <a:spLocks noChangeArrowheads="1"/>
          </p:cNvSpPr>
          <p:nvPr/>
        </p:nvSpPr>
        <p:spPr bwMode="auto">
          <a:xfrm>
            <a:off x="3214688" y="1785938"/>
            <a:ext cx="57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>
                <a:latin typeface="Arial" pitchFamily="34" charset="0"/>
              </a:rPr>
              <a:t>2002</a:t>
            </a:r>
          </a:p>
        </p:txBody>
      </p:sp>
      <p:sp>
        <p:nvSpPr>
          <p:cNvPr id="26635" name="16 CuadroTexto"/>
          <p:cNvSpPr txBox="1">
            <a:spLocks noChangeArrowheads="1"/>
          </p:cNvSpPr>
          <p:nvPr/>
        </p:nvSpPr>
        <p:spPr bwMode="auto">
          <a:xfrm>
            <a:off x="3214688" y="1978025"/>
            <a:ext cx="571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>
                <a:latin typeface="Arial" pitchFamily="34" charset="0"/>
              </a:rPr>
              <a:t>2008</a:t>
            </a:r>
          </a:p>
        </p:txBody>
      </p:sp>
      <p:sp>
        <p:nvSpPr>
          <p:cNvPr id="26636" name="17 CuadroTexto"/>
          <p:cNvSpPr txBox="1">
            <a:spLocks noChangeArrowheads="1"/>
          </p:cNvSpPr>
          <p:nvPr/>
        </p:nvSpPr>
        <p:spPr bwMode="auto">
          <a:xfrm>
            <a:off x="5286375" y="1785938"/>
            <a:ext cx="571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>
                <a:latin typeface="Arial" pitchFamily="34" charset="0"/>
              </a:rPr>
              <a:t>2002</a:t>
            </a:r>
          </a:p>
        </p:txBody>
      </p:sp>
      <p:sp>
        <p:nvSpPr>
          <p:cNvPr id="26637" name="18 CuadroTexto"/>
          <p:cNvSpPr txBox="1">
            <a:spLocks noChangeArrowheads="1"/>
          </p:cNvSpPr>
          <p:nvPr/>
        </p:nvSpPr>
        <p:spPr bwMode="auto">
          <a:xfrm>
            <a:off x="5286375" y="1978025"/>
            <a:ext cx="571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>
                <a:latin typeface="Arial" pitchFamily="34" charset="0"/>
              </a:rPr>
              <a:t>2008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857250" y="5373688"/>
            <a:ext cx="7572375" cy="5238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sz="1400" i="1" dirty="0"/>
              <a:t>De 2002 a 2008: disminuye la proporción que bebe bajas cantidades por ocasión. </a:t>
            </a:r>
          </a:p>
          <a:p>
            <a:pPr algn="ctr" eaLnBrk="1" hangingPunct="1">
              <a:defRPr/>
            </a:pPr>
            <a:r>
              <a:rPr lang="es-MX" sz="1400" i="1" dirty="0"/>
              <a:t>Hombres y mujeres incrementaron el número de copas que consumen por ocasión</a:t>
            </a:r>
          </a:p>
        </p:txBody>
      </p:sp>
      <p:sp>
        <p:nvSpPr>
          <p:cNvPr id="26640" name="Rectangle 11"/>
          <p:cNvSpPr>
            <a:spLocks noChangeArrowheads="1"/>
          </p:cNvSpPr>
          <p:nvPr/>
        </p:nvSpPr>
        <p:spPr bwMode="auto">
          <a:xfrm>
            <a:off x="4643438" y="6092825"/>
            <a:ext cx="4357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5° Encuesta Nacional de Adicciones, SS, CONADIC, INPRFM, INSP</a:t>
            </a:r>
            <a:endParaRPr lang="es-MX" altLang="es-MX" sz="12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4071938" y="3286125"/>
            <a:ext cx="2571750" cy="285750"/>
          </a:xfrm>
          <a:prstGeom prst="righ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778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73050" y="1001713"/>
          <a:ext cx="8382000" cy="521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4" imgW="8382727" imgH="5218628" progId="Excel.Chart.8">
                  <p:embed/>
                </p:oleObj>
              </mc:Choice>
              <mc:Fallback>
                <p:oleObj r:id="rId4" imgW="8382727" imgH="521862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001713"/>
                        <a:ext cx="8382000" cy="521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68151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2100" b="1">
                <a:solidFill>
                  <a:srgbClr val="C00000"/>
                </a:solidFill>
              </a:rPr>
              <a:t>Jóvenes y alcohol: </a:t>
            </a:r>
            <a:r>
              <a:rPr lang="es-MX" altLang="es-MX" sz="2100" b="1">
                <a:solidFill>
                  <a:schemeClr val="tx2"/>
                </a:solidFill>
              </a:rPr>
              <a:t>Con</a:t>
            </a:r>
            <a:r>
              <a:rPr lang="es-ES" altLang="es-MX" sz="2100" b="1">
                <a:solidFill>
                  <a:schemeClr val="tx2"/>
                </a:solidFill>
              </a:rPr>
              <a:t>sumo Alguna</a:t>
            </a:r>
            <a:r>
              <a:rPr lang="es-ES_tradnl" altLang="es-MX" sz="2100" b="1">
                <a:solidFill>
                  <a:schemeClr val="tx2"/>
                </a:solidFill>
              </a:rPr>
              <a:t> Vez </a:t>
            </a:r>
            <a:r>
              <a:rPr lang="es-ES" altLang="es-MX" sz="2100" b="1">
                <a:solidFill>
                  <a:schemeClr val="tx2"/>
                </a:solidFill>
              </a:rPr>
              <a:t>de                                        Tabaco y Alcohol en Estudiantes D.F. 2009 </a:t>
            </a:r>
            <a:endParaRPr lang="es-MX" altLang="es-MX" sz="2100" b="1">
              <a:solidFill>
                <a:schemeClr val="tx2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979613" y="6165850"/>
            <a:ext cx="67675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r" defTabSz="762000" eaLnBrk="1" hangingPunct="1">
              <a:spcBef>
                <a:spcPct val="50000"/>
              </a:spcBef>
              <a:defRPr/>
            </a:pPr>
            <a:r>
              <a:rPr lang="es-ES_tradnl" sz="1150" b="1" dirty="0">
                <a:latin typeface="Bookman Old Style" pitchFamily="18" charset="0"/>
                <a:ea typeface="ＭＳ Ｐゴシック"/>
                <a:cs typeface="ＭＳ Ｐゴシック"/>
              </a:rPr>
              <a:t>Fuente: Villatoro y cols., 1997, 2000, 2003, 2006, 2010</a:t>
            </a: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461963" y="2708275"/>
            <a:ext cx="3651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MX" sz="1500" b="1">
                <a:latin typeface="Bookman Old Style" pitchFamily="18" charset="0"/>
              </a:rPr>
              <a:t>%</a:t>
            </a:r>
            <a:endParaRPr lang="es-ES" altLang="es-MX" sz="1500" b="1">
              <a:latin typeface="Bookman Old Style" pitchFamily="18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4140200" y="1989138"/>
            <a:ext cx="3455988" cy="36036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2178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3603625" y="6092825"/>
            <a:ext cx="5072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76200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7620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7620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7620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MX" sz="1200" b="1">
                <a:latin typeface="AvantGarde Md BT"/>
              </a:rPr>
              <a:t>Fuente: SEP, INPRFM, Villatoro y cols. 1997; 2000, 2003, 2006, 2010</a:t>
            </a:r>
          </a:p>
        </p:txBody>
      </p:sp>
      <p:sp>
        <p:nvSpPr>
          <p:cNvPr id="30723" name="8 Título"/>
          <p:cNvSpPr>
            <a:spLocks noGrp="1"/>
          </p:cNvSpPr>
          <p:nvPr>
            <p:ph type="title" idx="4294967295"/>
          </p:nvPr>
        </p:nvSpPr>
        <p:spPr bwMode="auto">
          <a:xfrm>
            <a:off x="446088" y="512763"/>
            <a:ext cx="822960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80000"/>
              </a:lnSpc>
            </a:pPr>
            <a:r>
              <a:rPr lang="es-MX" altLang="es-MX" sz="2400" smtClean="0">
                <a:solidFill>
                  <a:srgbClr val="660033"/>
                </a:solidFill>
                <a:effectLst/>
                <a:latin typeface="AvantGarde Md BT"/>
                <a:ea typeface="ＭＳ Ｐゴシック" pitchFamily="34" charset="-128"/>
              </a:rPr>
              <a:t>Edad de inicio del consumo de Alcohol en estudiantes: </a:t>
            </a:r>
            <a:br>
              <a:rPr lang="es-MX" altLang="es-MX" sz="2400" smtClean="0">
                <a:solidFill>
                  <a:srgbClr val="660033"/>
                </a:solidFill>
                <a:effectLst/>
                <a:latin typeface="AvantGarde Md BT"/>
                <a:ea typeface="ＭＳ Ｐゴシック" pitchFamily="34" charset="-128"/>
              </a:rPr>
            </a:br>
            <a:r>
              <a:rPr lang="es-MX" altLang="es-MX" sz="2400" smtClean="0">
                <a:solidFill>
                  <a:srgbClr val="C00000"/>
                </a:solidFill>
                <a:effectLst/>
                <a:latin typeface="AvantGarde Md BT"/>
                <a:ea typeface="ＭＳ Ｐゴシック" pitchFamily="34" charset="-128"/>
              </a:rPr>
              <a:t>% que se iniciaron a 12 años o antes.</a:t>
            </a:r>
          </a:p>
        </p:txBody>
      </p:sp>
      <p:graphicFrame>
        <p:nvGraphicFramePr>
          <p:cNvPr id="30724" name="Object 2"/>
          <p:cNvGraphicFramePr>
            <a:graphicFrameLocks/>
          </p:cNvGraphicFramePr>
          <p:nvPr/>
        </p:nvGraphicFramePr>
        <p:xfrm>
          <a:off x="684213" y="1163638"/>
          <a:ext cx="8224837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4" imgW="8667795" imgH="5528615" progId="Excel.Sheet.8">
                  <p:embed/>
                </p:oleObj>
              </mc:Choice>
              <mc:Fallback>
                <p:oleObj r:id="rId4" imgW="8667795" imgH="552861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63638"/>
                        <a:ext cx="8224837" cy="500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4 Conector recto de flecha"/>
          <p:cNvCxnSpPr/>
          <p:nvPr/>
        </p:nvCxnSpPr>
        <p:spPr>
          <a:xfrm flipV="1">
            <a:off x="2214563" y="1571625"/>
            <a:ext cx="5143500" cy="5715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487363" y="3000375"/>
            <a:ext cx="4841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MX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539513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4450"/>
            <a:ext cx="8820472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MX" sz="2400" dirty="0" smtClean="0">
                <a:ea typeface="+mj-ea"/>
              </a:rPr>
              <a:t>Droga de inicio reportada por los pacientes que acuden                                             a los Centros de Tratamiento No Gubernamental 1994-2009.</a:t>
            </a:r>
            <a:endParaRPr lang="es-ES" sz="2400" dirty="0" smtClean="0">
              <a:ea typeface="+mj-ea"/>
            </a:endParaRPr>
          </a:p>
        </p:txBody>
      </p:sp>
      <p:graphicFrame>
        <p:nvGraphicFramePr>
          <p:cNvPr id="32771" name="2 Marcador de contenido"/>
          <p:cNvGraphicFramePr>
            <a:graphicFrameLocks noGrp="1"/>
          </p:cNvGraphicFramePr>
          <p:nvPr>
            <p:ph idx="4294967295"/>
          </p:nvPr>
        </p:nvGraphicFramePr>
        <p:xfrm>
          <a:off x="560388" y="1290638"/>
          <a:ext cx="8094662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r:id="rId4" imgW="8096190" imgH="4779678" progId="Excel.Chart.8">
                  <p:embed/>
                </p:oleObj>
              </mc:Choice>
              <mc:Fallback>
                <p:oleObj r:id="rId4" imgW="8096190" imgH="477967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290638"/>
                        <a:ext cx="8094662" cy="478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3 Conector recto de flecha"/>
          <p:cNvCxnSpPr/>
          <p:nvPr/>
        </p:nvCxnSpPr>
        <p:spPr>
          <a:xfrm flipV="1">
            <a:off x="5929313" y="1500188"/>
            <a:ext cx="1643062" cy="10033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4 Rectángulo"/>
          <p:cNvSpPr>
            <a:spLocks noChangeArrowheads="1"/>
          </p:cNvSpPr>
          <p:nvPr/>
        </p:nvSpPr>
        <p:spPr bwMode="auto">
          <a:xfrm>
            <a:off x="4140200" y="6062663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MX" sz="1000" i="1">
                <a:solidFill>
                  <a:srgbClr val="002060"/>
                </a:solidFill>
                <a:latin typeface="Arial" pitchFamily="34" charset="0"/>
              </a:rPr>
              <a:t>Fuente: </a:t>
            </a:r>
            <a:r>
              <a:rPr lang="en-US" altLang="es-MX" sz="1000">
                <a:solidFill>
                  <a:srgbClr val="002060"/>
                </a:solidFill>
                <a:latin typeface="Arial" pitchFamily="34" charset="0"/>
              </a:rPr>
              <a:t>SISVEA. Centros de tratamiento-</a:t>
            </a:r>
            <a:endParaRPr lang="en-US" altLang="es-MX" sz="1000" i="1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036496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MX" sz="2800" dirty="0" smtClean="0">
                <a:ea typeface="+mj-ea"/>
              </a:rPr>
              <a:t>Droga de impacto reportada por los pacientes que acuden                                             a los Centros de Tratamiento No Gubernamental 1994-2009.</a:t>
            </a:r>
            <a:endParaRPr lang="es-ES" sz="2800" dirty="0" smtClean="0">
              <a:ea typeface="+mj-ea"/>
            </a:endParaRPr>
          </a:p>
        </p:txBody>
      </p:sp>
      <p:graphicFrame>
        <p:nvGraphicFramePr>
          <p:cNvPr id="34819" name="2 Marcador de contenido"/>
          <p:cNvGraphicFramePr>
            <a:graphicFrameLocks noGrp="1"/>
          </p:cNvGraphicFramePr>
          <p:nvPr>
            <p:ph idx="4294967295"/>
          </p:nvPr>
        </p:nvGraphicFramePr>
        <p:xfrm>
          <a:off x="633413" y="1074738"/>
          <a:ext cx="8093075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4" imgW="8096190" imgH="5285690" progId="Excel.Chart.8">
                  <p:embed/>
                </p:oleObj>
              </mc:Choice>
              <mc:Fallback>
                <p:oleObj r:id="rId4" imgW="8096190" imgH="528569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074738"/>
                        <a:ext cx="8093075" cy="528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3 Conector recto de flecha"/>
          <p:cNvCxnSpPr/>
          <p:nvPr/>
        </p:nvCxnSpPr>
        <p:spPr>
          <a:xfrm flipV="1">
            <a:off x="5929313" y="1785938"/>
            <a:ext cx="1643062" cy="10033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5 Rectángulo"/>
          <p:cNvSpPr>
            <a:spLocks noChangeArrowheads="1"/>
          </p:cNvSpPr>
          <p:nvPr/>
        </p:nvSpPr>
        <p:spPr bwMode="auto">
          <a:xfrm>
            <a:off x="4211638" y="616585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MX" sz="1000" i="1">
                <a:solidFill>
                  <a:srgbClr val="002060"/>
                </a:solidFill>
                <a:latin typeface="Arial" pitchFamily="34" charset="0"/>
              </a:rPr>
              <a:t>Fuente: </a:t>
            </a:r>
            <a:r>
              <a:rPr lang="en-US" altLang="es-MX" sz="1000">
                <a:solidFill>
                  <a:srgbClr val="002060"/>
                </a:solidFill>
                <a:latin typeface="Arial" pitchFamily="34" charset="0"/>
              </a:rPr>
              <a:t>SISVEA. Centros de tratamiento-</a:t>
            </a:r>
            <a:endParaRPr lang="en-US" altLang="es-MX" sz="1000" i="1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0" y="-26988"/>
            <a:ext cx="8964488" cy="1143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s-MX" altLang="es-MX" sz="2800" b="0" dirty="0" smtClean="0">
                <a:solidFill>
                  <a:schemeClr val="tx2"/>
                </a:solidFill>
                <a:effectLst/>
                <a:ea typeface="ＭＳ Ｐゴシック" pitchFamily="34" charset="-128"/>
                <a:cs typeface="Arial" pitchFamily="34" charset="0"/>
              </a:rPr>
              <a:t>Población que cumple con el criterio                 de abuso/dependencia a alcohol</a:t>
            </a:r>
          </a:p>
        </p:txBody>
      </p:sp>
      <p:graphicFrame>
        <p:nvGraphicFramePr>
          <p:cNvPr id="36867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4" imgW="8230313" imgH="3682303" progId="Excel.Sheet.8">
                  <p:embed/>
                </p:oleObj>
              </mc:Choice>
              <mc:Fallback>
                <p:oleObj r:id="rId4" imgW="8230313" imgH="368230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5 CuadroTexto"/>
          <p:cNvSpPr txBox="1">
            <a:spLocks noChangeArrowheads="1"/>
          </p:cNvSpPr>
          <p:nvPr/>
        </p:nvSpPr>
        <p:spPr bwMode="auto">
          <a:xfrm>
            <a:off x="500063" y="5357813"/>
            <a:ext cx="8215312" cy="9239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5.5% de la población presenta abuso o dependencia del alcohol.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Hay </a:t>
            </a:r>
            <a:r>
              <a:rPr lang="es-MX" altLang="es-MX" sz="1800" b="1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más mujeres adolescentes </a:t>
            </a:r>
            <a:r>
              <a:rPr lang="es-MX" altLang="es-MX" sz="1800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 cumplen con el criterio de éste trastorno que adultas lo  que sugiere que es un trastorno más reciente en éstas.</a:t>
            </a: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4500563" y="1279525"/>
            <a:ext cx="4357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5° Encuesta Nacional de Adicciones, SS, CONADIC, INPRFM, INSP</a:t>
            </a:r>
            <a:endParaRPr lang="es-MX" altLang="es-MX" sz="12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3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446088" y="444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s-MX" altLang="es-MX" sz="2400" smtClean="0">
                <a:solidFill>
                  <a:schemeClr val="tx2"/>
                </a:solidFill>
                <a:effectLst/>
                <a:ea typeface="ＭＳ Ｐゴシック" pitchFamily="34" charset="-128"/>
              </a:rPr>
              <a:t>Causas </a:t>
            </a:r>
            <a:r>
              <a:rPr lang="es-MX" altLang="es-MX" sz="2000" smtClean="0">
                <a:solidFill>
                  <a:schemeClr val="tx2"/>
                </a:solidFill>
                <a:effectLst/>
                <a:ea typeface="ＭＳ Ｐゴシック" pitchFamily="34" charset="-128"/>
              </a:rPr>
              <a:t>de mortalidad y discapacidad en México</a:t>
            </a:r>
            <a:r>
              <a:rPr lang="es-MX" altLang="es-MX" sz="2400" smtClean="0">
                <a:solidFill>
                  <a:schemeClr val="tx2"/>
                </a:solidFill>
                <a:effectLst/>
                <a:ea typeface="ＭＳ Ｐゴシック" pitchFamily="34" charset="-128"/>
              </a:rPr>
              <a:t/>
            </a:r>
            <a:br>
              <a:rPr lang="es-MX" altLang="es-MX" sz="2400" smtClean="0">
                <a:solidFill>
                  <a:schemeClr val="tx2"/>
                </a:solidFill>
                <a:effectLst/>
                <a:ea typeface="ＭＳ Ｐゴシック" pitchFamily="34" charset="-128"/>
              </a:rPr>
            </a:br>
            <a:r>
              <a:rPr lang="es-MX" altLang="es-MX" sz="1600" i="1" smtClean="0">
                <a:effectLst/>
                <a:ea typeface="ＭＳ Ｐゴシック" pitchFamily="34" charset="-128"/>
              </a:rPr>
              <a:t>Días ajustados por categoría de enfermedad y lesión 2004</a:t>
            </a:r>
            <a:endParaRPr lang="es-MX" altLang="es-MX" sz="1600" smtClean="0">
              <a:effectLst/>
              <a:ea typeface="ＭＳ Ｐゴシック" pitchFamily="34" charset="-128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468313" y="1341438"/>
          <a:ext cx="8229600" cy="4754600"/>
        </p:xfrm>
        <a:graphic>
          <a:graphicData uri="http://schemas.openxmlformats.org/drawingml/2006/table">
            <a:tbl>
              <a:tblPr/>
              <a:tblGrid>
                <a:gridCol w="3114675"/>
                <a:gridCol w="1000125"/>
                <a:gridCol w="3071813"/>
                <a:gridCol w="1042987"/>
              </a:tblGrid>
              <a:tr h="36572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MORTALIDAD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DISCAPACIDAD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0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Alto nivel de glucosa en sangre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14.4%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USO DE ALCOHOL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7.5%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640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Alto índice de masa corporal            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12.4%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Alto índice de masa corporal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5.3%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640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Hipertensión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10.1%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Alto nivel de glucosa en sangre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5.2%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65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USO DE ALCOHOL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8.4%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Hipertensión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2.4%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65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Uso de tabaco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4.8%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Sexo inseguro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1.9%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640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Bajo consumo de veg. y frutas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4.7%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Bajo consumo de veg. y frutas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1.5%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65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Sedentarismo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4.4%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Alto colesterol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1.2%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  <a:tr h="365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Alto colesterol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3.6%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Sedentarismo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1.2%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  <a:tr h="365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Uso de tabaco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1.5%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8CC"/>
                    </a:solidFill>
                  </a:tcPr>
                </a:tc>
              </a:tr>
            </a:tbl>
          </a:graphicData>
        </a:graphic>
      </p:graphicFrame>
      <p:sp>
        <p:nvSpPr>
          <p:cNvPr id="38970" name="Text Box 11"/>
          <p:cNvSpPr txBox="1">
            <a:spLocks noChangeArrowheads="1"/>
          </p:cNvSpPr>
          <p:nvPr/>
        </p:nvSpPr>
        <p:spPr bwMode="auto">
          <a:xfrm>
            <a:off x="250825" y="6165850"/>
            <a:ext cx="87137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s-MX" sz="11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Eduardo Gonzalez-Pier et al. Priority setting for health interventions in Mexico</a:t>
            </a:r>
            <a:r>
              <a:rPr lang="en-US" altLang="es-ES" sz="11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altLang="es-MX" sz="11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 System of Social Protection in Health Lancet 388, 2006</a:t>
            </a:r>
          </a:p>
        </p:txBody>
      </p:sp>
    </p:spTree>
    <p:extLst>
      <p:ext uri="{BB962C8B-B14F-4D97-AF65-F5344CB8AC3E}">
        <p14:creationId xmlns:p14="http://schemas.microsoft.com/office/powerpoint/2010/main" val="41485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374650" y="341313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MX" sz="1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Mortalidad por causas seleccionadas atribuible a diferentes factores de riesgo, Comparación por género, México 2005.</a:t>
            </a:r>
            <a:br>
              <a:rPr lang="es-MX" sz="18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s-MX" sz="14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Alcohol como cuarta causa de mortalidad en población general, </a:t>
            </a:r>
            <a:br>
              <a:rPr lang="es-MX" sz="14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s-MX" sz="14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la primera en hombres y la séptima en mujeres</a:t>
            </a:r>
            <a:endParaRPr lang="es-ES" sz="1800" i="1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40963" name="Imagen 3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27163"/>
            <a:ext cx="3933825" cy="4881562"/>
          </a:xfrm>
        </p:spPr>
      </p:pic>
      <p:pic>
        <p:nvPicPr>
          <p:cNvPr id="40964" name="Imagen 3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427163"/>
            <a:ext cx="4321175" cy="4881562"/>
          </a:xfrm>
        </p:spPr>
      </p:pic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7308850" y="6264275"/>
            <a:ext cx="14763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1100" i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" pitchFamily="34" charset="0"/>
              </a:rPr>
              <a:t>Lozano y cols., 2009</a:t>
            </a:r>
            <a:endParaRPr lang="pt-BR" altLang="es-MX" sz="1800">
              <a:latin typeface="Arial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539750" y="5589588"/>
            <a:ext cx="503238" cy="5032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7308850" y="5589588"/>
            <a:ext cx="503238" cy="5032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2915816" y="1930398"/>
            <a:ext cx="533400" cy="1212850"/>
            <a:chOff x="3981" y="1428"/>
            <a:chExt cx="338" cy="2015"/>
          </a:xfrm>
          <a:solidFill>
            <a:srgbClr val="00B0F0"/>
          </a:solidFill>
        </p:grpSpPr>
        <p:sp>
          <p:nvSpPr>
            <p:cNvPr id="9" name="Freeform 79"/>
            <p:cNvSpPr>
              <a:spLocks/>
            </p:cNvSpPr>
            <p:nvPr/>
          </p:nvSpPr>
          <p:spPr bwMode="auto">
            <a:xfrm>
              <a:off x="3981" y="1774"/>
              <a:ext cx="338" cy="1669"/>
            </a:xfrm>
            <a:custGeom>
              <a:avLst/>
              <a:gdLst>
                <a:gd name="T0" fmla="*/ 263 w 393"/>
                <a:gd name="T1" fmla="*/ 0 h 804"/>
                <a:gd name="T2" fmla="*/ 277 w 393"/>
                <a:gd name="T3" fmla="*/ 4 h 804"/>
                <a:gd name="T4" fmla="*/ 290 w 393"/>
                <a:gd name="T5" fmla="*/ 12 h 804"/>
                <a:gd name="T6" fmla="*/ 303 w 393"/>
                <a:gd name="T7" fmla="*/ 27 h 804"/>
                <a:gd name="T8" fmla="*/ 316 w 393"/>
                <a:gd name="T9" fmla="*/ 50 h 804"/>
                <a:gd name="T10" fmla="*/ 329 w 393"/>
                <a:gd name="T11" fmla="*/ 79 h 804"/>
                <a:gd name="T12" fmla="*/ 337 w 393"/>
                <a:gd name="T13" fmla="*/ 114 h 804"/>
                <a:gd name="T14" fmla="*/ 337 w 393"/>
                <a:gd name="T15" fmla="*/ 756 h 804"/>
                <a:gd name="T16" fmla="*/ 333 w 393"/>
                <a:gd name="T17" fmla="*/ 778 h 804"/>
                <a:gd name="T18" fmla="*/ 326 w 393"/>
                <a:gd name="T19" fmla="*/ 799 h 804"/>
                <a:gd name="T20" fmla="*/ 316 w 393"/>
                <a:gd name="T21" fmla="*/ 816 h 804"/>
                <a:gd name="T22" fmla="*/ 302 w 393"/>
                <a:gd name="T23" fmla="*/ 816 h 804"/>
                <a:gd name="T24" fmla="*/ 291 w 393"/>
                <a:gd name="T25" fmla="*/ 808 h 804"/>
                <a:gd name="T26" fmla="*/ 283 w 393"/>
                <a:gd name="T27" fmla="*/ 791 h 804"/>
                <a:gd name="T28" fmla="*/ 279 w 393"/>
                <a:gd name="T29" fmla="*/ 774 h 804"/>
                <a:gd name="T30" fmla="*/ 277 w 393"/>
                <a:gd name="T31" fmla="*/ 754 h 804"/>
                <a:gd name="T32" fmla="*/ 257 w 393"/>
                <a:gd name="T33" fmla="*/ 1571 h 804"/>
                <a:gd name="T34" fmla="*/ 253 w 393"/>
                <a:gd name="T35" fmla="*/ 1613 h 804"/>
                <a:gd name="T36" fmla="*/ 244 w 393"/>
                <a:gd name="T37" fmla="*/ 1644 h 804"/>
                <a:gd name="T38" fmla="*/ 230 w 393"/>
                <a:gd name="T39" fmla="*/ 1659 h 804"/>
                <a:gd name="T40" fmla="*/ 218 w 393"/>
                <a:gd name="T41" fmla="*/ 1667 h 804"/>
                <a:gd name="T42" fmla="*/ 204 w 393"/>
                <a:gd name="T43" fmla="*/ 1659 h 804"/>
                <a:gd name="T44" fmla="*/ 191 w 393"/>
                <a:gd name="T45" fmla="*/ 1644 h 804"/>
                <a:gd name="T46" fmla="*/ 183 w 393"/>
                <a:gd name="T47" fmla="*/ 1617 h 804"/>
                <a:gd name="T48" fmla="*/ 179 w 393"/>
                <a:gd name="T49" fmla="*/ 1594 h 804"/>
                <a:gd name="T50" fmla="*/ 157 w 393"/>
                <a:gd name="T51" fmla="*/ 797 h 804"/>
                <a:gd name="T52" fmla="*/ 156 w 393"/>
                <a:gd name="T53" fmla="*/ 1598 h 804"/>
                <a:gd name="T54" fmla="*/ 146 w 393"/>
                <a:gd name="T55" fmla="*/ 1636 h 804"/>
                <a:gd name="T56" fmla="*/ 133 w 393"/>
                <a:gd name="T57" fmla="*/ 1659 h 804"/>
                <a:gd name="T58" fmla="*/ 115 w 393"/>
                <a:gd name="T59" fmla="*/ 1667 h 804"/>
                <a:gd name="T60" fmla="*/ 101 w 393"/>
                <a:gd name="T61" fmla="*/ 1659 h 804"/>
                <a:gd name="T62" fmla="*/ 89 w 393"/>
                <a:gd name="T63" fmla="*/ 1638 h 804"/>
                <a:gd name="T64" fmla="*/ 81 w 393"/>
                <a:gd name="T65" fmla="*/ 1613 h 804"/>
                <a:gd name="T66" fmla="*/ 77 w 393"/>
                <a:gd name="T67" fmla="*/ 1580 h 804"/>
                <a:gd name="T68" fmla="*/ 58 w 393"/>
                <a:gd name="T69" fmla="*/ 754 h 804"/>
                <a:gd name="T70" fmla="*/ 55 w 393"/>
                <a:gd name="T71" fmla="*/ 781 h 804"/>
                <a:gd name="T72" fmla="*/ 51 w 393"/>
                <a:gd name="T73" fmla="*/ 795 h 804"/>
                <a:gd name="T74" fmla="*/ 43 w 393"/>
                <a:gd name="T75" fmla="*/ 810 h 804"/>
                <a:gd name="T76" fmla="*/ 36 w 393"/>
                <a:gd name="T77" fmla="*/ 816 h 804"/>
                <a:gd name="T78" fmla="*/ 25 w 393"/>
                <a:gd name="T79" fmla="*/ 816 h 804"/>
                <a:gd name="T80" fmla="*/ 17 w 393"/>
                <a:gd name="T81" fmla="*/ 812 h 804"/>
                <a:gd name="T82" fmla="*/ 9 w 393"/>
                <a:gd name="T83" fmla="*/ 801 h 804"/>
                <a:gd name="T84" fmla="*/ 4 w 393"/>
                <a:gd name="T85" fmla="*/ 787 h 804"/>
                <a:gd name="T86" fmla="*/ 1 w 393"/>
                <a:gd name="T87" fmla="*/ 770 h 804"/>
                <a:gd name="T88" fmla="*/ 0 w 393"/>
                <a:gd name="T89" fmla="*/ 135 h 804"/>
                <a:gd name="T90" fmla="*/ 7 w 393"/>
                <a:gd name="T91" fmla="*/ 83 h 804"/>
                <a:gd name="T92" fmla="*/ 19 w 393"/>
                <a:gd name="T93" fmla="*/ 50 h 804"/>
                <a:gd name="T94" fmla="*/ 40 w 393"/>
                <a:gd name="T95" fmla="*/ 19 h 804"/>
                <a:gd name="T96" fmla="*/ 64 w 393"/>
                <a:gd name="T97" fmla="*/ 4 h 8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3"/>
                <a:gd name="T148" fmla="*/ 0 h 804"/>
                <a:gd name="T149" fmla="*/ 393 w 393"/>
                <a:gd name="T150" fmla="*/ 804 h 8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3" h="804">
                  <a:moveTo>
                    <a:pt x="93" y="0"/>
                  </a:moveTo>
                  <a:lnTo>
                    <a:pt x="299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3"/>
                  </a:lnTo>
                  <a:lnTo>
                    <a:pt x="331" y="5"/>
                  </a:lnTo>
                  <a:lnTo>
                    <a:pt x="337" y="6"/>
                  </a:lnTo>
                  <a:lnTo>
                    <a:pt x="343" y="9"/>
                  </a:lnTo>
                  <a:lnTo>
                    <a:pt x="346" y="10"/>
                  </a:lnTo>
                  <a:lnTo>
                    <a:pt x="352" y="13"/>
                  </a:lnTo>
                  <a:lnTo>
                    <a:pt x="358" y="16"/>
                  </a:lnTo>
                  <a:lnTo>
                    <a:pt x="362" y="19"/>
                  </a:lnTo>
                  <a:lnTo>
                    <a:pt x="367" y="24"/>
                  </a:lnTo>
                  <a:lnTo>
                    <a:pt x="373" y="28"/>
                  </a:lnTo>
                  <a:lnTo>
                    <a:pt x="377" y="33"/>
                  </a:lnTo>
                  <a:lnTo>
                    <a:pt x="382" y="38"/>
                  </a:lnTo>
                  <a:lnTo>
                    <a:pt x="386" y="45"/>
                  </a:lnTo>
                  <a:lnTo>
                    <a:pt x="388" y="50"/>
                  </a:lnTo>
                  <a:lnTo>
                    <a:pt x="392" y="55"/>
                  </a:lnTo>
                  <a:lnTo>
                    <a:pt x="392" y="61"/>
                  </a:lnTo>
                  <a:lnTo>
                    <a:pt x="392" y="67"/>
                  </a:lnTo>
                  <a:lnTo>
                    <a:pt x="392" y="364"/>
                  </a:lnTo>
                  <a:lnTo>
                    <a:pt x="389" y="367"/>
                  </a:lnTo>
                  <a:lnTo>
                    <a:pt x="388" y="371"/>
                  </a:lnTo>
                  <a:lnTo>
                    <a:pt x="387" y="375"/>
                  </a:lnTo>
                  <a:lnTo>
                    <a:pt x="386" y="378"/>
                  </a:lnTo>
                  <a:lnTo>
                    <a:pt x="382" y="382"/>
                  </a:lnTo>
                  <a:lnTo>
                    <a:pt x="379" y="385"/>
                  </a:lnTo>
                  <a:lnTo>
                    <a:pt x="374" y="388"/>
                  </a:lnTo>
                  <a:lnTo>
                    <a:pt x="369" y="391"/>
                  </a:lnTo>
                  <a:lnTo>
                    <a:pt x="367" y="393"/>
                  </a:lnTo>
                  <a:lnTo>
                    <a:pt x="362" y="393"/>
                  </a:lnTo>
                  <a:lnTo>
                    <a:pt x="356" y="393"/>
                  </a:lnTo>
                  <a:lnTo>
                    <a:pt x="351" y="393"/>
                  </a:lnTo>
                  <a:lnTo>
                    <a:pt x="346" y="392"/>
                  </a:lnTo>
                  <a:lnTo>
                    <a:pt x="342" y="391"/>
                  </a:lnTo>
                  <a:lnTo>
                    <a:pt x="338" y="389"/>
                  </a:lnTo>
                  <a:lnTo>
                    <a:pt x="335" y="386"/>
                  </a:lnTo>
                  <a:lnTo>
                    <a:pt x="331" y="384"/>
                  </a:lnTo>
                  <a:lnTo>
                    <a:pt x="329" y="381"/>
                  </a:lnTo>
                  <a:lnTo>
                    <a:pt x="327" y="378"/>
                  </a:lnTo>
                  <a:lnTo>
                    <a:pt x="324" y="375"/>
                  </a:lnTo>
                  <a:lnTo>
                    <a:pt x="324" y="373"/>
                  </a:lnTo>
                  <a:lnTo>
                    <a:pt x="323" y="369"/>
                  </a:lnTo>
                  <a:lnTo>
                    <a:pt x="322" y="367"/>
                  </a:lnTo>
                  <a:lnTo>
                    <a:pt x="322" y="363"/>
                  </a:lnTo>
                  <a:lnTo>
                    <a:pt x="322" y="136"/>
                  </a:lnTo>
                  <a:lnTo>
                    <a:pt x="299" y="136"/>
                  </a:lnTo>
                  <a:lnTo>
                    <a:pt x="299" y="757"/>
                  </a:lnTo>
                  <a:lnTo>
                    <a:pt x="299" y="763"/>
                  </a:lnTo>
                  <a:lnTo>
                    <a:pt x="298" y="770"/>
                  </a:lnTo>
                  <a:lnTo>
                    <a:pt x="294" y="777"/>
                  </a:lnTo>
                  <a:lnTo>
                    <a:pt x="292" y="783"/>
                  </a:lnTo>
                  <a:lnTo>
                    <a:pt x="287" y="787"/>
                  </a:lnTo>
                  <a:lnTo>
                    <a:pt x="284" y="792"/>
                  </a:lnTo>
                  <a:lnTo>
                    <a:pt x="279" y="794"/>
                  </a:lnTo>
                  <a:lnTo>
                    <a:pt x="273" y="798"/>
                  </a:lnTo>
                  <a:lnTo>
                    <a:pt x="268" y="799"/>
                  </a:lnTo>
                  <a:lnTo>
                    <a:pt x="264" y="801"/>
                  </a:lnTo>
                  <a:lnTo>
                    <a:pt x="259" y="802"/>
                  </a:lnTo>
                  <a:lnTo>
                    <a:pt x="254" y="803"/>
                  </a:lnTo>
                  <a:lnTo>
                    <a:pt x="249" y="803"/>
                  </a:lnTo>
                  <a:lnTo>
                    <a:pt x="243" y="801"/>
                  </a:lnTo>
                  <a:lnTo>
                    <a:pt x="237" y="799"/>
                  </a:lnTo>
                  <a:lnTo>
                    <a:pt x="232" y="797"/>
                  </a:lnTo>
                  <a:lnTo>
                    <a:pt x="227" y="794"/>
                  </a:lnTo>
                  <a:lnTo>
                    <a:pt x="222" y="792"/>
                  </a:lnTo>
                  <a:lnTo>
                    <a:pt x="220" y="788"/>
                  </a:lnTo>
                  <a:lnTo>
                    <a:pt x="216" y="784"/>
                  </a:lnTo>
                  <a:lnTo>
                    <a:pt x="213" y="779"/>
                  </a:lnTo>
                  <a:lnTo>
                    <a:pt x="210" y="775"/>
                  </a:lnTo>
                  <a:lnTo>
                    <a:pt x="209" y="771"/>
                  </a:lnTo>
                  <a:lnTo>
                    <a:pt x="208" y="768"/>
                  </a:lnTo>
                  <a:lnTo>
                    <a:pt x="207" y="762"/>
                  </a:lnTo>
                  <a:lnTo>
                    <a:pt x="207" y="384"/>
                  </a:lnTo>
                  <a:lnTo>
                    <a:pt x="183" y="384"/>
                  </a:lnTo>
                  <a:lnTo>
                    <a:pt x="183" y="760"/>
                  </a:lnTo>
                  <a:lnTo>
                    <a:pt x="181" y="765"/>
                  </a:lnTo>
                  <a:lnTo>
                    <a:pt x="181" y="770"/>
                  </a:lnTo>
                  <a:lnTo>
                    <a:pt x="178" y="777"/>
                  </a:lnTo>
                  <a:lnTo>
                    <a:pt x="175" y="782"/>
                  </a:lnTo>
                  <a:lnTo>
                    <a:pt x="170" y="788"/>
                  </a:lnTo>
                  <a:lnTo>
                    <a:pt x="166" y="792"/>
                  </a:lnTo>
                  <a:lnTo>
                    <a:pt x="161" y="796"/>
                  </a:lnTo>
                  <a:lnTo>
                    <a:pt x="155" y="799"/>
                  </a:lnTo>
                  <a:lnTo>
                    <a:pt x="148" y="801"/>
                  </a:lnTo>
                  <a:lnTo>
                    <a:pt x="141" y="803"/>
                  </a:lnTo>
                  <a:lnTo>
                    <a:pt x="134" y="803"/>
                  </a:lnTo>
                  <a:lnTo>
                    <a:pt x="129" y="801"/>
                  </a:lnTo>
                  <a:lnTo>
                    <a:pt x="124" y="801"/>
                  </a:lnTo>
                  <a:lnTo>
                    <a:pt x="118" y="799"/>
                  </a:lnTo>
                  <a:lnTo>
                    <a:pt x="114" y="796"/>
                  </a:lnTo>
                  <a:lnTo>
                    <a:pt x="108" y="793"/>
                  </a:lnTo>
                  <a:lnTo>
                    <a:pt x="104" y="789"/>
                  </a:lnTo>
                  <a:lnTo>
                    <a:pt x="100" y="786"/>
                  </a:lnTo>
                  <a:lnTo>
                    <a:pt x="97" y="781"/>
                  </a:lnTo>
                  <a:lnTo>
                    <a:pt x="94" y="777"/>
                  </a:lnTo>
                  <a:lnTo>
                    <a:pt x="93" y="772"/>
                  </a:lnTo>
                  <a:lnTo>
                    <a:pt x="92" y="768"/>
                  </a:lnTo>
                  <a:lnTo>
                    <a:pt x="90" y="761"/>
                  </a:lnTo>
                  <a:lnTo>
                    <a:pt x="91" y="136"/>
                  </a:lnTo>
                  <a:lnTo>
                    <a:pt x="68" y="136"/>
                  </a:lnTo>
                  <a:lnTo>
                    <a:pt x="68" y="363"/>
                  </a:lnTo>
                  <a:lnTo>
                    <a:pt x="68" y="367"/>
                  </a:lnTo>
                  <a:lnTo>
                    <a:pt x="66" y="371"/>
                  </a:lnTo>
                  <a:lnTo>
                    <a:pt x="64" y="376"/>
                  </a:lnTo>
                  <a:lnTo>
                    <a:pt x="61" y="379"/>
                  </a:lnTo>
                  <a:lnTo>
                    <a:pt x="61" y="381"/>
                  </a:lnTo>
                  <a:lnTo>
                    <a:pt x="59" y="383"/>
                  </a:lnTo>
                  <a:lnTo>
                    <a:pt x="56" y="385"/>
                  </a:lnTo>
                  <a:lnTo>
                    <a:pt x="54" y="387"/>
                  </a:lnTo>
                  <a:lnTo>
                    <a:pt x="50" y="390"/>
                  </a:lnTo>
                  <a:lnTo>
                    <a:pt x="48" y="391"/>
                  </a:lnTo>
                  <a:lnTo>
                    <a:pt x="45" y="392"/>
                  </a:lnTo>
                  <a:lnTo>
                    <a:pt x="42" y="393"/>
                  </a:lnTo>
                  <a:lnTo>
                    <a:pt x="39" y="393"/>
                  </a:lnTo>
                  <a:lnTo>
                    <a:pt x="35" y="393"/>
                  </a:lnTo>
                  <a:lnTo>
                    <a:pt x="29" y="393"/>
                  </a:lnTo>
                  <a:lnTo>
                    <a:pt x="27" y="393"/>
                  </a:lnTo>
                  <a:lnTo>
                    <a:pt x="24" y="392"/>
                  </a:lnTo>
                  <a:lnTo>
                    <a:pt x="20" y="391"/>
                  </a:lnTo>
                  <a:lnTo>
                    <a:pt x="18" y="390"/>
                  </a:lnTo>
                  <a:lnTo>
                    <a:pt x="16" y="388"/>
                  </a:lnTo>
                  <a:lnTo>
                    <a:pt x="11" y="386"/>
                  </a:lnTo>
                  <a:lnTo>
                    <a:pt x="11" y="384"/>
                  </a:lnTo>
                  <a:lnTo>
                    <a:pt x="8" y="382"/>
                  </a:lnTo>
                  <a:lnTo>
                    <a:pt x="5" y="379"/>
                  </a:lnTo>
                  <a:lnTo>
                    <a:pt x="4" y="376"/>
                  </a:lnTo>
                  <a:lnTo>
                    <a:pt x="3" y="375"/>
                  </a:lnTo>
                  <a:lnTo>
                    <a:pt x="1" y="371"/>
                  </a:lnTo>
                  <a:lnTo>
                    <a:pt x="1" y="368"/>
                  </a:lnTo>
                  <a:lnTo>
                    <a:pt x="0" y="364"/>
                  </a:lnTo>
                  <a:lnTo>
                    <a:pt x="0" y="65"/>
                  </a:lnTo>
                  <a:lnTo>
                    <a:pt x="1" y="55"/>
                  </a:lnTo>
                  <a:lnTo>
                    <a:pt x="4" y="47"/>
                  </a:lnTo>
                  <a:lnTo>
                    <a:pt x="8" y="40"/>
                  </a:lnTo>
                  <a:lnTo>
                    <a:pt x="11" y="34"/>
                  </a:lnTo>
                  <a:lnTo>
                    <a:pt x="16" y="29"/>
                  </a:lnTo>
                  <a:lnTo>
                    <a:pt x="22" y="24"/>
                  </a:lnTo>
                  <a:lnTo>
                    <a:pt x="30" y="18"/>
                  </a:lnTo>
                  <a:lnTo>
                    <a:pt x="40" y="13"/>
                  </a:lnTo>
                  <a:lnTo>
                    <a:pt x="47" y="9"/>
                  </a:lnTo>
                  <a:lnTo>
                    <a:pt x="54" y="7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3" y="0"/>
                  </a:lnTo>
                </a:path>
              </a:pathLst>
            </a:custGeom>
            <a:grpFill/>
            <a:ln w="12700" cap="rnd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sp>
          <p:nvSpPr>
            <p:cNvPr id="10" name="Oval 80"/>
            <p:cNvSpPr>
              <a:spLocks noChangeArrowheads="1"/>
            </p:cNvSpPr>
            <p:nvPr/>
          </p:nvSpPr>
          <p:spPr bwMode="auto">
            <a:xfrm>
              <a:off x="4075" y="1428"/>
              <a:ext cx="137" cy="322"/>
            </a:xfrm>
            <a:prstGeom prst="ellipse">
              <a:avLst/>
            </a:prstGeom>
            <a:grp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s-MX"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4" name="Group 338"/>
          <p:cNvGrpSpPr>
            <a:grpSpLocks noChangeAspect="1"/>
          </p:cNvGrpSpPr>
          <p:nvPr/>
        </p:nvGrpSpPr>
        <p:grpSpPr bwMode="auto">
          <a:xfrm flipH="1">
            <a:off x="7452320" y="1919112"/>
            <a:ext cx="648072" cy="1224136"/>
            <a:chOff x="2744" y="3937"/>
            <a:chExt cx="373" cy="62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6" name="Freeform 339"/>
            <p:cNvSpPr>
              <a:spLocks/>
            </p:cNvSpPr>
            <p:nvPr/>
          </p:nvSpPr>
          <p:spPr bwMode="auto">
            <a:xfrm>
              <a:off x="2744" y="4054"/>
              <a:ext cx="373" cy="508"/>
            </a:xfrm>
            <a:custGeom>
              <a:avLst/>
              <a:gdLst>
                <a:gd name="T0" fmla="*/ 13896 w 310"/>
                <a:gd name="T1" fmla="*/ 0 h 509"/>
                <a:gd name="T2" fmla="*/ 14438 w 310"/>
                <a:gd name="T3" fmla="*/ 3 h 509"/>
                <a:gd name="T4" fmla="*/ 14934 w 310"/>
                <a:gd name="T5" fmla="*/ 9 h 509"/>
                <a:gd name="T6" fmla="*/ 15344 w 310"/>
                <a:gd name="T7" fmla="*/ 17 h 509"/>
                <a:gd name="T8" fmla="*/ 15808 w 310"/>
                <a:gd name="T9" fmla="*/ 25 h 509"/>
                <a:gd name="T10" fmla="*/ 15863 w 310"/>
                <a:gd name="T11" fmla="*/ 35 h 509"/>
                <a:gd name="T12" fmla="*/ 18679 w 310"/>
                <a:gd name="T13" fmla="*/ 190 h 509"/>
                <a:gd name="T14" fmla="*/ 18705 w 310"/>
                <a:gd name="T15" fmla="*/ 200 h 509"/>
                <a:gd name="T16" fmla="*/ 18252 w 310"/>
                <a:gd name="T17" fmla="*/ 209 h 509"/>
                <a:gd name="T18" fmla="*/ 17705 w 310"/>
                <a:gd name="T19" fmla="*/ 216 h 509"/>
                <a:gd name="T20" fmla="*/ 17224 w 310"/>
                <a:gd name="T21" fmla="*/ 217 h 509"/>
                <a:gd name="T22" fmla="*/ 16584 w 310"/>
                <a:gd name="T23" fmla="*/ 214 h 509"/>
                <a:gd name="T24" fmla="*/ 16206 w 310"/>
                <a:gd name="T25" fmla="*/ 209 h 509"/>
                <a:gd name="T26" fmla="*/ 15808 w 310"/>
                <a:gd name="T27" fmla="*/ 201 h 509"/>
                <a:gd name="T28" fmla="*/ 16732 w 310"/>
                <a:gd name="T29" fmla="*/ 289 h 509"/>
                <a:gd name="T30" fmla="*/ 13405 w 310"/>
                <a:gd name="T31" fmla="*/ 463 h 509"/>
                <a:gd name="T32" fmla="*/ 13184 w 310"/>
                <a:gd name="T33" fmla="*/ 471 h 509"/>
                <a:gd name="T34" fmla="*/ 12607 w 310"/>
                <a:gd name="T35" fmla="*/ 479 h 509"/>
                <a:gd name="T36" fmla="*/ 12197 w 310"/>
                <a:gd name="T37" fmla="*/ 483 h 509"/>
                <a:gd name="T38" fmla="*/ 11676 w 310"/>
                <a:gd name="T39" fmla="*/ 483 h 509"/>
                <a:gd name="T40" fmla="*/ 10957 w 310"/>
                <a:gd name="T41" fmla="*/ 479 h 509"/>
                <a:gd name="T42" fmla="*/ 10478 w 310"/>
                <a:gd name="T43" fmla="*/ 473 h 509"/>
                <a:gd name="T44" fmla="*/ 10316 w 310"/>
                <a:gd name="T45" fmla="*/ 466 h 509"/>
                <a:gd name="T46" fmla="*/ 10137 w 310"/>
                <a:gd name="T47" fmla="*/ 458 h 509"/>
                <a:gd name="T48" fmla="*/ 8425 w 310"/>
                <a:gd name="T49" fmla="*/ 458 h 509"/>
                <a:gd name="T50" fmla="*/ 8348 w 310"/>
                <a:gd name="T51" fmla="*/ 466 h 509"/>
                <a:gd name="T52" fmla="*/ 8065 w 310"/>
                <a:gd name="T53" fmla="*/ 474 h 509"/>
                <a:gd name="T54" fmla="*/ 7568 w 310"/>
                <a:gd name="T55" fmla="*/ 479 h 509"/>
                <a:gd name="T56" fmla="*/ 6888 w 310"/>
                <a:gd name="T57" fmla="*/ 483 h 509"/>
                <a:gd name="T58" fmla="*/ 6300 w 310"/>
                <a:gd name="T59" fmla="*/ 483 h 509"/>
                <a:gd name="T60" fmla="*/ 5819 w 310"/>
                <a:gd name="T61" fmla="*/ 478 h 509"/>
                <a:gd name="T62" fmla="*/ 5510 w 310"/>
                <a:gd name="T63" fmla="*/ 473 h 509"/>
                <a:gd name="T64" fmla="*/ 5167 w 310"/>
                <a:gd name="T65" fmla="*/ 465 h 509"/>
                <a:gd name="T66" fmla="*/ 5123 w 310"/>
                <a:gd name="T67" fmla="*/ 290 h 509"/>
                <a:gd name="T68" fmla="*/ 5123 w 310"/>
                <a:gd name="T69" fmla="*/ 72 h 509"/>
                <a:gd name="T70" fmla="*/ 2536 w 310"/>
                <a:gd name="T71" fmla="*/ 211 h 509"/>
                <a:gd name="T72" fmla="*/ 2307 w 310"/>
                <a:gd name="T73" fmla="*/ 217 h 509"/>
                <a:gd name="T74" fmla="*/ 1361 w 310"/>
                <a:gd name="T75" fmla="*/ 221 h 509"/>
                <a:gd name="T76" fmla="*/ 940 w 310"/>
                <a:gd name="T77" fmla="*/ 219 h 509"/>
                <a:gd name="T78" fmla="*/ 466 w 310"/>
                <a:gd name="T79" fmla="*/ 214 h 509"/>
                <a:gd name="T80" fmla="*/ 0 w 310"/>
                <a:gd name="T81" fmla="*/ 206 h 509"/>
                <a:gd name="T82" fmla="*/ 0 w 310"/>
                <a:gd name="T83" fmla="*/ 198 h 509"/>
                <a:gd name="T84" fmla="*/ 2629 w 310"/>
                <a:gd name="T85" fmla="*/ 43 h 509"/>
                <a:gd name="T86" fmla="*/ 2629 w 310"/>
                <a:gd name="T87" fmla="*/ 33 h 509"/>
                <a:gd name="T88" fmla="*/ 2837 w 310"/>
                <a:gd name="T89" fmla="*/ 24 h 509"/>
                <a:gd name="T90" fmla="*/ 3340 w 310"/>
                <a:gd name="T91" fmla="*/ 14 h 509"/>
                <a:gd name="T92" fmla="*/ 3806 w 310"/>
                <a:gd name="T93" fmla="*/ 6 h 509"/>
                <a:gd name="T94" fmla="*/ 4542 w 310"/>
                <a:gd name="T95" fmla="*/ 1 h 5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0"/>
                <a:gd name="T145" fmla="*/ 0 h 509"/>
                <a:gd name="T146" fmla="*/ 310 w 310"/>
                <a:gd name="T147" fmla="*/ 509 h 5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0" h="509">
                  <a:moveTo>
                    <a:pt x="83" y="0"/>
                  </a:moveTo>
                  <a:lnTo>
                    <a:pt x="225" y="0"/>
                  </a:lnTo>
                  <a:lnTo>
                    <a:pt x="230" y="0"/>
                  </a:lnTo>
                  <a:lnTo>
                    <a:pt x="232" y="1"/>
                  </a:lnTo>
                  <a:lnTo>
                    <a:pt x="235" y="1"/>
                  </a:lnTo>
                  <a:lnTo>
                    <a:pt x="239" y="3"/>
                  </a:lnTo>
                  <a:lnTo>
                    <a:pt x="242" y="4"/>
                  </a:lnTo>
                  <a:lnTo>
                    <a:pt x="246" y="6"/>
                  </a:lnTo>
                  <a:lnTo>
                    <a:pt x="248" y="9"/>
                  </a:lnTo>
                  <a:lnTo>
                    <a:pt x="251" y="11"/>
                  </a:lnTo>
                  <a:lnTo>
                    <a:pt x="254" y="14"/>
                  </a:lnTo>
                  <a:lnTo>
                    <a:pt x="255" y="17"/>
                  </a:lnTo>
                  <a:lnTo>
                    <a:pt x="257" y="19"/>
                  </a:lnTo>
                  <a:lnTo>
                    <a:pt x="259" y="22"/>
                  </a:lnTo>
                  <a:lnTo>
                    <a:pt x="261" y="25"/>
                  </a:lnTo>
                  <a:lnTo>
                    <a:pt x="263" y="27"/>
                  </a:lnTo>
                  <a:lnTo>
                    <a:pt x="263" y="32"/>
                  </a:lnTo>
                  <a:lnTo>
                    <a:pt x="264" y="35"/>
                  </a:lnTo>
                  <a:lnTo>
                    <a:pt x="265" y="40"/>
                  </a:lnTo>
                  <a:lnTo>
                    <a:pt x="266" y="44"/>
                  </a:lnTo>
                  <a:lnTo>
                    <a:pt x="308" y="190"/>
                  </a:lnTo>
                  <a:lnTo>
                    <a:pt x="309" y="193"/>
                  </a:lnTo>
                  <a:lnTo>
                    <a:pt x="309" y="197"/>
                  </a:lnTo>
                  <a:lnTo>
                    <a:pt x="309" y="200"/>
                  </a:lnTo>
                  <a:lnTo>
                    <a:pt x="308" y="203"/>
                  </a:lnTo>
                  <a:lnTo>
                    <a:pt x="306" y="206"/>
                  </a:lnTo>
                  <a:lnTo>
                    <a:pt x="303" y="209"/>
                  </a:lnTo>
                  <a:lnTo>
                    <a:pt x="301" y="213"/>
                  </a:lnTo>
                  <a:lnTo>
                    <a:pt x="297" y="214"/>
                  </a:lnTo>
                  <a:lnTo>
                    <a:pt x="294" y="216"/>
                  </a:lnTo>
                  <a:lnTo>
                    <a:pt x="291" y="216"/>
                  </a:lnTo>
                  <a:lnTo>
                    <a:pt x="288" y="217"/>
                  </a:lnTo>
                  <a:lnTo>
                    <a:pt x="286" y="217"/>
                  </a:lnTo>
                  <a:lnTo>
                    <a:pt x="282" y="216"/>
                  </a:lnTo>
                  <a:lnTo>
                    <a:pt x="278" y="216"/>
                  </a:lnTo>
                  <a:lnTo>
                    <a:pt x="276" y="214"/>
                  </a:lnTo>
                  <a:lnTo>
                    <a:pt x="273" y="213"/>
                  </a:lnTo>
                  <a:lnTo>
                    <a:pt x="270" y="211"/>
                  </a:lnTo>
                  <a:lnTo>
                    <a:pt x="269" y="209"/>
                  </a:lnTo>
                  <a:lnTo>
                    <a:pt x="266" y="206"/>
                  </a:lnTo>
                  <a:lnTo>
                    <a:pt x="264" y="203"/>
                  </a:lnTo>
                  <a:lnTo>
                    <a:pt x="263" y="201"/>
                  </a:lnTo>
                  <a:lnTo>
                    <a:pt x="224" y="72"/>
                  </a:lnTo>
                  <a:lnTo>
                    <a:pt x="210" y="72"/>
                  </a:lnTo>
                  <a:lnTo>
                    <a:pt x="279" y="314"/>
                  </a:lnTo>
                  <a:lnTo>
                    <a:pt x="223" y="314"/>
                  </a:lnTo>
                  <a:lnTo>
                    <a:pt x="224" y="483"/>
                  </a:lnTo>
                  <a:lnTo>
                    <a:pt x="223" y="488"/>
                  </a:lnTo>
                  <a:lnTo>
                    <a:pt x="222" y="491"/>
                  </a:lnTo>
                  <a:lnTo>
                    <a:pt x="220" y="495"/>
                  </a:lnTo>
                  <a:lnTo>
                    <a:pt x="218" y="496"/>
                  </a:lnTo>
                  <a:lnTo>
                    <a:pt x="216" y="499"/>
                  </a:lnTo>
                  <a:lnTo>
                    <a:pt x="214" y="501"/>
                  </a:lnTo>
                  <a:lnTo>
                    <a:pt x="210" y="504"/>
                  </a:lnTo>
                  <a:lnTo>
                    <a:pt x="208" y="506"/>
                  </a:lnTo>
                  <a:lnTo>
                    <a:pt x="204" y="506"/>
                  </a:lnTo>
                  <a:lnTo>
                    <a:pt x="202" y="508"/>
                  </a:lnTo>
                  <a:lnTo>
                    <a:pt x="198" y="508"/>
                  </a:lnTo>
                  <a:lnTo>
                    <a:pt x="195" y="508"/>
                  </a:lnTo>
                  <a:lnTo>
                    <a:pt x="193" y="508"/>
                  </a:lnTo>
                  <a:lnTo>
                    <a:pt x="188" y="508"/>
                  </a:lnTo>
                  <a:lnTo>
                    <a:pt x="185" y="506"/>
                  </a:lnTo>
                  <a:lnTo>
                    <a:pt x="182" y="504"/>
                  </a:lnTo>
                  <a:lnTo>
                    <a:pt x="180" y="503"/>
                  </a:lnTo>
                  <a:lnTo>
                    <a:pt x="177" y="501"/>
                  </a:lnTo>
                  <a:lnTo>
                    <a:pt x="174" y="498"/>
                  </a:lnTo>
                  <a:lnTo>
                    <a:pt x="173" y="496"/>
                  </a:lnTo>
                  <a:lnTo>
                    <a:pt x="172" y="495"/>
                  </a:lnTo>
                  <a:lnTo>
                    <a:pt x="171" y="491"/>
                  </a:lnTo>
                  <a:lnTo>
                    <a:pt x="170" y="490"/>
                  </a:lnTo>
                  <a:lnTo>
                    <a:pt x="169" y="487"/>
                  </a:lnTo>
                  <a:lnTo>
                    <a:pt x="168" y="483"/>
                  </a:lnTo>
                  <a:lnTo>
                    <a:pt x="168" y="315"/>
                  </a:lnTo>
                  <a:lnTo>
                    <a:pt x="141" y="315"/>
                  </a:lnTo>
                  <a:lnTo>
                    <a:pt x="141" y="483"/>
                  </a:lnTo>
                  <a:lnTo>
                    <a:pt x="140" y="487"/>
                  </a:lnTo>
                  <a:lnTo>
                    <a:pt x="139" y="490"/>
                  </a:lnTo>
                  <a:lnTo>
                    <a:pt x="138" y="491"/>
                  </a:lnTo>
                  <a:lnTo>
                    <a:pt x="136" y="495"/>
                  </a:lnTo>
                  <a:lnTo>
                    <a:pt x="135" y="496"/>
                  </a:lnTo>
                  <a:lnTo>
                    <a:pt x="134" y="499"/>
                  </a:lnTo>
                  <a:lnTo>
                    <a:pt x="131" y="501"/>
                  </a:lnTo>
                  <a:lnTo>
                    <a:pt x="127" y="503"/>
                  </a:lnTo>
                  <a:lnTo>
                    <a:pt x="125" y="504"/>
                  </a:lnTo>
                  <a:lnTo>
                    <a:pt x="121" y="506"/>
                  </a:lnTo>
                  <a:lnTo>
                    <a:pt x="119" y="508"/>
                  </a:lnTo>
                  <a:lnTo>
                    <a:pt x="115" y="508"/>
                  </a:lnTo>
                  <a:lnTo>
                    <a:pt x="112" y="508"/>
                  </a:lnTo>
                  <a:lnTo>
                    <a:pt x="109" y="508"/>
                  </a:lnTo>
                  <a:lnTo>
                    <a:pt x="105" y="508"/>
                  </a:lnTo>
                  <a:lnTo>
                    <a:pt x="103" y="506"/>
                  </a:lnTo>
                  <a:lnTo>
                    <a:pt x="99" y="504"/>
                  </a:lnTo>
                  <a:lnTo>
                    <a:pt x="97" y="503"/>
                  </a:lnTo>
                  <a:lnTo>
                    <a:pt x="95" y="501"/>
                  </a:lnTo>
                  <a:lnTo>
                    <a:pt x="92" y="499"/>
                  </a:lnTo>
                  <a:lnTo>
                    <a:pt x="91" y="498"/>
                  </a:lnTo>
                  <a:lnTo>
                    <a:pt x="90" y="495"/>
                  </a:lnTo>
                  <a:lnTo>
                    <a:pt x="88" y="493"/>
                  </a:lnTo>
                  <a:lnTo>
                    <a:pt x="86" y="490"/>
                  </a:lnTo>
                  <a:lnTo>
                    <a:pt x="85" y="487"/>
                  </a:lnTo>
                  <a:lnTo>
                    <a:pt x="85" y="483"/>
                  </a:lnTo>
                  <a:lnTo>
                    <a:pt x="85" y="315"/>
                  </a:lnTo>
                  <a:lnTo>
                    <a:pt x="30" y="315"/>
                  </a:lnTo>
                  <a:lnTo>
                    <a:pt x="98" y="72"/>
                  </a:lnTo>
                  <a:lnTo>
                    <a:pt x="85" y="72"/>
                  </a:lnTo>
                  <a:lnTo>
                    <a:pt x="44" y="203"/>
                  </a:lnTo>
                  <a:lnTo>
                    <a:pt x="43" y="206"/>
                  </a:lnTo>
                  <a:lnTo>
                    <a:pt x="41" y="211"/>
                  </a:lnTo>
                  <a:lnTo>
                    <a:pt x="39" y="213"/>
                  </a:lnTo>
                  <a:lnTo>
                    <a:pt x="37" y="216"/>
                  </a:lnTo>
                  <a:lnTo>
                    <a:pt x="35" y="217"/>
                  </a:lnTo>
                  <a:lnTo>
                    <a:pt x="32" y="219"/>
                  </a:lnTo>
                  <a:lnTo>
                    <a:pt x="28" y="221"/>
                  </a:lnTo>
                  <a:lnTo>
                    <a:pt x="24" y="221"/>
                  </a:lnTo>
                  <a:lnTo>
                    <a:pt x="20" y="221"/>
                  </a:lnTo>
                  <a:lnTo>
                    <a:pt x="17" y="221"/>
                  </a:lnTo>
                  <a:lnTo>
                    <a:pt x="14" y="219"/>
                  </a:lnTo>
                  <a:lnTo>
                    <a:pt x="11" y="219"/>
                  </a:lnTo>
                  <a:lnTo>
                    <a:pt x="8" y="217"/>
                  </a:lnTo>
                  <a:lnTo>
                    <a:pt x="6" y="214"/>
                  </a:lnTo>
                  <a:lnTo>
                    <a:pt x="3" y="213"/>
                  </a:lnTo>
                  <a:lnTo>
                    <a:pt x="1" y="209"/>
                  </a:lnTo>
                  <a:lnTo>
                    <a:pt x="0" y="206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3"/>
                  </a:lnTo>
                  <a:lnTo>
                    <a:pt x="44" y="43"/>
                  </a:lnTo>
                  <a:lnTo>
                    <a:pt x="44" y="38"/>
                  </a:lnTo>
                  <a:lnTo>
                    <a:pt x="44" y="35"/>
                  </a:lnTo>
                  <a:lnTo>
                    <a:pt x="44" y="33"/>
                  </a:lnTo>
                  <a:lnTo>
                    <a:pt x="45" y="30"/>
                  </a:lnTo>
                  <a:lnTo>
                    <a:pt x="47" y="27"/>
                  </a:lnTo>
                  <a:lnTo>
                    <a:pt x="48" y="24"/>
                  </a:lnTo>
                  <a:lnTo>
                    <a:pt x="51" y="20"/>
                  </a:lnTo>
                  <a:lnTo>
                    <a:pt x="52" y="17"/>
                  </a:lnTo>
                  <a:lnTo>
                    <a:pt x="55" y="14"/>
                  </a:lnTo>
                  <a:lnTo>
                    <a:pt x="57" y="11"/>
                  </a:lnTo>
                  <a:lnTo>
                    <a:pt x="59" y="9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70" y="3"/>
                  </a:lnTo>
                  <a:lnTo>
                    <a:pt x="74" y="1"/>
                  </a:lnTo>
                  <a:lnTo>
                    <a:pt x="77" y="1"/>
                  </a:lnTo>
                  <a:lnTo>
                    <a:pt x="83" y="0"/>
                  </a:lnTo>
                </a:path>
              </a:pathLst>
            </a:custGeom>
            <a:grpFill/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s-ES" sz="1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" name="Oval 340"/>
            <p:cNvSpPr>
              <a:spLocks noChangeArrowheads="1"/>
            </p:cNvSpPr>
            <p:nvPr/>
          </p:nvSpPr>
          <p:spPr bwMode="auto">
            <a:xfrm>
              <a:off x="2867" y="3937"/>
              <a:ext cx="102" cy="97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s-ES" sz="1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7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rot="16200000" flipH="1">
            <a:off x="6852444" y="-1066006"/>
            <a:ext cx="11112" cy="457200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1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611188" y="188913"/>
            <a:ext cx="8532812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s-MX" altLang="es-MX" sz="2400" dirty="0" smtClean="0">
                <a:solidFill>
                  <a:schemeClr val="tx1"/>
                </a:solidFill>
                <a:effectLst/>
                <a:ea typeface="ＭＳ Ｐゴシック" pitchFamily="34" charset="-128"/>
              </a:rPr>
              <a:t>¿Por qué tenemos tantos problemas con el alcohol</a:t>
            </a:r>
            <a:br>
              <a:rPr lang="es-MX" altLang="es-MX" sz="2400" dirty="0" smtClean="0">
                <a:solidFill>
                  <a:schemeClr val="tx1"/>
                </a:solidFill>
                <a:effectLst/>
                <a:ea typeface="ＭＳ Ｐゴシック" pitchFamily="34" charset="-128"/>
              </a:rPr>
            </a:br>
            <a:r>
              <a:rPr lang="es-MX" altLang="es-MX" sz="2400" i="1" dirty="0" smtClean="0">
                <a:solidFill>
                  <a:schemeClr val="tx1"/>
                </a:solidFill>
                <a:effectLst/>
                <a:ea typeface="ＭＳ Ｐゴシック" pitchFamily="34" charset="-128"/>
              </a:rPr>
              <a:t>Índice de uso peligroso</a:t>
            </a:r>
          </a:p>
        </p:txBody>
      </p:sp>
      <p:graphicFrame>
        <p:nvGraphicFramePr>
          <p:cNvPr id="43012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539750" y="1412875"/>
          <a:ext cx="586105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Worksheet" r:id="rId4" imgW="6401355" imgH="3755461" progId="Excel.Sheet.8">
                  <p:embed/>
                </p:oleObj>
              </mc:Choice>
              <mc:Fallback>
                <p:oleObj name="Worksheet" r:id="rId4" imgW="6401355" imgH="3755461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586105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79512" y="4869160"/>
            <a:ext cx="8784975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>
                <a:latin typeface="Calibri" pitchFamily="34" charset="0"/>
              </a:defRPr>
            </a:lvl1pPr>
          </a:lstStyle>
          <a:p>
            <a:r>
              <a:rPr lang="es-MX" sz="1400" dirty="0"/>
              <a:t>Uso peligroso (se mide por</a:t>
            </a:r>
            <a:r>
              <a:rPr lang="es-MX" sz="1400" dirty="0">
                <a:sym typeface="Wingdings" pitchFamily="2" charset="2"/>
              </a:rPr>
              <a:t>:)</a:t>
            </a:r>
            <a:endParaRPr lang="es-MX" sz="1400" dirty="0"/>
          </a:p>
          <a:p>
            <a:pPr algn="l"/>
            <a:r>
              <a:rPr lang="es-MX" sz="1400" dirty="0"/>
              <a:t>La proporción de la población que consume bebidas con alcohol, + abstemios. (Cuando hay una proporción elevada de abstemios como es el caso de México, el alcohol disponible se concentra en un menor índice de personas)</a:t>
            </a:r>
          </a:p>
          <a:p>
            <a:pPr algn="l"/>
            <a:r>
              <a:rPr lang="es-MX" sz="1400" dirty="0"/>
              <a:t>Los patrones de consumo </a:t>
            </a:r>
          </a:p>
          <a:p>
            <a:pPr marL="0" lvl="1"/>
            <a:r>
              <a:rPr lang="es-MX" sz="1400" dirty="0"/>
              <a:t>Se consumen grandes cantidades de alcohol por ocasión de consumo (vs consumo de pequeñas cantidades con más frecuencia). </a:t>
            </a:r>
          </a:p>
          <a:p>
            <a:pPr marL="0" lvl="1"/>
            <a:r>
              <a:rPr lang="es-MX" sz="1400" dirty="0"/>
              <a:t>No  se consume con los alimentos</a:t>
            </a:r>
          </a:p>
          <a:p>
            <a:pPr marL="0" lvl="1"/>
            <a:r>
              <a:rPr lang="es-MX" sz="1400" dirty="0"/>
              <a:t>Se consume fuera del hogar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5929313" y="2571750"/>
            <a:ext cx="428625" cy="188913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sp>
        <p:nvSpPr>
          <p:cNvPr id="7175" name="6 CuadroTexto"/>
          <p:cNvSpPr txBox="1">
            <a:spLocks noChangeArrowheads="1"/>
          </p:cNvSpPr>
          <p:nvPr/>
        </p:nvSpPr>
        <p:spPr bwMode="auto">
          <a:xfrm>
            <a:off x="6804025" y="1916113"/>
            <a:ext cx="1674813" cy="1755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dirty="0">
                <a:latin typeface="Calibri" pitchFamily="34" charset="0"/>
              </a:rPr>
              <a:t>El patrón de consumo de México califica para el nivel más alto de riesgo</a:t>
            </a:r>
          </a:p>
        </p:txBody>
      </p:sp>
    </p:spTree>
    <p:extLst>
      <p:ext uri="{BB962C8B-B14F-4D97-AF65-F5344CB8AC3E}">
        <p14:creationId xmlns:p14="http://schemas.microsoft.com/office/powerpoint/2010/main" val="3372625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552" y="692696"/>
            <a:ext cx="7848872" cy="5148510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800" b="1" i="1" dirty="0" err="1">
                <a:solidFill>
                  <a:prstClr val="black"/>
                </a:solidFill>
                <a:latin typeface="Univers" pitchFamily="34" charset="0"/>
                <a:ea typeface="+mn-ea"/>
              </a:rPr>
              <a:t>Jellinek</a:t>
            </a:r>
            <a:r>
              <a:rPr lang="es-MX" sz="2800" b="1" i="1" dirty="0">
                <a:solidFill>
                  <a:prstClr val="black"/>
                </a:solidFill>
                <a:latin typeface="Univers" pitchFamily="34" charset="0"/>
                <a:ea typeface="+mn-ea"/>
              </a:rPr>
              <a:t>: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MX" sz="2800" b="1" i="1" dirty="0">
              <a:solidFill>
                <a:prstClr val="black"/>
              </a:solidFill>
              <a:latin typeface="Univers" pitchFamily="34" charset="0"/>
              <a:ea typeface="+mn-ea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800" dirty="0">
                <a:solidFill>
                  <a:prstClr val="black"/>
                </a:solidFill>
                <a:latin typeface="Calibri"/>
                <a:ea typeface="+mn-ea"/>
              </a:rPr>
              <a:t>“El alcoholismo no está en la botella, sino en el hombre”.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MX" sz="28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800" b="1" dirty="0" err="1">
                <a:solidFill>
                  <a:prstClr val="black"/>
                </a:solidFill>
                <a:latin typeface="Calibri"/>
                <a:ea typeface="+mn-ea"/>
              </a:rPr>
              <a:t>Chafetz</a:t>
            </a:r>
            <a:r>
              <a:rPr lang="es-MX" sz="2800" b="1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MX" sz="28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sz="2800" b="1" dirty="0">
                <a:solidFill>
                  <a:prstClr val="black"/>
                </a:solidFill>
                <a:latin typeface="Calibri"/>
                <a:ea typeface="+mn-ea"/>
              </a:rPr>
              <a:t>“El hombre es libre de escoger entre beber o no alcohol… pero si elige lo primero adquiere la responsabilidad de no dañarse y de no dañar a la sociedad”.</a:t>
            </a: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MX" sz="20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MX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MX" dirty="0" smtClean="0">
                <a:solidFill>
                  <a:prstClr val="black"/>
                </a:solidFill>
                <a:latin typeface="Calibri"/>
                <a:ea typeface="+mn-ea"/>
              </a:rPr>
              <a:t>Lámina </a:t>
            </a:r>
            <a:r>
              <a:rPr lang="es-MX" dirty="0">
                <a:solidFill>
                  <a:prstClr val="black"/>
                </a:solidFill>
                <a:latin typeface="Calibri"/>
                <a:ea typeface="+mn-ea"/>
              </a:rPr>
              <a:t>tomada de “Detección oportuna del bebedor problema”. Velasco. R.</a:t>
            </a:r>
          </a:p>
          <a:p>
            <a:pPr marL="342900" indent="-342900" algn="just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MX" sz="2100" b="1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342900" indent="-3429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1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23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17368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3600" dirty="0" smtClean="0">
                <a:latin typeface="+mn-lt"/>
                <a:ea typeface="+mn-ea"/>
                <a:cs typeface="+mn-cs"/>
              </a:rPr>
              <a:t>El Alcohol como posible puente hacia otras Drogas</a:t>
            </a:r>
            <a:endParaRPr lang="es-MX" sz="36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2213483"/>
          <a:ext cx="7986344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5060" name="5 Marcador de pie de página"/>
          <p:cNvSpPr txBox="1">
            <a:spLocks/>
          </p:cNvSpPr>
          <p:nvPr/>
        </p:nvSpPr>
        <p:spPr bwMode="auto">
          <a:xfrm>
            <a:off x="683568" y="6165304"/>
            <a:ext cx="83162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547688" indent="-200025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785813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023938" indent="-182563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279525" indent="-182563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7367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1939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6511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1083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 dirty="0"/>
              <a:t>Fuente: SISVEA, centros de tratamiento no gubernamentales,2011</a:t>
            </a:r>
          </a:p>
        </p:txBody>
      </p:sp>
    </p:spTree>
    <p:extLst>
      <p:ext uri="{BB962C8B-B14F-4D97-AF65-F5344CB8AC3E}">
        <p14:creationId xmlns:p14="http://schemas.microsoft.com/office/powerpoint/2010/main" val="35521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2 Marcador de contenido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es-MX" altLang="es-MX" smtClean="0">
                <a:ea typeface="ＭＳ Ｐゴシック" pitchFamily="34" charset="-128"/>
              </a:rPr>
              <a:t>DROGA DE INICIO EN PERSONAS ATENDIDAS EN CENTROS DE TRATAMIENTO NO GUBERNAMENTALES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s-MX" altLang="es-MX" smtClean="0">
                <a:ea typeface="ＭＳ Ｐゴシック" pitchFamily="34" charset="-128"/>
              </a:rPr>
              <a:t>SISVEA 2011</a:t>
            </a:r>
          </a:p>
          <a:p>
            <a:pPr marL="0" indent="0">
              <a:buFont typeface="Wingdings 2" pitchFamily="18" charset="2"/>
              <a:buNone/>
            </a:pPr>
            <a:endParaRPr lang="es-MX" altLang="es-MX" smtClean="0">
              <a:ea typeface="ＭＳ Ｐゴシック" pitchFamily="34" charset="-128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085065"/>
              </p:ext>
            </p:extLst>
          </p:nvPr>
        </p:nvGraphicFramePr>
        <p:xfrm>
          <a:off x="899592" y="2781300"/>
          <a:ext cx="6768752" cy="259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742"/>
                <a:gridCol w="2142010"/>
              </a:tblGrid>
              <a:tr h="43198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ALCOHOL</a:t>
                      </a:r>
                      <a:endParaRPr lang="es-MX" sz="1800" dirty="0"/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43%</a:t>
                      </a:r>
                      <a:endParaRPr lang="es-MX" sz="1800" dirty="0"/>
                    </a:p>
                  </a:txBody>
                  <a:tcPr marT="45675" marB="45675"/>
                </a:tc>
              </a:tr>
              <a:tr h="43198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TABACO</a:t>
                      </a:r>
                      <a:endParaRPr lang="es-MX" sz="1800" dirty="0"/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30.4%</a:t>
                      </a:r>
                      <a:endParaRPr lang="es-MX" sz="1800" dirty="0"/>
                    </a:p>
                  </a:txBody>
                  <a:tcPr marT="45675" marB="45675"/>
                </a:tc>
              </a:tr>
              <a:tr h="43198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MARIHUANA</a:t>
                      </a:r>
                      <a:endParaRPr lang="es-MX" sz="1800" dirty="0"/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14.6%</a:t>
                      </a:r>
                      <a:endParaRPr lang="es-MX" sz="1800" dirty="0"/>
                    </a:p>
                  </a:txBody>
                  <a:tcPr marT="45675" marB="45675"/>
                </a:tc>
              </a:tr>
              <a:tr h="43198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INHALABLES</a:t>
                      </a:r>
                      <a:endParaRPr lang="es-MX" sz="1800" dirty="0"/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5.2%</a:t>
                      </a:r>
                      <a:endParaRPr lang="es-MX" sz="1800" dirty="0"/>
                    </a:p>
                  </a:txBody>
                  <a:tcPr marT="45675" marB="45675"/>
                </a:tc>
              </a:tr>
              <a:tr h="43198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COCAINA</a:t>
                      </a:r>
                      <a:endParaRPr lang="es-MX" sz="1800" dirty="0"/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2.9%</a:t>
                      </a:r>
                      <a:endParaRPr lang="es-MX" sz="1800" dirty="0"/>
                    </a:p>
                  </a:txBody>
                  <a:tcPr marT="45675" marB="45675"/>
                </a:tc>
              </a:tr>
              <a:tr h="43198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HEROINA</a:t>
                      </a:r>
                      <a:endParaRPr lang="es-MX" sz="1800" dirty="0"/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1.2%</a:t>
                      </a:r>
                      <a:endParaRPr lang="es-MX" sz="1800" dirty="0"/>
                    </a:p>
                  </a:txBody>
                  <a:tcPr marT="45675" marB="45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3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Marcador de contenido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s-MX" altLang="es-MX" dirty="0" smtClean="0">
                <a:ea typeface="ＭＳ Ｐゴシック" pitchFamily="34" charset="-128"/>
              </a:rPr>
              <a:t>MONOCONSUMO VS. POLICONSUMO ENTRE USUARIOS DE CENTROS DE TRATAMIENTO</a:t>
            </a:r>
          </a:p>
          <a:p>
            <a:pPr marL="0" indent="0">
              <a:buFont typeface="Wingdings 2" pitchFamily="18" charset="2"/>
              <a:buNone/>
            </a:pPr>
            <a:endParaRPr lang="es-MX" altLang="es-MX" dirty="0" smtClean="0">
              <a:ea typeface="ＭＳ Ｐゴシック" pitchFamily="34" charset="-128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10760"/>
              </p:ext>
            </p:extLst>
          </p:nvPr>
        </p:nvGraphicFramePr>
        <p:xfrm>
          <a:off x="755576" y="2204865"/>
          <a:ext cx="7656512" cy="3545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448272"/>
                <a:gridCol w="2399928"/>
              </a:tblGrid>
              <a:tr h="791997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DROGA DE INICIO</a:t>
                      </a:r>
                      <a:endParaRPr lang="es-MX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MONO-CONSUMO</a:t>
                      </a:r>
                      <a:endParaRPr lang="es-MX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POLI-CONSUMO</a:t>
                      </a:r>
                      <a:endParaRPr lang="es-MX" sz="1800" dirty="0"/>
                    </a:p>
                  </a:txBody>
                  <a:tcPr marT="45717" marB="45717"/>
                </a:tc>
              </a:tr>
              <a:tr h="45885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TABACO</a:t>
                      </a:r>
                      <a:endParaRPr lang="es-MX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 4%</a:t>
                      </a:r>
                      <a:endParaRPr lang="es-MX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96%</a:t>
                      </a:r>
                      <a:endParaRPr lang="es-MX" sz="1800" dirty="0"/>
                    </a:p>
                  </a:txBody>
                  <a:tcPr marT="45717" marB="45717"/>
                </a:tc>
              </a:tr>
              <a:tr h="45885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MARIHUANA</a:t>
                      </a:r>
                      <a:endParaRPr lang="es-MX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15%</a:t>
                      </a:r>
                      <a:endParaRPr lang="es-MX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85%</a:t>
                      </a:r>
                      <a:endParaRPr lang="es-MX" sz="1800" dirty="0"/>
                    </a:p>
                  </a:txBody>
                  <a:tcPr marT="45717" marB="45717"/>
                </a:tc>
              </a:tr>
              <a:tr h="45885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INHALABLES</a:t>
                      </a:r>
                      <a:endParaRPr lang="es-MX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23%</a:t>
                      </a:r>
                      <a:endParaRPr lang="es-MX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77%</a:t>
                      </a:r>
                      <a:endParaRPr lang="es-MX" sz="1800" dirty="0"/>
                    </a:p>
                  </a:txBody>
                  <a:tcPr marT="45717" marB="45717"/>
                </a:tc>
              </a:tr>
              <a:tr h="45885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COCAINA</a:t>
                      </a:r>
                      <a:endParaRPr lang="es-MX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24%</a:t>
                      </a:r>
                      <a:endParaRPr lang="es-MX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76%</a:t>
                      </a:r>
                      <a:endParaRPr lang="es-MX" sz="1800" dirty="0"/>
                    </a:p>
                  </a:txBody>
                  <a:tcPr marT="45717" marB="45717"/>
                </a:tc>
              </a:tr>
              <a:tr h="458856"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ALCOHOL</a:t>
                      </a:r>
                      <a:endParaRPr lang="es-MX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33%</a:t>
                      </a:r>
                      <a:endParaRPr lang="es-MX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67%</a:t>
                      </a:r>
                      <a:endParaRPr lang="es-MX" sz="1800" b="1" dirty="0"/>
                    </a:p>
                  </a:txBody>
                  <a:tcPr marT="45717" marB="45717"/>
                </a:tc>
              </a:tr>
              <a:tr h="45885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HEROINA</a:t>
                      </a:r>
                      <a:endParaRPr lang="es-MX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78%</a:t>
                      </a:r>
                      <a:endParaRPr lang="es-MX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22%</a:t>
                      </a:r>
                      <a:endParaRPr lang="es-MX" sz="1800" dirty="0"/>
                    </a:p>
                  </a:txBody>
                  <a:tcPr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8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68313" y="-161925"/>
            <a:ext cx="8280400" cy="1143000"/>
          </a:xfrm>
        </p:spPr>
        <p:txBody>
          <a:bodyPr/>
          <a:lstStyle/>
          <a:p>
            <a:pPr algn="r">
              <a:defRPr/>
            </a:pPr>
            <a:r>
              <a:rPr lang="es-MX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34" charset="-128"/>
              </a:rPr>
              <a:t>Consecuencias del abuso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</p:nvPr>
        </p:nvGraphicFramePr>
        <p:xfrm>
          <a:off x="158824" y="1214438"/>
          <a:ext cx="8229600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10 Conector recto de flecha"/>
          <p:cNvCxnSpPr/>
          <p:nvPr/>
        </p:nvCxnSpPr>
        <p:spPr>
          <a:xfrm rot="10800000">
            <a:off x="4429125" y="2786063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5400000">
            <a:off x="4179094" y="2964657"/>
            <a:ext cx="1000125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5400000">
            <a:off x="3536157" y="3607594"/>
            <a:ext cx="2286000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Llamada de flecha a la derecha"/>
          <p:cNvSpPr/>
          <p:nvPr/>
        </p:nvSpPr>
        <p:spPr>
          <a:xfrm>
            <a:off x="299671" y="3271838"/>
            <a:ext cx="2143125" cy="1219200"/>
          </a:xfrm>
          <a:prstGeom prst="righ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49160" name="19 CuadroTexto"/>
          <p:cNvSpPr txBox="1">
            <a:spLocks noChangeArrowheads="1"/>
          </p:cNvSpPr>
          <p:nvPr/>
        </p:nvSpPr>
        <p:spPr bwMode="auto">
          <a:xfrm>
            <a:off x="299671" y="3424238"/>
            <a:ext cx="1500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2400" dirty="0">
                <a:solidFill>
                  <a:schemeClr val="bg1"/>
                </a:solidFill>
                <a:latin typeface="Arial" pitchFamily="34" charset="0"/>
              </a:rPr>
              <a:t>Consumo/ocasión</a:t>
            </a:r>
          </a:p>
        </p:txBody>
      </p:sp>
      <p:sp>
        <p:nvSpPr>
          <p:cNvPr id="21" name="20 Llamada de flecha a la izquierda"/>
          <p:cNvSpPr/>
          <p:nvPr/>
        </p:nvSpPr>
        <p:spPr>
          <a:xfrm>
            <a:off x="6372200" y="3271838"/>
            <a:ext cx="2220888" cy="1143000"/>
          </a:xfrm>
          <a:prstGeom prst="lef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49162" name="21 CuadroTexto"/>
          <p:cNvSpPr txBox="1">
            <a:spLocks noChangeArrowheads="1"/>
          </p:cNvSpPr>
          <p:nvPr/>
        </p:nvSpPr>
        <p:spPr bwMode="auto">
          <a:xfrm>
            <a:off x="7092900" y="3271838"/>
            <a:ext cx="1500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2400" dirty="0">
                <a:solidFill>
                  <a:schemeClr val="bg1"/>
                </a:solidFill>
                <a:latin typeface="Arial" pitchFamily="34" charset="0"/>
              </a:rPr>
              <a:t>Historia de consumo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2268538" y="5786438"/>
            <a:ext cx="1857375" cy="36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b="1">
                <a:solidFill>
                  <a:schemeClr val="tx2"/>
                </a:solidFill>
              </a:rPr>
              <a:t>Intoxicación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500563" y="5786438"/>
            <a:ext cx="2071687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MX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Efectos a largo plazo</a:t>
            </a:r>
          </a:p>
        </p:txBody>
      </p:sp>
      <p:graphicFrame>
        <p:nvGraphicFramePr>
          <p:cNvPr id="49166" name="Object 2"/>
          <p:cNvGraphicFramePr>
            <a:graphicFrameLocks noChangeAspect="1"/>
          </p:cNvGraphicFramePr>
          <p:nvPr/>
        </p:nvGraphicFramePr>
        <p:xfrm>
          <a:off x="415925" y="1214438"/>
          <a:ext cx="141922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r:id="rId9" imgW="1421892" imgH="1330452" progId="">
                  <p:embed/>
                </p:oleObj>
              </mc:Choice>
              <mc:Fallback>
                <p:oleObj r:id="rId9" imgW="1421892" imgH="133045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214438"/>
                        <a:ext cx="1419225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67" name="Picture 23" descr="http://moralyluces.files.wordpress.com/2009/06/fichero_18998_20090610.jpg?w=3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214438"/>
            <a:ext cx="157162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5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541451"/>
              </p:ext>
            </p:extLst>
          </p:nvPr>
        </p:nvGraphicFramePr>
        <p:xfrm>
          <a:off x="395536" y="332656"/>
          <a:ext cx="8531894" cy="54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r:id="rId4" imgW="7876715" imgH="5419814" progId="Excel.Chart.8">
                  <p:embed/>
                </p:oleObj>
              </mc:Choice>
              <mc:Fallback>
                <p:oleObj r:id="rId4" imgW="7876715" imgH="541981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2656"/>
                        <a:ext cx="8531894" cy="541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5 Marcador de pie de página"/>
          <p:cNvSpPr txBox="1">
            <a:spLocks/>
          </p:cNvSpPr>
          <p:nvPr/>
        </p:nvSpPr>
        <p:spPr bwMode="auto">
          <a:xfrm>
            <a:off x="2123728" y="6100762"/>
            <a:ext cx="680370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547688" indent="-200025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785813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023938" indent="-182563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279525" indent="-182563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7367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1939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6511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1083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 dirty="0">
                <a:latin typeface="+mj-lt"/>
              </a:rPr>
              <a:t>Fuente: SISVEA, Consejos Tutelares para menores, 2011</a:t>
            </a:r>
          </a:p>
        </p:txBody>
      </p:sp>
    </p:spTree>
    <p:extLst>
      <p:ext uri="{BB962C8B-B14F-4D97-AF65-F5344CB8AC3E}">
        <p14:creationId xmlns:p14="http://schemas.microsoft.com/office/powerpoint/2010/main" val="29866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340100"/>
              </p:ext>
            </p:extLst>
          </p:nvPr>
        </p:nvGraphicFramePr>
        <p:xfrm>
          <a:off x="611560" y="476672"/>
          <a:ext cx="8093075" cy="514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r:id="rId4" imgW="8096190" imgH="5139373" progId="Excel.Chart.8">
                  <p:embed/>
                </p:oleObj>
              </mc:Choice>
              <mc:Fallback>
                <p:oleObj r:id="rId4" imgW="8096190" imgH="513937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6672"/>
                        <a:ext cx="8093075" cy="514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5 Marcador de pie de página"/>
          <p:cNvSpPr txBox="1">
            <a:spLocks/>
          </p:cNvSpPr>
          <p:nvPr/>
        </p:nvSpPr>
        <p:spPr bwMode="auto">
          <a:xfrm>
            <a:off x="2555776" y="6336030"/>
            <a:ext cx="64436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547688" indent="-200025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785813" indent="-182563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023938" indent="-182563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279525" indent="-182563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7367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1939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6511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108325" indent="-182563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 dirty="0">
                <a:latin typeface="+mj-lt"/>
              </a:rPr>
              <a:t>Fuente: SISVEA, Consejos Tutelares para menores, 2011</a:t>
            </a:r>
          </a:p>
        </p:txBody>
      </p:sp>
    </p:spTree>
    <p:extLst>
      <p:ext uri="{BB962C8B-B14F-4D97-AF65-F5344CB8AC3E}">
        <p14:creationId xmlns:p14="http://schemas.microsoft.com/office/powerpoint/2010/main" val="4466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1844824"/>
            <a:ext cx="5897562" cy="4248473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  <a:defRPr/>
            </a:pPr>
            <a:endParaRPr lang="es-MX" dirty="0" smtClean="0"/>
          </a:p>
          <a:p>
            <a:pPr marL="0" indent="0">
              <a:buFont typeface="Wingdings 2" pitchFamily="18" charset="2"/>
              <a:buNone/>
              <a:defRPr/>
            </a:pPr>
            <a:endParaRPr lang="es-MX" sz="2400" dirty="0" smtClean="0"/>
          </a:p>
          <a:p>
            <a:pPr marL="0" indent="0">
              <a:buFont typeface="Wingdings 2" pitchFamily="18" charset="2"/>
              <a:buNone/>
              <a:defRPr/>
            </a:pPr>
            <a:r>
              <a:rPr lang="es-MX" sz="3300" dirty="0" smtClean="0"/>
              <a:t>La Violencia, especialmente contra las mujeres es un problema social, relacionado con el machismo. Frecuentemente </a:t>
            </a:r>
            <a:r>
              <a:rPr lang="es-MX" sz="3300" dirty="0"/>
              <a:t> </a:t>
            </a:r>
            <a:r>
              <a:rPr lang="es-MX" sz="3300" dirty="0" smtClean="0"/>
              <a:t> esto se asocia o se desencadena  con la bebida.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5008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es-MX" sz="3200" dirty="0" smtClean="0">
                <a:solidFill>
                  <a:schemeClr val="bg1"/>
                </a:solidFill>
              </a:rPr>
              <a:t>El Alcohol como disparador de violencia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53254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175"/>
            <a:ext cx="19208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55155" y="1028879"/>
            <a:ext cx="2322512" cy="174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4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2 Marcador de contenido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/>
          </a:bodyPr>
          <a:lstStyle/>
          <a:p>
            <a:pPr marL="0" indent="0" algn="r">
              <a:buFont typeface="Wingdings 2" pitchFamily="18" charset="2"/>
              <a:buNone/>
              <a:defRPr/>
            </a:pPr>
            <a:r>
              <a:rPr lang="es-ES" altLang="es-MX" dirty="0" smtClean="0">
                <a:solidFill>
                  <a:schemeClr val="bg1"/>
                </a:solidFill>
                <a:ea typeface="ＭＳ Ｐゴシック" pitchFamily="34" charset="-128"/>
              </a:rPr>
              <a:t>MORTALIDAD MASCULINA</a:t>
            </a:r>
          </a:p>
          <a:p>
            <a:pPr marL="0" indent="0" algn="r">
              <a:buFont typeface="Wingdings 2" pitchFamily="18" charset="2"/>
              <a:buNone/>
              <a:defRPr/>
            </a:pPr>
            <a:r>
              <a:rPr lang="es-ES" altLang="es-MX" sz="2400" dirty="0">
                <a:solidFill>
                  <a:schemeClr val="bg1"/>
                </a:solidFill>
                <a:ea typeface="ＭＳ Ｐゴシック" pitchFamily="34" charset="-128"/>
              </a:rPr>
              <a:t>(</a:t>
            </a:r>
            <a:r>
              <a:rPr lang="es-ES" altLang="es-MX" sz="2400" dirty="0" smtClean="0">
                <a:solidFill>
                  <a:schemeClr val="bg1"/>
                </a:solidFill>
                <a:ea typeface="ＭＳ Ｐゴシック" pitchFamily="34" charset="-128"/>
              </a:rPr>
              <a:t>ampliamente </a:t>
            </a:r>
            <a:r>
              <a:rPr lang="es-ES" altLang="es-MX" sz="2400" dirty="0">
                <a:solidFill>
                  <a:schemeClr val="bg1"/>
                </a:solidFill>
                <a:ea typeface="ＭＳ Ｐゴシック" pitchFamily="34" charset="-128"/>
              </a:rPr>
              <a:t>asociada al </a:t>
            </a:r>
            <a:r>
              <a:rPr lang="es-ES" altLang="es-MX" sz="2400" dirty="0" smtClean="0">
                <a:solidFill>
                  <a:schemeClr val="bg1"/>
                </a:solidFill>
                <a:ea typeface="ＭＳ Ｐゴシック" pitchFamily="34" charset="-128"/>
              </a:rPr>
              <a:t>abuso del alcohol)</a:t>
            </a:r>
          </a:p>
          <a:p>
            <a:pPr marL="0" indent="0" algn="r">
              <a:buFont typeface="Wingdings 2" pitchFamily="18" charset="2"/>
              <a:buNone/>
              <a:defRPr/>
            </a:pPr>
            <a:r>
              <a:rPr lang="es-ES" altLang="es-MX" dirty="0" smtClean="0">
                <a:ea typeface="ＭＳ Ｐゴシック" pitchFamily="34" charset="-128"/>
              </a:rPr>
              <a:t> </a:t>
            </a:r>
          </a:p>
          <a:p>
            <a:pPr>
              <a:defRPr/>
            </a:pPr>
            <a:r>
              <a:rPr lang="es-ES" altLang="es-MX" dirty="0" smtClean="0">
                <a:ea typeface="ＭＳ Ｐゴシック" pitchFamily="34" charset="-128"/>
              </a:rPr>
              <a:t>Muerte por accidentes 3 veces mas frecuente</a:t>
            </a:r>
          </a:p>
          <a:p>
            <a:pPr>
              <a:defRPr/>
            </a:pPr>
            <a:r>
              <a:rPr lang="es-ES" altLang="es-MX" dirty="0" smtClean="0">
                <a:ea typeface="ＭＳ Ｐゴシック" pitchFamily="34" charset="-128"/>
              </a:rPr>
              <a:t>Muerte por Suicidio 7 veces mas frecuente</a:t>
            </a:r>
          </a:p>
          <a:p>
            <a:pPr>
              <a:defRPr/>
            </a:pPr>
            <a:r>
              <a:rPr lang="es-ES" altLang="es-MX" dirty="0" smtClean="0">
                <a:ea typeface="ＭＳ Ｐゴシック" pitchFamily="34" charset="-128"/>
              </a:rPr>
              <a:t>Muerte por agresiones 10 veces mas frecuente</a:t>
            </a:r>
          </a:p>
        </p:txBody>
      </p:sp>
      <p:pic>
        <p:nvPicPr>
          <p:cNvPr id="4" name="Picture 20" descr="JB8219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46339"/>
            <a:ext cx="235267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367625-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01008"/>
            <a:ext cx="1265238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3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35950" cy="595313"/>
          </a:xfrm>
        </p:spPr>
        <p:txBody>
          <a:bodyPr/>
          <a:lstStyle/>
          <a:p>
            <a:pPr>
              <a:defRPr/>
            </a:pPr>
            <a:r>
              <a:rPr lang="es-MX" dirty="0">
                <a:solidFill>
                  <a:schemeClr val="bg1"/>
                </a:solidFill>
              </a:rPr>
              <a:t>Metabolismo del Alcohol </a:t>
            </a:r>
          </a:p>
        </p:txBody>
      </p:sp>
      <p:sp>
        <p:nvSpPr>
          <p:cNvPr id="61443" name="2 Marcador de texto"/>
          <p:cNvSpPr>
            <a:spLocks noGrp="1"/>
          </p:cNvSpPr>
          <p:nvPr>
            <p:ph type="body" sz="half" idx="2"/>
          </p:nvPr>
        </p:nvSpPr>
        <p:spPr>
          <a:xfrm>
            <a:off x="323528" y="836712"/>
            <a:ext cx="8424863" cy="5688632"/>
          </a:xfrm>
        </p:spPr>
        <p:txBody>
          <a:bodyPr>
            <a:noAutofit/>
          </a:bodyPr>
          <a:lstStyle/>
          <a:p>
            <a:pPr marL="342900" indent="-342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MX" sz="2600" dirty="0" smtClean="0">
                <a:latin typeface="+mj-lt"/>
                <a:ea typeface="ＭＳ Ｐゴシック" pitchFamily="34" charset="-128"/>
              </a:rPr>
              <a:t>Se absorbe </a:t>
            </a:r>
            <a:r>
              <a:rPr lang="es-ES_tradnl" altLang="es-MX" sz="2600" dirty="0" smtClean="0">
                <a:latin typeface="+mj-lt"/>
                <a:ea typeface="ＭＳ Ｐゴシック" pitchFamily="34" charset="-128"/>
              </a:rPr>
              <a:t>en</a:t>
            </a:r>
            <a:r>
              <a:rPr lang="es-ES" altLang="es-MX" sz="2600" dirty="0" smtClean="0">
                <a:latin typeface="+mj-lt"/>
                <a:ea typeface="ＭＳ Ｐゴシック" pitchFamily="34" charset="-128"/>
              </a:rPr>
              <a:t> el </a:t>
            </a:r>
            <a:r>
              <a:rPr lang="es-ES_tradnl" altLang="es-MX" sz="2600" dirty="0" smtClean="0">
                <a:latin typeface="+mj-lt"/>
                <a:ea typeface="ＭＳ Ｐゴシック" pitchFamily="34" charset="-128"/>
              </a:rPr>
              <a:t>estómago</a:t>
            </a:r>
            <a:r>
              <a:rPr lang="es-ES" altLang="es-MX" sz="2600" dirty="0" smtClean="0">
                <a:latin typeface="+mj-lt"/>
                <a:ea typeface="ＭＳ Ｐゴシック" pitchFamily="34" charset="-128"/>
              </a:rPr>
              <a:t>, intestino delgado y colon</a:t>
            </a:r>
            <a:endParaRPr lang="es-MX" altLang="es-MX" sz="2600" dirty="0">
              <a:latin typeface="+mj-lt"/>
              <a:ea typeface="ＭＳ Ｐゴシック" pitchFamily="34" charset="-128"/>
            </a:endParaRPr>
          </a:p>
          <a:p>
            <a:pPr marL="342900" indent="-342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MX" altLang="es-MX" sz="2600" dirty="0" smtClean="0">
              <a:latin typeface="+mj-lt"/>
              <a:ea typeface="ＭＳ Ｐゴシック" pitchFamily="34" charset="-128"/>
            </a:endParaRPr>
          </a:p>
          <a:p>
            <a:pPr marL="342900" indent="-342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MX" sz="2600" dirty="0" smtClean="0">
                <a:latin typeface="+mj-lt"/>
                <a:ea typeface="ＭＳ Ｐゴシック" pitchFamily="34" charset="-128"/>
              </a:rPr>
              <a:t>Se oxida en el hígado</a:t>
            </a:r>
            <a:r>
              <a:rPr lang="es-MX" altLang="es-MX" sz="2600" dirty="0" smtClean="0">
                <a:latin typeface="+mj-lt"/>
                <a:ea typeface="ＭＳ Ｐゴシック" pitchFamily="34" charset="-128"/>
              </a:rPr>
              <a:t>,</a:t>
            </a:r>
            <a:r>
              <a:rPr lang="es-ES" altLang="es-MX" sz="2600" dirty="0" smtClean="0">
                <a:latin typeface="+mj-lt"/>
                <a:ea typeface="ＭＳ Ｐゴシック" pitchFamily="34" charset="-128"/>
              </a:rPr>
              <a:t> estómago y corazón por medio dando como principal producto al acetaldehído</a:t>
            </a:r>
          </a:p>
          <a:p>
            <a:pPr marL="342900" indent="-342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MX" altLang="es-MX" sz="2600" dirty="0" smtClean="0">
              <a:latin typeface="+mj-lt"/>
              <a:ea typeface="ＭＳ Ｐゴシック" pitchFamily="34" charset="-128"/>
            </a:endParaRPr>
          </a:p>
          <a:p>
            <a:pPr marL="342900" indent="-342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MX" sz="2600" dirty="0" smtClean="0">
                <a:latin typeface="+mj-lt"/>
                <a:ea typeface="ＭＳ Ｐゴシック" pitchFamily="34" charset="-128"/>
              </a:rPr>
              <a:t>Los varones</a:t>
            </a:r>
            <a:r>
              <a:rPr lang="es-ES_tradnl" altLang="es-MX" sz="2600" dirty="0" smtClean="0">
                <a:latin typeface="+mj-lt"/>
                <a:ea typeface="ＭＳ Ｐゴシック" pitchFamily="34" charset="-128"/>
              </a:rPr>
              <a:t> </a:t>
            </a:r>
            <a:r>
              <a:rPr lang="es-ES" altLang="es-MX" sz="2600" dirty="0" smtClean="0">
                <a:latin typeface="+mj-lt"/>
                <a:ea typeface="ＭＳ Ｐゴシック" pitchFamily="34" charset="-128"/>
              </a:rPr>
              <a:t>lo hacen a una velocidad de 10 a 12 ml</a:t>
            </a:r>
            <a:r>
              <a:rPr lang="es-MX" altLang="es-MX" sz="2600" dirty="0" smtClean="0">
                <a:latin typeface="+mj-lt"/>
                <a:ea typeface="ＭＳ Ｐゴシック" pitchFamily="34" charset="-128"/>
              </a:rPr>
              <a:t>.</a:t>
            </a:r>
            <a:r>
              <a:rPr lang="es-ES" altLang="es-MX" sz="2600" dirty="0" smtClean="0">
                <a:latin typeface="+mj-lt"/>
                <a:ea typeface="ＭＳ Ｐゴシック" pitchFamily="34" charset="-128"/>
              </a:rPr>
              <a:t> por hora (una copa estándar). La mujeres mas lento.</a:t>
            </a:r>
          </a:p>
          <a:p>
            <a:pPr algn="just" eaLnBrk="1" hangingPunct="1">
              <a:spcBef>
                <a:spcPts val="0"/>
              </a:spcBef>
              <a:defRPr/>
            </a:pPr>
            <a:r>
              <a:rPr lang="es-ES" altLang="es-MX" sz="2600" dirty="0" smtClean="0">
                <a:latin typeface="+mj-lt"/>
                <a:ea typeface="ＭＳ Ｐゴシック" pitchFamily="34" charset="-128"/>
              </a:rPr>
              <a:t> </a:t>
            </a:r>
          </a:p>
          <a:p>
            <a:pPr marL="342900" indent="-342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MX" sz="2600" dirty="0" smtClean="0">
                <a:latin typeface="+mj-lt"/>
                <a:ea typeface="ＭＳ Ｐゴシック" pitchFamily="34" charset="-128"/>
              </a:rPr>
              <a:t>La concentración de alcohol en sangre estará en función de la </a:t>
            </a:r>
            <a:r>
              <a:rPr lang="es-ES" altLang="es-MX" sz="2600" b="1" dirty="0" smtClean="0">
                <a:latin typeface="+mj-lt"/>
                <a:ea typeface="ＭＳ Ｐゴシック" pitchFamily="34" charset="-128"/>
              </a:rPr>
              <a:t>cantidad ingerida </a:t>
            </a:r>
            <a:r>
              <a:rPr lang="es-ES" altLang="es-MX" sz="2600" dirty="0" smtClean="0">
                <a:latin typeface="+mj-lt"/>
                <a:ea typeface="ＭＳ Ｐゴシック" pitchFamily="34" charset="-128"/>
              </a:rPr>
              <a:t>y de la </a:t>
            </a:r>
            <a:r>
              <a:rPr lang="es-ES" altLang="es-MX" sz="2600" b="1" dirty="0" smtClean="0">
                <a:latin typeface="+mj-lt"/>
                <a:ea typeface="ＭＳ Ｐゴシック" pitchFamily="34" charset="-128"/>
              </a:rPr>
              <a:t>velocidad de ingesta</a:t>
            </a:r>
          </a:p>
          <a:p>
            <a:pPr marL="342900" indent="-342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s-ES" altLang="es-MX" sz="2600" dirty="0" smtClean="0">
              <a:latin typeface="+mj-lt"/>
              <a:ea typeface="ＭＳ Ｐゴシック" pitchFamily="34" charset="-128"/>
            </a:endParaRPr>
          </a:p>
          <a:p>
            <a:pPr marL="342900" indent="-342900"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s-ES" altLang="es-MX" sz="2600" dirty="0" smtClean="0">
                <a:latin typeface="+mj-lt"/>
                <a:ea typeface="ＭＳ Ｐゴシック" pitchFamily="34" charset="-128"/>
              </a:rPr>
              <a:t>El alcohol es la única  droga psicoactiva que consumida moderadamente no llega al cerebro humano o lo hace en cantidades imperceptibles.</a:t>
            </a:r>
          </a:p>
        </p:txBody>
      </p:sp>
    </p:spTree>
    <p:extLst>
      <p:ext uri="{BB962C8B-B14F-4D97-AF65-F5344CB8AC3E}">
        <p14:creationId xmlns:p14="http://schemas.microsoft.com/office/powerpoint/2010/main" val="11530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78" y="2332"/>
            <a:ext cx="9134822" cy="914400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s-ES" altLang="es-MX" b="1" dirty="0">
                <a:solidFill>
                  <a:schemeClr val="bg1"/>
                </a:solidFill>
              </a:rPr>
              <a:t>Síntomas </a:t>
            </a:r>
            <a:r>
              <a:rPr lang="es-ES" altLang="es-MX" b="1" dirty="0" smtClean="0">
                <a:solidFill>
                  <a:schemeClr val="bg1"/>
                </a:solidFill>
              </a:rPr>
              <a:t>identificables en el consumo de alcohol ALCOHOLEMIA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62467" name="Rectángulo 3"/>
          <p:cNvSpPr>
            <a:spLocks noChangeArrowheads="1"/>
          </p:cNvSpPr>
          <p:nvPr/>
        </p:nvSpPr>
        <p:spPr bwMode="auto">
          <a:xfrm>
            <a:off x="395288" y="1484784"/>
            <a:ext cx="8281168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itchFamily="34" charset="-128"/>
              </a:defRPr>
            </a:lvl9pPr>
          </a:lstStyle>
          <a:p>
            <a:pPr marL="457200" indent="-457200"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es-MX" dirty="0" smtClean="0">
                <a:latin typeface="Bold"/>
              </a:rPr>
              <a:t>Primeros síntomas ocurren </a:t>
            </a:r>
            <a:r>
              <a:rPr lang="es-ES_tradnl" altLang="es-MX" dirty="0" smtClean="0">
                <a:latin typeface="Bold"/>
              </a:rPr>
              <a:t>con una concentración de </a:t>
            </a:r>
            <a:r>
              <a:rPr lang="es-ES" altLang="es-MX" dirty="0" smtClean="0">
                <a:latin typeface="Bold"/>
              </a:rPr>
              <a:t>alrededor de los 50 m</a:t>
            </a:r>
            <a:r>
              <a:rPr lang="es-ES_tradnl" altLang="es-MX" dirty="0" smtClean="0">
                <a:latin typeface="Bold"/>
              </a:rPr>
              <a:t>g de etanol</a:t>
            </a:r>
            <a:r>
              <a:rPr lang="es-ES" altLang="es-MX" dirty="0" smtClean="0">
                <a:latin typeface="Bold"/>
              </a:rPr>
              <a:t> por 100 ml.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defRPr/>
            </a:pPr>
            <a:endParaRPr lang="es-MX" altLang="es-MX" dirty="0" smtClean="0">
              <a:latin typeface="Bold"/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defRPr/>
            </a:pPr>
            <a:r>
              <a:rPr lang="es-MX" altLang="es-MX" dirty="0" smtClean="0">
                <a:latin typeface="Bold"/>
              </a:rPr>
              <a:t>Entre</a:t>
            </a:r>
            <a:r>
              <a:rPr lang="es-ES" altLang="es-MX" dirty="0" smtClean="0">
                <a:latin typeface="Bold"/>
              </a:rPr>
              <a:t> 100 a 150 mg por 100 ml, </a:t>
            </a:r>
            <a:r>
              <a:rPr lang="es-ES" altLang="es-MX" b="1" dirty="0" smtClean="0">
                <a:latin typeface="Bold"/>
              </a:rPr>
              <a:t>signos evidentes de intoxicación,</a:t>
            </a:r>
            <a:r>
              <a:rPr lang="es-ES" altLang="es-MX" dirty="0" smtClean="0">
                <a:latin typeface="Bold"/>
              </a:rPr>
              <a:t> con marcha irregular y un lenguaje pastoso. 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defRPr/>
            </a:pPr>
            <a:endParaRPr lang="es-ES" altLang="es-MX" dirty="0" smtClean="0">
              <a:latin typeface="Bold"/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defRPr/>
            </a:pPr>
            <a:r>
              <a:rPr lang="es-ES" altLang="es-MX" dirty="0" smtClean="0">
                <a:latin typeface="Bold"/>
              </a:rPr>
              <a:t>Si la ingestión continúa las </a:t>
            </a:r>
            <a:r>
              <a:rPr lang="es-ES" altLang="es-MX" b="1" dirty="0" smtClean="0">
                <a:latin typeface="Bold"/>
              </a:rPr>
              <a:t>funciones físicas y cognitivas se deterioran.</a:t>
            </a:r>
          </a:p>
          <a:p>
            <a:pPr marL="457200" indent="-457200"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defRPr/>
            </a:pPr>
            <a:endParaRPr lang="es-ES" altLang="es-MX" b="1" dirty="0" smtClean="0">
              <a:latin typeface="Bold"/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defRPr/>
            </a:pPr>
            <a:r>
              <a:rPr lang="es-ES_tradnl" altLang="es-MX" b="1" dirty="0" smtClean="0">
                <a:latin typeface="Bold"/>
              </a:rPr>
              <a:t>Coma:</a:t>
            </a:r>
            <a:r>
              <a:rPr lang="es-ES" altLang="es-MX" dirty="0" smtClean="0">
                <a:latin typeface="Bold"/>
              </a:rPr>
              <a:t>  400 mg por 100 ml y la muerte se produce con más de 600 mg por 100 ml.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s-MX" altLang="es-MX" sz="1800" dirty="0" smtClean="0">
              <a:latin typeface="Bold"/>
            </a:endParaRPr>
          </a:p>
        </p:txBody>
      </p:sp>
    </p:spTree>
    <p:extLst>
      <p:ext uri="{BB962C8B-B14F-4D97-AF65-F5344CB8AC3E}">
        <p14:creationId xmlns:p14="http://schemas.microsoft.com/office/powerpoint/2010/main" val="27326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51520" y="1492570"/>
            <a:ext cx="8280920" cy="4968774"/>
          </a:xfrm>
        </p:spPr>
        <p:txBody>
          <a:bodyPr/>
          <a:lstStyle/>
          <a:p>
            <a:r>
              <a:rPr lang="es-MX" altLang="es-MX" sz="2600" dirty="0" smtClean="0">
                <a:ea typeface="ＭＳ Ｐゴシック" pitchFamily="34" charset="-128"/>
              </a:rPr>
              <a:t>Primero por imitación porque lo ven en familiares o en sus amigos y no quieren quedarse atrás</a:t>
            </a:r>
          </a:p>
          <a:p>
            <a:r>
              <a:rPr lang="es-MX" altLang="es-MX" sz="2600" dirty="0" smtClean="0">
                <a:ea typeface="ＭＳ Ｐゴシック" pitchFamily="34" charset="-128"/>
              </a:rPr>
              <a:t>Porque les gusta el efecto, se relajan, platican, se alegran, se desinhiben</a:t>
            </a:r>
          </a:p>
          <a:p>
            <a:r>
              <a:rPr lang="es-MX" altLang="es-MX" sz="2600" dirty="0" smtClean="0">
                <a:ea typeface="ＭＳ Ｐゴシック" pitchFamily="34" charset="-128"/>
              </a:rPr>
              <a:t>Porque al tener problemas los olvidan o evaden a través del alcohol</a:t>
            </a:r>
          </a:p>
          <a:p>
            <a:r>
              <a:rPr lang="es-MX" altLang="es-MX" sz="2600" dirty="0" smtClean="0">
                <a:ea typeface="ＭＳ Ｐゴシック" pitchFamily="34" charset="-128"/>
              </a:rPr>
              <a:t>Porque llega un momento en que lo necesitan: “se los pide el cuerpo”</a:t>
            </a:r>
          </a:p>
        </p:txBody>
      </p:sp>
      <p:grpSp>
        <p:nvGrpSpPr>
          <p:cNvPr id="15363" name="Grupo 7"/>
          <p:cNvGrpSpPr>
            <a:grpSpLocks/>
          </p:cNvGrpSpPr>
          <p:nvPr/>
        </p:nvGrpSpPr>
        <p:grpSpPr bwMode="auto">
          <a:xfrm>
            <a:off x="4211638" y="5084763"/>
            <a:ext cx="4527550" cy="1403350"/>
            <a:chOff x="-36512" y="4870578"/>
            <a:chExt cx="5343599" cy="20148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5544" y="4870578"/>
              <a:ext cx="1311543" cy="20148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512" y="4888812"/>
              <a:ext cx="2621211" cy="19646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9254" y="4870578"/>
              <a:ext cx="1656291" cy="19897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dondear rectángulo de esquina del mismo lado 8"/>
          <p:cNvSpPr/>
          <p:nvPr/>
        </p:nvSpPr>
        <p:spPr>
          <a:xfrm rot="5400000">
            <a:off x="3678237" y="-3498850"/>
            <a:ext cx="836613" cy="8266113"/>
          </a:xfrm>
          <a:prstGeom prst="round2SameRect">
            <a:avLst/>
          </a:prstGeom>
          <a:solidFill>
            <a:srgbClr val="92D050"/>
          </a:solidFill>
          <a:ln>
            <a:solidFill>
              <a:srgbClr val="2AA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3" y="53975"/>
            <a:ext cx="8229601" cy="1143000"/>
          </a:xfrm>
        </p:spPr>
        <p:txBody>
          <a:bodyPr/>
          <a:lstStyle/>
          <a:p>
            <a:pPr>
              <a:defRPr/>
            </a:pPr>
            <a:r>
              <a:rPr lang="es-MX" dirty="0" smtClean="0">
                <a:solidFill>
                  <a:schemeClr val="bg1"/>
                </a:solidFill>
              </a:rPr>
              <a:t>¿Por qué las personas beben?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92888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MX" dirty="0" smtClean="0"/>
              <a:t>COPA STANDARD DE ALCOHOL</a:t>
            </a: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(10 gramos)  </a:t>
            </a:r>
            <a:endParaRPr lang="es-MX" dirty="0"/>
          </a:p>
        </p:txBody>
      </p:sp>
      <p:pic>
        <p:nvPicPr>
          <p:cNvPr id="5734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0"/>
            <a:ext cx="5688632" cy="48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0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827088" y="1484313"/>
            <a:ext cx="77565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MX" dirty="0">
                <a:latin typeface="Arial" pitchFamily="34" charset="0"/>
                <a:cs typeface="Arial" pitchFamily="34" charset="0"/>
              </a:rPr>
              <a:t>	</a:t>
            </a:r>
            <a:r>
              <a:rPr lang="es-ES_tradnl" altLang="es-MX" b="1" i="1" dirty="0">
                <a:latin typeface="Arial" pitchFamily="34" charset="0"/>
                <a:cs typeface="Times New Roman" pitchFamily="18" charset="0"/>
              </a:rPr>
              <a:t>“</a:t>
            </a:r>
            <a:r>
              <a:rPr lang="es-ES_tradnl" altLang="es-MX" i="1" dirty="0">
                <a:latin typeface="+mj-lt"/>
                <a:cs typeface="Times New Roman" pitchFamily="18" charset="0"/>
              </a:rPr>
              <a:t>El Alcoholismo es una </a:t>
            </a:r>
            <a:r>
              <a:rPr lang="es-ES_tradnl" altLang="es-MX" b="1" i="1" dirty="0">
                <a:latin typeface="+mj-lt"/>
                <a:cs typeface="Times New Roman" pitchFamily="18" charset="0"/>
              </a:rPr>
              <a:t>enfermedad primaria y crónica</a:t>
            </a:r>
            <a:r>
              <a:rPr lang="es-ES_tradnl" altLang="es-MX" i="1" dirty="0">
                <a:latin typeface="+mj-lt"/>
                <a:cs typeface="Times New Roman" pitchFamily="18" charset="0"/>
              </a:rPr>
              <a:t>, con factores </a:t>
            </a:r>
            <a:r>
              <a:rPr lang="es-ES_tradnl" altLang="es-MX" b="1" i="1" dirty="0">
                <a:latin typeface="+mj-lt"/>
                <a:cs typeface="Times New Roman" pitchFamily="18" charset="0"/>
              </a:rPr>
              <a:t>genéticos, psicosociales y ambientales</a:t>
            </a:r>
            <a:r>
              <a:rPr lang="es-ES_tradnl" altLang="es-MX" i="1" dirty="0">
                <a:latin typeface="+mj-lt"/>
                <a:cs typeface="Times New Roman" pitchFamily="18" charset="0"/>
              </a:rPr>
              <a:t>, que influyen sobre su desarrollo y manifestaciones. La enfermedad es </a:t>
            </a:r>
            <a:r>
              <a:rPr lang="es-ES_tradnl" altLang="es-MX" b="1" i="1" dirty="0">
                <a:latin typeface="+mj-lt"/>
                <a:cs typeface="Times New Roman" pitchFamily="18" charset="0"/>
              </a:rPr>
              <a:t>frecuentemente progresiva y fatal.</a:t>
            </a:r>
            <a:r>
              <a:rPr lang="es-ES_tradnl" altLang="es-MX" i="1" dirty="0">
                <a:latin typeface="+mj-lt"/>
                <a:cs typeface="Times New Roman" pitchFamily="18" charset="0"/>
              </a:rPr>
              <a:t> Se caracteriza por presentar en forma continua o periódica: </a:t>
            </a:r>
            <a:r>
              <a:rPr lang="es-ES_tradnl" altLang="es-MX" b="1" i="1" dirty="0">
                <a:latin typeface="+mj-lt"/>
                <a:cs typeface="Times New Roman" pitchFamily="18" charset="0"/>
              </a:rPr>
              <a:t>pérdida de control </a:t>
            </a:r>
            <a:r>
              <a:rPr lang="es-ES_tradnl" altLang="es-MX" i="1" dirty="0">
                <a:latin typeface="+mj-lt"/>
                <a:cs typeface="Times New Roman" pitchFamily="18" charset="0"/>
              </a:rPr>
              <a:t>sobre la bebida, </a:t>
            </a:r>
            <a:r>
              <a:rPr lang="es-ES_tradnl" altLang="es-MX" b="1" i="1" dirty="0">
                <a:latin typeface="+mj-lt"/>
                <a:cs typeface="Times New Roman" pitchFamily="18" charset="0"/>
              </a:rPr>
              <a:t>preocupación</a:t>
            </a:r>
            <a:r>
              <a:rPr lang="es-ES_tradnl" altLang="es-MX" i="1" dirty="0">
                <a:latin typeface="+mj-lt"/>
                <a:cs typeface="Times New Roman" pitchFamily="18" charset="0"/>
              </a:rPr>
              <a:t> por la droga alcohol, uso del alcohol a pesar de sus </a:t>
            </a:r>
            <a:r>
              <a:rPr lang="es-ES_tradnl" altLang="es-MX" b="1" i="1" dirty="0">
                <a:latin typeface="+mj-lt"/>
                <a:cs typeface="Times New Roman" pitchFamily="18" charset="0"/>
              </a:rPr>
              <a:t>adversas consecuencias</a:t>
            </a:r>
            <a:r>
              <a:rPr lang="es-ES_tradnl" altLang="es-MX" i="1" dirty="0">
                <a:latin typeface="+mj-lt"/>
                <a:cs typeface="Times New Roman" pitchFamily="18" charset="0"/>
              </a:rPr>
              <a:t>, y </a:t>
            </a:r>
            <a:r>
              <a:rPr lang="es-ES_tradnl" altLang="es-MX" b="1" i="1" dirty="0">
                <a:latin typeface="+mj-lt"/>
                <a:cs typeface="Times New Roman" pitchFamily="18" charset="0"/>
              </a:rPr>
              <a:t>distorsiones en el pensamiento</a:t>
            </a:r>
            <a:r>
              <a:rPr lang="es-ES_tradnl" altLang="es-MX" i="1" dirty="0">
                <a:latin typeface="+mj-lt"/>
                <a:cs typeface="Times New Roman" pitchFamily="18" charset="0"/>
              </a:rPr>
              <a:t>,  principalmente </a:t>
            </a:r>
            <a:r>
              <a:rPr lang="es-ES_tradnl" altLang="es-MX" b="1" i="1" dirty="0">
                <a:latin typeface="+mj-lt"/>
                <a:cs typeface="Times New Roman" pitchFamily="18" charset="0"/>
              </a:rPr>
              <a:t>negación</a:t>
            </a:r>
            <a:r>
              <a:rPr lang="es-ES_tradnl" altLang="es-MX" i="1" dirty="0">
                <a:latin typeface="+mj-lt"/>
                <a:cs typeface="Times New Roman" pitchFamily="18" charset="0"/>
              </a:rPr>
              <a:t>”.</a:t>
            </a:r>
            <a:endParaRPr lang="es-ES_tradnl" altLang="es-MX" i="1" dirty="0">
              <a:latin typeface="+mj-lt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24824"/>
            <a:ext cx="9036496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MX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Definición de Alcoholismo de la </a:t>
            </a:r>
            <a:r>
              <a:rPr lang="es-ES_tradnl" altLang="es-MX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ASAM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MX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(</a:t>
            </a:r>
            <a:r>
              <a:rPr lang="es-ES_tradnl" altLang="es-MX" sz="2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Sociedad Americana de Medicina de la Adicción)</a:t>
            </a:r>
            <a:endParaRPr lang="es-ES_tradnl" altLang="es-MX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smtClean="0"/>
              <a:t>CAMBIO CEREBRALES CON LA ADICCIÓN AL ALCOHOL</a:t>
            </a:r>
            <a:endParaRPr lang="es-MX" sz="3600" dirty="0"/>
          </a:p>
        </p:txBody>
      </p:sp>
      <p:pic>
        <p:nvPicPr>
          <p:cNvPr id="59394" name="Picture 2" descr="petaddiction-w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6"/>
          <a:stretch>
            <a:fillRect/>
          </a:stretch>
        </p:blipFill>
        <p:spPr>
          <a:xfrm>
            <a:off x="2951162" y="1556792"/>
            <a:ext cx="3241675" cy="5157788"/>
          </a:xfrm>
          <a:noFill/>
        </p:spPr>
      </p:pic>
    </p:spTree>
    <p:extLst>
      <p:ext uri="{BB962C8B-B14F-4D97-AF65-F5344CB8AC3E}">
        <p14:creationId xmlns:p14="http://schemas.microsoft.com/office/powerpoint/2010/main" val="19124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2 Marcador de contenido"/>
          <p:cNvSpPr>
            <a:spLocks noGrp="1"/>
          </p:cNvSpPr>
          <p:nvPr>
            <p:ph idx="1"/>
          </p:nvPr>
        </p:nvSpPr>
        <p:spPr>
          <a:xfrm>
            <a:off x="468313" y="1096963"/>
            <a:ext cx="8207375" cy="5446712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altLang="es-MX" dirty="0" smtClean="0">
                <a:latin typeface="Calibri" pitchFamily="34" charset="0"/>
                <a:ea typeface="ＭＳ Ｐゴシック" pitchFamily="34" charset="-128"/>
              </a:rPr>
              <a:t>Tolerancia (necesidad de consumir mayor cantidad para lograr el mismo efecto)</a:t>
            </a:r>
          </a:p>
          <a:p>
            <a:pPr algn="just"/>
            <a:r>
              <a:rPr lang="es-MX" altLang="es-MX" dirty="0" smtClean="0">
                <a:latin typeface="Calibri" pitchFamily="34" charset="0"/>
                <a:ea typeface="ＭＳ Ｐゴシック" pitchFamily="34" charset="-128"/>
              </a:rPr>
              <a:t>Abstinencia (síntomas que siguen a la privación brusca del consumo) </a:t>
            </a:r>
          </a:p>
          <a:p>
            <a:pPr algn="just"/>
            <a:r>
              <a:rPr lang="es-MX" altLang="es-MX" dirty="0" smtClean="0">
                <a:latin typeface="Calibri" pitchFamily="34" charset="0"/>
                <a:ea typeface="ＭＳ Ｐゴシック" pitchFamily="34" charset="-128"/>
              </a:rPr>
              <a:t>Intenta disminuir el consumo y no puede</a:t>
            </a:r>
          </a:p>
          <a:p>
            <a:pPr algn="just"/>
            <a:r>
              <a:rPr lang="es-MX" altLang="es-MX" dirty="0" smtClean="0">
                <a:latin typeface="Calibri" pitchFamily="34" charset="0"/>
                <a:ea typeface="ＭＳ Ｐゴシック" pitchFamily="34" charset="-128"/>
              </a:rPr>
              <a:t> Consume más de lo que quisiera</a:t>
            </a:r>
          </a:p>
          <a:p>
            <a:pPr algn="just"/>
            <a:r>
              <a:rPr lang="es-MX" altLang="es-MX" dirty="0" smtClean="0">
                <a:latin typeface="Calibri" pitchFamily="34" charset="0"/>
                <a:ea typeface="ＭＳ Ｐゴシック" pitchFamily="34" charset="-128"/>
              </a:rPr>
              <a:t>Deja de hacer actividades importantes debido al consumo. </a:t>
            </a:r>
          </a:p>
          <a:p>
            <a:pPr algn="just"/>
            <a:r>
              <a:rPr lang="es-MX" altLang="es-MX" dirty="0" smtClean="0">
                <a:latin typeface="Calibri" pitchFamily="34" charset="0"/>
                <a:ea typeface="ＭＳ Ｐゴシック" pitchFamily="34" charset="-128"/>
              </a:rPr>
              <a:t>Sigue consumiendo a pesar de padecer un problema físico o psicológico persistente que dicha sustancia exacerba.</a:t>
            </a:r>
          </a:p>
          <a:p>
            <a:pPr algn="just"/>
            <a:endParaRPr lang="es-MX" altLang="es-MX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92D050"/>
          </a:solidFill>
        </p:spPr>
        <p:txBody>
          <a:bodyPr/>
          <a:lstStyle/>
          <a:p>
            <a:pPr algn="r">
              <a:defRPr/>
            </a:pPr>
            <a:r>
              <a:rPr lang="es-MX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Síntomas de Dependencia</a:t>
            </a:r>
            <a:endParaRPr lang="es-MX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-44916" y="0"/>
            <a:ext cx="9176320" cy="9144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MX" altLang="es-MX" dirty="0" smtClean="0">
                <a:solidFill>
                  <a:schemeClr val="bg1"/>
                </a:solidFill>
              </a:rPr>
              <a:t>Detección temprana de problemas con la bebida</a:t>
            </a:r>
            <a:endParaRPr lang="es-ES" altLang="es-MX" dirty="0" smtClean="0">
              <a:solidFill>
                <a:schemeClr val="bg1"/>
              </a:solidFill>
            </a:endParaRP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555875" y="1404938"/>
            <a:ext cx="4033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dirty="0">
                <a:latin typeface="Bold"/>
              </a:rPr>
              <a:t>Criterios de HEILMAN</a:t>
            </a:r>
            <a:endParaRPr lang="es-ES" altLang="es-MX" dirty="0">
              <a:latin typeface="Bold"/>
            </a:endParaRPr>
          </a:p>
        </p:txBody>
      </p:sp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323850" y="2563813"/>
            <a:ext cx="42481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altLang="es-MX" dirty="0">
                <a:latin typeface="Bold"/>
              </a:rPr>
              <a:t>Piensa frecuentemente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dirty="0">
                <a:latin typeface="Bold"/>
              </a:rPr>
              <a:t>en la bebida.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altLang="es-MX" dirty="0">
                <a:latin typeface="Bold"/>
              </a:rPr>
              <a:t>Aumenta la tolerancia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altLang="es-MX" dirty="0">
                <a:latin typeface="Bold"/>
              </a:rPr>
              <a:t>Bebe rápido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altLang="es-MX" dirty="0">
                <a:latin typeface="Bold"/>
              </a:rPr>
              <a:t>Bebe  a solas</a:t>
            </a:r>
          </a:p>
        </p:txBody>
      </p:sp>
      <p:sp>
        <p:nvSpPr>
          <p:cNvPr id="61445" name="Text Box 8"/>
          <p:cNvSpPr txBox="1">
            <a:spLocks noChangeArrowheads="1"/>
          </p:cNvSpPr>
          <p:nvPr/>
        </p:nvSpPr>
        <p:spPr bwMode="auto">
          <a:xfrm>
            <a:off x="4864100" y="2563813"/>
            <a:ext cx="41036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altLang="es-MX" dirty="0">
                <a:latin typeface="Bold"/>
              </a:rPr>
              <a:t>Bebe para obtener el efecto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altLang="es-MX" dirty="0">
                <a:latin typeface="Bold"/>
              </a:rPr>
              <a:t>Tiene lagunas mentales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altLang="es-MX" dirty="0">
                <a:latin typeface="Bold"/>
              </a:rPr>
              <a:t>Protege el abastecimiento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es-MX" altLang="es-MX" dirty="0">
                <a:latin typeface="Bold"/>
              </a:rPr>
              <a:t>Bebe más de lo planeado o sin haberlo planeado</a:t>
            </a:r>
            <a:endParaRPr lang="es-ES" altLang="es-MX" dirty="0">
              <a:latin typeface="Bold"/>
            </a:endParaRPr>
          </a:p>
        </p:txBody>
      </p:sp>
    </p:spTree>
    <p:extLst>
      <p:ext uri="{BB962C8B-B14F-4D97-AF65-F5344CB8AC3E}">
        <p14:creationId xmlns:p14="http://schemas.microsoft.com/office/powerpoint/2010/main" val="6400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/>
          <p:cNvSpPr/>
          <p:nvPr/>
        </p:nvSpPr>
        <p:spPr>
          <a:xfrm rot="5400000">
            <a:off x="4102600" y="-4052887"/>
            <a:ext cx="993775" cy="9144002"/>
          </a:xfrm>
          <a:prstGeom prst="round2SameRect">
            <a:avLst/>
          </a:prstGeom>
          <a:solidFill>
            <a:srgbClr val="92D050"/>
          </a:solidFill>
          <a:ln>
            <a:solidFill>
              <a:srgbClr val="2AA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950" y="7938"/>
            <a:ext cx="9251950" cy="11430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s-MX" sz="3200" dirty="0" smtClean="0">
                <a:solidFill>
                  <a:schemeClr val="bg1"/>
                </a:solidFill>
              </a:rPr>
              <a:t>El problema del autoengaño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62469" name="Content Placeholder 2"/>
          <p:cNvSpPr>
            <a:spLocks noGrp="1"/>
          </p:cNvSpPr>
          <p:nvPr>
            <p:ph idx="1"/>
          </p:nvPr>
        </p:nvSpPr>
        <p:spPr>
          <a:xfrm>
            <a:off x="27486" y="1124198"/>
            <a:ext cx="4533104" cy="5617170"/>
          </a:xfrm>
        </p:spPr>
        <p:txBody>
          <a:bodyPr>
            <a:normAutofit fontScale="92500" lnSpcReduction="10000"/>
          </a:bodyPr>
          <a:lstStyle/>
          <a:p>
            <a:r>
              <a:rPr lang="es-MX" altLang="es-MX" dirty="0" smtClean="0">
                <a:ea typeface="ＭＳ Ｐゴシック" pitchFamily="34" charset="-128"/>
              </a:rPr>
              <a:t>“Yo no soy alcohólico, nunca me he quedado tirado”</a:t>
            </a:r>
          </a:p>
          <a:p>
            <a:r>
              <a:rPr lang="es-MX" altLang="es-MX" dirty="0" smtClean="0">
                <a:ea typeface="ＭＳ Ｐゴシック" pitchFamily="34" charset="-128"/>
              </a:rPr>
              <a:t>“Bebo porque tengo problemas con mi mujer o novia”</a:t>
            </a:r>
          </a:p>
          <a:p>
            <a:r>
              <a:rPr lang="es-MX" altLang="es-MX" dirty="0" smtClean="0">
                <a:ea typeface="ＭＳ Ｐゴシック" pitchFamily="34" charset="-128"/>
              </a:rPr>
              <a:t>“Yo puedo dejar de beber cuando quiera”</a:t>
            </a:r>
          </a:p>
          <a:p>
            <a:r>
              <a:rPr lang="es-MX" altLang="es-MX" dirty="0" smtClean="0">
                <a:ea typeface="ＭＳ Ｐゴシック" pitchFamily="34" charset="-128"/>
              </a:rPr>
              <a:t>“Me emborraché porque  la fiesta estaba buena”</a:t>
            </a:r>
          </a:p>
          <a:p>
            <a:r>
              <a:rPr lang="es-MX" altLang="es-MX" dirty="0" smtClean="0">
                <a:ea typeface="ＭＳ Ｐゴシック" pitchFamily="34" charset="-128"/>
              </a:rPr>
              <a:t>“Yo no le hago daño a nadie”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810000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0544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979612" y="114300"/>
            <a:ext cx="4968651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s-ES_tradnl" altLang="es-MX" b="1" dirty="0">
              <a:latin typeface="Arial" pitchFamily="34" charset="0"/>
            </a:endParaRP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MX" b="1" dirty="0">
                <a:latin typeface="Arial" pitchFamily="34" charset="0"/>
              </a:rPr>
              <a:t>DETECCIÓN OPORTUNA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MX" b="1" dirty="0">
                <a:latin typeface="Arial" pitchFamily="34" charset="0"/>
              </a:rPr>
              <a:t>CAGE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MX" b="1" dirty="0">
                <a:latin typeface="Arial" pitchFamily="34" charset="0"/>
              </a:rPr>
              <a:t>(CECA)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s-MX" altLang="es-MX" b="1" dirty="0">
              <a:latin typeface="Arial" pitchFamily="34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03910" y="2465706"/>
            <a:ext cx="8066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MX" sz="2000" b="1" dirty="0">
                <a:latin typeface="Arial" pitchFamily="34" charset="0"/>
              </a:rPr>
              <a:t>C </a:t>
            </a:r>
            <a:r>
              <a:rPr lang="es-ES_tradnl" altLang="es-MX" sz="2000" dirty="0">
                <a:latin typeface="Arial" pitchFamily="34" charset="0"/>
              </a:rPr>
              <a:t>= ¿Alguna vez ha pensado en </a:t>
            </a:r>
            <a:r>
              <a:rPr lang="es-ES_tradnl" altLang="es-MX" sz="2000" b="1" dirty="0">
                <a:latin typeface="Arial" pitchFamily="34" charset="0"/>
              </a:rPr>
              <a:t>Cortar</a:t>
            </a:r>
            <a:r>
              <a:rPr lang="es-ES_tradnl" altLang="es-MX" sz="2000" dirty="0">
                <a:latin typeface="Arial" pitchFamily="34" charset="0"/>
              </a:rPr>
              <a:t> o disminuir el consumo?</a:t>
            </a:r>
            <a:endParaRPr lang="es-MX" altLang="es-MX" sz="2000" dirty="0">
              <a:latin typeface="Arial" pitchFamily="34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09600" y="3140968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MX" sz="2000" b="1" dirty="0">
                <a:latin typeface="Arial" pitchFamily="34" charset="0"/>
              </a:rPr>
              <a:t>E</a:t>
            </a:r>
            <a:r>
              <a:rPr lang="es-ES_tradnl" altLang="es-MX" sz="2000" dirty="0">
                <a:latin typeface="Arial" pitchFamily="34" charset="0"/>
              </a:rPr>
              <a:t>= ¿Alguna vez se ha </a:t>
            </a:r>
            <a:r>
              <a:rPr lang="es-ES_tradnl" altLang="es-MX" sz="2000" b="1" dirty="0">
                <a:latin typeface="Arial" pitchFamily="34" charset="0"/>
              </a:rPr>
              <a:t>Enojado</a:t>
            </a:r>
            <a:r>
              <a:rPr lang="es-ES_tradnl" altLang="es-MX" sz="2000" dirty="0">
                <a:latin typeface="Arial" pitchFamily="34" charset="0"/>
              </a:rPr>
              <a:t> o molestado con alguien porque le menciona algo sobre su manera de beber?</a:t>
            </a:r>
            <a:endParaRPr lang="es-MX" altLang="es-MX" sz="2000" dirty="0">
              <a:latin typeface="Arial" pitchFamily="34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21050" y="4149080"/>
            <a:ext cx="830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MX" sz="2000" b="1">
                <a:latin typeface="Arial" pitchFamily="34" charset="0"/>
              </a:rPr>
              <a:t>C</a:t>
            </a:r>
            <a:r>
              <a:rPr lang="es-ES_tradnl" altLang="es-MX" sz="2000">
                <a:latin typeface="Arial" pitchFamily="34" charset="0"/>
              </a:rPr>
              <a:t>= ¿Alguna vez se ha sentido </a:t>
            </a:r>
            <a:r>
              <a:rPr lang="es-ES_tradnl" altLang="es-MX" sz="2000" b="1">
                <a:latin typeface="Arial" pitchFamily="34" charset="0"/>
              </a:rPr>
              <a:t>Culpable</a:t>
            </a:r>
            <a:r>
              <a:rPr lang="es-ES_tradnl" altLang="es-MX" sz="2000">
                <a:latin typeface="Arial" pitchFamily="34" charset="0"/>
              </a:rPr>
              <a:t> después de haber bebido?</a:t>
            </a:r>
            <a:endParaRPr lang="es-MX" altLang="es-MX" sz="2000">
              <a:latin typeface="Arial" pitchFamily="34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09600" y="4833302"/>
            <a:ext cx="8066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MX" sz="2000" b="1" dirty="0">
                <a:latin typeface="Arial" pitchFamily="34" charset="0"/>
              </a:rPr>
              <a:t>A</a:t>
            </a:r>
            <a:r>
              <a:rPr lang="es-ES_tradnl" altLang="es-MX" sz="2000" dirty="0">
                <a:latin typeface="Arial" pitchFamily="34" charset="0"/>
              </a:rPr>
              <a:t>= ¿Alguna vez alguien ha  necesitado un trago para  </a:t>
            </a:r>
            <a:r>
              <a:rPr lang="es-ES_tradnl" altLang="es-MX" sz="2000" b="1" dirty="0">
                <a:latin typeface="Arial" pitchFamily="34" charset="0"/>
              </a:rPr>
              <a:t>Abrirle </a:t>
            </a:r>
            <a:r>
              <a:rPr lang="es-ES_tradnl" altLang="es-MX" sz="2000" dirty="0">
                <a:latin typeface="Arial" pitchFamily="34" charset="0"/>
              </a:rPr>
              <a:t>los ojos, es decir para sentirse mejor en la mañana?</a:t>
            </a:r>
            <a:endParaRPr lang="es-MX" altLang="es-MX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autoUpdateAnimBg="0"/>
      <p:bldP spid="72708" grpId="0" autoUpdateAnimBg="0"/>
      <p:bldP spid="72709" grpId="0" autoUpdateAnimBg="0"/>
      <p:bldP spid="7271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828800" y="441325"/>
            <a:ext cx="556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MX" sz="2000" b="1">
                <a:latin typeface="Arial" pitchFamily="34" charset="0"/>
              </a:rPr>
              <a:t>DIAGNÓSTICO Y CANALIZACIÓN</a:t>
            </a:r>
            <a:endParaRPr lang="es-MX" altLang="es-MX" sz="2000" b="1">
              <a:latin typeface="Arial" pitchFamily="34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581400" y="990600"/>
            <a:ext cx="1905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 dirty="0" smtClean="0">
                <a:latin typeface="Arial" charset="0"/>
              </a:rPr>
              <a:t>ENTREVISTA CLÍNICA</a:t>
            </a:r>
            <a:endParaRPr lang="es-MX" altLang="es-MX" sz="1600" b="1" dirty="0">
              <a:latin typeface="Arial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093468" y="1565148"/>
            <a:ext cx="1033264" cy="7817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endParaRPr lang="es-ES_tradnl" altLang="es-MX" sz="1600" b="1" dirty="0" smtClean="0">
              <a:latin typeface="Arial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s-ES_tradnl" altLang="es-MX" sz="1600" b="1" dirty="0" smtClean="0">
                <a:latin typeface="Arial" charset="0"/>
              </a:rPr>
              <a:t>CAGE</a:t>
            </a:r>
            <a:endParaRPr lang="es-ES_tradnl" altLang="es-MX" sz="1600" b="1" dirty="0">
              <a:latin typeface="Arial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defRPr/>
            </a:pPr>
            <a:endParaRPr lang="es-MX" altLang="es-MX" sz="1600" b="1" dirty="0">
              <a:latin typeface="Arial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3581400" y="2286000"/>
            <a:ext cx="1905000" cy="346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>
                <a:latin typeface="Arial" charset="0"/>
              </a:rPr>
              <a:t>AUDIT</a:t>
            </a:r>
            <a:endParaRPr lang="es-MX" altLang="es-MX" sz="1600" b="1">
              <a:latin typeface="Arial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581400" y="2921000"/>
            <a:ext cx="1905000" cy="346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>
                <a:latin typeface="Arial" charset="0"/>
              </a:rPr>
              <a:t>MAST</a:t>
            </a:r>
            <a:endParaRPr lang="es-MX" altLang="es-MX" sz="1600" b="1">
              <a:latin typeface="Arial" charset="0"/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3581400" y="3530600"/>
            <a:ext cx="1905000" cy="346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 dirty="0" smtClean="0">
                <a:latin typeface="Arial" charset="0"/>
              </a:rPr>
              <a:t>DSM V/CIE 10</a:t>
            </a:r>
            <a:endParaRPr lang="es-MX" altLang="es-MX" sz="1600" b="1" dirty="0">
              <a:latin typeface="Arial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371600" y="3962400"/>
            <a:ext cx="1295400" cy="590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600" b="1" dirty="0">
                <a:latin typeface="Arial" charset="0"/>
              </a:rPr>
              <a:t>ABUSO DE ALCOHOL</a:t>
            </a:r>
            <a:endParaRPr lang="es-MX" altLang="es-MX" sz="1600" b="1" dirty="0">
              <a:latin typeface="Arial" charset="0"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219200" y="4876800"/>
            <a:ext cx="1676400" cy="739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400" b="1" dirty="0">
                <a:latin typeface="Arial" charset="0"/>
              </a:rPr>
              <a:t>PROGRAMA DE BEBEDOR RESPONSABLE</a:t>
            </a:r>
            <a:endParaRPr lang="es-MX" altLang="es-MX" sz="1400" b="1" dirty="0">
              <a:latin typeface="Arial" charset="0"/>
            </a:endParaRP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4343400" y="129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MX" sz="2400" b="1">
                <a:latin typeface="Arial" pitchFamily="34" charset="0"/>
              </a:rPr>
              <a:t>+</a:t>
            </a:r>
            <a:endParaRPr lang="es-MX" altLang="es-MX" sz="2400" b="1">
              <a:latin typeface="Arial" pitchFamily="34" charset="0"/>
            </a:endParaRP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1295400" y="5934075"/>
            <a:ext cx="1524000" cy="304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400" b="1" dirty="0">
                <a:latin typeface="Arial" charset="0"/>
              </a:rPr>
              <a:t>SEGUIMIENTO</a:t>
            </a:r>
            <a:endParaRPr lang="es-MX" altLang="es-MX" sz="1400" b="1" dirty="0">
              <a:latin typeface="Arial" charset="0"/>
            </a:endParaRP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6096000" y="4486275"/>
            <a:ext cx="15240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400" b="1" dirty="0">
                <a:latin typeface="Arial" charset="0"/>
              </a:rPr>
              <a:t>DEPENDENCIA</a:t>
            </a:r>
            <a:endParaRPr lang="es-MX" altLang="es-MX" sz="1400" b="1" dirty="0">
              <a:latin typeface="Arial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5029200" y="5095875"/>
            <a:ext cx="1600200" cy="527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400" b="1" dirty="0">
                <a:latin typeface="Arial" charset="0"/>
              </a:rPr>
              <a:t>TRATAMIENTO AMBULATORIO</a:t>
            </a:r>
            <a:endParaRPr lang="es-MX" altLang="es-MX" sz="1400" b="1" dirty="0">
              <a:latin typeface="Arial" charset="0"/>
            </a:endParaRP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7086600" y="5111750"/>
            <a:ext cx="1600200" cy="527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400" b="1" dirty="0">
                <a:latin typeface="Arial" charset="0"/>
              </a:rPr>
              <a:t>TRATAMIENTO RESIDENCIAL</a:t>
            </a:r>
            <a:endParaRPr lang="es-MX" altLang="es-MX" sz="1400" b="1" dirty="0">
              <a:latin typeface="Arial" charset="0"/>
            </a:endParaRP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6172200" y="6019800"/>
            <a:ext cx="1524000" cy="304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_tradnl" altLang="es-MX" sz="1400" b="1" dirty="0">
                <a:latin typeface="Arial" charset="0"/>
              </a:rPr>
              <a:t>SEGUIMIENTO</a:t>
            </a:r>
            <a:endParaRPr lang="es-MX" altLang="es-MX" sz="1400" b="1" dirty="0">
              <a:latin typeface="Arial" charset="0"/>
            </a:endParaRPr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4572000" y="2667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45720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1700" name="Line 20"/>
          <p:cNvSpPr>
            <a:spLocks noChangeShapeType="1"/>
          </p:cNvSpPr>
          <p:nvPr/>
        </p:nvSpPr>
        <p:spPr bwMode="auto">
          <a:xfrm flipH="1">
            <a:off x="2743200" y="37338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1701" name="Line 21"/>
          <p:cNvSpPr>
            <a:spLocks noChangeShapeType="1"/>
          </p:cNvSpPr>
          <p:nvPr/>
        </p:nvSpPr>
        <p:spPr bwMode="auto">
          <a:xfrm>
            <a:off x="20574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1702" name="Line 22"/>
          <p:cNvSpPr>
            <a:spLocks noChangeShapeType="1"/>
          </p:cNvSpPr>
          <p:nvPr/>
        </p:nvSpPr>
        <p:spPr bwMode="auto">
          <a:xfrm>
            <a:off x="20574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1703" name="Line 23"/>
          <p:cNvSpPr>
            <a:spLocks noChangeShapeType="1"/>
          </p:cNvSpPr>
          <p:nvPr/>
        </p:nvSpPr>
        <p:spPr bwMode="auto">
          <a:xfrm>
            <a:off x="2819400" y="6096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1704" name="Line 24"/>
          <p:cNvSpPr>
            <a:spLocks noChangeShapeType="1"/>
          </p:cNvSpPr>
          <p:nvPr/>
        </p:nvSpPr>
        <p:spPr bwMode="auto">
          <a:xfrm flipV="1">
            <a:off x="3810000" y="4648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1705" name="Line 25"/>
          <p:cNvSpPr>
            <a:spLocks noChangeShapeType="1"/>
          </p:cNvSpPr>
          <p:nvPr/>
        </p:nvSpPr>
        <p:spPr bwMode="auto">
          <a:xfrm>
            <a:off x="3810000" y="4648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1706" name="Line 26"/>
          <p:cNvSpPr>
            <a:spLocks noChangeShapeType="1"/>
          </p:cNvSpPr>
          <p:nvPr/>
        </p:nvSpPr>
        <p:spPr bwMode="auto">
          <a:xfrm flipH="1">
            <a:off x="6553200" y="4800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1707" name="Line 27"/>
          <p:cNvSpPr>
            <a:spLocks noChangeShapeType="1"/>
          </p:cNvSpPr>
          <p:nvPr/>
        </p:nvSpPr>
        <p:spPr bwMode="auto">
          <a:xfrm>
            <a:off x="7162800" y="4800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1708" name="Line 28"/>
          <p:cNvSpPr>
            <a:spLocks noChangeShapeType="1"/>
          </p:cNvSpPr>
          <p:nvPr/>
        </p:nvSpPr>
        <p:spPr bwMode="auto">
          <a:xfrm>
            <a:off x="6248400" y="5638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 flipH="1">
            <a:off x="7315200" y="56388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>
            <a:off x="5562600" y="37338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77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animBg="1" autoUpdateAnimBg="0"/>
      <p:bldP spid="71684" grpId="0" animBg="1" autoUpdateAnimBg="0"/>
      <p:bldP spid="71687" grpId="0" animBg="1" autoUpdateAnimBg="0"/>
      <p:bldP spid="71688" grpId="0" animBg="1" autoUpdateAnimBg="0"/>
      <p:bldP spid="71689" grpId="0" animBg="1" autoUpdateAnimBg="0"/>
      <p:bldP spid="71690" grpId="0" animBg="1" autoUpdateAnimBg="0"/>
      <p:bldP spid="71691" grpId="0" animBg="1" autoUpdateAnimBg="0"/>
      <p:bldP spid="71692" grpId="0" autoUpdateAnimBg="0"/>
      <p:bldP spid="71693" grpId="0" animBg="1" autoUpdateAnimBg="0"/>
      <p:bldP spid="71694" grpId="0" animBg="1" autoUpdateAnimBg="0"/>
      <p:bldP spid="71695" grpId="0" animBg="1" autoUpdateAnimBg="0"/>
      <p:bldP spid="71696" grpId="0" animBg="1" autoUpdateAnimBg="0"/>
      <p:bldP spid="71697" grpId="0" animBg="1" autoUpdateAnimBg="0"/>
      <p:bldP spid="71698" grpId="0" animBg="1"/>
      <p:bldP spid="71699" grpId="0" animBg="1"/>
      <p:bldP spid="71700" grpId="0" animBg="1"/>
      <p:bldP spid="71701" grpId="0" animBg="1"/>
      <p:bldP spid="71702" grpId="0" animBg="1"/>
      <p:bldP spid="71703" grpId="0" animBg="1"/>
      <p:bldP spid="71704" grpId="0" animBg="1"/>
      <p:bldP spid="71705" grpId="0" animBg="1"/>
      <p:bldP spid="71706" grpId="0" animBg="1"/>
      <p:bldP spid="71707" grpId="0" animBg="1"/>
      <p:bldP spid="71708" grpId="0" animBg="1"/>
      <p:bldP spid="71709" grpId="0" animBg="1"/>
      <p:bldP spid="717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950" y="1928813"/>
            <a:ext cx="64801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s-MX" sz="2400" dirty="0"/>
              <a:t>Tiene más de 18 años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s-MX" sz="2400" dirty="0"/>
              <a:t>Cuando bebe no conduce y pasa las llaves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s-MX" sz="2400" dirty="0"/>
              <a:t>Consume moderada y lentamente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s-MX" sz="2400" dirty="0"/>
              <a:t>Bebe para celebrar y no para evadir sus problemas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s-MX" sz="2400" dirty="0"/>
              <a:t>Cuando bebe no se deja presionar por el grupo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s-MX" sz="2400" dirty="0"/>
              <a:t>Deja de beber cuando nota los primeros síntomas de lentitud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s-MX" sz="2400" dirty="0"/>
              <a:t>No está embarazada ni amamantando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s-MX" sz="2400" dirty="0"/>
              <a:t>Al consumir bebidas con alcohol, preferentemente las combina con alimentos </a:t>
            </a:r>
          </a:p>
          <a:p>
            <a:pPr eaLnBrk="1" hangingPunct="1">
              <a:defRPr/>
            </a:pPr>
            <a:r>
              <a:rPr lang="es-MX" sz="2400" dirty="0"/>
              <a:t>     o las alterna con bebidas sin alcohol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r="14469"/>
          <a:stretch/>
        </p:blipFill>
        <p:spPr>
          <a:xfrm>
            <a:off x="6084888" y="1136650"/>
            <a:ext cx="2570162" cy="200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dondear rectángulo de esquina del mismo lado 7"/>
          <p:cNvSpPr/>
          <p:nvPr/>
        </p:nvSpPr>
        <p:spPr>
          <a:xfrm rot="5400000">
            <a:off x="2037556" y="-1840706"/>
            <a:ext cx="1323975" cy="5472113"/>
          </a:xfrm>
          <a:prstGeom prst="round2SameRect">
            <a:avLst/>
          </a:prstGeom>
          <a:solidFill>
            <a:srgbClr val="92D050"/>
          </a:solidFill>
          <a:ln>
            <a:solidFill>
              <a:srgbClr val="2AA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3" y="295274"/>
            <a:ext cx="5256585" cy="11175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dirty="0" smtClean="0">
                <a:solidFill>
                  <a:schemeClr val="bg1"/>
                </a:solidFill>
              </a:rPr>
              <a:t>¿</a:t>
            </a:r>
            <a:r>
              <a:rPr lang="es-MX" sz="3600" dirty="0" smtClean="0">
                <a:solidFill>
                  <a:schemeClr val="bg1"/>
                </a:solidFill>
              </a:rPr>
              <a:t>Quién es un bebedor responsable</a:t>
            </a:r>
            <a:r>
              <a:rPr lang="es-MX" sz="4000" dirty="0" smtClean="0">
                <a:solidFill>
                  <a:schemeClr val="bg1"/>
                </a:solidFill>
              </a:rPr>
              <a:t>?</a:t>
            </a:r>
            <a:endParaRPr lang="es-MX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/>
          <p:cNvSpPr/>
          <p:nvPr/>
        </p:nvSpPr>
        <p:spPr>
          <a:xfrm rot="5400000">
            <a:off x="2495466" y="-2402731"/>
            <a:ext cx="1225550" cy="6264276"/>
          </a:xfrm>
          <a:prstGeom prst="round2SameRect">
            <a:avLst/>
          </a:prstGeom>
          <a:solidFill>
            <a:srgbClr val="92D050"/>
          </a:solidFill>
          <a:ln>
            <a:solidFill>
              <a:srgbClr val="2AA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3" y="190500"/>
            <a:ext cx="6048674" cy="11430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s-MX" sz="3200" dirty="0">
                <a:solidFill>
                  <a:schemeClr val="bg1"/>
                </a:solidFill>
              </a:rPr>
              <a:t>¿</a:t>
            </a:r>
            <a:r>
              <a:rPr lang="es-MX" sz="3200" dirty="0" smtClean="0">
                <a:solidFill>
                  <a:schemeClr val="bg1"/>
                </a:solidFill>
              </a:rPr>
              <a:t>Quién NO es un bebedor responsable?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85925"/>
            <a:ext cx="82296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dirty="0" smtClean="0"/>
              <a:t>No cumple todavía 18 años</a:t>
            </a:r>
          </a:p>
          <a:p>
            <a:pPr>
              <a:defRPr/>
            </a:pPr>
            <a:r>
              <a:rPr lang="es-MX" dirty="0" smtClean="0"/>
              <a:t>Bebe mucho y rápidamente</a:t>
            </a:r>
          </a:p>
          <a:p>
            <a:pPr>
              <a:defRPr/>
            </a:pPr>
            <a:r>
              <a:rPr lang="es-MX" dirty="0" smtClean="0"/>
              <a:t>A veces bebe para evadir sus problemas</a:t>
            </a:r>
          </a:p>
          <a:p>
            <a:pPr>
              <a:defRPr/>
            </a:pPr>
            <a:r>
              <a:rPr lang="es-MX" dirty="0" smtClean="0"/>
              <a:t>Se deja presionar por el grupo cuando le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s-MX" dirty="0"/>
              <a:t> </a:t>
            </a:r>
            <a:r>
              <a:rPr lang="es-MX" dirty="0" smtClean="0"/>
              <a:t>   dicen que siga bebiendo</a:t>
            </a:r>
          </a:p>
          <a:p>
            <a:pPr>
              <a:defRPr/>
            </a:pPr>
            <a:r>
              <a:rPr lang="es-MX" dirty="0" smtClean="0"/>
              <a:t>Sigue bebiendo aunque note síntomas de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s-MX" dirty="0"/>
              <a:t> </a:t>
            </a:r>
            <a:r>
              <a:rPr lang="es-MX" dirty="0" smtClean="0"/>
              <a:t>   lentitud (le cuesta trabajo parar)</a:t>
            </a:r>
          </a:p>
          <a:p>
            <a:pPr>
              <a:defRPr/>
            </a:pPr>
            <a:r>
              <a:rPr lang="es-MX" dirty="0" smtClean="0"/>
              <a:t>Cuando bebe sólo ingiere bebidas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s-MX" dirty="0"/>
              <a:t> </a:t>
            </a:r>
            <a:r>
              <a:rPr lang="es-MX" dirty="0" smtClean="0"/>
              <a:t>   alcohólicas y no ingiere alimentos</a:t>
            </a:r>
          </a:p>
          <a:p>
            <a:pPr>
              <a:defRPr/>
            </a:pPr>
            <a:endParaRPr lang="es-MX" dirty="0" smtClean="0"/>
          </a:p>
          <a:p>
            <a:pPr>
              <a:defRPr/>
            </a:pPr>
            <a:endParaRPr lang="es-MX" dirty="0" smtClean="0"/>
          </a:p>
          <a:p>
            <a:pPr>
              <a:defRPr/>
            </a:pP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498" y="1342183"/>
            <a:ext cx="1936750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5262563"/>
            <a:ext cx="1763712" cy="132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2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98923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574" y="0"/>
            <a:ext cx="8065144" cy="936402"/>
          </a:xfrm>
          <a:solidFill>
            <a:srgbClr val="92D050"/>
          </a:solidFill>
          <a:ln>
            <a:solidFill>
              <a:srgbClr val="2AAA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s-ES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La Cultura Masculina y el Alcohol</a:t>
            </a:r>
            <a:endParaRPr lang="es-MX" sz="36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612" name="2 Marcador de contenido"/>
          <p:cNvSpPr>
            <a:spLocks noGrp="1"/>
          </p:cNvSpPr>
          <p:nvPr>
            <p:ph idx="1"/>
          </p:nvPr>
        </p:nvSpPr>
        <p:spPr>
          <a:xfrm>
            <a:off x="2051720" y="1170494"/>
            <a:ext cx="7200800" cy="564844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altLang="es-MX" sz="2800" dirty="0" smtClean="0">
                <a:latin typeface="Lucida Handwriting" panose="03010101010101010101" pitchFamily="66" charset="0"/>
                <a:ea typeface="ＭＳ Ｐゴシック" pitchFamily="34" charset="-128"/>
              </a:rPr>
              <a:t>“</a:t>
            </a:r>
            <a:r>
              <a:rPr lang="es-ES" altLang="es-MX" sz="2800" dirty="0" smtClean="0">
                <a:latin typeface="Harrington" panose="04040505050A02020702" pitchFamily="82" charset="0"/>
                <a:ea typeface="ＭＳ Ｐゴシック" pitchFamily="34" charset="-128"/>
              </a:rPr>
              <a:t>Estoy en el rincón de una cantina, oyendo una canción que yo pedí, me están sirviendo ahorita mi tequila,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s-ES" altLang="es-MX" sz="2800" dirty="0">
                <a:latin typeface="Harrington" panose="04040505050A02020702" pitchFamily="82" charset="0"/>
                <a:ea typeface="ＭＳ Ｐゴシック" pitchFamily="34" charset="-128"/>
              </a:rPr>
              <a:t> </a:t>
            </a:r>
            <a:r>
              <a:rPr lang="es-ES" altLang="es-MX" sz="2800" dirty="0" smtClean="0">
                <a:latin typeface="Harrington" panose="04040505050A02020702" pitchFamily="82" charset="0"/>
                <a:ea typeface="ＭＳ Ｐゴシック" pitchFamily="34" charset="-128"/>
              </a:rPr>
              <a:t>  ya va mi pensamiento junto a ti…….”</a:t>
            </a:r>
          </a:p>
          <a:p>
            <a:pPr>
              <a:defRPr/>
            </a:pPr>
            <a:r>
              <a:rPr lang="es-ES" altLang="es-MX" sz="2800" dirty="0" smtClean="0">
                <a:latin typeface="Harrington" panose="04040505050A02020702" pitchFamily="82" charset="0"/>
                <a:ea typeface="ＭＳ Ｐゴシック" pitchFamily="34" charset="-128"/>
              </a:rPr>
              <a:t>“Y al sentirme un poquito tomado pensando en tus labios me dio por cantar”</a:t>
            </a:r>
          </a:p>
          <a:p>
            <a:pPr>
              <a:defRPr/>
            </a:pPr>
            <a:r>
              <a:rPr lang="es-ES" altLang="es-MX" sz="2800" dirty="0" smtClean="0">
                <a:latin typeface="Harrington" panose="04040505050A02020702" pitchFamily="82" charset="0"/>
                <a:ea typeface="ＭＳ Ｐゴシック" pitchFamily="34" charset="-128"/>
              </a:rPr>
              <a:t>“Hablando de mujeres y traiciones se fueron  consumiendo las botellas…”.</a:t>
            </a:r>
          </a:p>
          <a:p>
            <a:pPr>
              <a:defRPr/>
            </a:pPr>
            <a:r>
              <a:rPr lang="es-ES" altLang="es-MX" sz="2800" dirty="0" smtClean="0">
                <a:latin typeface="Harrington" panose="04040505050A02020702" pitchFamily="82" charset="0"/>
                <a:ea typeface="ＭＳ Ｐゴシック" pitchFamily="34" charset="-128"/>
              </a:rPr>
              <a:t>“Para probarles que de tus besos me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s-ES" altLang="es-MX" sz="2800" dirty="0">
                <a:latin typeface="Harrington" panose="04040505050A02020702" pitchFamily="82" charset="0"/>
                <a:ea typeface="ＭＳ Ｐゴシック" pitchFamily="34" charset="-128"/>
              </a:rPr>
              <a:t> </a:t>
            </a:r>
            <a:r>
              <a:rPr lang="es-ES" altLang="es-MX" sz="2800" dirty="0" smtClean="0">
                <a:latin typeface="Harrington" panose="04040505050A02020702" pitchFamily="82" charset="0"/>
                <a:ea typeface="ＭＳ Ｐゴシック" pitchFamily="34" charset="-128"/>
              </a:rPr>
              <a:t>  olvide me bastaron unos tragos de 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s-ES" altLang="es-MX" sz="2800" dirty="0">
                <a:latin typeface="Harrington" panose="04040505050A02020702" pitchFamily="82" charset="0"/>
                <a:ea typeface="ＭＳ Ｐゴシック" pitchFamily="34" charset="-128"/>
              </a:rPr>
              <a:t> </a:t>
            </a:r>
            <a:r>
              <a:rPr lang="es-ES" altLang="es-MX" sz="2800" dirty="0" smtClean="0">
                <a:latin typeface="Harrington" panose="04040505050A02020702" pitchFamily="82" charset="0"/>
                <a:ea typeface="ＭＳ Ｐゴシック" pitchFamily="34" charset="-128"/>
              </a:rPr>
              <a:t>   tequila “</a:t>
            </a:r>
            <a:endParaRPr lang="es-MX" altLang="es-MX" sz="2800" dirty="0" smtClean="0">
              <a:latin typeface="Harrington" panose="04040505050A02020702" pitchFamily="82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70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333375"/>
            <a:ext cx="8280151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bg1"/>
                </a:solidFill>
                <a:latin typeface="+mn-lt"/>
              </a:rPr>
              <a:t>INTERVENCIONES TERAPÉUTICAS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dirty="0">
                <a:solidFill>
                  <a:schemeClr val="bg1"/>
                </a:solidFill>
                <a:latin typeface="+mn-lt"/>
              </a:rPr>
              <a:t>BASADAS EN </a:t>
            </a:r>
            <a:r>
              <a:rPr lang="es-MX" sz="2800" dirty="0" smtClean="0">
                <a:solidFill>
                  <a:schemeClr val="bg1"/>
                </a:solidFill>
                <a:latin typeface="+mn-lt"/>
              </a:rPr>
              <a:t>EVIDENCIA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800" dirty="0">
              <a:solidFill>
                <a:schemeClr val="bg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800" dirty="0">
              <a:solidFill>
                <a:schemeClr val="bg1"/>
              </a:solidFill>
              <a:latin typeface="+mn-lt"/>
            </a:endParaRP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6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Consejo Breve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6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Intervenciones familiares y </a:t>
            </a:r>
            <a:r>
              <a:rPr lang="es-MX" sz="2600" dirty="0" err="1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multi</a:t>
            </a:r>
            <a:r>
              <a:rPr lang="es-MX" sz="26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-sistémicas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6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Terapia Motivacional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6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Terapia Conductual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6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Terapia cognitivo-conductual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6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Farmacoterapia (para el tratamiento de la </a:t>
            </a:r>
            <a:r>
              <a:rPr lang="es-MX" sz="2600" dirty="0" err="1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co</a:t>
            </a:r>
            <a:r>
              <a:rPr lang="es-MX" sz="26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-morbilidad)</a:t>
            </a:r>
          </a:p>
          <a:p>
            <a:pPr marL="342900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600" dirty="0">
                <a:solidFill>
                  <a:schemeClr val="tx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Tratamiento residencial en Comunidad Terapéutica</a:t>
            </a:r>
          </a:p>
        </p:txBody>
      </p:sp>
    </p:spTree>
    <p:extLst>
      <p:ext uri="{BB962C8B-B14F-4D97-AF65-F5344CB8AC3E}">
        <p14:creationId xmlns:p14="http://schemas.microsoft.com/office/powerpoint/2010/main" val="37837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 txBox="1">
            <a:spLocks noChangeArrowheads="1"/>
          </p:cNvSpPr>
          <p:nvPr/>
        </p:nvSpPr>
        <p:spPr bwMode="auto">
          <a:xfrm>
            <a:off x="323529" y="260350"/>
            <a:ext cx="871296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6858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914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1600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0574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1800"/>
              </a:spcBef>
              <a:buClr>
                <a:srgbClr val="CADCF6"/>
              </a:buClr>
              <a:buSzPct val="130000"/>
              <a:buFont typeface="Wingdings" pitchFamily="2" charset="2"/>
              <a:buNone/>
            </a:pPr>
            <a:r>
              <a:rPr lang="es-MX" altLang="es-MX" sz="2800" dirty="0" smtClean="0">
                <a:latin typeface="+mj-lt"/>
              </a:rPr>
              <a:t>INTERVENCIONES </a:t>
            </a:r>
            <a:r>
              <a:rPr lang="es-MX" altLang="es-MX" sz="2800" dirty="0">
                <a:latin typeface="+mj-lt"/>
              </a:rPr>
              <a:t>BASADAS EN LA AYUDA MUTUA</a:t>
            </a:r>
          </a:p>
          <a:p>
            <a:pPr algn="just" eaLnBrk="1" hangingPunct="1">
              <a:lnSpc>
                <a:spcPct val="80000"/>
              </a:lnSpc>
              <a:spcBef>
                <a:spcPts val="1800"/>
              </a:spcBef>
              <a:buClr>
                <a:srgbClr val="CADCF6"/>
              </a:buClr>
              <a:buSzPct val="130000"/>
              <a:buFont typeface="Wingdings" pitchFamily="2" charset="2"/>
              <a:buNone/>
            </a:pPr>
            <a:endParaRPr lang="es-MX" altLang="es-MX" sz="1600" dirty="0" smtClean="0">
              <a:latin typeface="+mj-lt"/>
            </a:endParaRPr>
          </a:p>
          <a:p>
            <a:pPr algn="just" eaLnBrk="1" hangingPunct="1">
              <a:lnSpc>
                <a:spcPct val="80000"/>
              </a:lnSpc>
              <a:spcBef>
                <a:spcPts val="1800"/>
              </a:spcBef>
              <a:buClr>
                <a:srgbClr val="CADCF6"/>
              </a:buClr>
              <a:buSzPct val="130000"/>
              <a:buFont typeface="Wingdings" pitchFamily="2" charset="2"/>
              <a:buNone/>
            </a:pPr>
            <a:r>
              <a:rPr lang="es-MX" altLang="es-MX" sz="2800" dirty="0" smtClean="0">
                <a:latin typeface="+mj-lt"/>
              </a:rPr>
              <a:t>El </a:t>
            </a:r>
            <a:r>
              <a:rPr lang="es-MX" altLang="es-MX" sz="2800" dirty="0">
                <a:latin typeface="+mj-lt"/>
              </a:rPr>
              <a:t>año de 1935 marca un parte-aguas en el abordaje de los alcohólicos con la fundación de Alcohólicos Anónimos (AA).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Clr>
                <a:srgbClr val="CADCF6"/>
              </a:buClr>
              <a:buSzPct val="130000"/>
              <a:buFont typeface="Wingdings" pitchFamily="2" charset="2"/>
              <a:buNone/>
            </a:pPr>
            <a:r>
              <a:rPr lang="es-MX" altLang="es-MX" sz="2800" dirty="0">
                <a:latin typeface="Bold"/>
              </a:rPr>
              <a:t>       </a:t>
            </a:r>
            <a:r>
              <a:rPr lang="es-MX" altLang="es-MX" sz="2800" dirty="0">
                <a:latin typeface="+mj-lt"/>
              </a:rPr>
              <a:t>Dr. Bob Smith</a:t>
            </a:r>
            <a:r>
              <a:rPr lang="es-MX" altLang="es-MX" sz="2800" dirty="0">
                <a:latin typeface="Bold"/>
              </a:rPr>
              <a:t>.                          </a:t>
            </a:r>
            <a:r>
              <a:rPr lang="es-MX" altLang="es-MX" sz="2800" dirty="0">
                <a:latin typeface="+mj-lt"/>
              </a:rPr>
              <a:t>Bill Wilson</a:t>
            </a:r>
            <a:endParaRPr lang="es-ES" altLang="es-MX" sz="2800" dirty="0">
              <a:latin typeface="+mj-lt"/>
            </a:endParaRPr>
          </a:p>
        </p:txBody>
      </p:sp>
      <p:pic>
        <p:nvPicPr>
          <p:cNvPr id="68611" name="Picture 6" descr="escanear001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5" t="24327" r="13646" b="5167"/>
          <a:stretch>
            <a:fillRect/>
          </a:stretch>
        </p:blipFill>
        <p:spPr bwMode="auto">
          <a:xfrm>
            <a:off x="1258888" y="3341688"/>
            <a:ext cx="223361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9" descr="wilsonwillia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08350"/>
            <a:ext cx="20875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5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19984" cy="91440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s-MX" dirty="0" smtClean="0">
                <a:solidFill>
                  <a:schemeClr val="bg1"/>
                </a:solidFill>
              </a:rPr>
              <a:t>Modalidades de Ayuda Mutua en México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84213" y="1143000"/>
            <a:ext cx="7848600" cy="47339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MX" sz="3200" dirty="0" smtClean="0"/>
              <a:t>Grupos ambulatorios:  A.A. tradicionales o “de hora y media”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s-MX" sz="32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MX" sz="3200" dirty="0" smtClean="0"/>
              <a:t>Grupos residenciales: A.A. 24 Horas, “anexos” y otras modalidades</a:t>
            </a:r>
          </a:p>
          <a:p>
            <a:pPr>
              <a:defRPr/>
            </a:pPr>
            <a:endParaRPr lang="es-MX" dirty="0"/>
          </a:p>
          <a:p>
            <a:pPr>
              <a:defRPr/>
            </a:pPr>
            <a:endParaRPr lang="es-MX" dirty="0" smtClean="0"/>
          </a:p>
          <a:p>
            <a:pPr algn="just">
              <a:defRPr/>
            </a:pPr>
            <a:r>
              <a:rPr lang="es-MX" dirty="0" smtClean="0"/>
              <a:t>Hasta hoy estas agrupaciones atienden de manera mayoritaria a las personas con adicción al alcohol y a otras drogasen México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4179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CuadroTexto"/>
          <p:cNvSpPr txBox="1">
            <a:spLocks noChangeArrowheads="1"/>
          </p:cNvSpPr>
          <p:nvPr/>
        </p:nvSpPr>
        <p:spPr bwMode="auto">
          <a:xfrm>
            <a:off x="395536" y="1844824"/>
            <a:ext cx="8424936" cy="44012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i="1" dirty="0">
                <a:latin typeface="Arial" pitchFamily="34" charset="0"/>
              </a:rPr>
              <a:t>“</a:t>
            </a:r>
            <a:r>
              <a:rPr lang="es-ES_tradnl" altLang="es-MX" dirty="0">
                <a:latin typeface="+mj-lt"/>
              </a:rPr>
              <a:t>El </a:t>
            </a:r>
            <a:r>
              <a:rPr lang="es-ES_tradnl" altLang="es-MX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impacto</a:t>
            </a:r>
            <a:r>
              <a:rPr lang="es-ES_tradnl" altLang="es-MX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_tradnl" altLang="es-MX" dirty="0">
                <a:latin typeface="+mj-lt"/>
              </a:rPr>
              <a:t>del alcohol es </a:t>
            </a:r>
            <a:r>
              <a:rPr lang="es-ES_tradnl" altLang="es-MX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alto pero prevenible</a:t>
            </a:r>
            <a:r>
              <a:rPr lang="es-ES_tradnl" altLang="es-MX" dirty="0">
                <a:latin typeface="+mj-lt"/>
              </a:rPr>
              <a:t>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MX" dirty="0">
                <a:latin typeface="+mj-lt"/>
              </a:rPr>
              <a:t>Es necesario utilizar toda la </a:t>
            </a:r>
            <a:r>
              <a:rPr lang="es-ES_tradnl" altLang="es-MX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información</a:t>
            </a:r>
            <a:r>
              <a:rPr lang="es-ES_tradnl" altLang="es-MX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_tradnl" altLang="es-MX" dirty="0">
                <a:latin typeface="+mj-lt"/>
              </a:rPr>
              <a:t>ya acumulada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MX" dirty="0">
                <a:latin typeface="+mj-lt"/>
              </a:rPr>
              <a:t>para la toma de </a:t>
            </a:r>
            <a:r>
              <a:rPr lang="es-ES_tradnl" altLang="es-MX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decisiones</a:t>
            </a:r>
            <a:r>
              <a:rPr lang="es-ES_tradnl" altLang="es-MX" dirty="0">
                <a:latin typeface="+mj-lt"/>
              </a:rPr>
              <a:t>, que posibilite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MX" dirty="0">
                <a:latin typeface="+mj-lt"/>
              </a:rPr>
              <a:t>un </a:t>
            </a:r>
            <a:r>
              <a:rPr lang="es-ES_tradnl" altLang="es-MX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balance más adecuado </a:t>
            </a:r>
            <a:r>
              <a:rPr lang="es-ES_tradnl" altLang="es-MX" dirty="0">
                <a:latin typeface="+mj-lt"/>
              </a:rPr>
              <a:t>entre los </a:t>
            </a:r>
            <a:r>
              <a:rPr lang="es-ES_tradnl" altLang="es-MX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intereses</a:t>
            </a:r>
            <a:r>
              <a:rPr lang="es-ES_tradnl" altLang="es-MX" dirty="0">
                <a:latin typeface="+mj-lt"/>
              </a:rPr>
              <a:t> puramente </a:t>
            </a:r>
            <a:r>
              <a:rPr lang="es-ES_tradnl" altLang="es-MX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comerciales</a:t>
            </a:r>
            <a:r>
              <a:rPr lang="es-ES_tradnl" altLang="es-MX" dirty="0">
                <a:latin typeface="+mj-lt"/>
              </a:rPr>
              <a:t> y la rentabilidad de corto plazo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MX" dirty="0">
                <a:latin typeface="+mj-lt"/>
              </a:rPr>
              <a:t>con los intereses de la </a:t>
            </a:r>
            <a:r>
              <a:rPr lang="es-ES_tradnl" altLang="es-MX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salud</a:t>
            </a:r>
            <a:r>
              <a:rPr lang="es-ES_tradnl" altLang="es-MX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_tradnl" altLang="es-MX" dirty="0">
                <a:latin typeface="+mj-lt"/>
              </a:rPr>
              <a:t>pública y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MX" dirty="0">
                <a:latin typeface="+mj-lt"/>
              </a:rPr>
              <a:t>los beneficios de largo plazo para toda la </a:t>
            </a:r>
            <a:r>
              <a:rPr lang="es-ES_tradnl" altLang="es-MX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sociedad</a:t>
            </a:r>
            <a:r>
              <a:rPr lang="es-ES_tradnl" altLang="es-ES" dirty="0">
                <a:latin typeface="+mj-lt"/>
              </a:rPr>
              <a:t>”</a:t>
            </a:r>
            <a:r>
              <a:rPr lang="es-ES_tradnl" altLang="es-MX" dirty="0">
                <a:latin typeface="+mj-lt"/>
              </a:rPr>
              <a:t>. </a:t>
            </a:r>
            <a:endParaRPr lang="es-MX" altLang="es-MX" dirty="0">
              <a:latin typeface="+mj-lt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dirty="0">
                <a:latin typeface="+mj-lt"/>
              </a:rPr>
              <a:t>Mirta Roses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dirty="0">
                <a:latin typeface="+mj-lt"/>
              </a:rPr>
              <a:t>Prefacio: El alcohol en los países en vías de desarrollo, 2012</a:t>
            </a:r>
          </a:p>
        </p:txBody>
      </p:sp>
      <p:pic>
        <p:nvPicPr>
          <p:cNvPr id="70659" name="Imagen 1" descr="logo 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90" y="49689"/>
            <a:ext cx="2159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30776"/>
            <a:ext cx="8064500" cy="4679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dirty="0" smtClean="0">
                <a:solidFill>
                  <a:schemeClr val="bg1"/>
                </a:solidFill>
              </a:rPr>
              <a:t>Requerimos: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3200" dirty="0" smtClean="0"/>
              <a:t>Un Cambio Cultural respecto a la relación que existe con el alcohol</a:t>
            </a:r>
            <a:br>
              <a:rPr lang="es-MX" sz="3200" dirty="0" smtClean="0"/>
            </a:br>
            <a:r>
              <a:rPr lang="es-MX" sz="3200" dirty="0" smtClean="0"/>
              <a:t>que incluya evitar su consumo en la población adolescente  </a:t>
            </a:r>
            <a:br>
              <a:rPr lang="es-MX" sz="3200" dirty="0" smtClean="0"/>
            </a:br>
            <a:r>
              <a:rPr lang="es-MX" sz="3200" dirty="0"/>
              <a:t/>
            </a:r>
            <a:br>
              <a:rPr lang="es-MX" sz="3200" dirty="0"/>
            </a:b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Una Profesionalización creciente del tratamiento de las Adicciones con criterios de eficacia y de calidad </a:t>
            </a:r>
            <a:endParaRPr lang="es-MX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25513" y="3357563"/>
            <a:ext cx="46037" cy="2281237"/>
          </a:xfrm>
        </p:spPr>
        <p:txBody>
          <a:bodyPr/>
          <a:lstStyle/>
          <a:p>
            <a:pPr>
              <a:defRPr/>
            </a:pPr>
            <a:endParaRPr lang="es-MX" dirty="0" smtClean="0"/>
          </a:p>
          <a:p>
            <a:pPr>
              <a:defRPr/>
            </a:pPr>
            <a:endParaRPr lang="es-MX" dirty="0"/>
          </a:p>
          <a:p>
            <a:pPr>
              <a:defRPr/>
            </a:pPr>
            <a:endParaRPr lang="es-MX" dirty="0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1003300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1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3728" y="2636912"/>
            <a:ext cx="4320480" cy="158417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Gracias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52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 descr="Diagonal hacia abajo clara"/>
          <p:cNvSpPr>
            <a:spLocks noChangeArrowheads="1"/>
          </p:cNvSpPr>
          <p:nvPr/>
        </p:nvSpPr>
        <p:spPr bwMode="auto">
          <a:xfrm>
            <a:off x="1835150" y="1196975"/>
            <a:ext cx="1728788" cy="719138"/>
          </a:xfrm>
          <a:prstGeom prst="rect">
            <a:avLst/>
          </a:prstGeom>
          <a:pattFill prst="ltDnDiag">
            <a:fgClr>
              <a:schemeClr val="accent1">
                <a:alpha val="98038"/>
              </a:schemeClr>
            </a:fgClr>
            <a:bgClr>
              <a:schemeClr val="bg2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1750366" y="1458576"/>
            <a:ext cx="16557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0000"/>
              <a:buFont typeface="Wingdings" pitchFamily="2" charset="2"/>
              <a:buNone/>
              <a:defRPr/>
            </a:pPr>
            <a:r>
              <a:rPr lang="es-ES" sz="14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PRIMEROS CONTACTOS</a:t>
            </a:r>
          </a:p>
        </p:txBody>
      </p:sp>
      <p:sp>
        <p:nvSpPr>
          <p:cNvPr id="4" name="AutoShape 33"/>
          <p:cNvSpPr>
            <a:spLocks noChangeArrowheads="1"/>
          </p:cNvSpPr>
          <p:nvPr/>
        </p:nvSpPr>
        <p:spPr bwMode="auto">
          <a:xfrm>
            <a:off x="3851275" y="2276475"/>
            <a:ext cx="503238" cy="5730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34" descr="Diagonal hacia abajo clara"/>
          <p:cNvSpPr>
            <a:spLocks noChangeArrowheads="1"/>
          </p:cNvSpPr>
          <p:nvPr/>
        </p:nvSpPr>
        <p:spPr bwMode="auto">
          <a:xfrm>
            <a:off x="1835150" y="2278063"/>
            <a:ext cx="1800225" cy="719137"/>
          </a:xfrm>
          <a:prstGeom prst="rect">
            <a:avLst/>
          </a:prstGeom>
          <a:pattFill prst="ltDnDiag">
            <a:fgClr>
              <a:schemeClr val="accent1">
                <a:alpha val="98038"/>
              </a:schemeClr>
            </a:fgClr>
            <a:bgClr>
              <a:schemeClr val="bg2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s-ES" sz="14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ESTADO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EXPERIMENTAL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Rectangle 35" descr="Diagonal hacia abajo clara"/>
          <p:cNvSpPr>
            <a:spLocks noChangeArrowheads="1"/>
          </p:cNvSpPr>
          <p:nvPr/>
        </p:nvSpPr>
        <p:spPr bwMode="auto">
          <a:xfrm>
            <a:off x="1835150" y="3502025"/>
            <a:ext cx="1800225" cy="719138"/>
          </a:xfrm>
          <a:prstGeom prst="rect">
            <a:avLst/>
          </a:prstGeom>
          <a:pattFill prst="ltDnDiag">
            <a:fgClr>
              <a:schemeClr val="accent1">
                <a:alpha val="98038"/>
              </a:schemeClr>
            </a:fgClr>
            <a:bgClr>
              <a:schemeClr val="bg2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CONSUMO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INTEGRADO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(RESPONSABLE)</a:t>
            </a:r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auto">
          <a:xfrm rot="-5400000">
            <a:off x="4732338" y="2692400"/>
            <a:ext cx="395288" cy="5730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3657600" y="3810000"/>
            <a:ext cx="503238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4500563" y="2349500"/>
            <a:ext cx="194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INTERRUPCIÓN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0" name="Rectangle 39"/>
          <p:cNvSpPr>
            <a:spLocks noChangeArrowheads="1"/>
          </p:cNvSpPr>
          <p:nvPr/>
        </p:nvSpPr>
        <p:spPr bwMode="auto">
          <a:xfrm>
            <a:off x="6372225" y="3644900"/>
            <a:ext cx="1944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prstClr val="black"/>
                </a:solidFill>
                <a:latin typeface="Verdana" pitchFamily="34" charset="0"/>
                <a:ea typeface="+mn-ea"/>
              </a:rPr>
              <a:t>ESTABILIZACIÓN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6877050" y="4292600"/>
            <a:ext cx="20510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INTERRUPCIÓN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ESTABILIZACIÓN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AGRAVAMIENTO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PROGRESIVO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2" name="Line 41"/>
          <p:cNvSpPr>
            <a:spLocks noChangeShapeType="1"/>
          </p:cNvSpPr>
          <p:nvPr/>
        </p:nvSpPr>
        <p:spPr bwMode="auto">
          <a:xfrm flipV="1">
            <a:off x="6084888" y="4581525"/>
            <a:ext cx="863600" cy="5032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3" name="Line 42"/>
          <p:cNvSpPr>
            <a:spLocks noChangeShapeType="1"/>
          </p:cNvSpPr>
          <p:nvPr/>
        </p:nvSpPr>
        <p:spPr bwMode="auto">
          <a:xfrm>
            <a:off x="5580063" y="3860800"/>
            <a:ext cx="792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Rectangle 43" descr="Diagonal hacia abajo clara"/>
          <p:cNvSpPr>
            <a:spLocks noChangeArrowheads="1"/>
          </p:cNvSpPr>
          <p:nvPr/>
        </p:nvSpPr>
        <p:spPr bwMode="auto">
          <a:xfrm>
            <a:off x="250825" y="3773487"/>
            <a:ext cx="1120775" cy="647701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2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5" name="Rectangle 44"/>
          <p:cNvSpPr>
            <a:spLocks noChangeArrowheads="1"/>
          </p:cNvSpPr>
          <p:nvPr/>
        </p:nvSpPr>
        <p:spPr bwMode="auto">
          <a:xfrm>
            <a:off x="117248" y="3773487"/>
            <a:ext cx="13879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INTERRUPCIÓN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4513910" y="1420476"/>
            <a:ext cx="26503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INTERRUPCIÓN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DEL PROCESO</a:t>
            </a:r>
          </a:p>
        </p:txBody>
      </p:sp>
      <p:sp>
        <p:nvSpPr>
          <p:cNvPr id="17" name="Rectangle 46" descr="Diagonal hacia abajo clara"/>
          <p:cNvSpPr>
            <a:spLocks noChangeArrowheads="1"/>
          </p:cNvSpPr>
          <p:nvPr/>
        </p:nvSpPr>
        <p:spPr bwMode="auto">
          <a:xfrm>
            <a:off x="4284663" y="3502025"/>
            <a:ext cx="1223962" cy="719138"/>
          </a:xfrm>
          <a:prstGeom prst="rect">
            <a:avLst/>
          </a:prstGeom>
          <a:pattFill prst="ltDnDiag">
            <a:fgClr>
              <a:schemeClr val="accent1">
                <a:alpha val="98038"/>
              </a:schemeClr>
            </a:fgClr>
            <a:bgClr>
              <a:schemeClr val="bg2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8" name="Rectangle 47" descr="Diagonal hacia abajo clara"/>
          <p:cNvSpPr>
            <a:spLocks noChangeArrowheads="1"/>
          </p:cNvSpPr>
          <p:nvPr/>
        </p:nvSpPr>
        <p:spPr bwMode="auto">
          <a:xfrm>
            <a:off x="4140200" y="5013325"/>
            <a:ext cx="1727200" cy="3587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2"/>
            </a:bgClr>
          </a:patt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b="1">
              <a:solidFill>
                <a:prstClr val="black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4284663" y="3573463"/>
            <a:ext cx="1216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prstClr val="black"/>
                </a:solidFill>
                <a:latin typeface="Verdana" pitchFamily="34" charset="0"/>
                <a:ea typeface="+mn-ea"/>
              </a:rPr>
              <a:t>CONSUMO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prstClr val="black"/>
                </a:solidFill>
                <a:latin typeface="Verdana" pitchFamily="34" charset="0"/>
                <a:ea typeface="+mn-ea"/>
              </a:rPr>
              <a:t>EXCESIVO</a:t>
            </a:r>
          </a:p>
        </p:txBody>
      </p:sp>
      <p:sp>
        <p:nvSpPr>
          <p:cNvPr id="20" name="Rectangle 49" descr="Diagonal hacia abajo clara"/>
          <p:cNvSpPr>
            <a:spLocks noChangeArrowheads="1"/>
          </p:cNvSpPr>
          <p:nvPr/>
        </p:nvSpPr>
        <p:spPr bwMode="auto">
          <a:xfrm>
            <a:off x="4140200" y="5013325"/>
            <a:ext cx="1641475" cy="3048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2"/>
            </a:bgClr>
          </a:patt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>
                <a:solidFill>
                  <a:prstClr val="black"/>
                </a:solidFill>
                <a:latin typeface="Verdana" pitchFamily="34" charset="0"/>
                <a:ea typeface="+mn-ea"/>
              </a:rPr>
              <a:t>DEPENDENCIA</a:t>
            </a:r>
          </a:p>
        </p:txBody>
      </p:sp>
      <p:sp>
        <p:nvSpPr>
          <p:cNvPr id="21" name="Line 50"/>
          <p:cNvSpPr>
            <a:spLocks noChangeShapeType="1"/>
          </p:cNvSpPr>
          <p:nvPr/>
        </p:nvSpPr>
        <p:spPr bwMode="auto">
          <a:xfrm flipV="1">
            <a:off x="6084888" y="5084763"/>
            <a:ext cx="863600" cy="15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2" name="Line 51"/>
          <p:cNvSpPr>
            <a:spLocks noChangeShapeType="1"/>
          </p:cNvSpPr>
          <p:nvPr/>
        </p:nvSpPr>
        <p:spPr bwMode="auto">
          <a:xfrm>
            <a:off x="6084888" y="5084763"/>
            <a:ext cx="792162" cy="504825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 rot="5400000">
            <a:off x="4572000" y="4581526"/>
            <a:ext cx="7207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" name="AutoShape 55"/>
          <p:cNvSpPr>
            <a:spLocks noChangeArrowheads="1"/>
          </p:cNvSpPr>
          <p:nvPr/>
        </p:nvSpPr>
        <p:spPr bwMode="auto">
          <a:xfrm>
            <a:off x="3781425" y="1341438"/>
            <a:ext cx="503238" cy="5730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" name="Text Box 56"/>
          <p:cNvSpPr txBox="1">
            <a:spLocks noChangeArrowheads="1"/>
          </p:cNvSpPr>
          <p:nvPr/>
        </p:nvSpPr>
        <p:spPr bwMode="auto">
          <a:xfrm>
            <a:off x="1608411" y="143858"/>
            <a:ext cx="8172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prstClr val="black"/>
                </a:solidFill>
                <a:latin typeface="Tahoma" pitchFamily="34" charset="0"/>
                <a:ea typeface="+mn-ea"/>
              </a:rPr>
              <a:t>EL ESQUEMA DE VAN </a:t>
            </a:r>
            <a:r>
              <a:rPr lang="es-ES" sz="2400" b="1" dirty="0" smtClean="0">
                <a:solidFill>
                  <a:prstClr val="black"/>
                </a:solidFill>
                <a:latin typeface="Tahoma" pitchFamily="34" charset="0"/>
                <a:ea typeface="+mn-ea"/>
              </a:rPr>
              <a:t>DIJK,1979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prstClr val="black"/>
                </a:solidFill>
                <a:latin typeface="Tahoma" pitchFamily="34" charset="0"/>
              </a:rPr>
              <a:t>(</a:t>
            </a:r>
            <a:r>
              <a:rPr lang="es-MX" sz="1400" dirty="0" smtClean="0">
                <a:solidFill>
                  <a:prstClr val="black"/>
                </a:solidFill>
              </a:rPr>
              <a:t>Lámina </a:t>
            </a:r>
            <a:r>
              <a:rPr lang="es-MX" sz="1400" dirty="0">
                <a:solidFill>
                  <a:prstClr val="black"/>
                </a:solidFill>
              </a:rPr>
              <a:t>tomada de “Detección oportuna del bebedor problema”. </a:t>
            </a:r>
            <a:r>
              <a:rPr lang="es-MX" sz="1400" dirty="0" smtClean="0">
                <a:solidFill>
                  <a:prstClr val="black"/>
                </a:solidFill>
              </a:rPr>
              <a:t>Velasco)</a:t>
            </a:r>
            <a:endParaRPr lang="es-ES" sz="1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6" name="Line 57"/>
          <p:cNvSpPr>
            <a:spLocks noChangeShapeType="1"/>
          </p:cNvSpPr>
          <p:nvPr/>
        </p:nvSpPr>
        <p:spPr bwMode="auto">
          <a:xfrm>
            <a:off x="2700338" y="1844675"/>
            <a:ext cx="0" cy="5048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7" name="Line 58"/>
          <p:cNvSpPr>
            <a:spLocks noChangeShapeType="1"/>
          </p:cNvSpPr>
          <p:nvPr/>
        </p:nvSpPr>
        <p:spPr bwMode="auto">
          <a:xfrm>
            <a:off x="2771775" y="2924175"/>
            <a:ext cx="0" cy="6492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8" name="Line 59"/>
          <p:cNvSpPr>
            <a:spLocks noChangeShapeType="1"/>
          </p:cNvSpPr>
          <p:nvPr/>
        </p:nvSpPr>
        <p:spPr bwMode="auto">
          <a:xfrm flipH="1">
            <a:off x="1371600" y="4114800"/>
            <a:ext cx="503238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73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3035" y="548681"/>
            <a:ext cx="5434012" cy="302433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MX" sz="3200" dirty="0" smtClean="0"/>
              <a:t>4-5 millones de mexicanos padecen la enfermedad del Alcoholismo (ENA 2011)</a:t>
            </a:r>
            <a:endParaRPr lang="es-MX" sz="3200" dirty="0"/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3243035" y="3661447"/>
            <a:ext cx="5400302" cy="1709657"/>
          </a:xfrm>
        </p:spPr>
        <p:txBody>
          <a:bodyPr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s-MX" altLang="es-MX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s-MX" altLang="es-MX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exceso de alcohol es la primera causa de muerte en la población joven: accidentes atropellamientos, pleitos, suicidios.</a:t>
            </a:r>
          </a:p>
        </p:txBody>
      </p:sp>
      <p:pic>
        <p:nvPicPr>
          <p:cNvPr id="9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1520" y="4221088"/>
            <a:ext cx="2867025" cy="184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7"/>
          <p:cNvPicPr>
            <a:picLocks noChangeAspect="1"/>
          </p:cNvPicPr>
          <p:nvPr/>
        </p:nvPicPr>
        <p:blipFill rotWithShape="1">
          <a:blip r:embed="rId4"/>
          <a:srcRect t="13477"/>
          <a:stretch/>
        </p:blipFill>
        <p:spPr bwMode="auto">
          <a:xfrm>
            <a:off x="705544" y="994057"/>
            <a:ext cx="1958976" cy="136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7260" y="2564904"/>
            <a:ext cx="2646363" cy="144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3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2738" y="2332"/>
            <a:ext cx="6291262" cy="914400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s-MX" sz="3200" dirty="0">
                <a:solidFill>
                  <a:schemeClr val="bg1"/>
                </a:solidFill>
              </a:rPr>
              <a:t>Estructura molecular del Alcohol etílico</a:t>
            </a:r>
          </a:p>
        </p:txBody>
      </p:sp>
      <p:sp>
        <p:nvSpPr>
          <p:cNvPr id="23555" name="2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1988840"/>
            <a:ext cx="7759700" cy="1820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altLang="es-MX" sz="3200" dirty="0" smtClean="0">
                <a:latin typeface="+mj-lt"/>
              </a:rPr>
              <a:t>Sustancia orgánica contenida en las bebidas alcohólicas producto de la fermentación o destilación de frutos y granos. </a:t>
            </a:r>
          </a:p>
          <a:p>
            <a:pPr>
              <a:defRPr/>
            </a:pPr>
            <a:endParaRPr lang="es-MX" altLang="es-MX" sz="3200" dirty="0" smtClean="0">
              <a:latin typeface="+mj-lt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652120" y="5564188"/>
            <a:ext cx="2520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MX" altLang="es-MX" sz="3200" dirty="0">
                <a:latin typeface="+mj-lt"/>
              </a:rPr>
              <a:t>CH3-CH2-OH</a:t>
            </a:r>
            <a:endParaRPr lang="es-ES" altLang="es-MX" sz="3200" dirty="0">
              <a:latin typeface="+mj-lt"/>
            </a:endParaRPr>
          </a:p>
        </p:txBody>
      </p:sp>
      <p:pic>
        <p:nvPicPr>
          <p:cNvPr id="19461" name="Picture 4" descr="3D animated rotating molecular structure alcoho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74655"/>
            <a:ext cx="30988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1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 bwMode="auto">
          <a:xfrm>
            <a:off x="492126" y="2852936"/>
            <a:ext cx="8183562" cy="1656184"/>
          </a:xfrm>
          <a:effectLst>
            <a:outerShdw algn="ctr" rotWithShape="0">
              <a:srgbClr val="808080"/>
            </a:outerShdw>
          </a:effec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s-ES" sz="2200" dirty="0" smtClean="0">
                <a:solidFill>
                  <a:srgbClr val="79766F"/>
                </a:solidFill>
                <a:ea typeface="ＭＳ Ｐゴシック" pitchFamily="34" charset="-128"/>
              </a:rPr>
              <a:t/>
            </a:r>
            <a:br>
              <a:rPr lang="es-ES" sz="2200" dirty="0" smtClean="0">
                <a:solidFill>
                  <a:srgbClr val="79766F"/>
                </a:solidFill>
                <a:ea typeface="ＭＳ Ｐゴシック" pitchFamily="34" charset="-128"/>
              </a:rPr>
            </a:br>
            <a:r>
              <a:rPr lang="es-ES" sz="2200" b="1" dirty="0" smtClean="0">
                <a:ea typeface="ＭＳ Ｐゴシック" pitchFamily="34" charset="-128"/>
              </a:rPr>
              <a:t>Primera reunión de la Red Panamericana sobre Alcohol y Salud Pública (PANNAPH)</a:t>
            </a:r>
            <a:br>
              <a:rPr lang="es-ES" sz="2200" b="1" dirty="0" smtClean="0">
                <a:ea typeface="ＭＳ Ｐゴシック" pitchFamily="34" charset="-128"/>
              </a:rPr>
            </a:br>
            <a:r>
              <a:rPr lang="ja-JP" altLang="es-ES" sz="2200" b="1" i="1" dirty="0" smtClean="0">
                <a:ea typeface="ＭＳ Ｐゴシック" pitchFamily="34" charset="-128"/>
              </a:rPr>
              <a:t>“</a:t>
            </a:r>
            <a:r>
              <a:rPr lang="es-ES" altLang="ja-JP" sz="2200" b="1" i="1" dirty="0" smtClean="0">
                <a:ea typeface="ＭＳ Ｐゴシック" pitchFamily="34" charset="-128"/>
              </a:rPr>
              <a:t>Políticas Públicas para el control del Uso Nocivo de Alcohol</a:t>
            </a:r>
            <a:r>
              <a:rPr lang="ja-JP" altLang="es-ES" sz="2200" b="1" i="1" dirty="0" smtClean="0">
                <a:ea typeface="ＭＳ Ｐゴシック" pitchFamily="34" charset="-128"/>
              </a:rPr>
              <a:t>”</a:t>
            </a:r>
            <a:r>
              <a:rPr lang="en-US" altLang="ja-JP" sz="2200" dirty="0" smtClean="0">
                <a:ea typeface="ＭＳ Ｐゴシック" pitchFamily="34" charset="-128"/>
              </a:rPr>
              <a:t/>
            </a:r>
            <a:br>
              <a:rPr lang="en-US" altLang="ja-JP" sz="2200" dirty="0" smtClean="0">
                <a:ea typeface="ＭＳ Ｐゴシック" pitchFamily="34" charset="-128"/>
              </a:rPr>
            </a:br>
            <a:r>
              <a:rPr lang="en-US" altLang="ja-JP" sz="2200" dirty="0" smtClean="0">
                <a:solidFill>
                  <a:schemeClr val="tx2"/>
                </a:solidFill>
                <a:ea typeface="ＭＳ Ｐゴシック" pitchFamily="34" charset="-128"/>
              </a:rPr>
              <a:t/>
            </a:r>
            <a:br>
              <a:rPr lang="en-US" altLang="ja-JP" sz="2200" dirty="0" smtClean="0">
                <a:solidFill>
                  <a:schemeClr val="tx2"/>
                </a:solidFill>
                <a:ea typeface="ＭＳ Ｐゴシック" pitchFamily="34" charset="-128"/>
              </a:rPr>
            </a:br>
            <a:endParaRPr lang="en-US" sz="2200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20483" name="5 Subtítulo"/>
          <p:cNvSpPr>
            <a:spLocks noGrp="1"/>
          </p:cNvSpPr>
          <p:nvPr>
            <p:ph type="body" idx="1"/>
          </p:nvPr>
        </p:nvSpPr>
        <p:spPr>
          <a:xfrm>
            <a:off x="611188" y="476672"/>
            <a:ext cx="8183562" cy="1943100"/>
          </a:xfrm>
          <a:effectLst>
            <a:outerShdw algn="ctr" rotWithShape="0">
              <a:srgbClr val="808080"/>
            </a:outerShdw>
          </a:effectLst>
        </p:spPr>
        <p:txBody>
          <a:bodyPr>
            <a:normAutofit fontScale="77500" lnSpcReduction="20000"/>
          </a:bodyPr>
          <a:lstStyle/>
          <a:p>
            <a:pPr marR="0" algn="ctr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MX" sz="1100" dirty="0" smtClean="0">
                <a:solidFill>
                  <a:schemeClr val="tx1"/>
                </a:solidFill>
                <a:ea typeface="ＭＳ Ｐゴシック" pitchFamily="34" charset="-128"/>
              </a:rPr>
              <a:t>         </a:t>
            </a:r>
          </a:p>
          <a:p>
            <a:pPr marR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s-ES" altLang="es-MX" sz="1100" dirty="0" smtClean="0">
              <a:solidFill>
                <a:srgbClr val="B95C00"/>
              </a:solidFill>
              <a:ea typeface="ＭＳ Ｐゴシック" pitchFamily="34" charset="-128"/>
            </a:endParaRPr>
          </a:p>
          <a:p>
            <a:pPr marR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MX" sz="3200" b="1" dirty="0" smtClean="0">
                <a:solidFill>
                  <a:schemeClr val="tx1"/>
                </a:solidFill>
                <a:ea typeface="ＭＳ Ｐゴシック" pitchFamily="34" charset="-128"/>
              </a:rPr>
              <a:t>El consumo de alcohol en México y la respuesta de salud pública</a:t>
            </a:r>
          </a:p>
          <a:p>
            <a:pPr marR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s-ES" altLang="es-MX" sz="32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R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s-ES" altLang="es-MX" sz="32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R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MX" sz="3200" b="1" dirty="0" smtClean="0">
                <a:solidFill>
                  <a:schemeClr val="tx1"/>
                </a:solidFill>
                <a:ea typeface="ＭＳ Ｐゴシック" pitchFamily="34" charset="-128"/>
              </a:rPr>
              <a:t>María Elena Medina-Mora</a:t>
            </a:r>
          </a:p>
          <a:p>
            <a:pPr marR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s-ES" altLang="es-MX" sz="3200" b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R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MX" sz="3200" b="1" i="1" dirty="0" smtClean="0">
                <a:solidFill>
                  <a:schemeClr val="tx1"/>
                </a:solidFill>
                <a:ea typeface="ＭＳ Ｐゴシック" pitchFamily="34" charset="-128"/>
              </a:rPr>
              <a:t> Instituto Nacional de Psiquiatría Ramón de la Fuente</a:t>
            </a:r>
            <a:endParaRPr lang="es-ES" altLang="es-MX" sz="3200" i="1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R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s-MX" sz="1900" b="1" dirty="0" smtClean="0">
              <a:solidFill>
                <a:srgbClr val="10253F"/>
              </a:solidFill>
              <a:ea typeface="ＭＳ Ｐゴシック" pitchFamily="34" charset="-128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97425"/>
            <a:ext cx="23034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n 1" descr="logo O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74" y="4941888"/>
            <a:ext cx="34559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logo CONADIC vertic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8" y="4797426"/>
            <a:ext cx="12969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2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Título"/>
          <p:cNvSpPr>
            <a:spLocks noGrp="1"/>
          </p:cNvSpPr>
          <p:nvPr>
            <p:ph type="title"/>
          </p:nvPr>
        </p:nvSpPr>
        <p:spPr>
          <a:xfrm>
            <a:off x="503238" y="144463"/>
            <a:ext cx="8183562" cy="1052512"/>
          </a:xfrm>
        </p:spPr>
        <p:txBody>
          <a:bodyPr/>
          <a:lstStyle/>
          <a:p>
            <a:pPr>
              <a:defRPr/>
            </a:pPr>
            <a:r>
              <a:rPr lang="es-MX" sz="24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Bebida de preferencia     </a:t>
            </a:r>
            <a:br>
              <a:rPr lang="es-MX" sz="24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</a:br>
            <a:r>
              <a:rPr lang="es-MX" sz="1800" i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por sexo población</a:t>
            </a:r>
            <a:r>
              <a:rPr lang="es-MX" sz="1800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 </a:t>
            </a:r>
            <a:r>
              <a:rPr lang="es-MX" sz="1800" i="1" dirty="0" smtClean="0">
                <a:solidFill>
                  <a:schemeClr val="tx2"/>
                </a:solidFill>
                <a:ea typeface="ＭＳ Ｐゴシック" pitchFamily="34" charset="-128"/>
                <a:cs typeface="Arial" pitchFamily="34" charset="0"/>
              </a:rPr>
              <a:t>entre 12 y 65 años</a:t>
            </a:r>
            <a:endParaRPr lang="es-MX" sz="2000" i="1" dirty="0" smtClean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22531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850" y="1628775"/>
          <a:ext cx="70723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4" imgW="7071973" imgH="4413887" progId="Excel.Chart.8">
                  <p:embed/>
                </p:oleObj>
              </mc:Choice>
              <mc:Fallback>
                <p:oleObj r:id="rId4" imgW="7071973" imgH="441388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7072313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4 CuadroTexto"/>
          <p:cNvSpPr txBox="1">
            <a:spLocks noChangeArrowheads="1"/>
          </p:cNvSpPr>
          <p:nvPr/>
        </p:nvSpPr>
        <p:spPr bwMode="auto">
          <a:xfrm>
            <a:off x="539750" y="4941888"/>
            <a:ext cx="7848600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 b="1" dirty="0">
                <a:latin typeface="Arial" pitchFamily="34" charset="0"/>
                <a:cs typeface="Arial" pitchFamily="34" charset="0"/>
              </a:rPr>
              <a:t>El orden de preferencia por tipo de bebida es similar en hombres y mujeres.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 b="1" i="1" dirty="0">
                <a:latin typeface="Arial" pitchFamily="34" charset="0"/>
                <a:cs typeface="Arial" pitchFamily="34" charset="0"/>
              </a:rPr>
              <a:t>La mayor diferencia entre sexos se observa en el consumo de alcohol de 96°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 b="1" i="1" dirty="0">
                <a:latin typeface="Arial" pitchFamily="34" charset="0"/>
                <a:cs typeface="Arial" pitchFamily="34" charset="0"/>
              </a:rPr>
              <a:t>con 8.5 hombres por cada mujer.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 b="1" dirty="0">
                <a:latin typeface="Arial" pitchFamily="34" charset="0"/>
                <a:cs typeface="Arial" pitchFamily="34" charset="0"/>
              </a:rPr>
              <a:t>La probabilidad de desarrollar dependencia ocurre con el consumo de todas las bebidas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00420" y="3429000"/>
            <a:ext cx="314324" cy="620813"/>
            <a:chOff x="3981" y="1428"/>
            <a:chExt cx="338" cy="201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3981" y="1774"/>
              <a:ext cx="338" cy="1669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322" y="2"/>
                </a:cxn>
                <a:cxn ang="0">
                  <a:pos x="337" y="6"/>
                </a:cxn>
                <a:cxn ang="0">
                  <a:pos x="352" y="13"/>
                </a:cxn>
                <a:cxn ang="0">
                  <a:pos x="367" y="24"/>
                </a:cxn>
                <a:cxn ang="0">
                  <a:pos x="382" y="38"/>
                </a:cxn>
                <a:cxn ang="0">
                  <a:pos x="392" y="55"/>
                </a:cxn>
                <a:cxn ang="0">
                  <a:pos x="392" y="364"/>
                </a:cxn>
                <a:cxn ang="0">
                  <a:pos x="387" y="375"/>
                </a:cxn>
                <a:cxn ang="0">
                  <a:pos x="379" y="385"/>
                </a:cxn>
                <a:cxn ang="0">
                  <a:pos x="367" y="393"/>
                </a:cxn>
                <a:cxn ang="0">
                  <a:pos x="351" y="393"/>
                </a:cxn>
                <a:cxn ang="0">
                  <a:pos x="338" y="389"/>
                </a:cxn>
                <a:cxn ang="0">
                  <a:pos x="329" y="381"/>
                </a:cxn>
                <a:cxn ang="0">
                  <a:pos x="324" y="373"/>
                </a:cxn>
                <a:cxn ang="0">
                  <a:pos x="322" y="363"/>
                </a:cxn>
                <a:cxn ang="0">
                  <a:pos x="299" y="757"/>
                </a:cxn>
                <a:cxn ang="0">
                  <a:pos x="294" y="777"/>
                </a:cxn>
                <a:cxn ang="0">
                  <a:pos x="284" y="792"/>
                </a:cxn>
                <a:cxn ang="0">
                  <a:pos x="268" y="799"/>
                </a:cxn>
                <a:cxn ang="0">
                  <a:pos x="254" y="803"/>
                </a:cxn>
                <a:cxn ang="0">
                  <a:pos x="237" y="799"/>
                </a:cxn>
                <a:cxn ang="0">
                  <a:pos x="222" y="792"/>
                </a:cxn>
                <a:cxn ang="0">
                  <a:pos x="213" y="779"/>
                </a:cxn>
                <a:cxn ang="0">
                  <a:pos x="208" y="768"/>
                </a:cxn>
                <a:cxn ang="0">
                  <a:pos x="183" y="384"/>
                </a:cxn>
                <a:cxn ang="0">
                  <a:pos x="181" y="770"/>
                </a:cxn>
                <a:cxn ang="0">
                  <a:pos x="170" y="788"/>
                </a:cxn>
                <a:cxn ang="0">
                  <a:pos x="155" y="799"/>
                </a:cxn>
                <a:cxn ang="0">
                  <a:pos x="134" y="803"/>
                </a:cxn>
                <a:cxn ang="0">
                  <a:pos x="118" y="799"/>
                </a:cxn>
                <a:cxn ang="0">
                  <a:pos x="104" y="789"/>
                </a:cxn>
                <a:cxn ang="0">
                  <a:pos x="94" y="777"/>
                </a:cxn>
                <a:cxn ang="0">
                  <a:pos x="90" y="761"/>
                </a:cxn>
                <a:cxn ang="0">
                  <a:pos x="68" y="363"/>
                </a:cxn>
                <a:cxn ang="0">
                  <a:pos x="64" y="376"/>
                </a:cxn>
                <a:cxn ang="0">
                  <a:pos x="59" y="383"/>
                </a:cxn>
                <a:cxn ang="0">
                  <a:pos x="50" y="390"/>
                </a:cxn>
                <a:cxn ang="0">
                  <a:pos x="42" y="393"/>
                </a:cxn>
                <a:cxn ang="0">
                  <a:pos x="29" y="393"/>
                </a:cxn>
                <a:cxn ang="0">
                  <a:pos x="20" y="391"/>
                </a:cxn>
                <a:cxn ang="0">
                  <a:pos x="11" y="386"/>
                </a:cxn>
                <a:cxn ang="0">
                  <a:pos x="5" y="379"/>
                </a:cxn>
                <a:cxn ang="0">
                  <a:pos x="1" y="371"/>
                </a:cxn>
                <a:cxn ang="0">
                  <a:pos x="0" y="65"/>
                </a:cxn>
                <a:cxn ang="0">
                  <a:pos x="8" y="40"/>
                </a:cxn>
                <a:cxn ang="0">
                  <a:pos x="22" y="24"/>
                </a:cxn>
                <a:cxn ang="0">
                  <a:pos x="47" y="9"/>
                </a:cxn>
                <a:cxn ang="0">
                  <a:pos x="74" y="2"/>
                </a:cxn>
              </a:cxnLst>
              <a:rect l="0" t="0" r="r" b="b"/>
              <a:pathLst>
                <a:path w="393" h="804">
                  <a:moveTo>
                    <a:pt x="93" y="0"/>
                  </a:moveTo>
                  <a:lnTo>
                    <a:pt x="299" y="0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22" y="2"/>
                  </a:lnTo>
                  <a:lnTo>
                    <a:pt x="327" y="3"/>
                  </a:lnTo>
                  <a:lnTo>
                    <a:pt x="331" y="5"/>
                  </a:lnTo>
                  <a:lnTo>
                    <a:pt x="337" y="6"/>
                  </a:lnTo>
                  <a:lnTo>
                    <a:pt x="343" y="9"/>
                  </a:lnTo>
                  <a:lnTo>
                    <a:pt x="346" y="10"/>
                  </a:lnTo>
                  <a:lnTo>
                    <a:pt x="352" y="13"/>
                  </a:lnTo>
                  <a:lnTo>
                    <a:pt x="358" y="16"/>
                  </a:lnTo>
                  <a:lnTo>
                    <a:pt x="362" y="19"/>
                  </a:lnTo>
                  <a:lnTo>
                    <a:pt x="367" y="24"/>
                  </a:lnTo>
                  <a:lnTo>
                    <a:pt x="373" y="28"/>
                  </a:lnTo>
                  <a:lnTo>
                    <a:pt x="377" y="33"/>
                  </a:lnTo>
                  <a:lnTo>
                    <a:pt x="382" y="38"/>
                  </a:lnTo>
                  <a:lnTo>
                    <a:pt x="386" y="45"/>
                  </a:lnTo>
                  <a:lnTo>
                    <a:pt x="388" y="50"/>
                  </a:lnTo>
                  <a:lnTo>
                    <a:pt x="392" y="55"/>
                  </a:lnTo>
                  <a:lnTo>
                    <a:pt x="392" y="61"/>
                  </a:lnTo>
                  <a:lnTo>
                    <a:pt x="392" y="67"/>
                  </a:lnTo>
                  <a:lnTo>
                    <a:pt x="392" y="364"/>
                  </a:lnTo>
                  <a:lnTo>
                    <a:pt x="389" y="367"/>
                  </a:lnTo>
                  <a:lnTo>
                    <a:pt x="388" y="371"/>
                  </a:lnTo>
                  <a:lnTo>
                    <a:pt x="387" y="375"/>
                  </a:lnTo>
                  <a:lnTo>
                    <a:pt x="386" y="378"/>
                  </a:lnTo>
                  <a:lnTo>
                    <a:pt x="382" y="382"/>
                  </a:lnTo>
                  <a:lnTo>
                    <a:pt x="379" y="385"/>
                  </a:lnTo>
                  <a:lnTo>
                    <a:pt x="374" y="388"/>
                  </a:lnTo>
                  <a:lnTo>
                    <a:pt x="369" y="391"/>
                  </a:lnTo>
                  <a:lnTo>
                    <a:pt x="367" y="393"/>
                  </a:lnTo>
                  <a:lnTo>
                    <a:pt x="362" y="393"/>
                  </a:lnTo>
                  <a:lnTo>
                    <a:pt x="356" y="393"/>
                  </a:lnTo>
                  <a:lnTo>
                    <a:pt x="351" y="393"/>
                  </a:lnTo>
                  <a:lnTo>
                    <a:pt x="346" y="392"/>
                  </a:lnTo>
                  <a:lnTo>
                    <a:pt x="342" y="391"/>
                  </a:lnTo>
                  <a:lnTo>
                    <a:pt x="338" y="389"/>
                  </a:lnTo>
                  <a:lnTo>
                    <a:pt x="335" y="386"/>
                  </a:lnTo>
                  <a:lnTo>
                    <a:pt x="331" y="384"/>
                  </a:lnTo>
                  <a:lnTo>
                    <a:pt x="329" y="381"/>
                  </a:lnTo>
                  <a:lnTo>
                    <a:pt x="327" y="378"/>
                  </a:lnTo>
                  <a:lnTo>
                    <a:pt x="324" y="375"/>
                  </a:lnTo>
                  <a:lnTo>
                    <a:pt x="324" y="373"/>
                  </a:lnTo>
                  <a:lnTo>
                    <a:pt x="323" y="369"/>
                  </a:lnTo>
                  <a:lnTo>
                    <a:pt x="322" y="367"/>
                  </a:lnTo>
                  <a:lnTo>
                    <a:pt x="322" y="363"/>
                  </a:lnTo>
                  <a:lnTo>
                    <a:pt x="322" y="136"/>
                  </a:lnTo>
                  <a:lnTo>
                    <a:pt x="299" y="136"/>
                  </a:lnTo>
                  <a:lnTo>
                    <a:pt x="299" y="757"/>
                  </a:lnTo>
                  <a:lnTo>
                    <a:pt x="299" y="763"/>
                  </a:lnTo>
                  <a:lnTo>
                    <a:pt x="298" y="770"/>
                  </a:lnTo>
                  <a:lnTo>
                    <a:pt x="294" y="777"/>
                  </a:lnTo>
                  <a:lnTo>
                    <a:pt x="292" y="783"/>
                  </a:lnTo>
                  <a:lnTo>
                    <a:pt x="287" y="787"/>
                  </a:lnTo>
                  <a:lnTo>
                    <a:pt x="284" y="792"/>
                  </a:lnTo>
                  <a:lnTo>
                    <a:pt x="279" y="794"/>
                  </a:lnTo>
                  <a:lnTo>
                    <a:pt x="273" y="798"/>
                  </a:lnTo>
                  <a:lnTo>
                    <a:pt x="268" y="799"/>
                  </a:lnTo>
                  <a:lnTo>
                    <a:pt x="264" y="801"/>
                  </a:lnTo>
                  <a:lnTo>
                    <a:pt x="259" y="802"/>
                  </a:lnTo>
                  <a:lnTo>
                    <a:pt x="254" y="803"/>
                  </a:lnTo>
                  <a:lnTo>
                    <a:pt x="249" y="803"/>
                  </a:lnTo>
                  <a:lnTo>
                    <a:pt x="243" y="801"/>
                  </a:lnTo>
                  <a:lnTo>
                    <a:pt x="237" y="799"/>
                  </a:lnTo>
                  <a:lnTo>
                    <a:pt x="232" y="797"/>
                  </a:lnTo>
                  <a:lnTo>
                    <a:pt x="227" y="794"/>
                  </a:lnTo>
                  <a:lnTo>
                    <a:pt x="222" y="792"/>
                  </a:lnTo>
                  <a:lnTo>
                    <a:pt x="220" y="788"/>
                  </a:lnTo>
                  <a:lnTo>
                    <a:pt x="216" y="784"/>
                  </a:lnTo>
                  <a:lnTo>
                    <a:pt x="213" y="779"/>
                  </a:lnTo>
                  <a:lnTo>
                    <a:pt x="210" y="775"/>
                  </a:lnTo>
                  <a:lnTo>
                    <a:pt x="209" y="771"/>
                  </a:lnTo>
                  <a:lnTo>
                    <a:pt x="208" y="768"/>
                  </a:lnTo>
                  <a:lnTo>
                    <a:pt x="207" y="762"/>
                  </a:lnTo>
                  <a:lnTo>
                    <a:pt x="207" y="384"/>
                  </a:lnTo>
                  <a:lnTo>
                    <a:pt x="183" y="384"/>
                  </a:lnTo>
                  <a:lnTo>
                    <a:pt x="183" y="760"/>
                  </a:lnTo>
                  <a:lnTo>
                    <a:pt x="181" y="765"/>
                  </a:lnTo>
                  <a:lnTo>
                    <a:pt x="181" y="770"/>
                  </a:lnTo>
                  <a:lnTo>
                    <a:pt x="178" y="777"/>
                  </a:lnTo>
                  <a:lnTo>
                    <a:pt x="175" y="782"/>
                  </a:lnTo>
                  <a:lnTo>
                    <a:pt x="170" y="788"/>
                  </a:lnTo>
                  <a:lnTo>
                    <a:pt x="166" y="792"/>
                  </a:lnTo>
                  <a:lnTo>
                    <a:pt x="161" y="796"/>
                  </a:lnTo>
                  <a:lnTo>
                    <a:pt x="155" y="799"/>
                  </a:lnTo>
                  <a:lnTo>
                    <a:pt x="148" y="801"/>
                  </a:lnTo>
                  <a:lnTo>
                    <a:pt x="141" y="803"/>
                  </a:lnTo>
                  <a:lnTo>
                    <a:pt x="134" y="803"/>
                  </a:lnTo>
                  <a:lnTo>
                    <a:pt x="129" y="801"/>
                  </a:lnTo>
                  <a:lnTo>
                    <a:pt x="124" y="801"/>
                  </a:lnTo>
                  <a:lnTo>
                    <a:pt x="118" y="799"/>
                  </a:lnTo>
                  <a:lnTo>
                    <a:pt x="114" y="796"/>
                  </a:lnTo>
                  <a:lnTo>
                    <a:pt x="108" y="793"/>
                  </a:lnTo>
                  <a:lnTo>
                    <a:pt x="104" y="789"/>
                  </a:lnTo>
                  <a:lnTo>
                    <a:pt x="100" y="786"/>
                  </a:lnTo>
                  <a:lnTo>
                    <a:pt x="97" y="781"/>
                  </a:lnTo>
                  <a:lnTo>
                    <a:pt x="94" y="777"/>
                  </a:lnTo>
                  <a:lnTo>
                    <a:pt x="93" y="772"/>
                  </a:lnTo>
                  <a:lnTo>
                    <a:pt x="92" y="768"/>
                  </a:lnTo>
                  <a:lnTo>
                    <a:pt x="90" y="761"/>
                  </a:lnTo>
                  <a:lnTo>
                    <a:pt x="91" y="136"/>
                  </a:lnTo>
                  <a:lnTo>
                    <a:pt x="68" y="136"/>
                  </a:lnTo>
                  <a:lnTo>
                    <a:pt x="68" y="363"/>
                  </a:lnTo>
                  <a:lnTo>
                    <a:pt x="68" y="367"/>
                  </a:lnTo>
                  <a:lnTo>
                    <a:pt x="66" y="371"/>
                  </a:lnTo>
                  <a:lnTo>
                    <a:pt x="64" y="376"/>
                  </a:lnTo>
                  <a:lnTo>
                    <a:pt x="61" y="379"/>
                  </a:lnTo>
                  <a:lnTo>
                    <a:pt x="61" y="381"/>
                  </a:lnTo>
                  <a:lnTo>
                    <a:pt x="59" y="383"/>
                  </a:lnTo>
                  <a:lnTo>
                    <a:pt x="56" y="385"/>
                  </a:lnTo>
                  <a:lnTo>
                    <a:pt x="54" y="387"/>
                  </a:lnTo>
                  <a:lnTo>
                    <a:pt x="50" y="390"/>
                  </a:lnTo>
                  <a:lnTo>
                    <a:pt x="48" y="391"/>
                  </a:lnTo>
                  <a:lnTo>
                    <a:pt x="45" y="392"/>
                  </a:lnTo>
                  <a:lnTo>
                    <a:pt x="42" y="393"/>
                  </a:lnTo>
                  <a:lnTo>
                    <a:pt x="39" y="393"/>
                  </a:lnTo>
                  <a:lnTo>
                    <a:pt x="35" y="393"/>
                  </a:lnTo>
                  <a:lnTo>
                    <a:pt x="29" y="393"/>
                  </a:lnTo>
                  <a:lnTo>
                    <a:pt x="27" y="393"/>
                  </a:lnTo>
                  <a:lnTo>
                    <a:pt x="24" y="392"/>
                  </a:lnTo>
                  <a:lnTo>
                    <a:pt x="20" y="391"/>
                  </a:lnTo>
                  <a:lnTo>
                    <a:pt x="18" y="390"/>
                  </a:lnTo>
                  <a:lnTo>
                    <a:pt x="16" y="388"/>
                  </a:lnTo>
                  <a:lnTo>
                    <a:pt x="11" y="386"/>
                  </a:lnTo>
                  <a:lnTo>
                    <a:pt x="11" y="384"/>
                  </a:lnTo>
                  <a:lnTo>
                    <a:pt x="8" y="382"/>
                  </a:lnTo>
                  <a:lnTo>
                    <a:pt x="5" y="379"/>
                  </a:lnTo>
                  <a:lnTo>
                    <a:pt x="4" y="376"/>
                  </a:lnTo>
                  <a:lnTo>
                    <a:pt x="3" y="375"/>
                  </a:lnTo>
                  <a:lnTo>
                    <a:pt x="1" y="371"/>
                  </a:lnTo>
                  <a:lnTo>
                    <a:pt x="1" y="368"/>
                  </a:lnTo>
                  <a:lnTo>
                    <a:pt x="0" y="364"/>
                  </a:lnTo>
                  <a:lnTo>
                    <a:pt x="0" y="65"/>
                  </a:lnTo>
                  <a:lnTo>
                    <a:pt x="1" y="55"/>
                  </a:lnTo>
                  <a:lnTo>
                    <a:pt x="4" y="47"/>
                  </a:lnTo>
                  <a:lnTo>
                    <a:pt x="8" y="40"/>
                  </a:lnTo>
                  <a:lnTo>
                    <a:pt x="11" y="34"/>
                  </a:lnTo>
                  <a:lnTo>
                    <a:pt x="16" y="29"/>
                  </a:lnTo>
                  <a:lnTo>
                    <a:pt x="22" y="24"/>
                  </a:lnTo>
                  <a:lnTo>
                    <a:pt x="30" y="18"/>
                  </a:lnTo>
                  <a:lnTo>
                    <a:pt x="40" y="13"/>
                  </a:lnTo>
                  <a:lnTo>
                    <a:pt x="47" y="9"/>
                  </a:lnTo>
                  <a:lnTo>
                    <a:pt x="54" y="7"/>
                  </a:lnTo>
                  <a:lnTo>
                    <a:pt x="64" y="4"/>
                  </a:lnTo>
                  <a:lnTo>
                    <a:pt x="74" y="2"/>
                  </a:lnTo>
                  <a:lnTo>
                    <a:pt x="84" y="0"/>
                  </a:lnTo>
                  <a:lnTo>
                    <a:pt x="93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MX" sz="1600" dirty="0"/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4075" y="1428"/>
              <a:ext cx="137" cy="322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MX" sz="1600" dirty="0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978604" y="3500438"/>
            <a:ext cx="307776" cy="571504"/>
            <a:chOff x="3833" y="1314"/>
            <a:chExt cx="282" cy="707"/>
          </a:xfrm>
          <a:solidFill>
            <a:srgbClr val="FF66FF"/>
          </a:solidFill>
        </p:grpSpPr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833" y="1430"/>
              <a:ext cx="282" cy="591"/>
            </a:xfrm>
            <a:custGeom>
              <a:avLst/>
              <a:gdLst/>
              <a:ahLst/>
              <a:cxnLst>
                <a:cxn ang="0">
                  <a:pos x="277" y="1"/>
                </a:cxn>
                <a:cxn ang="0">
                  <a:pos x="289" y="5"/>
                </a:cxn>
                <a:cxn ang="0">
                  <a:pos x="300" y="15"/>
                </a:cxn>
                <a:cxn ang="0">
                  <a:pos x="308" y="27"/>
                </a:cxn>
                <a:cxn ang="0">
                  <a:pos x="315" y="40"/>
                </a:cxn>
                <a:cxn ang="0">
                  <a:pos x="319" y="56"/>
                </a:cxn>
                <a:cxn ang="0">
                  <a:pos x="371" y="301"/>
                </a:cxn>
                <a:cxn ang="0">
                  <a:pos x="372" y="317"/>
                </a:cxn>
                <a:cxn ang="0">
                  <a:pos x="366" y="330"/>
                </a:cxn>
                <a:cxn ang="0">
                  <a:pos x="355" y="340"/>
                </a:cxn>
                <a:cxn ang="0">
                  <a:pos x="344" y="343"/>
                </a:cxn>
                <a:cxn ang="0">
                  <a:pos x="334" y="340"/>
                </a:cxn>
                <a:cxn ang="0">
                  <a:pos x="324" y="331"/>
                </a:cxn>
                <a:cxn ang="0">
                  <a:pos x="318" y="317"/>
                </a:cxn>
                <a:cxn ang="0">
                  <a:pos x="338" y="495"/>
                </a:cxn>
                <a:cxn ang="0">
                  <a:pos x="270" y="770"/>
                </a:cxn>
                <a:cxn ang="0">
                  <a:pos x="264" y="785"/>
                </a:cxn>
                <a:cxn ang="0">
                  <a:pos x="255" y="795"/>
                </a:cxn>
                <a:cxn ang="0">
                  <a:pos x="243" y="800"/>
                </a:cxn>
                <a:cxn ang="0">
                  <a:pos x="232" y="800"/>
                </a:cxn>
                <a:cxn ang="0">
                  <a:pos x="219" y="796"/>
                </a:cxn>
                <a:cxn ang="0">
                  <a:pos x="211" y="787"/>
                </a:cxn>
                <a:cxn ang="0">
                  <a:pos x="206" y="776"/>
                </a:cxn>
                <a:cxn ang="0">
                  <a:pos x="203" y="764"/>
                </a:cxn>
                <a:cxn ang="0">
                  <a:pos x="170" y="764"/>
                </a:cxn>
                <a:cxn ang="0">
                  <a:pos x="167" y="776"/>
                </a:cxn>
                <a:cxn ang="0">
                  <a:pos x="161" y="788"/>
                </a:cxn>
                <a:cxn ang="0">
                  <a:pos x="151" y="797"/>
                </a:cxn>
                <a:cxn ang="0">
                  <a:pos x="140" y="802"/>
                </a:cxn>
                <a:cxn ang="0">
                  <a:pos x="128" y="800"/>
                </a:cxn>
                <a:cxn ang="0">
                  <a:pos x="117" y="794"/>
                </a:cxn>
                <a:cxn ang="0">
                  <a:pos x="111" y="786"/>
                </a:cxn>
                <a:cxn ang="0">
                  <a:pos x="104" y="772"/>
                </a:cxn>
                <a:cxn ang="0">
                  <a:pos x="103" y="497"/>
                </a:cxn>
                <a:cxn ang="0">
                  <a:pos x="103" y="112"/>
                </a:cxn>
                <a:cxn ang="0">
                  <a:pos x="50" y="333"/>
                </a:cxn>
                <a:cxn ang="0">
                  <a:pos x="42" y="344"/>
                </a:cxn>
                <a:cxn ang="0">
                  <a:pos x="30" y="349"/>
                </a:cxn>
                <a:cxn ang="0">
                  <a:pos x="18" y="347"/>
                </a:cxn>
                <a:cxn ang="0">
                  <a:pos x="7" y="338"/>
                </a:cxn>
                <a:cxn ang="0">
                  <a:pos x="2" y="327"/>
                </a:cxn>
                <a:cxn ang="0">
                  <a:pos x="0" y="314"/>
                </a:cxn>
                <a:cxn ang="0">
                  <a:pos x="53" y="67"/>
                </a:cxn>
                <a:cxn ang="0">
                  <a:pos x="55" y="51"/>
                </a:cxn>
                <a:cxn ang="0">
                  <a:pos x="59" y="38"/>
                </a:cxn>
                <a:cxn ang="0">
                  <a:pos x="67" y="22"/>
                </a:cxn>
                <a:cxn ang="0">
                  <a:pos x="77" y="11"/>
                </a:cxn>
                <a:cxn ang="0">
                  <a:pos x="88" y="3"/>
                </a:cxn>
              </a:cxnLst>
              <a:rect l="0" t="0" r="r" b="b"/>
              <a:pathLst>
                <a:path w="374" h="803">
                  <a:moveTo>
                    <a:pt x="101" y="0"/>
                  </a:moveTo>
                  <a:lnTo>
                    <a:pt x="272" y="0"/>
                  </a:lnTo>
                  <a:lnTo>
                    <a:pt x="277" y="1"/>
                  </a:lnTo>
                  <a:lnTo>
                    <a:pt x="281" y="2"/>
                  </a:lnTo>
                  <a:lnTo>
                    <a:pt x="285" y="3"/>
                  </a:lnTo>
                  <a:lnTo>
                    <a:pt x="289" y="5"/>
                  </a:lnTo>
                  <a:lnTo>
                    <a:pt x="293" y="7"/>
                  </a:lnTo>
                  <a:lnTo>
                    <a:pt x="297" y="11"/>
                  </a:lnTo>
                  <a:lnTo>
                    <a:pt x="300" y="15"/>
                  </a:lnTo>
                  <a:lnTo>
                    <a:pt x="304" y="18"/>
                  </a:lnTo>
                  <a:lnTo>
                    <a:pt x="307" y="22"/>
                  </a:lnTo>
                  <a:lnTo>
                    <a:pt x="308" y="27"/>
                  </a:lnTo>
                  <a:lnTo>
                    <a:pt x="312" y="30"/>
                  </a:lnTo>
                  <a:lnTo>
                    <a:pt x="313" y="35"/>
                  </a:lnTo>
                  <a:lnTo>
                    <a:pt x="315" y="40"/>
                  </a:lnTo>
                  <a:lnTo>
                    <a:pt x="316" y="44"/>
                  </a:lnTo>
                  <a:lnTo>
                    <a:pt x="318" y="49"/>
                  </a:lnTo>
                  <a:lnTo>
                    <a:pt x="319" y="56"/>
                  </a:lnTo>
                  <a:lnTo>
                    <a:pt x="320" y="62"/>
                  </a:lnTo>
                  <a:lnTo>
                    <a:pt x="321" y="69"/>
                  </a:lnTo>
                  <a:lnTo>
                    <a:pt x="371" y="301"/>
                  </a:lnTo>
                  <a:lnTo>
                    <a:pt x="373" y="306"/>
                  </a:lnTo>
                  <a:lnTo>
                    <a:pt x="373" y="311"/>
                  </a:lnTo>
                  <a:lnTo>
                    <a:pt x="372" y="317"/>
                  </a:lnTo>
                  <a:lnTo>
                    <a:pt x="371" y="322"/>
                  </a:lnTo>
                  <a:lnTo>
                    <a:pt x="369" y="326"/>
                  </a:lnTo>
                  <a:lnTo>
                    <a:pt x="366" y="330"/>
                  </a:lnTo>
                  <a:lnTo>
                    <a:pt x="363" y="335"/>
                  </a:lnTo>
                  <a:lnTo>
                    <a:pt x="360" y="338"/>
                  </a:lnTo>
                  <a:lnTo>
                    <a:pt x="355" y="340"/>
                  </a:lnTo>
                  <a:lnTo>
                    <a:pt x="352" y="342"/>
                  </a:lnTo>
                  <a:lnTo>
                    <a:pt x="348" y="343"/>
                  </a:lnTo>
                  <a:lnTo>
                    <a:pt x="344" y="343"/>
                  </a:lnTo>
                  <a:lnTo>
                    <a:pt x="341" y="342"/>
                  </a:lnTo>
                  <a:lnTo>
                    <a:pt x="337" y="341"/>
                  </a:lnTo>
                  <a:lnTo>
                    <a:pt x="334" y="340"/>
                  </a:lnTo>
                  <a:lnTo>
                    <a:pt x="330" y="337"/>
                  </a:lnTo>
                  <a:lnTo>
                    <a:pt x="327" y="334"/>
                  </a:lnTo>
                  <a:lnTo>
                    <a:pt x="324" y="331"/>
                  </a:lnTo>
                  <a:lnTo>
                    <a:pt x="321" y="327"/>
                  </a:lnTo>
                  <a:lnTo>
                    <a:pt x="319" y="322"/>
                  </a:lnTo>
                  <a:lnTo>
                    <a:pt x="318" y="317"/>
                  </a:lnTo>
                  <a:lnTo>
                    <a:pt x="270" y="112"/>
                  </a:lnTo>
                  <a:lnTo>
                    <a:pt x="254" y="112"/>
                  </a:lnTo>
                  <a:lnTo>
                    <a:pt x="338" y="495"/>
                  </a:lnTo>
                  <a:lnTo>
                    <a:pt x="270" y="495"/>
                  </a:lnTo>
                  <a:lnTo>
                    <a:pt x="271" y="764"/>
                  </a:lnTo>
                  <a:lnTo>
                    <a:pt x="270" y="770"/>
                  </a:lnTo>
                  <a:lnTo>
                    <a:pt x="269" y="774"/>
                  </a:lnTo>
                  <a:lnTo>
                    <a:pt x="266" y="780"/>
                  </a:lnTo>
                  <a:lnTo>
                    <a:pt x="264" y="785"/>
                  </a:lnTo>
                  <a:lnTo>
                    <a:pt x="261" y="788"/>
                  </a:lnTo>
                  <a:lnTo>
                    <a:pt x="259" y="791"/>
                  </a:lnTo>
                  <a:lnTo>
                    <a:pt x="255" y="795"/>
                  </a:lnTo>
                  <a:lnTo>
                    <a:pt x="251" y="797"/>
                  </a:lnTo>
                  <a:lnTo>
                    <a:pt x="247" y="799"/>
                  </a:lnTo>
                  <a:lnTo>
                    <a:pt x="243" y="800"/>
                  </a:lnTo>
                  <a:lnTo>
                    <a:pt x="240" y="802"/>
                  </a:lnTo>
                  <a:lnTo>
                    <a:pt x="237" y="802"/>
                  </a:lnTo>
                  <a:lnTo>
                    <a:pt x="232" y="800"/>
                  </a:lnTo>
                  <a:lnTo>
                    <a:pt x="227" y="800"/>
                  </a:lnTo>
                  <a:lnTo>
                    <a:pt x="224" y="797"/>
                  </a:lnTo>
                  <a:lnTo>
                    <a:pt x="219" y="796"/>
                  </a:lnTo>
                  <a:lnTo>
                    <a:pt x="217" y="794"/>
                  </a:lnTo>
                  <a:lnTo>
                    <a:pt x="214" y="790"/>
                  </a:lnTo>
                  <a:lnTo>
                    <a:pt x="211" y="787"/>
                  </a:lnTo>
                  <a:lnTo>
                    <a:pt x="209" y="783"/>
                  </a:lnTo>
                  <a:lnTo>
                    <a:pt x="207" y="780"/>
                  </a:lnTo>
                  <a:lnTo>
                    <a:pt x="206" y="776"/>
                  </a:lnTo>
                  <a:lnTo>
                    <a:pt x="205" y="772"/>
                  </a:lnTo>
                  <a:lnTo>
                    <a:pt x="204" y="768"/>
                  </a:lnTo>
                  <a:lnTo>
                    <a:pt x="203" y="764"/>
                  </a:lnTo>
                  <a:lnTo>
                    <a:pt x="203" y="497"/>
                  </a:lnTo>
                  <a:lnTo>
                    <a:pt x="170" y="497"/>
                  </a:lnTo>
                  <a:lnTo>
                    <a:pt x="170" y="764"/>
                  </a:lnTo>
                  <a:lnTo>
                    <a:pt x="169" y="768"/>
                  </a:lnTo>
                  <a:lnTo>
                    <a:pt x="168" y="772"/>
                  </a:lnTo>
                  <a:lnTo>
                    <a:pt x="167" y="776"/>
                  </a:lnTo>
                  <a:lnTo>
                    <a:pt x="165" y="780"/>
                  </a:lnTo>
                  <a:lnTo>
                    <a:pt x="164" y="785"/>
                  </a:lnTo>
                  <a:lnTo>
                    <a:pt x="161" y="788"/>
                  </a:lnTo>
                  <a:lnTo>
                    <a:pt x="159" y="791"/>
                  </a:lnTo>
                  <a:lnTo>
                    <a:pt x="155" y="795"/>
                  </a:lnTo>
                  <a:lnTo>
                    <a:pt x="151" y="797"/>
                  </a:lnTo>
                  <a:lnTo>
                    <a:pt x="148" y="799"/>
                  </a:lnTo>
                  <a:lnTo>
                    <a:pt x="144" y="800"/>
                  </a:lnTo>
                  <a:lnTo>
                    <a:pt x="140" y="802"/>
                  </a:lnTo>
                  <a:lnTo>
                    <a:pt x="136" y="802"/>
                  </a:lnTo>
                  <a:lnTo>
                    <a:pt x="132" y="800"/>
                  </a:lnTo>
                  <a:lnTo>
                    <a:pt x="128" y="800"/>
                  </a:lnTo>
                  <a:lnTo>
                    <a:pt x="125" y="798"/>
                  </a:lnTo>
                  <a:lnTo>
                    <a:pt x="120" y="796"/>
                  </a:lnTo>
                  <a:lnTo>
                    <a:pt x="117" y="794"/>
                  </a:lnTo>
                  <a:lnTo>
                    <a:pt x="114" y="791"/>
                  </a:lnTo>
                  <a:lnTo>
                    <a:pt x="112" y="788"/>
                  </a:lnTo>
                  <a:lnTo>
                    <a:pt x="111" y="786"/>
                  </a:lnTo>
                  <a:lnTo>
                    <a:pt x="108" y="781"/>
                  </a:lnTo>
                  <a:lnTo>
                    <a:pt x="106" y="777"/>
                  </a:lnTo>
                  <a:lnTo>
                    <a:pt x="104" y="772"/>
                  </a:lnTo>
                  <a:lnTo>
                    <a:pt x="104" y="768"/>
                  </a:lnTo>
                  <a:lnTo>
                    <a:pt x="103" y="764"/>
                  </a:lnTo>
                  <a:lnTo>
                    <a:pt x="103" y="497"/>
                  </a:lnTo>
                  <a:lnTo>
                    <a:pt x="36" y="497"/>
                  </a:lnTo>
                  <a:lnTo>
                    <a:pt x="120" y="112"/>
                  </a:lnTo>
                  <a:lnTo>
                    <a:pt x="103" y="112"/>
                  </a:lnTo>
                  <a:lnTo>
                    <a:pt x="54" y="320"/>
                  </a:lnTo>
                  <a:lnTo>
                    <a:pt x="52" y="327"/>
                  </a:lnTo>
                  <a:lnTo>
                    <a:pt x="50" y="333"/>
                  </a:lnTo>
                  <a:lnTo>
                    <a:pt x="48" y="337"/>
                  </a:lnTo>
                  <a:lnTo>
                    <a:pt x="45" y="341"/>
                  </a:lnTo>
                  <a:lnTo>
                    <a:pt x="42" y="344"/>
                  </a:lnTo>
                  <a:lnTo>
                    <a:pt x="39" y="345"/>
                  </a:lnTo>
                  <a:lnTo>
                    <a:pt x="34" y="347"/>
                  </a:lnTo>
                  <a:lnTo>
                    <a:pt x="30" y="349"/>
                  </a:lnTo>
                  <a:lnTo>
                    <a:pt x="24" y="348"/>
                  </a:lnTo>
                  <a:lnTo>
                    <a:pt x="21" y="347"/>
                  </a:lnTo>
                  <a:lnTo>
                    <a:pt x="18" y="347"/>
                  </a:lnTo>
                  <a:lnTo>
                    <a:pt x="14" y="345"/>
                  </a:lnTo>
                  <a:lnTo>
                    <a:pt x="10" y="343"/>
                  </a:lnTo>
                  <a:lnTo>
                    <a:pt x="7" y="338"/>
                  </a:lnTo>
                  <a:lnTo>
                    <a:pt x="5" y="336"/>
                  </a:lnTo>
                  <a:lnTo>
                    <a:pt x="2" y="331"/>
                  </a:lnTo>
                  <a:lnTo>
                    <a:pt x="2" y="327"/>
                  </a:lnTo>
                  <a:lnTo>
                    <a:pt x="1" y="323"/>
                  </a:lnTo>
                  <a:lnTo>
                    <a:pt x="0" y="318"/>
                  </a:lnTo>
                  <a:lnTo>
                    <a:pt x="0" y="314"/>
                  </a:lnTo>
                  <a:lnTo>
                    <a:pt x="0" y="311"/>
                  </a:lnTo>
                  <a:lnTo>
                    <a:pt x="1" y="307"/>
                  </a:lnTo>
                  <a:lnTo>
                    <a:pt x="53" y="67"/>
                  </a:lnTo>
                  <a:lnTo>
                    <a:pt x="53" y="60"/>
                  </a:lnTo>
                  <a:lnTo>
                    <a:pt x="54" y="55"/>
                  </a:lnTo>
                  <a:lnTo>
                    <a:pt x="55" y="51"/>
                  </a:lnTo>
                  <a:lnTo>
                    <a:pt x="56" y="47"/>
                  </a:lnTo>
                  <a:lnTo>
                    <a:pt x="56" y="41"/>
                  </a:lnTo>
                  <a:lnTo>
                    <a:pt x="59" y="38"/>
                  </a:lnTo>
                  <a:lnTo>
                    <a:pt x="61" y="31"/>
                  </a:lnTo>
                  <a:lnTo>
                    <a:pt x="64" y="27"/>
                  </a:lnTo>
                  <a:lnTo>
                    <a:pt x="67" y="22"/>
                  </a:lnTo>
                  <a:lnTo>
                    <a:pt x="69" y="18"/>
                  </a:lnTo>
                  <a:lnTo>
                    <a:pt x="72" y="15"/>
                  </a:lnTo>
                  <a:lnTo>
                    <a:pt x="77" y="11"/>
                  </a:lnTo>
                  <a:lnTo>
                    <a:pt x="79" y="9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4" y="1"/>
                  </a:lnTo>
                  <a:lnTo>
                    <a:pt x="101" y="0"/>
                  </a:lnTo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s-MX" sz="1600" dirty="0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3914" y="1314"/>
              <a:ext cx="114" cy="114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MX" sz="1600" dirty="0"/>
            </a:p>
          </p:txBody>
        </p:sp>
      </p:grpSp>
      <p:cxnSp>
        <p:nvCxnSpPr>
          <p:cNvPr id="21" name="20 Conector recto"/>
          <p:cNvCxnSpPr/>
          <p:nvPr/>
        </p:nvCxnSpPr>
        <p:spPr>
          <a:xfrm>
            <a:off x="4714875" y="1212850"/>
            <a:ext cx="435768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17 CuadroTexto"/>
          <p:cNvSpPr txBox="1">
            <a:spLocks noChangeArrowheads="1"/>
          </p:cNvSpPr>
          <p:nvPr/>
        </p:nvSpPr>
        <p:spPr bwMode="auto">
          <a:xfrm>
            <a:off x="5592763" y="1273175"/>
            <a:ext cx="308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400">
                <a:latin typeface="Arial" pitchFamily="34" charset="0"/>
                <a:cs typeface="Arial" pitchFamily="34" charset="0"/>
              </a:rPr>
              <a:t>Proporción con abuso/dependencia que consume la bebida</a:t>
            </a:r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4572000" y="6021388"/>
            <a:ext cx="4357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200">
                <a:latin typeface="Calibri" pitchFamily="34" charset="0"/>
                <a:ea typeface="Calibri" pitchFamily="34" charset="0"/>
                <a:cs typeface="Times New Roman" pitchFamily="18" charset="0"/>
              </a:rPr>
              <a:t>5° Encuesta Nacional de Adicciones, SS, CONADIC, INPRFM, INSP</a:t>
            </a:r>
            <a:endParaRPr lang="es-MX" altLang="es-MX" sz="12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867821"/>
              </p:ext>
            </p:extLst>
          </p:nvPr>
        </p:nvGraphicFramePr>
        <p:xfrm>
          <a:off x="6516688" y="1916113"/>
          <a:ext cx="1785937" cy="2846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37"/>
              </a:tblGrid>
              <a:tr h="4743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6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92.7 %</a:t>
                      </a:r>
                    </a:p>
                  </a:txBody>
                  <a:tcPr marL="91439" marR="91439" marT="45714" marB="45714">
                    <a:noFill/>
                  </a:tcPr>
                </a:tc>
              </a:tr>
              <a:tr h="474398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52.1 %</a:t>
                      </a:r>
                      <a:endParaRPr lang="es-MX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noFill/>
                  </a:tcPr>
                </a:tc>
              </a:tr>
              <a:tr h="474398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15.2 %</a:t>
                      </a:r>
                      <a:endParaRPr lang="es-MX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noFill/>
                  </a:tcPr>
                </a:tc>
              </a:tr>
              <a:tr h="474398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18.2</a:t>
                      </a:r>
                      <a:endParaRPr lang="es-MX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noFill/>
                  </a:tcPr>
                </a:tc>
              </a:tr>
              <a:tr h="474398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10.1 %</a:t>
                      </a:r>
                      <a:endParaRPr lang="es-MX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noFill/>
                  </a:tcPr>
                </a:tc>
              </a:tr>
              <a:tr h="474398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9.3 %</a:t>
                      </a:r>
                      <a:endParaRPr lang="es-MX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390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ces azules 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2022</Words>
  <Application>Microsoft Office PowerPoint</Application>
  <PresentationFormat>Presentación en pantalla (4:3)</PresentationFormat>
  <Paragraphs>367</Paragraphs>
  <Slides>45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45</vt:i4>
      </vt:variant>
    </vt:vector>
  </HeadingPairs>
  <TitlesOfParts>
    <vt:vector size="49" baseType="lpstr">
      <vt:lpstr>luces azules 2</vt:lpstr>
      <vt:lpstr>Gráfico de Microsoft Excel</vt:lpstr>
      <vt:lpstr>Hoja de cálculo de Microsoft Excel 97-2003</vt:lpstr>
      <vt:lpstr>Worksheet</vt:lpstr>
      <vt:lpstr>El Consumo del Alcohol</vt:lpstr>
      <vt:lpstr>Presentación de PowerPoint</vt:lpstr>
      <vt:lpstr>¿Por qué las personas beben?</vt:lpstr>
      <vt:lpstr>La Cultura Masculina y el Alcohol</vt:lpstr>
      <vt:lpstr>Presentación de PowerPoint</vt:lpstr>
      <vt:lpstr>4-5 millones de mexicanos padecen la enfermedad del Alcoholismo (ENA 2011)</vt:lpstr>
      <vt:lpstr>Estructura molecular del Alcohol etílico</vt:lpstr>
      <vt:lpstr> Primera reunión de la Red Panamericana sobre Alcohol y Salud Pública (PANNAPH) “Políticas Públicas para el control del Uso Nocivo de Alcohol”  </vt:lpstr>
      <vt:lpstr>Bebida de preferencia      por sexo población entre 12 y 65 años</vt:lpstr>
      <vt:lpstr>Proporción de hombres y mujeres que beben altas cantidades</vt:lpstr>
      <vt:lpstr>Número de copas de alcohol consumidas por ocasión Tendencias</vt:lpstr>
      <vt:lpstr>Presentación de PowerPoint</vt:lpstr>
      <vt:lpstr>Edad de inicio del consumo de Alcohol en estudiantes:  % que se iniciaron a 12 años o antes.</vt:lpstr>
      <vt:lpstr>Droga de inicio reportada por los pacientes que acuden                                             a los Centros de Tratamiento No Gubernamental 1994-2009.</vt:lpstr>
      <vt:lpstr>Droga de impacto reportada por los pacientes que acuden                                             a los Centros de Tratamiento No Gubernamental 1994-2009.</vt:lpstr>
      <vt:lpstr>Población que cumple con el criterio                 de abuso/dependencia a alcohol</vt:lpstr>
      <vt:lpstr>Causas de mortalidad y discapacidad en México Días ajustados por categoría de enfermedad y lesión 2004</vt:lpstr>
      <vt:lpstr>Mortalidad por causas seleccionadas atribuible a diferentes factores de riesgo, Comparación por género, México 2005. Alcohol como cuarta causa de mortalidad en población general,  la primera en hombres y la séptima en mujeres</vt:lpstr>
      <vt:lpstr>¿Por qué tenemos tantos problemas con el alcohol Índice de uso peligroso</vt:lpstr>
      <vt:lpstr>El Alcohol como posible puente hacia otras Drogas</vt:lpstr>
      <vt:lpstr>Presentación de PowerPoint</vt:lpstr>
      <vt:lpstr>Presentación de PowerPoint</vt:lpstr>
      <vt:lpstr>Consecuencias del abuso</vt:lpstr>
      <vt:lpstr>Presentación de PowerPoint</vt:lpstr>
      <vt:lpstr>Presentación de PowerPoint</vt:lpstr>
      <vt:lpstr>El Alcohol como disparador de violencia</vt:lpstr>
      <vt:lpstr>Presentación de PowerPoint</vt:lpstr>
      <vt:lpstr>Metabolismo del Alcohol </vt:lpstr>
      <vt:lpstr>Síntomas identificables en el consumo de alcohol ALCOHOLEMIA</vt:lpstr>
      <vt:lpstr>COPA STANDARD DE ALCOHOL (10 gramos)  </vt:lpstr>
      <vt:lpstr>Presentación de PowerPoint</vt:lpstr>
      <vt:lpstr>CAMBIO CEREBRALES CON LA ADICCIÓN AL ALCOHOL</vt:lpstr>
      <vt:lpstr>Síntomas de Dependencia</vt:lpstr>
      <vt:lpstr>Detección temprana de problemas con la bebida</vt:lpstr>
      <vt:lpstr>El problema del autoengaño</vt:lpstr>
      <vt:lpstr>Presentación de PowerPoint</vt:lpstr>
      <vt:lpstr>Presentación de PowerPoint</vt:lpstr>
      <vt:lpstr>¿Quién es un bebedor responsable?</vt:lpstr>
      <vt:lpstr>¿Quién NO es un bebedor responsable?</vt:lpstr>
      <vt:lpstr>Presentación de PowerPoint</vt:lpstr>
      <vt:lpstr>Presentación de PowerPoint</vt:lpstr>
      <vt:lpstr>Modalidades de Ayuda Mutua en México</vt:lpstr>
      <vt:lpstr>Presentación de PowerPoint</vt:lpstr>
      <vt:lpstr>Requerimos:   Un Cambio Cultural respecto a la relación que existe con el alcohol que incluya evitar su consumo en la población adolescente     Una Profesionalización creciente del tratamiento de las Adicciones con criterios de eficacia y de calidad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Beatriz Velasco</cp:lastModifiedBy>
  <cp:revision>31</cp:revision>
  <dcterms:created xsi:type="dcterms:W3CDTF">2014-02-21T03:08:10Z</dcterms:created>
  <dcterms:modified xsi:type="dcterms:W3CDTF">2015-09-18T07:23:27Z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TC300026093082</vt:lpwstr>
  </property>
</Properties>
</file>