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0" r:id="rId3"/>
    <p:sldId id="281" r:id="rId4"/>
    <p:sldId id="282" r:id="rId5"/>
    <p:sldId id="283" r:id="rId6"/>
    <p:sldId id="284" r:id="rId7"/>
    <p:sldId id="293" r:id="rId8"/>
    <p:sldId id="294" r:id="rId9"/>
    <p:sldId id="257" r:id="rId10"/>
    <p:sldId id="258" r:id="rId11"/>
    <p:sldId id="259" r:id="rId12"/>
    <p:sldId id="260" r:id="rId13"/>
    <p:sldId id="261" r:id="rId14"/>
    <p:sldId id="278" r:id="rId15"/>
    <p:sldId id="288" r:id="rId16"/>
    <p:sldId id="289" r:id="rId17"/>
    <p:sldId id="291" r:id="rId18"/>
    <p:sldId id="292" r:id="rId19"/>
    <p:sldId id="262" r:id="rId20"/>
    <p:sldId id="263" r:id="rId21"/>
    <p:sldId id="264" r:id="rId22"/>
    <p:sldId id="265" r:id="rId23"/>
    <p:sldId id="290" r:id="rId24"/>
    <p:sldId id="266" r:id="rId25"/>
    <p:sldId id="267" r:id="rId26"/>
    <p:sldId id="268" r:id="rId27"/>
    <p:sldId id="285" r:id="rId28"/>
    <p:sldId id="269" r:id="rId29"/>
    <p:sldId id="270" r:id="rId30"/>
    <p:sldId id="271" r:id="rId31"/>
    <p:sldId id="272" r:id="rId32"/>
    <p:sldId id="273" r:id="rId33"/>
    <p:sldId id="274" r:id="rId34"/>
    <p:sldId id="275" r:id="rId35"/>
    <p:sldId id="276" r:id="rId36"/>
    <p:sldId id="277" r:id="rId37"/>
    <p:sldId id="279" r:id="rId38"/>
    <p:sldId id="286" r:id="rId3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sers\CASA%20NUEVA\Desktop\Nueva%20carpeta%20MAU\RESPALDO%20MAURA%202010\ARCHIVOS%202014\BASE%20DE%20DATOS%20DONANTES,%20DONATIVOS,%20OCUPACI&#211;N%202009-2012%20A%20OCTUBRE%202013.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E:\Base%20reclusorio%20Dr.%20Jorge.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E:\Base%20reclusorio%20Dr.%20Jorge.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s-MX" sz="1800" b="1" i="0" u="none" strike="noStrike" baseline="0" dirty="0">
                <a:solidFill>
                  <a:srgbClr val="000000"/>
                </a:solidFill>
                <a:latin typeface="Calibri"/>
                <a:cs typeface="Calibri"/>
              </a:rPr>
              <a:t>% </a:t>
            </a:r>
            <a:r>
              <a:rPr lang="es-MX" sz="1200" b="1" i="0" u="none" strike="noStrike" baseline="0" dirty="0">
                <a:solidFill>
                  <a:srgbClr val="000000"/>
                </a:solidFill>
                <a:latin typeface="Calibri"/>
                <a:cs typeface="Calibri"/>
              </a:rPr>
              <a:t>De subsidio otorgado </a:t>
            </a:r>
          </a:p>
          <a:p>
            <a:pPr>
              <a:defRPr sz="1000" b="0" i="0" u="none" strike="noStrike" baseline="0">
                <a:solidFill>
                  <a:srgbClr val="000000"/>
                </a:solidFill>
                <a:latin typeface="Calibri"/>
                <a:ea typeface="Calibri"/>
                <a:cs typeface="Calibri"/>
              </a:defRPr>
            </a:pPr>
            <a:r>
              <a:rPr lang="es-MX" sz="1200" b="1" i="0" u="none" strike="noStrike" baseline="0" dirty="0">
                <a:solidFill>
                  <a:srgbClr val="000000"/>
                </a:solidFill>
                <a:latin typeface="Calibri"/>
                <a:cs typeface="Calibri"/>
              </a:rPr>
              <a:t>año 2013</a:t>
            </a:r>
          </a:p>
          <a:p>
            <a:pPr>
              <a:defRPr sz="1000" b="0" i="0" u="none" strike="noStrike" baseline="0">
                <a:solidFill>
                  <a:srgbClr val="000000"/>
                </a:solidFill>
                <a:latin typeface="Calibri"/>
                <a:ea typeface="Calibri"/>
                <a:cs typeface="Calibri"/>
              </a:defRPr>
            </a:pPr>
            <a:r>
              <a:rPr lang="es-MX" sz="1200" b="1" i="0" u="none" strike="noStrike" baseline="0" dirty="0">
                <a:solidFill>
                  <a:srgbClr val="000000"/>
                </a:solidFill>
                <a:latin typeface="Calibri"/>
                <a:cs typeface="Calibri"/>
              </a:rPr>
              <a:t>total de usuarios </a:t>
            </a:r>
            <a:r>
              <a:rPr lang="es-MX" sz="1200" b="1" i="0" u="none" strike="noStrike" baseline="0" dirty="0" smtClean="0">
                <a:solidFill>
                  <a:srgbClr val="000000"/>
                </a:solidFill>
                <a:latin typeface="Calibri"/>
                <a:cs typeface="Calibri"/>
              </a:rPr>
              <a:t>106</a:t>
            </a:r>
            <a:endParaRPr lang="es-MX" sz="1200" b="1" i="0" u="none" strike="noStrike" baseline="0" dirty="0">
              <a:solidFill>
                <a:srgbClr val="000000"/>
              </a:solidFill>
              <a:latin typeface="Calibri"/>
              <a:cs typeface="Calibri"/>
            </a:endParaRPr>
          </a:p>
          <a:p>
            <a:pPr>
              <a:defRPr sz="1000" b="0" i="0" u="none" strike="noStrike" baseline="0">
                <a:solidFill>
                  <a:srgbClr val="000000"/>
                </a:solidFill>
                <a:latin typeface="Calibri"/>
                <a:ea typeface="Calibri"/>
                <a:cs typeface="Calibri"/>
              </a:defRPr>
            </a:pPr>
            <a:endParaRPr lang="es-MX" sz="1200" b="1" i="0" u="none" strike="noStrike" baseline="0" dirty="0">
              <a:solidFill>
                <a:srgbClr val="000000"/>
              </a:solidFill>
              <a:latin typeface="Calibri"/>
              <a:cs typeface="Calibri"/>
            </a:endParaRPr>
          </a:p>
        </c:rich>
      </c:tx>
      <c:layout>
        <c:manualLayout>
          <c:xMode val="edge"/>
          <c:yMode val="edge"/>
          <c:x val="0.3020156815841058"/>
          <c:y val="2.2091556737226029E-2"/>
        </c:manualLayout>
      </c:layout>
      <c:overlay val="0"/>
    </c:title>
    <c:autoTitleDeleted val="0"/>
    <c:plotArea>
      <c:layout/>
      <c:barChart>
        <c:barDir val="col"/>
        <c:grouping val="clustered"/>
        <c:varyColors val="1"/>
        <c:ser>
          <c:idx val="0"/>
          <c:order val="0"/>
          <c:invertIfNegative val="0"/>
          <c:dPt>
            <c:idx val="0"/>
            <c:invertIfNegative val="0"/>
            <c:bubble3D val="0"/>
          </c:dPt>
          <c:dPt>
            <c:idx val="1"/>
            <c:invertIfNegative val="0"/>
            <c:bubble3D val="0"/>
          </c:dPt>
          <c:dPt>
            <c:idx val="2"/>
            <c:invertIfNegative val="0"/>
            <c:bubble3D val="0"/>
          </c:dPt>
          <c:dPt>
            <c:idx val="3"/>
            <c:invertIfNegative val="0"/>
            <c:bubble3D val="0"/>
          </c:dPt>
          <c:dLbls>
            <c:dLbl>
              <c:idx val="0"/>
              <c:layout>
                <c:manualLayout>
                  <c:x val="-2.8639615985596302E-3"/>
                  <c:y val="6.6677890168914428E-2"/>
                </c:manualLayout>
              </c:layout>
              <c:tx>
                <c:rich>
                  <a:bodyPr/>
                  <a:lstStyle/>
                  <a:p>
                    <a:r>
                      <a:rPr lang="en-US" b="1"/>
                      <a:t>9</a:t>
                    </a:r>
                    <a:endParaRPr lang="en-US"/>
                  </a:p>
                </c:rich>
              </c:tx>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0"/>
                  <c:y val="4.9367937849563587E-2"/>
                </c:manualLayout>
              </c:layout>
              <c:tx>
                <c:rich>
                  <a:bodyPr/>
                  <a:lstStyle/>
                  <a:p>
                    <a:r>
                      <a:rPr lang="en-US" b="1"/>
                      <a:t>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11766035641561147"/>
                </c:manualLayout>
              </c:layout>
              <c:tx>
                <c:rich>
                  <a:bodyPr/>
                  <a:lstStyle/>
                  <a:p>
                    <a:r>
                      <a:rPr lang="en-US" b="1"/>
                      <a:t>19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32182681818227438"/>
                </c:manualLayout>
              </c:layout>
              <c:tx>
                <c:rich>
                  <a:bodyPr/>
                  <a:lstStyle/>
                  <a:p>
                    <a:r>
                      <a:rPr lang="en-US" b="1"/>
                      <a:t>74</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000" b="1" i="0" u="none" strike="noStrike" baseline="0">
                    <a:solidFill>
                      <a:srgbClr val="000000"/>
                    </a:solidFill>
                    <a:latin typeface="Calibri"/>
                    <a:ea typeface="Calibri"/>
                    <a:cs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'BECAS 2012'!$AO$7:$AO$11</c:f>
              <c:strCache>
                <c:ptCount val="5"/>
                <c:pt idx="0">
                  <c:v>0%</c:v>
                </c:pt>
                <c:pt idx="1">
                  <c:v>DE 1 A 25 %</c:v>
                </c:pt>
                <c:pt idx="2">
                  <c:v>DE 26 A 50 %</c:v>
                </c:pt>
                <c:pt idx="3">
                  <c:v>DE 51 A 75 %</c:v>
                </c:pt>
                <c:pt idx="4">
                  <c:v>DE 76 A 100 %</c:v>
                </c:pt>
              </c:strCache>
            </c:strRef>
          </c:cat>
          <c:val>
            <c:numRef>
              <c:f>'BECAS 2012'!$BB$7:$BB$11</c:f>
              <c:numCache>
                <c:formatCode>General</c:formatCode>
                <c:ptCount val="5"/>
                <c:pt idx="0">
                  <c:v>9</c:v>
                </c:pt>
                <c:pt idx="1">
                  <c:v>0</c:v>
                </c:pt>
                <c:pt idx="2">
                  <c:v>4</c:v>
                </c:pt>
                <c:pt idx="3">
                  <c:v>19</c:v>
                </c:pt>
                <c:pt idx="4">
                  <c:v>74</c:v>
                </c:pt>
              </c:numCache>
            </c:numRef>
          </c:val>
        </c:ser>
        <c:dLbls>
          <c:showLegendKey val="0"/>
          <c:showVal val="0"/>
          <c:showCatName val="0"/>
          <c:showSerName val="0"/>
          <c:showPercent val="0"/>
          <c:showBubbleSize val="0"/>
        </c:dLbls>
        <c:gapWidth val="150"/>
        <c:axId val="249412776"/>
        <c:axId val="249413168"/>
      </c:barChart>
      <c:catAx>
        <c:axId val="249412776"/>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s-MX"/>
          </a:p>
        </c:txPr>
        <c:crossAx val="249413168"/>
        <c:crosses val="autoZero"/>
        <c:auto val="1"/>
        <c:lblAlgn val="ctr"/>
        <c:lblOffset val="100"/>
        <c:noMultiLvlLbl val="0"/>
      </c:catAx>
      <c:valAx>
        <c:axId val="249413168"/>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MX"/>
          </a:p>
        </c:txPr>
        <c:crossAx val="24941277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52"/>
      <c:rotY val="20"/>
      <c:depthPercent val="50"/>
      <c:rAngAx val="1"/>
    </c:view3D>
    <c:floor>
      <c:thickness val="0"/>
      <c:spPr>
        <a:solidFill>
          <a:srgbClr val="FFCC99"/>
        </a:solidFill>
        <a:ln w="12700">
          <a:solidFill>
            <a:srgbClr val="00000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5.3349875930521103E-2"/>
          <c:y val="1.184834123222752E-2"/>
          <c:w val="0.92928039702233256"/>
          <c:h val="0.92890995260663622"/>
        </c:manualLayout>
      </c:layout>
      <c:bar3DChart>
        <c:barDir val="col"/>
        <c:grouping val="clustered"/>
        <c:varyColors val="0"/>
        <c:ser>
          <c:idx val="0"/>
          <c:order val="0"/>
          <c:tx>
            <c:strRef>
              <c:f>Sheet1!$A$2</c:f>
              <c:strCache>
                <c:ptCount val="1"/>
                <c:pt idx="0">
                  <c:v>No Treatment</c:v>
                </c:pt>
              </c:strCache>
            </c:strRef>
          </c:tx>
          <c:spPr>
            <a:solidFill>
              <a:srgbClr val="FF0000"/>
            </a:solidFill>
            <a:ln w="12131">
              <a:solidFill>
                <a:schemeClr val="tx1"/>
              </a:solidFill>
              <a:prstDash val="solid"/>
            </a:ln>
          </c:spPr>
          <c:invertIfNegative val="0"/>
          <c:dLbls>
            <c:dLbl>
              <c:idx val="0"/>
              <c:layout>
                <c:manualLayout>
                  <c:x val="-4.9302555881169004E-3"/>
                  <c:y val="-4.684729664214636E-2"/>
                </c:manualLayout>
              </c:layout>
              <c:tx>
                <c:rich>
                  <a:bodyPr/>
                  <a:lstStyle/>
                  <a:p>
                    <a:pPr algn="just">
                      <a:defRPr lang="es-MX" sz="1362" b="1" i="0" u="none" strike="noStrike" baseline="0">
                        <a:solidFill>
                          <a:schemeClr val="tx1"/>
                        </a:solidFill>
                        <a:latin typeface="Arial"/>
                        <a:ea typeface="Arial"/>
                        <a:cs typeface="Arial"/>
                      </a:defRPr>
                    </a:pPr>
                    <a:r>
                      <a:rPr lang="en-US" dirty="0" smtClean="0">
                        <a:solidFill>
                          <a:schemeClr val="tx1"/>
                        </a:solidFill>
                      </a:rPr>
                      <a:t>56</a:t>
                    </a:r>
                    <a:endParaRPr lang="en-US" dirty="0"/>
                  </a:p>
                </c:rich>
              </c:tx>
              <c:spPr>
                <a:noFill/>
                <a:ln w="24263">
                  <a:noFill/>
                </a:ln>
              </c:spPr>
              <c:showLegendKey val="0"/>
              <c:showVal val="0"/>
              <c:showCatName val="0"/>
              <c:showSerName val="0"/>
              <c:showPercent val="0"/>
              <c:showBubbleSize val="0"/>
              <c:extLst>
                <c:ext xmlns:c15="http://schemas.microsoft.com/office/drawing/2012/chart" uri="{CE6537A1-D6FC-4f65-9D91-7224C49458BB}"/>
              </c:extLst>
            </c:dLbl>
            <c:dLbl>
              <c:idx val="1"/>
              <c:layout>
                <c:manualLayout>
                  <c:x val="-4.798554252453139E-4"/>
                  <c:y val="-5.04419620265864E-2"/>
                </c:manualLayout>
              </c:layout>
              <c:spPr>
                <a:noFill/>
                <a:ln w="24263">
                  <a:noFill/>
                </a:ln>
              </c:spPr>
              <c:txPr>
                <a:bodyPr/>
                <a:lstStyle/>
                <a:p>
                  <a:pPr algn="just">
                    <a:defRPr lang="es-MX" sz="1362" b="1"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7.6926291048719205E-3"/>
                  <c:y val="-4.7535504365277176E-2"/>
                </c:manualLayout>
              </c:layout>
              <c:spPr>
                <a:noFill/>
                <a:ln w="24263">
                  <a:noFill/>
                </a:ln>
              </c:spPr>
              <c:txPr>
                <a:bodyPr/>
                <a:lstStyle/>
                <a:p>
                  <a:pPr algn="just">
                    <a:defRPr lang="es-MX" sz="1362" b="1"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extLst>
                <c:ext xmlns:c15="http://schemas.microsoft.com/office/drawing/2012/chart" uri="{CE6537A1-D6FC-4f65-9D91-7224C49458BB}"/>
              </c:extLst>
            </c:dLbl>
            <c:dLbl>
              <c:idx val="3"/>
              <c:spPr>
                <a:noFill/>
                <a:ln w="24263">
                  <a:noFill/>
                </a:ln>
              </c:spPr>
              <c:txPr>
                <a:bodyPr/>
                <a:lstStyle/>
                <a:p>
                  <a:pPr algn="just">
                    <a:defRPr lang="es-MX" sz="1195" b="0"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dLbl>
            <c:spPr>
              <a:noFill/>
              <a:ln w="24263">
                <a:noFill/>
              </a:ln>
            </c:spPr>
            <c:txPr>
              <a:bodyPr/>
              <a:lstStyle/>
              <a:p>
                <a:pPr algn="just">
                  <a:defRPr lang="es-MX" sz="1290" b="1"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Sheet1!$B$2:$D$2</c:f>
              <c:numCache>
                <c:formatCode>General</c:formatCode>
                <c:ptCount val="3"/>
                <c:pt idx="0">
                  <c:v>56</c:v>
                </c:pt>
                <c:pt idx="1">
                  <c:v>75</c:v>
                </c:pt>
                <c:pt idx="2">
                  <c:v>57</c:v>
                </c:pt>
              </c:numCache>
            </c:numRef>
          </c:val>
        </c:ser>
        <c:ser>
          <c:idx val="1"/>
          <c:order val="1"/>
          <c:tx>
            <c:strRef>
              <c:f>Sheet1!$A$3</c:f>
              <c:strCache>
                <c:ptCount val="1"/>
                <c:pt idx="0">
                  <c:v>TC Only</c:v>
                </c:pt>
              </c:strCache>
            </c:strRef>
          </c:tx>
          <c:spPr>
            <a:solidFill>
              <a:srgbClr val="FFFF00"/>
            </a:solidFill>
            <a:ln w="12131">
              <a:solidFill>
                <a:srgbClr val="000000"/>
              </a:solidFill>
              <a:prstDash val="solid"/>
            </a:ln>
          </c:spPr>
          <c:invertIfNegative val="0"/>
          <c:dLbls>
            <c:dLbl>
              <c:idx val="0"/>
              <c:layout>
                <c:manualLayout>
                  <c:x val="-2.8871685422358559E-3"/>
                  <c:y val="-4.4172061644794917E-2"/>
                </c:manualLayout>
              </c:layout>
              <c:tx>
                <c:rich>
                  <a:bodyPr/>
                  <a:lstStyle/>
                  <a:p>
                    <a:pPr>
                      <a:defRPr lang="es-MX" sz="1362" b="1" i="0" u="none" strike="noStrike" baseline="0">
                        <a:solidFill>
                          <a:schemeClr val="tx1"/>
                        </a:solidFill>
                        <a:latin typeface="Arial"/>
                        <a:ea typeface="Arial"/>
                        <a:cs typeface="Arial"/>
                      </a:defRPr>
                    </a:pPr>
                    <a:r>
                      <a:rPr lang="en-US" dirty="0" smtClean="0">
                        <a:solidFill>
                          <a:schemeClr val="tx1"/>
                        </a:solidFill>
                      </a:rPr>
                      <a:t>59</a:t>
                    </a:r>
                    <a:endParaRPr lang="en-US" dirty="0"/>
                  </a:p>
                </c:rich>
              </c:tx>
              <c:spPr>
                <a:noFill/>
                <a:ln w="24263">
                  <a:noFill/>
                </a:ln>
              </c:spPr>
              <c:showLegendKey val="0"/>
              <c:showVal val="0"/>
              <c:showCatName val="0"/>
              <c:showSerName val="0"/>
              <c:showPercent val="0"/>
              <c:showBubbleSize val="0"/>
              <c:extLst>
                <c:ext xmlns:c15="http://schemas.microsoft.com/office/drawing/2012/chart" uri="{CE6537A1-D6FC-4f65-9D91-7224C49458BB}"/>
              </c:extLst>
            </c:dLbl>
            <c:dLbl>
              <c:idx val="1"/>
              <c:layout>
                <c:manualLayout>
                  <c:x val="5.2853159878813788E-3"/>
                  <c:y val="-3.8288054043453076E-2"/>
                </c:manualLayout>
              </c:layout>
              <c:spPr>
                <a:noFill/>
                <a:ln w="24263">
                  <a:noFill/>
                </a:ln>
              </c:spPr>
              <c:txPr>
                <a:bodyPr/>
                <a:lstStyle/>
                <a:p>
                  <a:pPr>
                    <a:defRPr lang="es-MX" sz="1362" b="1"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6.0136317835073304E-3"/>
                  <c:y val="-4.3178548007684621E-2"/>
                </c:manualLayout>
              </c:layout>
              <c:spPr>
                <a:noFill/>
                <a:ln w="24263">
                  <a:noFill/>
                </a:ln>
              </c:spPr>
              <c:txPr>
                <a:bodyPr/>
                <a:lstStyle/>
                <a:p>
                  <a:pPr>
                    <a:defRPr lang="es-MX" sz="1362" b="1"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extLst>
                <c:ext xmlns:c15="http://schemas.microsoft.com/office/drawing/2012/chart" uri="{CE6537A1-D6FC-4f65-9D91-7224C49458BB}"/>
              </c:extLst>
            </c:dLbl>
            <c:dLbl>
              <c:idx val="3"/>
              <c:spPr>
                <a:noFill/>
                <a:ln w="24263">
                  <a:noFill/>
                </a:ln>
              </c:spPr>
              <c:txPr>
                <a:bodyPr/>
                <a:lstStyle/>
                <a:p>
                  <a:pPr>
                    <a:defRPr lang="es-MX" sz="1195" b="0"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dLbl>
            <c:spPr>
              <a:noFill/>
              <a:ln w="24263">
                <a:noFill/>
              </a:ln>
            </c:spPr>
            <c:txPr>
              <a:bodyPr/>
              <a:lstStyle/>
              <a:p>
                <a:pPr>
                  <a:defRPr lang="es-MX" sz="1290" b="1"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Sheet1!$B$3:$D$3</c:f>
              <c:numCache>
                <c:formatCode>General</c:formatCode>
                <c:ptCount val="3"/>
                <c:pt idx="0">
                  <c:v>59</c:v>
                </c:pt>
                <c:pt idx="1">
                  <c:v>78</c:v>
                </c:pt>
                <c:pt idx="2">
                  <c:v>61</c:v>
                </c:pt>
              </c:numCache>
            </c:numRef>
          </c:val>
        </c:ser>
        <c:ser>
          <c:idx val="2"/>
          <c:order val="2"/>
          <c:tx>
            <c:strRef>
              <c:f>Sheet1!$A$4</c:f>
              <c:strCache>
                <c:ptCount val="1"/>
                <c:pt idx="0">
                  <c:v>TC + Aftercare</c:v>
                </c:pt>
              </c:strCache>
            </c:strRef>
          </c:tx>
          <c:spPr>
            <a:solidFill>
              <a:srgbClr val="00FFFF"/>
            </a:solidFill>
            <a:ln w="12131">
              <a:solidFill>
                <a:srgbClr val="000000"/>
              </a:solidFill>
              <a:prstDash val="solid"/>
            </a:ln>
          </c:spPr>
          <c:invertIfNegative val="0"/>
          <c:dLbls>
            <c:dLbl>
              <c:idx val="0"/>
              <c:layout>
                <c:manualLayout>
                  <c:x val="2.8780028708908878E-3"/>
                  <c:y val="-4.1416761454826589E-2"/>
                </c:manualLayout>
              </c:layout>
              <c:spPr>
                <a:noFill/>
                <a:ln w="24263">
                  <a:noFill/>
                </a:ln>
              </c:spPr>
              <c:txPr>
                <a:bodyPr/>
                <a:lstStyle/>
                <a:p>
                  <a:pPr>
                    <a:defRPr lang="es-MX" sz="1362" b="1"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7.3284030337624206E-3"/>
                  <c:y val="-3.1632782555065256E-2"/>
                </c:manualLayout>
              </c:layout>
              <c:spPr>
                <a:noFill/>
                <a:ln w="24263">
                  <a:noFill/>
                </a:ln>
              </c:spPr>
              <c:txPr>
                <a:bodyPr/>
                <a:lstStyle/>
                <a:p>
                  <a:pPr>
                    <a:defRPr lang="es-MX" sz="1362" b="1"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1.0538108407552163E-2"/>
                  <c:y val="-3.6526267490594802E-2"/>
                </c:manualLayout>
              </c:layout>
              <c:spPr>
                <a:noFill/>
                <a:ln w="24263">
                  <a:noFill/>
                </a:ln>
              </c:spPr>
              <c:txPr>
                <a:bodyPr/>
                <a:lstStyle/>
                <a:p>
                  <a:pPr>
                    <a:defRPr lang="es-MX" sz="1362" b="1"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extLst>
                <c:ext xmlns:c15="http://schemas.microsoft.com/office/drawing/2012/chart" uri="{CE6537A1-D6FC-4f65-9D91-7224C49458BB}"/>
              </c:extLst>
            </c:dLbl>
            <c:spPr>
              <a:noFill/>
              <a:ln w="24263">
                <a:noFill/>
              </a:ln>
            </c:spPr>
            <c:txPr>
              <a:bodyPr/>
              <a:lstStyle/>
              <a:p>
                <a:pPr>
                  <a:defRPr lang="es-MX" sz="1290" b="1" i="0" u="none" strike="noStrike" baseline="0">
                    <a:solidFill>
                      <a:schemeClr val="tx1"/>
                    </a:solidFill>
                    <a:latin typeface="Arial"/>
                    <a:ea typeface="Arial"/>
                    <a:cs typeface="Aria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Sheet1!$B$4:$D$4</c:f>
              <c:numCache>
                <c:formatCode>General</c:formatCode>
                <c:ptCount val="3"/>
                <c:pt idx="0">
                  <c:v>24</c:v>
                </c:pt>
                <c:pt idx="1">
                  <c:v>27</c:v>
                </c:pt>
                <c:pt idx="2">
                  <c:v>41</c:v>
                </c:pt>
              </c:numCache>
            </c:numRef>
          </c:val>
        </c:ser>
        <c:dLbls>
          <c:showLegendKey val="0"/>
          <c:showVal val="0"/>
          <c:showCatName val="0"/>
          <c:showSerName val="0"/>
          <c:showPercent val="0"/>
          <c:showBubbleSize val="0"/>
        </c:dLbls>
        <c:gapWidth val="100"/>
        <c:gapDepth val="80"/>
        <c:shape val="box"/>
        <c:axId val="294659576"/>
        <c:axId val="294659968"/>
        <c:axId val="0"/>
      </c:bar3DChart>
      <c:catAx>
        <c:axId val="294659576"/>
        <c:scaling>
          <c:orientation val="minMax"/>
        </c:scaling>
        <c:delete val="0"/>
        <c:axPos val="b"/>
        <c:numFmt formatCode="General" sourceLinked="1"/>
        <c:majorTickMark val="out"/>
        <c:minorTickMark val="none"/>
        <c:tickLblPos val="low"/>
        <c:spPr>
          <a:ln w="12131">
            <a:solidFill>
              <a:srgbClr val="000000"/>
            </a:solidFill>
            <a:prstDash val="solid"/>
          </a:ln>
        </c:spPr>
        <c:txPr>
          <a:bodyPr rot="0" vert="horz"/>
          <a:lstStyle/>
          <a:p>
            <a:pPr>
              <a:defRPr lang="es-MX" sz="1266" b="1" i="0" u="none" strike="noStrike" baseline="0">
                <a:solidFill>
                  <a:schemeClr val="tx1"/>
                </a:solidFill>
                <a:latin typeface="Arial"/>
                <a:ea typeface="Arial"/>
                <a:cs typeface="Arial"/>
              </a:defRPr>
            </a:pPr>
            <a:endParaRPr lang="es-MX"/>
          </a:p>
        </c:txPr>
        <c:crossAx val="294659968"/>
        <c:crosses val="autoZero"/>
        <c:auto val="1"/>
        <c:lblAlgn val="ctr"/>
        <c:lblOffset val="100"/>
        <c:tickLblSkip val="1"/>
        <c:tickMarkSkip val="1"/>
        <c:noMultiLvlLbl val="0"/>
      </c:catAx>
      <c:valAx>
        <c:axId val="294659968"/>
        <c:scaling>
          <c:orientation val="minMax"/>
          <c:max val="100"/>
          <c:min val="0"/>
        </c:scaling>
        <c:delete val="0"/>
        <c:axPos val="l"/>
        <c:numFmt formatCode="General" sourceLinked="1"/>
        <c:majorTickMark val="out"/>
        <c:minorTickMark val="none"/>
        <c:tickLblPos val="nextTo"/>
        <c:spPr>
          <a:ln w="12131">
            <a:solidFill>
              <a:srgbClr val="FFFFFF"/>
            </a:solidFill>
            <a:prstDash val="solid"/>
          </a:ln>
        </c:spPr>
        <c:txPr>
          <a:bodyPr rot="0" vert="horz"/>
          <a:lstStyle/>
          <a:p>
            <a:pPr>
              <a:defRPr sz="1364" b="1" i="0" u="none" strike="noStrike" baseline="0">
                <a:solidFill>
                  <a:srgbClr val="FFFFFF"/>
                </a:solidFill>
                <a:latin typeface="Arial"/>
                <a:ea typeface="Arial"/>
                <a:cs typeface="Arial"/>
              </a:defRPr>
            </a:pPr>
            <a:endParaRPr lang="es-MX"/>
          </a:p>
        </c:txPr>
        <c:crossAx val="294659576"/>
        <c:crosses val="autoZero"/>
        <c:crossBetween val="between"/>
        <c:majorUnit val="20"/>
        <c:minorUnit val="5"/>
      </c:valAx>
      <c:spPr>
        <a:noFill/>
        <a:ln w="25381">
          <a:noFill/>
        </a:ln>
      </c:spPr>
    </c:plotArea>
    <c:legend>
      <c:legendPos val="r"/>
      <c:layout>
        <c:manualLayout>
          <c:xMode val="edge"/>
          <c:yMode val="edge"/>
          <c:x val="2.8206065681478529E-2"/>
          <c:y val="3.6996281172049519E-2"/>
          <c:w val="0.27791564964885224"/>
          <c:h val="0.1990522524634793"/>
        </c:manualLayout>
      </c:layout>
      <c:overlay val="0"/>
      <c:spPr>
        <a:noFill/>
        <a:ln w="24263">
          <a:noFill/>
        </a:ln>
      </c:spPr>
      <c:txPr>
        <a:bodyPr/>
        <a:lstStyle/>
        <a:p>
          <a:pPr>
            <a:defRPr lang="es-MX" sz="1405" b="1" i="0" u="none" strike="noStrike" baseline="0">
              <a:solidFill>
                <a:srgbClr val="FFFFFF"/>
              </a:solidFill>
              <a:latin typeface="Arial"/>
              <a:ea typeface="Arial"/>
              <a:cs typeface="Arial"/>
            </a:defRPr>
          </a:pPr>
          <a:endParaRPr lang="es-MX"/>
        </a:p>
      </c:txPr>
    </c:legend>
    <c:plotVisOnly val="1"/>
    <c:dispBlanksAs val="gap"/>
    <c:showDLblsOverMax val="0"/>
  </c:chart>
  <c:spPr>
    <a:noFill/>
    <a:ln>
      <a:noFill/>
    </a:ln>
  </c:spPr>
  <c:txPr>
    <a:bodyPr/>
    <a:lstStyle/>
    <a:p>
      <a:pPr>
        <a:defRPr sz="1195" b="1" i="0" u="none" strike="noStrike" baseline="0">
          <a:solidFill>
            <a:schemeClr val="tx1"/>
          </a:solidFill>
          <a:latin typeface="Tahoma"/>
          <a:ea typeface="Tahoma"/>
          <a:cs typeface="Tahoma"/>
        </a:defRPr>
      </a:pPr>
      <a:endParaRPr lang="es-MX"/>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sz="2000"/>
                </a:pPr>
                <a:endParaRPr lang="es-MX"/>
              </a:p>
            </c:txPr>
            <c:showLegendKey val="0"/>
            <c:showVal val="0"/>
            <c:showCatName val="1"/>
            <c:showSerName val="0"/>
            <c:showPercent val="1"/>
            <c:showBubbleSize val="0"/>
            <c:showLeaderLines val="1"/>
            <c:extLst>
              <c:ext xmlns:c15="http://schemas.microsoft.com/office/drawing/2012/chart" uri="{CE6537A1-D6FC-4f65-9D91-7224C49458BB}"/>
            </c:extLst>
          </c:dLbls>
          <c:cat>
            <c:strRef>
              <c:f>Hoja7!$B$11:$B$12</c:f>
              <c:strCache>
                <c:ptCount val="2"/>
                <c:pt idx="0">
                  <c:v>No nunca</c:v>
                </c:pt>
                <c:pt idx="1">
                  <c:v>Si</c:v>
                </c:pt>
              </c:strCache>
            </c:strRef>
          </c:cat>
          <c:val>
            <c:numRef>
              <c:f>Hoja7!$C$11:$C$12</c:f>
              <c:numCache>
                <c:formatCode>0.00%</c:formatCode>
                <c:ptCount val="2"/>
                <c:pt idx="0">
                  <c:v>0.2458628841607565</c:v>
                </c:pt>
                <c:pt idx="1">
                  <c:v>0.75177304964539005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s-MX" sz="2000"/>
              <a:t>Número</a:t>
            </a:r>
            <a:r>
              <a:rPr lang="es-MX" sz="2000" baseline="0"/>
              <a:t> de Reclusiones previas</a:t>
            </a:r>
            <a:endParaRPr lang="es-MX" sz="2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2000"/>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Hoja7!$D$11:$F$11</c:f>
              <c:strCache>
                <c:ptCount val="3"/>
                <c:pt idx="0">
                  <c:v>Dos veces</c:v>
                </c:pt>
                <c:pt idx="1">
                  <c:v>Tres o más</c:v>
                </c:pt>
                <c:pt idx="2">
                  <c:v>Una vez</c:v>
                </c:pt>
              </c:strCache>
            </c:strRef>
          </c:cat>
          <c:val>
            <c:numRef>
              <c:f>Hoja7!$D$12:$F$12</c:f>
              <c:numCache>
                <c:formatCode>0.00%</c:formatCode>
                <c:ptCount val="3"/>
                <c:pt idx="0">
                  <c:v>0.25700000000000001</c:v>
                </c:pt>
                <c:pt idx="1">
                  <c:v>0.2853</c:v>
                </c:pt>
                <c:pt idx="2">
                  <c:v>0.36990000000000001</c:v>
                </c:pt>
              </c:numCache>
            </c:numRef>
          </c:val>
          <c:shape val="box"/>
        </c:ser>
        <c:ser>
          <c:idx val="1"/>
          <c:order val="1"/>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Hoja7!$D$11:$F$11</c:f>
              <c:strCache>
                <c:ptCount val="3"/>
                <c:pt idx="0">
                  <c:v>Dos veces</c:v>
                </c:pt>
                <c:pt idx="1">
                  <c:v>Tres o más</c:v>
                </c:pt>
                <c:pt idx="2">
                  <c:v>Una vez</c:v>
                </c:pt>
              </c:strCache>
            </c:strRef>
          </c:cat>
          <c:val>
            <c:numRef>
              <c:f>Hoja7!$D$13:$F$13</c:f>
              <c:numCache>
                <c:formatCode>General</c:formatCode>
                <c:ptCount val="3"/>
              </c:numCache>
            </c:numRef>
          </c:val>
        </c:ser>
        <c:dLbls>
          <c:showLegendKey val="0"/>
          <c:showVal val="1"/>
          <c:showCatName val="0"/>
          <c:showSerName val="0"/>
          <c:showPercent val="0"/>
          <c:showBubbleSize val="0"/>
        </c:dLbls>
        <c:gapWidth val="150"/>
        <c:shape val="cylinder"/>
        <c:axId val="294663104"/>
        <c:axId val="294663496"/>
        <c:axId val="0"/>
      </c:bar3DChart>
      <c:catAx>
        <c:axId val="294663104"/>
        <c:scaling>
          <c:orientation val="minMax"/>
        </c:scaling>
        <c:delete val="0"/>
        <c:axPos val="b"/>
        <c:numFmt formatCode="General" sourceLinked="0"/>
        <c:majorTickMark val="none"/>
        <c:minorTickMark val="none"/>
        <c:tickLblPos val="nextTo"/>
        <c:txPr>
          <a:bodyPr/>
          <a:lstStyle/>
          <a:p>
            <a:pPr>
              <a:defRPr sz="2000"/>
            </a:pPr>
            <a:endParaRPr lang="es-MX"/>
          </a:p>
        </c:txPr>
        <c:crossAx val="294663496"/>
        <c:crosses val="autoZero"/>
        <c:auto val="1"/>
        <c:lblAlgn val="ctr"/>
        <c:lblOffset val="100"/>
        <c:noMultiLvlLbl val="0"/>
      </c:catAx>
      <c:valAx>
        <c:axId val="294663496"/>
        <c:scaling>
          <c:orientation val="minMax"/>
        </c:scaling>
        <c:delete val="1"/>
        <c:axPos val="l"/>
        <c:numFmt formatCode="0.00%" sourceLinked="1"/>
        <c:majorTickMark val="out"/>
        <c:minorTickMark val="none"/>
        <c:tickLblPos val="nextTo"/>
        <c:crossAx val="29466310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txPr>
              <a:bodyPr/>
              <a:lstStyle/>
              <a:p>
                <a:pPr>
                  <a:defRPr sz="2000"/>
                </a:pPr>
                <a:endParaRPr lang="es-MX"/>
              </a:p>
            </c:txPr>
            <c:showLegendKey val="0"/>
            <c:showVal val="0"/>
            <c:showCatName val="0"/>
            <c:showSerName val="0"/>
            <c:showPercent val="1"/>
            <c:showBubbleSize val="0"/>
            <c:showLeaderLines val="1"/>
            <c:extLst>
              <c:ext xmlns:c15="http://schemas.microsoft.com/office/drawing/2012/chart" uri="{CE6537A1-D6FC-4f65-9D91-7224C49458BB}"/>
            </c:extLst>
          </c:dLbls>
          <c:cat>
            <c:strRef>
              <c:f>Hoja10!$I$56:$I$57</c:f>
              <c:strCache>
                <c:ptCount val="2"/>
                <c:pt idx="0">
                  <c:v>No</c:v>
                </c:pt>
                <c:pt idx="1">
                  <c:v>Si</c:v>
                </c:pt>
              </c:strCache>
            </c:strRef>
          </c:cat>
          <c:val>
            <c:numRef>
              <c:f>Hoja10!$J$56:$J$57</c:f>
              <c:numCache>
                <c:formatCode>0.00%</c:formatCode>
                <c:ptCount val="2"/>
                <c:pt idx="0">
                  <c:v>0.2293</c:v>
                </c:pt>
                <c:pt idx="1">
                  <c:v>0.76600000000000001</c:v>
                </c:pt>
              </c:numCache>
            </c:numRef>
          </c:val>
        </c:ser>
        <c:dLbls>
          <c:showLegendKey val="0"/>
          <c:showVal val="0"/>
          <c:showCatName val="0"/>
          <c:showSerName val="0"/>
          <c:showPercent val="1"/>
          <c:showBubbleSize val="0"/>
          <c:showLeaderLines val="1"/>
        </c:dLbls>
      </c:pie3DChart>
    </c:plotArea>
    <c:legend>
      <c:legendPos val="t"/>
      <c:overlay val="0"/>
      <c:txPr>
        <a:bodyPr/>
        <a:lstStyle/>
        <a:p>
          <a:pPr>
            <a:defRPr sz="2000"/>
          </a:pPr>
          <a:endParaRPr lang="es-MX"/>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2.7777777777777776E-2"/>
          <c:y val="2.7777777777777776E-2"/>
          <c:w val="0.93888888888888888"/>
          <c:h val="0.83309419655876349"/>
        </c:manualLayout>
      </c:layout>
      <c:bar3DChart>
        <c:barDir val="col"/>
        <c:grouping val="stacked"/>
        <c:varyColors val="0"/>
        <c:ser>
          <c:idx val="0"/>
          <c:order val="0"/>
          <c:invertIfNegative val="0"/>
          <c:dLbls>
            <c:spPr>
              <a:noFill/>
              <a:ln>
                <a:noFill/>
              </a:ln>
              <a:effectLst/>
            </c:spPr>
            <c:txPr>
              <a:bodyPr/>
              <a:lstStyle/>
              <a:p>
                <a:pPr>
                  <a:defRPr sz="1800"/>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Hoja10!$J$70:$J$71</c:f>
              <c:strCache>
                <c:ptCount val="2"/>
                <c:pt idx="0">
                  <c:v>Si</c:v>
                </c:pt>
                <c:pt idx="1">
                  <c:v>No  </c:v>
                </c:pt>
              </c:strCache>
            </c:strRef>
          </c:cat>
          <c:val>
            <c:numRef>
              <c:f>Hoja10!$K$70:$K$71</c:f>
              <c:numCache>
                <c:formatCode>0.00%</c:formatCode>
                <c:ptCount val="2"/>
                <c:pt idx="0">
                  <c:v>0.54137115839243499</c:v>
                </c:pt>
                <c:pt idx="1">
                  <c:v>0.45153664302600471</c:v>
                </c:pt>
              </c:numCache>
            </c:numRef>
          </c:val>
        </c:ser>
        <c:dLbls>
          <c:showLegendKey val="0"/>
          <c:showVal val="1"/>
          <c:showCatName val="0"/>
          <c:showSerName val="0"/>
          <c:showPercent val="0"/>
          <c:showBubbleSize val="0"/>
        </c:dLbls>
        <c:gapWidth val="95"/>
        <c:gapDepth val="95"/>
        <c:shape val="box"/>
        <c:axId val="294663888"/>
        <c:axId val="294661536"/>
        <c:axId val="0"/>
      </c:bar3DChart>
      <c:catAx>
        <c:axId val="294663888"/>
        <c:scaling>
          <c:orientation val="minMax"/>
        </c:scaling>
        <c:delete val="0"/>
        <c:axPos val="b"/>
        <c:numFmt formatCode="General" sourceLinked="0"/>
        <c:majorTickMark val="none"/>
        <c:minorTickMark val="none"/>
        <c:tickLblPos val="nextTo"/>
        <c:txPr>
          <a:bodyPr/>
          <a:lstStyle/>
          <a:p>
            <a:pPr>
              <a:defRPr sz="1800" b="1"/>
            </a:pPr>
            <a:endParaRPr lang="es-MX"/>
          </a:p>
        </c:txPr>
        <c:crossAx val="294661536"/>
        <c:crosses val="autoZero"/>
        <c:auto val="1"/>
        <c:lblAlgn val="ctr"/>
        <c:lblOffset val="100"/>
        <c:noMultiLvlLbl val="0"/>
      </c:catAx>
      <c:valAx>
        <c:axId val="294661536"/>
        <c:scaling>
          <c:orientation val="minMax"/>
        </c:scaling>
        <c:delete val="1"/>
        <c:axPos val="l"/>
        <c:numFmt formatCode="0.00%" sourceLinked="1"/>
        <c:majorTickMark val="out"/>
        <c:minorTickMark val="none"/>
        <c:tickLblPos val="nextTo"/>
        <c:crossAx val="294663888"/>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7A2E7-CC36-4CA0-BA30-AA86D1503D02}"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s-MX"/>
        </a:p>
      </dgm:t>
    </dgm:pt>
    <dgm:pt modelId="{C8B4FBEA-8DCE-4D40-92F4-E55E6D3775AC}">
      <dgm:prSet phldrT="[Texto]" custT="1"/>
      <dgm:spPr/>
      <dgm:t>
        <a:bodyPr/>
        <a:lstStyle/>
        <a:p>
          <a:r>
            <a:rPr lang="es-MX" sz="1400" b="1" dirty="0" smtClean="0"/>
            <a:t>1935 Akron Ohio</a:t>
          </a:r>
          <a:endParaRPr lang="es-MX" sz="1400" b="1" dirty="0"/>
        </a:p>
      </dgm:t>
    </dgm:pt>
    <dgm:pt modelId="{5D4DD918-A94A-468C-8BD3-CB0F8D4A8ADC}" type="parTrans" cxnId="{9C5A01DF-A0C3-475E-8E08-5ED6B579E758}">
      <dgm:prSet/>
      <dgm:spPr/>
      <dgm:t>
        <a:bodyPr/>
        <a:lstStyle/>
        <a:p>
          <a:endParaRPr lang="es-MX"/>
        </a:p>
      </dgm:t>
    </dgm:pt>
    <dgm:pt modelId="{14D4D725-0B17-4BD3-B8A7-AD9FCFFFB9E0}" type="sibTrans" cxnId="{9C5A01DF-A0C3-475E-8E08-5ED6B579E758}">
      <dgm:prSet/>
      <dgm:spPr/>
      <dgm:t>
        <a:bodyPr/>
        <a:lstStyle/>
        <a:p>
          <a:endParaRPr lang="es-MX"/>
        </a:p>
      </dgm:t>
    </dgm:pt>
    <dgm:pt modelId="{3B39F8F7-674A-4956-8BF6-D1EBF6BCE3EF}">
      <dgm:prSet phldrT="[Texto]" custT="1"/>
      <dgm:spPr/>
      <dgm:t>
        <a:bodyPr/>
        <a:lstStyle/>
        <a:p>
          <a:r>
            <a:rPr lang="es-MX" sz="1400" dirty="0" smtClean="0"/>
            <a:t>Alcohólicos Anónimos</a:t>
          </a:r>
          <a:endParaRPr lang="es-MX" sz="1400" dirty="0"/>
        </a:p>
      </dgm:t>
    </dgm:pt>
    <dgm:pt modelId="{E124382A-2063-4561-B257-B77B32EF1AFF}" type="parTrans" cxnId="{C3C324B9-5E73-461B-B01E-C8D97DA1986E}">
      <dgm:prSet/>
      <dgm:spPr/>
      <dgm:t>
        <a:bodyPr/>
        <a:lstStyle/>
        <a:p>
          <a:endParaRPr lang="es-MX"/>
        </a:p>
      </dgm:t>
    </dgm:pt>
    <dgm:pt modelId="{D8A06F97-2CEE-4C3D-90D0-E0EBA9D24E60}" type="sibTrans" cxnId="{C3C324B9-5E73-461B-B01E-C8D97DA1986E}">
      <dgm:prSet/>
      <dgm:spPr/>
      <dgm:t>
        <a:bodyPr/>
        <a:lstStyle/>
        <a:p>
          <a:endParaRPr lang="es-MX"/>
        </a:p>
      </dgm:t>
    </dgm:pt>
    <dgm:pt modelId="{2BE5C369-5DAC-4F64-9F09-91945609BDE5}">
      <dgm:prSet phldrT="[Texto]" custT="1"/>
      <dgm:spPr/>
      <dgm:t>
        <a:bodyPr/>
        <a:lstStyle/>
        <a:p>
          <a:r>
            <a:rPr lang="es-MX" sz="1400" b="1" dirty="0" smtClean="0"/>
            <a:t>1950. Londres Inglaterra</a:t>
          </a:r>
          <a:endParaRPr lang="es-MX" sz="1400" b="1" dirty="0"/>
        </a:p>
      </dgm:t>
    </dgm:pt>
    <dgm:pt modelId="{021E25D0-F79B-4546-B252-2E802A7ABDDD}" type="parTrans" cxnId="{848BF30E-9E9B-4869-A6CB-B59C59BB9242}">
      <dgm:prSet/>
      <dgm:spPr/>
      <dgm:t>
        <a:bodyPr/>
        <a:lstStyle/>
        <a:p>
          <a:endParaRPr lang="es-MX"/>
        </a:p>
      </dgm:t>
    </dgm:pt>
    <dgm:pt modelId="{F3B16B65-70B3-4188-B4A2-7440D846BD8B}" type="sibTrans" cxnId="{848BF30E-9E9B-4869-A6CB-B59C59BB9242}">
      <dgm:prSet/>
      <dgm:spPr/>
      <dgm:t>
        <a:bodyPr/>
        <a:lstStyle/>
        <a:p>
          <a:endParaRPr lang="es-MX"/>
        </a:p>
      </dgm:t>
    </dgm:pt>
    <dgm:pt modelId="{747404A1-1353-4EAC-BC57-A7E06AA41724}">
      <dgm:prSet phldrT="[Texto]"/>
      <dgm:spPr/>
      <dgm:t>
        <a:bodyPr/>
        <a:lstStyle/>
        <a:p>
          <a:r>
            <a:rPr lang="es-MX" dirty="0" smtClean="0"/>
            <a:t>Comunidad terapéutica psiquiátrica de Maxwell Jones</a:t>
          </a:r>
          <a:endParaRPr lang="es-MX" dirty="0"/>
        </a:p>
      </dgm:t>
    </dgm:pt>
    <dgm:pt modelId="{DF349E8B-0A0A-4B3F-9CA0-E4521D38FCDE}" type="parTrans" cxnId="{D00D1639-9FC1-4D94-B03E-B7C1D419ADF0}">
      <dgm:prSet/>
      <dgm:spPr/>
      <dgm:t>
        <a:bodyPr/>
        <a:lstStyle/>
        <a:p>
          <a:endParaRPr lang="es-MX"/>
        </a:p>
      </dgm:t>
    </dgm:pt>
    <dgm:pt modelId="{64991543-4233-4FA9-87E6-D11E365ED7EE}" type="sibTrans" cxnId="{D00D1639-9FC1-4D94-B03E-B7C1D419ADF0}">
      <dgm:prSet/>
      <dgm:spPr/>
      <dgm:t>
        <a:bodyPr/>
        <a:lstStyle/>
        <a:p>
          <a:endParaRPr lang="es-MX"/>
        </a:p>
      </dgm:t>
    </dgm:pt>
    <dgm:pt modelId="{B089CEF4-52C8-4ECF-AB3D-CF547BC8CCB7}">
      <dgm:prSet phldrT="[Texto]" custT="1"/>
      <dgm:spPr/>
      <dgm:t>
        <a:bodyPr/>
        <a:lstStyle/>
        <a:p>
          <a:r>
            <a:rPr lang="es-MX" sz="1600" b="1" dirty="0" smtClean="0"/>
            <a:t>1959 California</a:t>
          </a:r>
          <a:endParaRPr lang="es-MX" sz="1600" b="1" dirty="0"/>
        </a:p>
      </dgm:t>
    </dgm:pt>
    <dgm:pt modelId="{BE23CCFA-ACD8-45CD-9C10-6DC6AE11DFA3}" type="parTrans" cxnId="{7F8B4C23-C008-4381-A47A-299EFB8C02A4}">
      <dgm:prSet/>
      <dgm:spPr/>
      <dgm:t>
        <a:bodyPr/>
        <a:lstStyle/>
        <a:p>
          <a:endParaRPr lang="es-MX"/>
        </a:p>
      </dgm:t>
    </dgm:pt>
    <dgm:pt modelId="{8F78B0E3-4732-42BA-BAC9-69EC442A3399}" type="sibTrans" cxnId="{7F8B4C23-C008-4381-A47A-299EFB8C02A4}">
      <dgm:prSet/>
      <dgm:spPr/>
      <dgm:t>
        <a:bodyPr/>
        <a:lstStyle/>
        <a:p>
          <a:endParaRPr lang="es-MX"/>
        </a:p>
      </dgm:t>
    </dgm:pt>
    <dgm:pt modelId="{C22A583D-9CF6-4CDD-9B48-2878E3601151}">
      <dgm:prSet phldrT="[Texto]"/>
      <dgm:spPr/>
      <dgm:t>
        <a:bodyPr/>
        <a:lstStyle/>
        <a:p>
          <a:r>
            <a:rPr lang="es-MX" dirty="0" smtClean="0"/>
            <a:t>Synanon</a:t>
          </a:r>
          <a:endParaRPr lang="es-MX" dirty="0"/>
        </a:p>
      </dgm:t>
    </dgm:pt>
    <dgm:pt modelId="{5D513F92-394D-4027-A57F-4CEB7394BDF5}" type="parTrans" cxnId="{FFA6F39A-C675-484C-93E7-E44A93B05965}">
      <dgm:prSet/>
      <dgm:spPr/>
      <dgm:t>
        <a:bodyPr/>
        <a:lstStyle/>
        <a:p>
          <a:endParaRPr lang="es-MX"/>
        </a:p>
      </dgm:t>
    </dgm:pt>
    <dgm:pt modelId="{DC714511-2AC3-49DA-AD1B-38D93652BF9D}" type="sibTrans" cxnId="{FFA6F39A-C675-484C-93E7-E44A93B05965}">
      <dgm:prSet/>
      <dgm:spPr/>
      <dgm:t>
        <a:bodyPr/>
        <a:lstStyle/>
        <a:p>
          <a:endParaRPr lang="es-MX"/>
        </a:p>
      </dgm:t>
    </dgm:pt>
    <dgm:pt modelId="{70C66F96-B3A9-4F8B-8F11-0BA90C8D5278}">
      <dgm:prSet custT="1"/>
      <dgm:spPr/>
      <dgm:t>
        <a:bodyPr/>
        <a:lstStyle/>
        <a:p>
          <a:r>
            <a:rPr lang="es-MX" sz="1400" b="1" dirty="0" smtClean="0"/>
            <a:t>Nueva York 1964</a:t>
          </a:r>
          <a:endParaRPr lang="es-MX" sz="1400" b="1" dirty="0"/>
        </a:p>
      </dgm:t>
    </dgm:pt>
    <dgm:pt modelId="{3E9DCB07-74C9-42EC-8964-CA41E22C4AD2}" type="parTrans" cxnId="{7642899E-36F1-4CDB-A2AF-5A759851AF17}">
      <dgm:prSet/>
      <dgm:spPr/>
      <dgm:t>
        <a:bodyPr/>
        <a:lstStyle/>
        <a:p>
          <a:endParaRPr lang="es-MX"/>
        </a:p>
      </dgm:t>
    </dgm:pt>
    <dgm:pt modelId="{38E47916-3862-4D26-9F90-10E31258BFE3}" type="sibTrans" cxnId="{7642899E-36F1-4CDB-A2AF-5A759851AF17}">
      <dgm:prSet/>
      <dgm:spPr/>
      <dgm:t>
        <a:bodyPr/>
        <a:lstStyle/>
        <a:p>
          <a:endParaRPr lang="es-MX"/>
        </a:p>
      </dgm:t>
    </dgm:pt>
    <dgm:pt modelId="{96926E5A-63F5-4678-B610-DEB4DCA29255}">
      <dgm:prSet/>
      <dgm:spPr/>
      <dgm:t>
        <a:bodyPr/>
        <a:lstStyle/>
        <a:p>
          <a:r>
            <a:rPr lang="es-MX" dirty="0" smtClean="0"/>
            <a:t>Daytop </a:t>
          </a:r>
          <a:r>
            <a:rPr lang="es-MX" dirty="0" err="1" smtClean="0"/>
            <a:t>Village</a:t>
          </a:r>
          <a:r>
            <a:rPr lang="es-MX" dirty="0" smtClean="0"/>
            <a:t>. </a:t>
          </a:r>
          <a:endParaRPr lang="es-MX" dirty="0"/>
        </a:p>
      </dgm:t>
    </dgm:pt>
    <dgm:pt modelId="{08AB8617-7C03-458A-A685-88EBB10CD56B}" type="parTrans" cxnId="{5C7D6781-2700-4A77-BDCE-4ABCF8FB63B3}">
      <dgm:prSet/>
      <dgm:spPr/>
      <dgm:t>
        <a:bodyPr/>
        <a:lstStyle/>
        <a:p>
          <a:endParaRPr lang="es-MX"/>
        </a:p>
      </dgm:t>
    </dgm:pt>
    <dgm:pt modelId="{380197DA-D2DF-4F46-BBB0-C860DB0F0E1C}" type="sibTrans" cxnId="{5C7D6781-2700-4A77-BDCE-4ABCF8FB63B3}">
      <dgm:prSet/>
      <dgm:spPr/>
      <dgm:t>
        <a:bodyPr/>
        <a:lstStyle/>
        <a:p>
          <a:endParaRPr lang="es-MX"/>
        </a:p>
      </dgm:t>
    </dgm:pt>
    <dgm:pt modelId="{A7DE7789-0026-41ED-8ECE-9BF3BA8FDCAA}">
      <dgm:prSet custT="1"/>
      <dgm:spPr/>
      <dgm:t>
        <a:bodyPr/>
        <a:lstStyle/>
        <a:p>
          <a:r>
            <a:rPr lang="es-MX" sz="1400" b="1" dirty="0" smtClean="0"/>
            <a:t>1975 Italia</a:t>
          </a:r>
        </a:p>
      </dgm:t>
    </dgm:pt>
    <dgm:pt modelId="{C3A35E75-AFA4-4058-B2A6-1DA852165453}" type="parTrans" cxnId="{8C2DA3E6-327F-4E03-BD54-237FADCD078D}">
      <dgm:prSet/>
      <dgm:spPr/>
      <dgm:t>
        <a:bodyPr/>
        <a:lstStyle/>
        <a:p>
          <a:endParaRPr lang="es-MX"/>
        </a:p>
      </dgm:t>
    </dgm:pt>
    <dgm:pt modelId="{80E8005C-B51C-4D2F-9B53-0D1139EF20C1}" type="sibTrans" cxnId="{8C2DA3E6-327F-4E03-BD54-237FADCD078D}">
      <dgm:prSet/>
      <dgm:spPr/>
      <dgm:t>
        <a:bodyPr/>
        <a:lstStyle/>
        <a:p>
          <a:endParaRPr lang="es-MX"/>
        </a:p>
      </dgm:t>
    </dgm:pt>
    <dgm:pt modelId="{2BC1FE70-E0DB-4174-BC33-83E68B5C0ADF}">
      <dgm:prSet/>
      <dgm:spPr/>
      <dgm:t>
        <a:bodyPr/>
        <a:lstStyle/>
        <a:p>
          <a:r>
            <a:rPr lang="es-MX" dirty="0" smtClean="0"/>
            <a:t>Proyecto </a:t>
          </a:r>
          <a:r>
            <a:rPr lang="es-MX" dirty="0" err="1" smtClean="0"/>
            <a:t>Uomo</a:t>
          </a:r>
          <a:endParaRPr lang="es-MX" dirty="0"/>
        </a:p>
      </dgm:t>
    </dgm:pt>
    <dgm:pt modelId="{516D31FB-109E-4C6C-9325-97C478930914}" type="parTrans" cxnId="{F9272CD5-89D5-4944-82D9-B198AE0B154B}">
      <dgm:prSet/>
      <dgm:spPr/>
      <dgm:t>
        <a:bodyPr/>
        <a:lstStyle/>
        <a:p>
          <a:endParaRPr lang="es-MX"/>
        </a:p>
      </dgm:t>
    </dgm:pt>
    <dgm:pt modelId="{A132EEEC-F8C3-4581-9A6D-BEBA75319263}" type="sibTrans" cxnId="{F9272CD5-89D5-4944-82D9-B198AE0B154B}">
      <dgm:prSet/>
      <dgm:spPr/>
      <dgm:t>
        <a:bodyPr/>
        <a:lstStyle/>
        <a:p>
          <a:endParaRPr lang="es-MX"/>
        </a:p>
      </dgm:t>
    </dgm:pt>
    <dgm:pt modelId="{83E4E27E-08FF-4FA9-89A8-FB02A5CC65C6}" type="pres">
      <dgm:prSet presAssocID="{0C67A2E7-CC36-4CA0-BA30-AA86D1503D02}" presName="Name0" presStyleCnt="0">
        <dgm:presLayoutVars>
          <dgm:dir/>
          <dgm:animLvl val="lvl"/>
          <dgm:resizeHandles val="exact"/>
        </dgm:presLayoutVars>
      </dgm:prSet>
      <dgm:spPr/>
      <dgm:t>
        <a:bodyPr/>
        <a:lstStyle/>
        <a:p>
          <a:endParaRPr lang="es-MX"/>
        </a:p>
      </dgm:t>
    </dgm:pt>
    <dgm:pt modelId="{C4686A95-C78F-4204-94DC-02ECDF1BFF36}" type="pres">
      <dgm:prSet presAssocID="{C8B4FBEA-8DCE-4D40-92F4-E55E6D3775AC}" presName="vertFlow" presStyleCnt="0"/>
      <dgm:spPr/>
    </dgm:pt>
    <dgm:pt modelId="{3A0C65F9-425B-43D5-9055-37C244A01F6B}" type="pres">
      <dgm:prSet presAssocID="{C8B4FBEA-8DCE-4D40-92F4-E55E6D3775AC}" presName="header" presStyleLbl="node1" presStyleIdx="0" presStyleCnt="5" custLinFactY="-246995" custLinFactNeighborX="-161" custLinFactNeighborY="-300000"/>
      <dgm:spPr/>
      <dgm:t>
        <a:bodyPr/>
        <a:lstStyle/>
        <a:p>
          <a:endParaRPr lang="es-MX"/>
        </a:p>
      </dgm:t>
    </dgm:pt>
    <dgm:pt modelId="{6CD687DF-2BFD-451D-854C-8C0318711DD3}" type="pres">
      <dgm:prSet presAssocID="{E124382A-2063-4561-B257-B77B32EF1AFF}" presName="parTrans" presStyleLbl="sibTrans2D1" presStyleIdx="0" presStyleCnt="5"/>
      <dgm:spPr/>
      <dgm:t>
        <a:bodyPr/>
        <a:lstStyle/>
        <a:p>
          <a:endParaRPr lang="es-MX"/>
        </a:p>
      </dgm:t>
    </dgm:pt>
    <dgm:pt modelId="{504883C7-3C5E-4337-B068-CBC4678245A3}" type="pres">
      <dgm:prSet presAssocID="{3B39F8F7-674A-4956-8BF6-D1EBF6BCE3EF}" presName="child" presStyleLbl="alignAccFollowNode1" presStyleIdx="0" presStyleCnt="5" custScaleY="208380">
        <dgm:presLayoutVars>
          <dgm:chMax val="0"/>
          <dgm:bulletEnabled val="1"/>
        </dgm:presLayoutVars>
      </dgm:prSet>
      <dgm:spPr/>
      <dgm:t>
        <a:bodyPr/>
        <a:lstStyle/>
        <a:p>
          <a:endParaRPr lang="es-MX"/>
        </a:p>
      </dgm:t>
    </dgm:pt>
    <dgm:pt modelId="{295D2B9C-2E7B-476A-BDE4-13724A1F4998}" type="pres">
      <dgm:prSet presAssocID="{C8B4FBEA-8DCE-4D40-92F4-E55E6D3775AC}" presName="hSp" presStyleCnt="0"/>
      <dgm:spPr/>
    </dgm:pt>
    <dgm:pt modelId="{DDABC90A-8FCD-428E-9EC5-1B3DAA827FB8}" type="pres">
      <dgm:prSet presAssocID="{2BE5C369-5DAC-4F64-9F09-91945609BDE5}" presName="vertFlow" presStyleCnt="0"/>
      <dgm:spPr/>
    </dgm:pt>
    <dgm:pt modelId="{F16C794E-4ED5-43FB-B62D-06FB05D8A578}" type="pres">
      <dgm:prSet presAssocID="{2BE5C369-5DAC-4F64-9F09-91945609BDE5}" presName="header" presStyleLbl="node1" presStyleIdx="1" presStyleCnt="5" custLinFactY="-209279" custLinFactNeighborX="-1011" custLinFactNeighborY="-300000"/>
      <dgm:spPr/>
      <dgm:t>
        <a:bodyPr/>
        <a:lstStyle/>
        <a:p>
          <a:endParaRPr lang="es-MX"/>
        </a:p>
      </dgm:t>
    </dgm:pt>
    <dgm:pt modelId="{BF5F80B1-E70E-4C55-9159-F4CF8EE09FA0}" type="pres">
      <dgm:prSet presAssocID="{DF349E8B-0A0A-4B3F-9CA0-E4521D38FCDE}" presName="parTrans" presStyleLbl="sibTrans2D1" presStyleIdx="1" presStyleCnt="5"/>
      <dgm:spPr/>
      <dgm:t>
        <a:bodyPr/>
        <a:lstStyle/>
        <a:p>
          <a:endParaRPr lang="es-MX"/>
        </a:p>
      </dgm:t>
    </dgm:pt>
    <dgm:pt modelId="{BC4EFB6B-C16B-4BE9-B519-47FD4804CA34}" type="pres">
      <dgm:prSet presAssocID="{747404A1-1353-4EAC-BC57-A7E06AA41724}" presName="child" presStyleLbl="alignAccFollowNode1" presStyleIdx="1" presStyleCnt="5" custScaleY="203610">
        <dgm:presLayoutVars>
          <dgm:chMax val="0"/>
          <dgm:bulletEnabled val="1"/>
        </dgm:presLayoutVars>
      </dgm:prSet>
      <dgm:spPr/>
      <dgm:t>
        <a:bodyPr/>
        <a:lstStyle/>
        <a:p>
          <a:endParaRPr lang="es-MX"/>
        </a:p>
      </dgm:t>
    </dgm:pt>
    <dgm:pt modelId="{44E0D6A0-2082-40B0-A28C-262CAD961E96}" type="pres">
      <dgm:prSet presAssocID="{2BE5C369-5DAC-4F64-9F09-91945609BDE5}" presName="hSp" presStyleCnt="0"/>
      <dgm:spPr/>
    </dgm:pt>
    <dgm:pt modelId="{41B63310-F0D6-4F9A-84B9-D33DEE1E9870}" type="pres">
      <dgm:prSet presAssocID="{B089CEF4-52C8-4ECF-AB3D-CF547BC8CCB7}" presName="vertFlow" presStyleCnt="0"/>
      <dgm:spPr/>
    </dgm:pt>
    <dgm:pt modelId="{7A94844D-3202-4FFA-B865-A5D34B616405}" type="pres">
      <dgm:prSet presAssocID="{B089CEF4-52C8-4ECF-AB3D-CF547BC8CCB7}" presName="header" presStyleLbl="node1" presStyleIdx="2" presStyleCnt="5" custLinFactY="-200000" custLinFactNeighborX="-1861" custLinFactNeighborY="-218748"/>
      <dgm:spPr/>
      <dgm:t>
        <a:bodyPr/>
        <a:lstStyle/>
        <a:p>
          <a:endParaRPr lang="es-MX"/>
        </a:p>
      </dgm:t>
    </dgm:pt>
    <dgm:pt modelId="{77D6299E-0E7E-4EBD-9D52-0CADD6515F47}" type="pres">
      <dgm:prSet presAssocID="{5D513F92-394D-4027-A57F-4CEB7394BDF5}" presName="parTrans" presStyleLbl="sibTrans2D1" presStyleIdx="2" presStyleCnt="5"/>
      <dgm:spPr/>
      <dgm:t>
        <a:bodyPr/>
        <a:lstStyle/>
        <a:p>
          <a:endParaRPr lang="es-MX"/>
        </a:p>
      </dgm:t>
    </dgm:pt>
    <dgm:pt modelId="{5460947F-F538-4FC6-BCB6-7B77D3E5A316}" type="pres">
      <dgm:prSet presAssocID="{C22A583D-9CF6-4CDD-9B48-2878E3601151}" presName="child" presStyleLbl="alignAccFollowNode1" presStyleIdx="2" presStyleCnt="5" custScaleY="201734" custLinFactNeighborX="2854" custLinFactNeighborY="9495">
        <dgm:presLayoutVars>
          <dgm:chMax val="0"/>
          <dgm:bulletEnabled val="1"/>
        </dgm:presLayoutVars>
      </dgm:prSet>
      <dgm:spPr/>
      <dgm:t>
        <a:bodyPr/>
        <a:lstStyle/>
        <a:p>
          <a:endParaRPr lang="es-MX"/>
        </a:p>
      </dgm:t>
    </dgm:pt>
    <dgm:pt modelId="{6295CE56-F850-410A-A4F2-B2AFAC975E46}" type="pres">
      <dgm:prSet presAssocID="{B089CEF4-52C8-4ECF-AB3D-CF547BC8CCB7}" presName="hSp" presStyleCnt="0"/>
      <dgm:spPr/>
    </dgm:pt>
    <dgm:pt modelId="{C99098F0-1F6D-4D08-886F-98144C37CA2C}" type="pres">
      <dgm:prSet presAssocID="{70C66F96-B3A9-4F8B-8F11-0BA90C8D5278}" presName="vertFlow" presStyleCnt="0"/>
      <dgm:spPr/>
    </dgm:pt>
    <dgm:pt modelId="{15C9B7CE-3B65-4919-8237-69EB93186F1B}" type="pres">
      <dgm:prSet presAssocID="{70C66F96-B3A9-4F8B-8F11-0BA90C8D5278}" presName="header" presStyleLbl="node1" presStyleIdx="3" presStyleCnt="5" custLinFactY="-149987" custLinFactNeighborX="-2710" custLinFactNeighborY="-200000"/>
      <dgm:spPr/>
      <dgm:t>
        <a:bodyPr/>
        <a:lstStyle/>
        <a:p>
          <a:endParaRPr lang="es-MX"/>
        </a:p>
      </dgm:t>
    </dgm:pt>
    <dgm:pt modelId="{D1839179-B774-41CD-AC86-ADB3F85AECC0}" type="pres">
      <dgm:prSet presAssocID="{08AB8617-7C03-458A-A685-88EBB10CD56B}" presName="parTrans" presStyleLbl="sibTrans2D1" presStyleIdx="3" presStyleCnt="5"/>
      <dgm:spPr/>
      <dgm:t>
        <a:bodyPr/>
        <a:lstStyle/>
        <a:p>
          <a:endParaRPr lang="es-MX"/>
        </a:p>
      </dgm:t>
    </dgm:pt>
    <dgm:pt modelId="{76945766-EF76-4228-8FC8-8B91147DA863}" type="pres">
      <dgm:prSet presAssocID="{96926E5A-63F5-4678-B610-DEB4DCA29255}" presName="child" presStyleLbl="alignAccFollowNode1" presStyleIdx="3" presStyleCnt="5" custScaleY="203610">
        <dgm:presLayoutVars>
          <dgm:chMax val="0"/>
          <dgm:bulletEnabled val="1"/>
        </dgm:presLayoutVars>
      </dgm:prSet>
      <dgm:spPr/>
      <dgm:t>
        <a:bodyPr/>
        <a:lstStyle/>
        <a:p>
          <a:endParaRPr lang="es-MX"/>
        </a:p>
      </dgm:t>
    </dgm:pt>
    <dgm:pt modelId="{C7FAFB82-4701-4FF5-92BD-95C90256565F}" type="pres">
      <dgm:prSet presAssocID="{70C66F96-B3A9-4F8B-8F11-0BA90C8D5278}" presName="hSp" presStyleCnt="0"/>
      <dgm:spPr/>
    </dgm:pt>
    <dgm:pt modelId="{DEEFB8B4-E732-49EC-8BA3-FD5013F54685}" type="pres">
      <dgm:prSet presAssocID="{A7DE7789-0026-41ED-8ECE-9BF3BA8FDCAA}" presName="vertFlow" presStyleCnt="0"/>
      <dgm:spPr/>
    </dgm:pt>
    <dgm:pt modelId="{EC57E633-181F-4289-BF6E-2E1824825CEE}" type="pres">
      <dgm:prSet presAssocID="{A7DE7789-0026-41ED-8ECE-9BF3BA8FDCAA}" presName="header" presStyleLbl="node1" presStyleIdx="4" presStyleCnt="5" custLinFactY="-105177" custLinFactNeighborX="-3584" custLinFactNeighborY="-200000"/>
      <dgm:spPr/>
      <dgm:t>
        <a:bodyPr/>
        <a:lstStyle/>
        <a:p>
          <a:endParaRPr lang="es-MX"/>
        </a:p>
      </dgm:t>
    </dgm:pt>
    <dgm:pt modelId="{72FC18A5-53E4-42CA-A3C9-1B19F37CC977}" type="pres">
      <dgm:prSet presAssocID="{516D31FB-109E-4C6C-9325-97C478930914}" presName="parTrans" presStyleLbl="sibTrans2D1" presStyleIdx="4" presStyleCnt="5"/>
      <dgm:spPr/>
      <dgm:t>
        <a:bodyPr/>
        <a:lstStyle/>
        <a:p>
          <a:endParaRPr lang="es-MX"/>
        </a:p>
      </dgm:t>
    </dgm:pt>
    <dgm:pt modelId="{5FECDBA6-08FC-4048-96D1-A1FEF48AF60D}" type="pres">
      <dgm:prSet presAssocID="{2BC1FE70-E0DB-4174-BC33-83E68B5C0ADF}" presName="child" presStyleLbl="alignAccFollowNode1" presStyleIdx="4" presStyleCnt="5" custScaleY="203610">
        <dgm:presLayoutVars>
          <dgm:chMax val="0"/>
          <dgm:bulletEnabled val="1"/>
        </dgm:presLayoutVars>
      </dgm:prSet>
      <dgm:spPr/>
      <dgm:t>
        <a:bodyPr/>
        <a:lstStyle/>
        <a:p>
          <a:endParaRPr lang="es-MX"/>
        </a:p>
      </dgm:t>
    </dgm:pt>
  </dgm:ptLst>
  <dgm:cxnLst>
    <dgm:cxn modelId="{6069B047-A6FE-41A9-B48B-CA94B42AE84B}" type="presOf" srcId="{2BE5C369-5DAC-4F64-9F09-91945609BDE5}" destId="{F16C794E-4ED5-43FB-B62D-06FB05D8A578}" srcOrd="0" destOrd="0" presId="urn:microsoft.com/office/officeart/2005/8/layout/lProcess1"/>
    <dgm:cxn modelId="{CE8321EC-C0FB-4FB7-95D9-EDA1FF52A9B3}" type="presOf" srcId="{DF349E8B-0A0A-4B3F-9CA0-E4521D38FCDE}" destId="{BF5F80B1-E70E-4C55-9159-F4CF8EE09FA0}" srcOrd="0" destOrd="0" presId="urn:microsoft.com/office/officeart/2005/8/layout/lProcess1"/>
    <dgm:cxn modelId="{EECEB882-03D0-41F6-BE8C-DF8D9C9EDEE8}" type="presOf" srcId="{516D31FB-109E-4C6C-9325-97C478930914}" destId="{72FC18A5-53E4-42CA-A3C9-1B19F37CC977}" srcOrd="0" destOrd="0" presId="urn:microsoft.com/office/officeart/2005/8/layout/lProcess1"/>
    <dgm:cxn modelId="{F701F48A-09C1-4A37-86DB-F76BD67608E1}" type="presOf" srcId="{96926E5A-63F5-4678-B610-DEB4DCA29255}" destId="{76945766-EF76-4228-8FC8-8B91147DA863}" srcOrd="0" destOrd="0" presId="urn:microsoft.com/office/officeart/2005/8/layout/lProcess1"/>
    <dgm:cxn modelId="{D1E3BC3D-ABFB-4643-A500-1B2FD5AB7D55}" type="presOf" srcId="{3B39F8F7-674A-4956-8BF6-D1EBF6BCE3EF}" destId="{504883C7-3C5E-4337-B068-CBC4678245A3}" srcOrd="0" destOrd="0" presId="urn:microsoft.com/office/officeart/2005/8/layout/lProcess1"/>
    <dgm:cxn modelId="{D79F7F13-3D3C-434A-928D-95A46AA69F68}" type="presOf" srcId="{747404A1-1353-4EAC-BC57-A7E06AA41724}" destId="{BC4EFB6B-C16B-4BE9-B519-47FD4804CA34}" srcOrd="0" destOrd="0" presId="urn:microsoft.com/office/officeart/2005/8/layout/lProcess1"/>
    <dgm:cxn modelId="{5C7D6781-2700-4A77-BDCE-4ABCF8FB63B3}" srcId="{70C66F96-B3A9-4F8B-8F11-0BA90C8D5278}" destId="{96926E5A-63F5-4678-B610-DEB4DCA29255}" srcOrd="0" destOrd="0" parTransId="{08AB8617-7C03-458A-A685-88EBB10CD56B}" sibTransId="{380197DA-D2DF-4F46-BBB0-C860DB0F0E1C}"/>
    <dgm:cxn modelId="{B35578DA-4E14-4F54-9167-7A3DDBB2D72B}" type="presOf" srcId="{0C67A2E7-CC36-4CA0-BA30-AA86D1503D02}" destId="{83E4E27E-08FF-4FA9-89A8-FB02A5CC65C6}" srcOrd="0" destOrd="0" presId="urn:microsoft.com/office/officeart/2005/8/layout/lProcess1"/>
    <dgm:cxn modelId="{28212714-771C-4DFC-A4F7-FEEE14E2BF51}" type="presOf" srcId="{E124382A-2063-4561-B257-B77B32EF1AFF}" destId="{6CD687DF-2BFD-451D-854C-8C0318711DD3}" srcOrd="0" destOrd="0" presId="urn:microsoft.com/office/officeart/2005/8/layout/lProcess1"/>
    <dgm:cxn modelId="{F9272CD5-89D5-4944-82D9-B198AE0B154B}" srcId="{A7DE7789-0026-41ED-8ECE-9BF3BA8FDCAA}" destId="{2BC1FE70-E0DB-4174-BC33-83E68B5C0ADF}" srcOrd="0" destOrd="0" parTransId="{516D31FB-109E-4C6C-9325-97C478930914}" sibTransId="{A132EEEC-F8C3-4581-9A6D-BEBA75319263}"/>
    <dgm:cxn modelId="{7F8B4C23-C008-4381-A47A-299EFB8C02A4}" srcId="{0C67A2E7-CC36-4CA0-BA30-AA86D1503D02}" destId="{B089CEF4-52C8-4ECF-AB3D-CF547BC8CCB7}" srcOrd="2" destOrd="0" parTransId="{BE23CCFA-ACD8-45CD-9C10-6DC6AE11DFA3}" sibTransId="{8F78B0E3-4732-42BA-BAC9-69EC442A3399}"/>
    <dgm:cxn modelId="{848BF30E-9E9B-4869-A6CB-B59C59BB9242}" srcId="{0C67A2E7-CC36-4CA0-BA30-AA86D1503D02}" destId="{2BE5C369-5DAC-4F64-9F09-91945609BDE5}" srcOrd="1" destOrd="0" parTransId="{021E25D0-F79B-4546-B252-2E802A7ABDDD}" sibTransId="{F3B16B65-70B3-4188-B4A2-7440D846BD8B}"/>
    <dgm:cxn modelId="{940A2C6D-58F5-4D25-931E-3BB11C99D177}" type="presOf" srcId="{5D513F92-394D-4027-A57F-4CEB7394BDF5}" destId="{77D6299E-0E7E-4EBD-9D52-0CADD6515F47}" srcOrd="0" destOrd="0" presId="urn:microsoft.com/office/officeart/2005/8/layout/lProcess1"/>
    <dgm:cxn modelId="{03E991BC-B53C-4F39-BBDA-7DCD9E9110E5}" type="presOf" srcId="{08AB8617-7C03-458A-A685-88EBB10CD56B}" destId="{D1839179-B774-41CD-AC86-ADB3F85AECC0}" srcOrd="0" destOrd="0" presId="urn:microsoft.com/office/officeart/2005/8/layout/lProcess1"/>
    <dgm:cxn modelId="{835D481F-6579-4465-A313-C25C5B0A36E3}" type="presOf" srcId="{A7DE7789-0026-41ED-8ECE-9BF3BA8FDCAA}" destId="{EC57E633-181F-4289-BF6E-2E1824825CEE}" srcOrd="0" destOrd="0" presId="urn:microsoft.com/office/officeart/2005/8/layout/lProcess1"/>
    <dgm:cxn modelId="{C3C324B9-5E73-461B-B01E-C8D97DA1986E}" srcId="{C8B4FBEA-8DCE-4D40-92F4-E55E6D3775AC}" destId="{3B39F8F7-674A-4956-8BF6-D1EBF6BCE3EF}" srcOrd="0" destOrd="0" parTransId="{E124382A-2063-4561-B257-B77B32EF1AFF}" sibTransId="{D8A06F97-2CEE-4C3D-90D0-E0EBA9D24E60}"/>
    <dgm:cxn modelId="{D00D1639-9FC1-4D94-B03E-B7C1D419ADF0}" srcId="{2BE5C369-5DAC-4F64-9F09-91945609BDE5}" destId="{747404A1-1353-4EAC-BC57-A7E06AA41724}" srcOrd="0" destOrd="0" parTransId="{DF349E8B-0A0A-4B3F-9CA0-E4521D38FCDE}" sibTransId="{64991543-4233-4FA9-87E6-D11E365ED7EE}"/>
    <dgm:cxn modelId="{B5937362-4D8F-4FCD-AA55-9A8A82964866}" type="presOf" srcId="{2BC1FE70-E0DB-4174-BC33-83E68B5C0ADF}" destId="{5FECDBA6-08FC-4048-96D1-A1FEF48AF60D}" srcOrd="0" destOrd="0" presId="urn:microsoft.com/office/officeart/2005/8/layout/lProcess1"/>
    <dgm:cxn modelId="{7642899E-36F1-4CDB-A2AF-5A759851AF17}" srcId="{0C67A2E7-CC36-4CA0-BA30-AA86D1503D02}" destId="{70C66F96-B3A9-4F8B-8F11-0BA90C8D5278}" srcOrd="3" destOrd="0" parTransId="{3E9DCB07-74C9-42EC-8964-CA41E22C4AD2}" sibTransId="{38E47916-3862-4D26-9F90-10E31258BFE3}"/>
    <dgm:cxn modelId="{D0D9F1EA-1432-4A74-BEFD-E7F66B833E8E}" type="presOf" srcId="{B089CEF4-52C8-4ECF-AB3D-CF547BC8CCB7}" destId="{7A94844D-3202-4FFA-B865-A5D34B616405}" srcOrd="0" destOrd="0" presId="urn:microsoft.com/office/officeart/2005/8/layout/lProcess1"/>
    <dgm:cxn modelId="{9C5A01DF-A0C3-475E-8E08-5ED6B579E758}" srcId="{0C67A2E7-CC36-4CA0-BA30-AA86D1503D02}" destId="{C8B4FBEA-8DCE-4D40-92F4-E55E6D3775AC}" srcOrd="0" destOrd="0" parTransId="{5D4DD918-A94A-468C-8BD3-CB0F8D4A8ADC}" sibTransId="{14D4D725-0B17-4BD3-B8A7-AD9FCFFFB9E0}"/>
    <dgm:cxn modelId="{FFA6F39A-C675-484C-93E7-E44A93B05965}" srcId="{B089CEF4-52C8-4ECF-AB3D-CF547BC8CCB7}" destId="{C22A583D-9CF6-4CDD-9B48-2878E3601151}" srcOrd="0" destOrd="0" parTransId="{5D513F92-394D-4027-A57F-4CEB7394BDF5}" sibTransId="{DC714511-2AC3-49DA-AD1B-38D93652BF9D}"/>
    <dgm:cxn modelId="{DB965CA5-CDAC-4EA0-A8E9-F3DB0332B418}" type="presOf" srcId="{C8B4FBEA-8DCE-4D40-92F4-E55E6D3775AC}" destId="{3A0C65F9-425B-43D5-9055-37C244A01F6B}" srcOrd="0" destOrd="0" presId="urn:microsoft.com/office/officeart/2005/8/layout/lProcess1"/>
    <dgm:cxn modelId="{DB72B33B-77D3-4EFF-AB5A-ECADD270793E}" type="presOf" srcId="{70C66F96-B3A9-4F8B-8F11-0BA90C8D5278}" destId="{15C9B7CE-3B65-4919-8237-69EB93186F1B}" srcOrd="0" destOrd="0" presId="urn:microsoft.com/office/officeart/2005/8/layout/lProcess1"/>
    <dgm:cxn modelId="{8C2DA3E6-327F-4E03-BD54-237FADCD078D}" srcId="{0C67A2E7-CC36-4CA0-BA30-AA86D1503D02}" destId="{A7DE7789-0026-41ED-8ECE-9BF3BA8FDCAA}" srcOrd="4" destOrd="0" parTransId="{C3A35E75-AFA4-4058-B2A6-1DA852165453}" sibTransId="{80E8005C-B51C-4D2F-9B53-0D1139EF20C1}"/>
    <dgm:cxn modelId="{EEA1CB7F-75D6-4655-A1DA-61B57E105811}" type="presOf" srcId="{C22A583D-9CF6-4CDD-9B48-2878E3601151}" destId="{5460947F-F538-4FC6-BCB6-7B77D3E5A316}" srcOrd="0" destOrd="0" presId="urn:microsoft.com/office/officeart/2005/8/layout/lProcess1"/>
    <dgm:cxn modelId="{324BCD29-4CC8-4B37-97DC-9F89DB700C77}" type="presParOf" srcId="{83E4E27E-08FF-4FA9-89A8-FB02A5CC65C6}" destId="{C4686A95-C78F-4204-94DC-02ECDF1BFF36}" srcOrd="0" destOrd="0" presId="urn:microsoft.com/office/officeart/2005/8/layout/lProcess1"/>
    <dgm:cxn modelId="{BE126D0D-2038-468D-9F2E-62BC5DE3603F}" type="presParOf" srcId="{C4686A95-C78F-4204-94DC-02ECDF1BFF36}" destId="{3A0C65F9-425B-43D5-9055-37C244A01F6B}" srcOrd="0" destOrd="0" presId="urn:microsoft.com/office/officeart/2005/8/layout/lProcess1"/>
    <dgm:cxn modelId="{C1535C57-C695-440D-9553-C652FB11269A}" type="presParOf" srcId="{C4686A95-C78F-4204-94DC-02ECDF1BFF36}" destId="{6CD687DF-2BFD-451D-854C-8C0318711DD3}" srcOrd="1" destOrd="0" presId="urn:microsoft.com/office/officeart/2005/8/layout/lProcess1"/>
    <dgm:cxn modelId="{76A7FE08-9128-4BB6-8214-93037AC631FD}" type="presParOf" srcId="{C4686A95-C78F-4204-94DC-02ECDF1BFF36}" destId="{504883C7-3C5E-4337-B068-CBC4678245A3}" srcOrd="2" destOrd="0" presId="urn:microsoft.com/office/officeart/2005/8/layout/lProcess1"/>
    <dgm:cxn modelId="{7F766876-23D0-41AF-9950-01E1CE1C6AF6}" type="presParOf" srcId="{83E4E27E-08FF-4FA9-89A8-FB02A5CC65C6}" destId="{295D2B9C-2E7B-476A-BDE4-13724A1F4998}" srcOrd="1" destOrd="0" presId="urn:microsoft.com/office/officeart/2005/8/layout/lProcess1"/>
    <dgm:cxn modelId="{1320F4C9-F489-44A1-858A-C50143D559AE}" type="presParOf" srcId="{83E4E27E-08FF-4FA9-89A8-FB02A5CC65C6}" destId="{DDABC90A-8FCD-428E-9EC5-1B3DAA827FB8}" srcOrd="2" destOrd="0" presId="urn:microsoft.com/office/officeart/2005/8/layout/lProcess1"/>
    <dgm:cxn modelId="{45BED946-3333-417F-85E9-B725E32ED718}" type="presParOf" srcId="{DDABC90A-8FCD-428E-9EC5-1B3DAA827FB8}" destId="{F16C794E-4ED5-43FB-B62D-06FB05D8A578}" srcOrd="0" destOrd="0" presId="urn:microsoft.com/office/officeart/2005/8/layout/lProcess1"/>
    <dgm:cxn modelId="{CB0C5E3A-74E5-4ADC-ABD0-EEC300088623}" type="presParOf" srcId="{DDABC90A-8FCD-428E-9EC5-1B3DAA827FB8}" destId="{BF5F80B1-E70E-4C55-9159-F4CF8EE09FA0}" srcOrd="1" destOrd="0" presId="urn:microsoft.com/office/officeart/2005/8/layout/lProcess1"/>
    <dgm:cxn modelId="{E76479CA-A596-4AA6-8E27-76FE9D7DEE94}" type="presParOf" srcId="{DDABC90A-8FCD-428E-9EC5-1B3DAA827FB8}" destId="{BC4EFB6B-C16B-4BE9-B519-47FD4804CA34}" srcOrd="2" destOrd="0" presId="urn:microsoft.com/office/officeart/2005/8/layout/lProcess1"/>
    <dgm:cxn modelId="{BED84A46-644C-4964-BA8F-CA6F12B0D0EC}" type="presParOf" srcId="{83E4E27E-08FF-4FA9-89A8-FB02A5CC65C6}" destId="{44E0D6A0-2082-40B0-A28C-262CAD961E96}" srcOrd="3" destOrd="0" presId="urn:microsoft.com/office/officeart/2005/8/layout/lProcess1"/>
    <dgm:cxn modelId="{D32DDAA4-9DAB-499C-BA33-D10CBDE2F26D}" type="presParOf" srcId="{83E4E27E-08FF-4FA9-89A8-FB02A5CC65C6}" destId="{41B63310-F0D6-4F9A-84B9-D33DEE1E9870}" srcOrd="4" destOrd="0" presId="urn:microsoft.com/office/officeart/2005/8/layout/lProcess1"/>
    <dgm:cxn modelId="{9805F177-DADD-46E7-ADDF-C4818B83B817}" type="presParOf" srcId="{41B63310-F0D6-4F9A-84B9-D33DEE1E9870}" destId="{7A94844D-3202-4FFA-B865-A5D34B616405}" srcOrd="0" destOrd="0" presId="urn:microsoft.com/office/officeart/2005/8/layout/lProcess1"/>
    <dgm:cxn modelId="{8F5AD7C5-02B0-4950-9D4E-BF1042A3C1D6}" type="presParOf" srcId="{41B63310-F0D6-4F9A-84B9-D33DEE1E9870}" destId="{77D6299E-0E7E-4EBD-9D52-0CADD6515F47}" srcOrd="1" destOrd="0" presId="urn:microsoft.com/office/officeart/2005/8/layout/lProcess1"/>
    <dgm:cxn modelId="{7A86C9C7-0FAD-449C-9095-810306523FF8}" type="presParOf" srcId="{41B63310-F0D6-4F9A-84B9-D33DEE1E9870}" destId="{5460947F-F538-4FC6-BCB6-7B77D3E5A316}" srcOrd="2" destOrd="0" presId="urn:microsoft.com/office/officeart/2005/8/layout/lProcess1"/>
    <dgm:cxn modelId="{318ECDFE-250A-4977-989F-065E8C96BDD4}" type="presParOf" srcId="{83E4E27E-08FF-4FA9-89A8-FB02A5CC65C6}" destId="{6295CE56-F850-410A-A4F2-B2AFAC975E46}" srcOrd="5" destOrd="0" presId="urn:microsoft.com/office/officeart/2005/8/layout/lProcess1"/>
    <dgm:cxn modelId="{E444FC52-4316-48D6-93D2-C0AAA58A2D43}" type="presParOf" srcId="{83E4E27E-08FF-4FA9-89A8-FB02A5CC65C6}" destId="{C99098F0-1F6D-4D08-886F-98144C37CA2C}" srcOrd="6" destOrd="0" presId="urn:microsoft.com/office/officeart/2005/8/layout/lProcess1"/>
    <dgm:cxn modelId="{C8278679-93F1-41D0-813D-735D0303AA7C}" type="presParOf" srcId="{C99098F0-1F6D-4D08-886F-98144C37CA2C}" destId="{15C9B7CE-3B65-4919-8237-69EB93186F1B}" srcOrd="0" destOrd="0" presId="urn:microsoft.com/office/officeart/2005/8/layout/lProcess1"/>
    <dgm:cxn modelId="{819131A4-2C9F-4FB1-B7CB-121BACDEA838}" type="presParOf" srcId="{C99098F0-1F6D-4D08-886F-98144C37CA2C}" destId="{D1839179-B774-41CD-AC86-ADB3F85AECC0}" srcOrd="1" destOrd="0" presId="urn:microsoft.com/office/officeart/2005/8/layout/lProcess1"/>
    <dgm:cxn modelId="{603F53EB-A83F-4987-9C0E-10BF105D5DA9}" type="presParOf" srcId="{C99098F0-1F6D-4D08-886F-98144C37CA2C}" destId="{76945766-EF76-4228-8FC8-8B91147DA863}" srcOrd="2" destOrd="0" presId="urn:microsoft.com/office/officeart/2005/8/layout/lProcess1"/>
    <dgm:cxn modelId="{215FCA11-E6BD-4867-8E18-D62CC83D1AB7}" type="presParOf" srcId="{83E4E27E-08FF-4FA9-89A8-FB02A5CC65C6}" destId="{C7FAFB82-4701-4FF5-92BD-95C90256565F}" srcOrd="7" destOrd="0" presId="urn:microsoft.com/office/officeart/2005/8/layout/lProcess1"/>
    <dgm:cxn modelId="{51778DA1-3662-4D32-9CE6-DE3F47BA746A}" type="presParOf" srcId="{83E4E27E-08FF-4FA9-89A8-FB02A5CC65C6}" destId="{DEEFB8B4-E732-49EC-8BA3-FD5013F54685}" srcOrd="8" destOrd="0" presId="urn:microsoft.com/office/officeart/2005/8/layout/lProcess1"/>
    <dgm:cxn modelId="{C407B5E0-F6C1-480F-91A3-47C601819501}" type="presParOf" srcId="{DEEFB8B4-E732-49EC-8BA3-FD5013F54685}" destId="{EC57E633-181F-4289-BF6E-2E1824825CEE}" srcOrd="0" destOrd="0" presId="urn:microsoft.com/office/officeart/2005/8/layout/lProcess1"/>
    <dgm:cxn modelId="{C1E1CCA8-77ED-4428-A3DC-93876A6B9DAD}" type="presParOf" srcId="{DEEFB8B4-E732-49EC-8BA3-FD5013F54685}" destId="{72FC18A5-53E4-42CA-A3C9-1B19F37CC977}" srcOrd="1" destOrd="0" presId="urn:microsoft.com/office/officeart/2005/8/layout/lProcess1"/>
    <dgm:cxn modelId="{97476D69-D697-4ED1-B85D-0B2346597780}" type="presParOf" srcId="{DEEFB8B4-E732-49EC-8BA3-FD5013F54685}" destId="{5FECDBA6-08FC-4048-96D1-A1FEF48AF60D}"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1B8BD-1E02-40D1-9B77-1357097CAE58}" type="doc">
      <dgm:prSet loTypeId="urn:microsoft.com/office/officeart/2005/8/layout/arrow2" loCatId="process" qsTypeId="urn:microsoft.com/office/officeart/2005/8/quickstyle/3d1" qsCatId="3D" csTypeId="urn:microsoft.com/office/officeart/2005/8/colors/colorful2" csCatId="colorful" phldr="1"/>
      <dgm:spPr/>
      <dgm:t>
        <a:bodyPr/>
        <a:lstStyle/>
        <a:p>
          <a:endParaRPr lang="es-MX"/>
        </a:p>
      </dgm:t>
    </dgm:pt>
    <dgm:pt modelId="{7878523D-5AC9-4109-B0DA-45E22A3CB2FD}">
      <dgm:prSet phldrT="[Texto]" custT="1"/>
      <dgm:spPr/>
      <dgm:t>
        <a:bodyPr/>
        <a:lstStyle/>
        <a:p>
          <a:r>
            <a:rPr lang="es-MX" sz="1600" b="1" dirty="0" smtClean="0"/>
            <a:t>Norteamérica</a:t>
          </a:r>
          <a:endParaRPr lang="es-MX" sz="1600" b="1" dirty="0"/>
        </a:p>
      </dgm:t>
    </dgm:pt>
    <dgm:pt modelId="{46CE1B4A-9333-4FC6-8D8B-DF5B257ABF4C}" type="parTrans" cxnId="{134C419C-6B3C-4BBE-9EF6-0F12CE18256B}">
      <dgm:prSet/>
      <dgm:spPr/>
      <dgm:t>
        <a:bodyPr/>
        <a:lstStyle/>
        <a:p>
          <a:endParaRPr lang="es-MX"/>
        </a:p>
      </dgm:t>
    </dgm:pt>
    <dgm:pt modelId="{28A55C38-FD92-41DC-823D-FD1618B1449C}" type="sibTrans" cxnId="{134C419C-6B3C-4BBE-9EF6-0F12CE18256B}">
      <dgm:prSet/>
      <dgm:spPr/>
      <dgm:t>
        <a:bodyPr/>
        <a:lstStyle/>
        <a:p>
          <a:endParaRPr lang="es-MX"/>
        </a:p>
      </dgm:t>
    </dgm:pt>
    <dgm:pt modelId="{5EDECFED-3D91-4A36-8629-B0FB7131C9B2}">
      <dgm:prSet phldrT="[Texto]" custT="1"/>
      <dgm:spPr/>
      <dgm:t>
        <a:bodyPr/>
        <a:lstStyle/>
        <a:p>
          <a:r>
            <a:rPr lang="es-MX" sz="1600" dirty="0" smtClean="0"/>
            <a:t>1967 Phoenix House </a:t>
          </a:r>
          <a:endParaRPr lang="es-MX" sz="1600" dirty="0"/>
        </a:p>
      </dgm:t>
    </dgm:pt>
    <dgm:pt modelId="{3282F1A8-0D9A-4733-87EE-CD01D66F9349}" type="parTrans" cxnId="{F5DDD671-2A2A-4BA4-9917-734615F79BD7}">
      <dgm:prSet/>
      <dgm:spPr/>
      <dgm:t>
        <a:bodyPr/>
        <a:lstStyle/>
        <a:p>
          <a:endParaRPr lang="es-MX"/>
        </a:p>
      </dgm:t>
    </dgm:pt>
    <dgm:pt modelId="{DAA1FC34-1F93-49D0-991F-EB646442645C}" type="sibTrans" cxnId="{F5DDD671-2A2A-4BA4-9917-734615F79BD7}">
      <dgm:prSet/>
      <dgm:spPr/>
      <dgm:t>
        <a:bodyPr/>
        <a:lstStyle/>
        <a:p>
          <a:endParaRPr lang="es-MX"/>
        </a:p>
      </dgm:t>
    </dgm:pt>
    <dgm:pt modelId="{16FA5014-331E-4654-B5E4-F0A8D24AE5DA}">
      <dgm:prSet phldrT="[Texto]" custT="1"/>
      <dgm:spPr/>
      <dgm:t>
        <a:bodyPr/>
        <a:lstStyle/>
        <a:p>
          <a:r>
            <a:rPr lang="es-MX" sz="1600" b="1" dirty="0" smtClean="0"/>
            <a:t>América Latina</a:t>
          </a:r>
          <a:endParaRPr lang="es-MX" sz="1600" b="1" dirty="0"/>
        </a:p>
      </dgm:t>
    </dgm:pt>
    <dgm:pt modelId="{2A0D07F8-F8E7-4D04-A3E9-CD019B8F2947}" type="parTrans" cxnId="{26B1D5CF-EDEC-4797-AAD6-7A6917ACAA26}">
      <dgm:prSet/>
      <dgm:spPr/>
      <dgm:t>
        <a:bodyPr/>
        <a:lstStyle/>
        <a:p>
          <a:endParaRPr lang="es-MX"/>
        </a:p>
      </dgm:t>
    </dgm:pt>
    <dgm:pt modelId="{6730DFEE-E135-456D-BEDA-2BFC4C322F81}" type="sibTrans" cxnId="{26B1D5CF-EDEC-4797-AAD6-7A6917ACAA26}">
      <dgm:prSet/>
      <dgm:spPr/>
      <dgm:t>
        <a:bodyPr/>
        <a:lstStyle/>
        <a:p>
          <a:endParaRPr lang="es-MX"/>
        </a:p>
      </dgm:t>
    </dgm:pt>
    <dgm:pt modelId="{C6C4C2AF-95DB-4A4A-883F-AAA2B4E088B7}">
      <dgm:prSet phldrT="[Texto]" custT="1"/>
      <dgm:spPr/>
      <dgm:t>
        <a:bodyPr/>
        <a:lstStyle/>
        <a:p>
          <a:r>
            <a:rPr lang="es-MX" sz="1600" dirty="0" smtClean="0"/>
            <a:t>1980 Argentina: Proyecto Andrés y Viaje de Vuelta </a:t>
          </a:r>
          <a:endParaRPr lang="es-MX" sz="1600" dirty="0"/>
        </a:p>
      </dgm:t>
    </dgm:pt>
    <dgm:pt modelId="{8649B68B-D133-4F40-9BA6-CB6E2D40859B}" type="parTrans" cxnId="{3536C916-3BC5-41C7-8FF4-D0B752CA20DE}">
      <dgm:prSet/>
      <dgm:spPr/>
      <dgm:t>
        <a:bodyPr/>
        <a:lstStyle/>
        <a:p>
          <a:endParaRPr lang="es-MX"/>
        </a:p>
      </dgm:t>
    </dgm:pt>
    <dgm:pt modelId="{AC00DDD8-0F11-4D79-AE11-69E4743CF03C}" type="sibTrans" cxnId="{3536C916-3BC5-41C7-8FF4-D0B752CA20DE}">
      <dgm:prSet/>
      <dgm:spPr/>
      <dgm:t>
        <a:bodyPr/>
        <a:lstStyle/>
        <a:p>
          <a:endParaRPr lang="es-MX"/>
        </a:p>
      </dgm:t>
    </dgm:pt>
    <dgm:pt modelId="{1FBE3618-44DB-44D7-B1A6-BD5E547B47DC}">
      <dgm:prSet custT="1"/>
      <dgm:spPr/>
      <dgm:t>
        <a:bodyPr/>
        <a:lstStyle/>
        <a:p>
          <a:r>
            <a:rPr lang="es-MX" sz="1600" dirty="0" smtClean="0"/>
            <a:t>1967 </a:t>
          </a:r>
          <a:r>
            <a:rPr lang="es-MX" sz="1600" dirty="0" err="1" smtClean="0"/>
            <a:t>Walden</a:t>
          </a:r>
          <a:r>
            <a:rPr lang="es-MX" sz="1600" dirty="0" smtClean="0"/>
            <a:t> </a:t>
          </a:r>
          <a:r>
            <a:rPr lang="es-MX" sz="1600" dirty="0" err="1" smtClean="0"/>
            <a:t>House</a:t>
          </a:r>
          <a:r>
            <a:rPr lang="es-MX" sz="1600" dirty="0" smtClean="0"/>
            <a:t> </a:t>
          </a:r>
        </a:p>
      </dgm:t>
    </dgm:pt>
    <dgm:pt modelId="{BA1C09F2-A1D8-46F6-984C-2A2581C06E11}" type="parTrans" cxnId="{98130D9D-ABE4-4D08-B7F8-29F9F83E7655}">
      <dgm:prSet/>
      <dgm:spPr/>
      <dgm:t>
        <a:bodyPr/>
        <a:lstStyle/>
        <a:p>
          <a:endParaRPr lang="es-MX"/>
        </a:p>
      </dgm:t>
    </dgm:pt>
    <dgm:pt modelId="{692210B1-A4C8-4AA5-B938-FF2E1EBB4B4F}" type="sibTrans" cxnId="{98130D9D-ABE4-4D08-B7F8-29F9F83E7655}">
      <dgm:prSet/>
      <dgm:spPr/>
      <dgm:t>
        <a:bodyPr/>
        <a:lstStyle/>
        <a:p>
          <a:endParaRPr lang="es-MX"/>
        </a:p>
      </dgm:t>
    </dgm:pt>
    <dgm:pt modelId="{E84503F2-12CB-49B3-A4EC-B59642DED9D4}">
      <dgm:prSet custT="1"/>
      <dgm:spPr/>
      <dgm:t>
        <a:bodyPr/>
        <a:lstStyle/>
        <a:p>
          <a:r>
            <a:rPr lang="es-MX" sz="1600" dirty="0" smtClean="0"/>
            <a:t>1969 Amity Foundation </a:t>
          </a:r>
        </a:p>
      </dgm:t>
    </dgm:pt>
    <dgm:pt modelId="{26725D5E-2F63-4243-9E15-342665854857}" type="parTrans" cxnId="{80CD59C1-F52C-454B-A8AD-AE393FF77C9D}">
      <dgm:prSet/>
      <dgm:spPr/>
      <dgm:t>
        <a:bodyPr/>
        <a:lstStyle/>
        <a:p>
          <a:endParaRPr lang="es-MX"/>
        </a:p>
      </dgm:t>
    </dgm:pt>
    <dgm:pt modelId="{7559BC51-D7FB-4F70-BE83-F51A67BD06CE}" type="sibTrans" cxnId="{80CD59C1-F52C-454B-A8AD-AE393FF77C9D}">
      <dgm:prSet/>
      <dgm:spPr/>
      <dgm:t>
        <a:bodyPr/>
        <a:lstStyle/>
        <a:p>
          <a:endParaRPr lang="es-MX"/>
        </a:p>
      </dgm:t>
    </dgm:pt>
    <dgm:pt modelId="{F437C230-2BBF-4D6C-A46E-9045957B6271}">
      <dgm:prSet custT="1"/>
      <dgm:spPr/>
      <dgm:t>
        <a:bodyPr/>
        <a:lstStyle/>
        <a:p>
          <a:r>
            <a:rPr lang="es-MX" sz="1600" dirty="0" smtClean="0"/>
            <a:t>1981 Colombia: Comunidad de Terciarios Capuchinos</a:t>
          </a:r>
        </a:p>
      </dgm:t>
    </dgm:pt>
    <dgm:pt modelId="{1E683D07-015D-4A20-93B2-166E435B3301}" type="parTrans" cxnId="{A2E4CFBB-89E6-4502-969A-54C7A0EE3630}">
      <dgm:prSet/>
      <dgm:spPr/>
      <dgm:t>
        <a:bodyPr/>
        <a:lstStyle/>
        <a:p>
          <a:endParaRPr lang="es-MX"/>
        </a:p>
      </dgm:t>
    </dgm:pt>
    <dgm:pt modelId="{A5F2BB26-2344-4DFF-8A42-C4EA4A457214}" type="sibTrans" cxnId="{A2E4CFBB-89E6-4502-969A-54C7A0EE3630}">
      <dgm:prSet/>
      <dgm:spPr/>
      <dgm:t>
        <a:bodyPr/>
        <a:lstStyle/>
        <a:p>
          <a:endParaRPr lang="es-MX"/>
        </a:p>
      </dgm:t>
    </dgm:pt>
    <dgm:pt modelId="{10D52C12-C46D-426E-8B67-2664A2791F41}">
      <dgm:prSet custT="1"/>
      <dgm:spPr/>
      <dgm:t>
        <a:bodyPr/>
        <a:lstStyle/>
        <a:p>
          <a:r>
            <a:rPr lang="es-MX" sz="1600" b="1" dirty="0" smtClean="0"/>
            <a:t>España</a:t>
          </a:r>
        </a:p>
        <a:p>
          <a:r>
            <a:rPr lang="es-MX" sz="1600" dirty="0" smtClean="0"/>
            <a:t>Proyecto Hombre 1984</a:t>
          </a:r>
          <a:endParaRPr lang="es-MX" sz="1600" dirty="0"/>
        </a:p>
      </dgm:t>
    </dgm:pt>
    <dgm:pt modelId="{39AD6EB2-B8E1-4F6B-B3ED-6C74887D1915}" type="parTrans" cxnId="{9EBDE00F-5ABC-416F-8312-F571859C44B0}">
      <dgm:prSet/>
      <dgm:spPr/>
      <dgm:t>
        <a:bodyPr/>
        <a:lstStyle/>
        <a:p>
          <a:endParaRPr lang="es-MX"/>
        </a:p>
      </dgm:t>
    </dgm:pt>
    <dgm:pt modelId="{7B5C42EA-7288-464F-BDCC-169C615A88A3}" type="sibTrans" cxnId="{9EBDE00F-5ABC-416F-8312-F571859C44B0}">
      <dgm:prSet/>
      <dgm:spPr/>
      <dgm:t>
        <a:bodyPr/>
        <a:lstStyle/>
        <a:p>
          <a:endParaRPr lang="es-MX"/>
        </a:p>
      </dgm:t>
    </dgm:pt>
    <dgm:pt modelId="{4B7DC829-B0F6-4FD5-9357-2110EC65DCAE}">
      <dgm:prSet custT="1"/>
      <dgm:spPr/>
      <dgm:t>
        <a:bodyPr/>
        <a:lstStyle/>
        <a:p>
          <a:r>
            <a:rPr lang="es-MX" sz="1600" dirty="0" smtClean="0"/>
            <a:t>1984 Hogares Claret</a:t>
          </a:r>
        </a:p>
      </dgm:t>
    </dgm:pt>
    <dgm:pt modelId="{65ECB90F-C641-4BA5-B855-D0E51235908D}" type="parTrans" cxnId="{6CC05481-0038-451F-A035-50EADC79AE58}">
      <dgm:prSet/>
      <dgm:spPr/>
      <dgm:t>
        <a:bodyPr/>
        <a:lstStyle/>
        <a:p>
          <a:endParaRPr lang="es-MX"/>
        </a:p>
      </dgm:t>
    </dgm:pt>
    <dgm:pt modelId="{2A84FCB5-268F-4A04-8600-0C6E3C95B6B3}" type="sibTrans" cxnId="{6CC05481-0038-451F-A035-50EADC79AE58}">
      <dgm:prSet/>
      <dgm:spPr/>
      <dgm:t>
        <a:bodyPr/>
        <a:lstStyle/>
        <a:p>
          <a:endParaRPr lang="es-MX"/>
        </a:p>
      </dgm:t>
    </dgm:pt>
    <dgm:pt modelId="{A2D0485D-4F19-4F98-9160-E51D9D83ACED}" type="pres">
      <dgm:prSet presAssocID="{C0A1B8BD-1E02-40D1-9B77-1357097CAE58}" presName="arrowDiagram" presStyleCnt="0">
        <dgm:presLayoutVars>
          <dgm:chMax val="5"/>
          <dgm:dir/>
          <dgm:resizeHandles val="exact"/>
        </dgm:presLayoutVars>
      </dgm:prSet>
      <dgm:spPr/>
      <dgm:t>
        <a:bodyPr/>
        <a:lstStyle/>
        <a:p>
          <a:endParaRPr lang="es-MX"/>
        </a:p>
      </dgm:t>
    </dgm:pt>
    <dgm:pt modelId="{9D5AADF5-0F3F-47D4-93F7-C52DF85EF155}" type="pres">
      <dgm:prSet presAssocID="{C0A1B8BD-1E02-40D1-9B77-1357097CAE58}" presName="arrow" presStyleLbl="bgShp" presStyleIdx="0" presStyleCnt="1"/>
      <dgm:spPr/>
    </dgm:pt>
    <dgm:pt modelId="{12E27FA7-CD9E-413F-BA4A-8941D9AB502E}" type="pres">
      <dgm:prSet presAssocID="{C0A1B8BD-1E02-40D1-9B77-1357097CAE58}" presName="arrowDiagram3" presStyleCnt="0"/>
      <dgm:spPr/>
    </dgm:pt>
    <dgm:pt modelId="{21A822FC-36C5-4986-8EBB-B9691878E034}" type="pres">
      <dgm:prSet presAssocID="{7878523D-5AC9-4109-B0DA-45E22A3CB2FD}" presName="bullet3a" presStyleLbl="node1" presStyleIdx="0" presStyleCnt="3"/>
      <dgm:spPr/>
    </dgm:pt>
    <dgm:pt modelId="{4E00B9FB-870E-4D74-A10B-DDFEEFC1BA41}" type="pres">
      <dgm:prSet presAssocID="{7878523D-5AC9-4109-B0DA-45E22A3CB2FD}" presName="textBox3a" presStyleLbl="revTx" presStyleIdx="0" presStyleCnt="3">
        <dgm:presLayoutVars>
          <dgm:bulletEnabled val="1"/>
        </dgm:presLayoutVars>
      </dgm:prSet>
      <dgm:spPr/>
      <dgm:t>
        <a:bodyPr/>
        <a:lstStyle/>
        <a:p>
          <a:endParaRPr lang="es-MX"/>
        </a:p>
      </dgm:t>
    </dgm:pt>
    <dgm:pt modelId="{C98F776B-C54E-43D3-94FF-1A7B559E1CE4}" type="pres">
      <dgm:prSet presAssocID="{16FA5014-331E-4654-B5E4-F0A8D24AE5DA}" presName="bullet3b" presStyleLbl="node1" presStyleIdx="1" presStyleCnt="3"/>
      <dgm:spPr/>
    </dgm:pt>
    <dgm:pt modelId="{85D5F505-FA03-410C-838A-9819E580AAD6}" type="pres">
      <dgm:prSet presAssocID="{16FA5014-331E-4654-B5E4-F0A8D24AE5DA}" presName="textBox3b" presStyleLbl="revTx" presStyleIdx="1" presStyleCnt="3" custScaleX="113995">
        <dgm:presLayoutVars>
          <dgm:bulletEnabled val="1"/>
        </dgm:presLayoutVars>
      </dgm:prSet>
      <dgm:spPr/>
      <dgm:t>
        <a:bodyPr/>
        <a:lstStyle/>
        <a:p>
          <a:endParaRPr lang="es-MX"/>
        </a:p>
      </dgm:t>
    </dgm:pt>
    <dgm:pt modelId="{52CBC1D6-C165-4C4C-9F5D-ABC6CB1F7E91}" type="pres">
      <dgm:prSet presAssocID="{10D52C12-C46D-426E-8B67-2664A2791F41}" presName="bullet3c" presStyleLbl="node1" presStyleIdx="2" presStyleCnt="3"/>
      <dgm:spPr/>
    </dgm:pt>
    <dgm:pt modelId="{ECB04568-2550-40DE-9245-0378456CBACB}" type="pres">
      <dgm:prSet presAssocID="{10D52C12-C46D-426E-8B67-2664A2791F41}" presName="textBox3c" presStyleLbl="revTx" presStyleIdx="2" presStyleCnt="3">
        <dgm:presLayoutVars>
          <dgm:bulletEnabled val="1"/>
        </dgm:presLayoutVars>
      </dgm:prSet>
      <dgm:spPr/>
      <dgm:t>
        <a:bodyPr/>
        <a:lstStyle/>
        <a:p>
          <a:endParaRPr lang="es-MX"/>
        </a:p>
      </dgm:t>
    </dgm:pt>
  </dgm:ptLst>
  <dgm:cxnLst>
    <dgm:cxn modelId="{98130D9D-ABE4-4D08-B7F8-29F9F83E7655}" srcId="{7878523D-5AC9-4109-B0DA-45E22A3CB2FD}" destId="{1FBE3618-44DB-44D7-B1A6-BD5E547B47DC}" srcOrd="1" destOrd="0" parTransId="{BA1C09F2-A1D8-46F6-984C-2A2581C06E11}" sibTransId="{692210B1-A4C8-4AA5-B938-FF2E1EBB4B4F}"/>
    <dgm:cxn modelId="{9B8F67D5-58A5-487C-BBA9-4658DBBF51D4}" type="presOf" srcId="{7878523D-5AC9-4109-B0DA-45E22A3CB2FD}" destId="{4E00B9FB-870E-4D74-A10B-DDFEEFC1BA41}" srcOrd="0" destOrd="0" presId="urn:microsoft.com/office/officeart/2005/8/layout/arrow2"/>
    <dgm:cxn modelId="{6CC05481-0038-451F-A035-50EADC79AE58}" srcId="{16FA5014-331E-4654-B5E4-F0A8D24AE5DA}" destId="{4B7DC829-B0F6-4FD5-9357-2110EC65DCAE}" srcOrd="2" destOrd="0" parTransId="{65ECB90F-C641-4BA5-B855-D0E51235908D}" sibTransId="{2A84FCB5-268F-4A04-8600-0C6E3C95B6B3}"/>
    <dgm:cxn modelId="{748E867F-33EB-4174-84F7-323A4FAB7F24}" type="presOf" srcId="{1FBE3618-44DB-44D7-B1A6-BD5E547B47DC}" destId="{4E00B9FB-870E-4D74-A10B-DDFEEFC1BA41}" srcOrd="0" destOrd="2" presId="urn:microsoft.com/office/officeart/2005/8/layout/arrow2"/>
    <dgm:cxn modelId="{80CD59C1-F52C-454B-A8AD-AE393FF77C9D}" srcId="{7878523D-5AC9-4109-B0DA-45E22A3CB2FD}" destId="{E84503F2-12CB-49B3-A4EC-B59642DED9D4}" srcOrd="2" destOrd="0" parTransId="{26725D5E-2F63-4243-9E15-342665854857}" sibTransId="{7559BC51-D7FB-4F70-BE83-F51A67BD06CE}"/>
    <dgm:cxn modelId="{782FEE4B-7F93-471A-8366-0A9D99ACD94A}" type="presOf" srcId="{C6C4C2AF-95DB-4A4A-883F-AAA2B4E088B7}" destId="{85D5F505-FA03-410C-838A-9819E580AAD6}" srcOrd="0" destOrd="1" presId="urn:microsoft.com/office/officeart/2005/8/layout/arrow2"/>
    <dgm:cxn modelId="{2DF1DCB0-4828-48AA-8031-3FEF68139163}" type="presOf" srcId="{16FA5014-331E-4654-B5E4-F0A8D24AE5DA}" destId="{85D5F505-FA03-410C-838A-9819E580AAD6}" srcOrd="0" destOrd="0" presId="urn:microsoft.com/office/officeart/2005/8/layout/arrow2"/>
    <dgm:cxn modelId="{2B1A017D-3106-488F-98CB-9D927AA6E0D7}" type="presOf" srcId="{C0A1B8BD-1E02-40D1-9B77-1357097CAE58}" destId="{A2D0485D-4F19-4F98-9160-E51D9D83ACED}" srcOrd="0" destOrd="0" presId="urn:microsoft.com/office/officeart/2005/8/layout/arrow2"/>
    <dgm:cxn modelId="{A2E4CFBB-89E6-4502-969A-54C7A0EE3630}" srcId="{16FA5014-331E-4654-B5E4-F0A8D24AE5DA}" destId="{F437C230-2BBF-4D6C-A46E-9045957B6271}" srcOrd="1" destOrd="0" parTransId="{1E683D07-015D-4A20-93B2-166E435B3301}" sibTransId="{A5F2BB26-2344-4DFF-8A42-C4EA4A457214}"/>
    <dgm:cxn modelId="{26B1D5CF-EDEC-4797-AAD6-7A6917ACAA26}" srcId="{C0A1B8BD-1E02-40D1-9B77-1357097CAE58}" destId="{16FA5014-331E-4654-B5E4-F0A8D24AE5DA}" srcOrd="1" destOrd="0" parTransId="{2A0D07F8-F8E7-4D04-A3E9-CD019B8F2947}" sibTransId="{6730DFEE-E135-456D-BEDA-2BFC4C322F81}"/>
    <dgm:cxn modelId="{4437C1C0-E0E0-4264-B6F8-D50EDE07DEA4}" type="presOf" srcId="{F437C230-2BBF-4D6C-A46E-9045957B6271}" destId="{85D5F505-FA03-410C-838A-9819E580AAD6}" srcOrd="0" destOrd="2" presId="urn:microsoft.com/office/officeart/2005/8/layout/arrow2"/>
    <dgm:cxn modelId="{FDFC7E95-182A-48A3-AD93-BED1B436DE71}" type="presOf" srcId="{5EDECFED-3D91-4A36-8629-B0FB7131C9B2}" destId="{4E00B9FB-870E-4D74-A10B-DDFEEFC1BA41}" srcOrd="0" destOrd="1" presId="urn:microsoft.com/office/officeart/2005/8/layout/arrow2"/>
    <dgm:cxn modelId="{033AC1D5-3B14-4703-B715-467FEEB5698B}" type="presOf" srcId="{10D52C12-C46D-426E-8B67-2664A2791F41}" destId="{ECB04568-2550-40DE-9245-0378456CBACB}" srcOrd="0" destOrd="0" presId="urn:microsoft.com/office/officeart/2005/8/layout/arrow2"/>
    <dgm:cxn modelId="{F5DDD671-2A2A-4BA4-9917-734615F79BD7}" srcId="{7878523D-5AC9-4109-B0DA-45E22A3CB2FD}" destId="{5EDECFED-3D91-4A36-8629-B0FB7131C9B2}" srcOrd="0" destOrd="0" parTransId="{3282F1A8-0D9A-4733-87EE-CD01D66F9349}" sibTransId="{DAA1FC34-1F93-49D0-991F-EB646442645C}"/>
    <dgm:cxn modelId="{134C419C-6B3C-4BBE-9EF6-0F12CE18256B}" srcId="{C0A1B8BD-1E02-40D1-9B77-1357097CAE58}" destId="{7878523D-5AC9-4109-B0DA-45E22A3CB2FD}" srcOrd="0" destOrd="0" parTransId="{46CE1B4A-9333-4FC6-8D8B-DF5B257ABF4C}" sibTransId="{28A55C38-FD92-41DC-823D-FD1618B1449C}"/>
    <dgm:cxn modelId="{3536C916-3BC5-41C7-8FF4-D0B752CA20DE}" srcId="{16FA5014-331E-4654-B5E4-F0A8D24AE5DA}" destId="{C6C4C2AF-95DB-4A4A-883F-AAA2B4E088B7}" srcOrd="0" destOrd="0" parTransId="{8649B68B-D133-4F40-9BA6-CB6E2D40859B}" sibTransId="{AC00DDD8-0F11-4D79-AE11-69E4743CF03C}"/>
    <dgm:cxn modelId="{2F70802E-ABFA-4046-AA9A-8AC4326913EC}" type="presOf" srcId="{E84503F2-12CB-49B3-A4EC-B59642DED9D4}" destId="{4E00B9FB-870E-4D74-A10B-DDFEEFC1BA41}" srcOrd="0" destOrd="3" presId="urn:microsoft.com/office/officeart/2005/8/layout/arrow2"/>
    <dgm:cxn modelId="{84EBC20E-530A-4D3D-ABE4-62EE3F9A14E4}" type="presOf" srcId="{4B7DC829-B0F6-4FD5-9357-2110EC65DCAE}" destId="{85D5F505-FA03-410C-838A-9819E580AAD6}" srcOrd="0" destOrd="3" presId="urn:microsoft.com/office/officeart/2005/8/layout/arrow2"/>
    <dgm:cxn modelId="{9EBDE00F-5ABC-416F-8312-F571859C44B0}" srcId="{C0A1B8BD-1E02-40D1-9B77-1357097CAE58}" destId="{10D52C12-C46D-426E-8B67-2664A2791F41}" srcOrd="2" destOrd="0" parTransId="{39AD6EB2-B8E1-4F6B-B3ED-6C74887D1915}" sibTransId="{7B5C42EA-7288-464F-BDCC-169C615A88A3}"/>
    <dgm:cxn modelId="{F9BC3C1D-D741-419E-92B6-70387227F5E5}" type="presParOf" srcId="{A2D0485D-4F19-4F98-9160-E51D9D83ACED}" destId="{9D5AADF5-0F3F-47D4-93F7-C52DF85EF155}" srcOrd="0" destOrd="0" presId="urn:microsoft.com/office/officeart/2005/8/layout/arrow2"/>
    <dgm:cxn modelId="{E16454AF-4D2B-4BA5-A4F5-BE86CB4FBC19}" type="presParOf" srcId="{A2D0485D-4F19-4F98-9160-E51D9D83ACED}" destId="{12E27FA7-CD9E-413F-BA4A-8941D9AB502E}" srcOrd="1" destOrd="0" presId="urn:microsoft.com/office/officeart/2005/8/layout/arrow2"/>
    <dgm:cxn modelId="{5547C0F5-3E2A-4A2C-BD06-982E34EF93C9}" type="presParOf" srcId="{12E27FA7-CD9E-413F-BA4A-8941D9AB502E}" destId="{21A822FC-36C5-4986-8EBB-B9691878E034}" srcOrd="0" destOrd="0" presId="urn:microsoft.com/office/officeart/2005/8/layout/arrow2"/>
    <dgm:cxn modelId="{2A8619B6-6BC0-42F4-8899-BE699A0BD296}" type="presParOf" srcId="{12E27FA7-CD9E-413F-BA4A-8941D9AB502E}" destId="{4E00B9FB-870E-4D74-A10B-DDFEEFC1BA41}" srcOrd="1" destOrd="0" presId="urn:microsoft.com/office/officeart/2005/8/layout/arrow2"/>
    <dgm:cxn modelId="{198FF406-209A-4964-9BAE-FE67A05E09A6}" type="presParOf" srcId="{12E27FA7-CD9E-413F-BA4A-8941D9AB502E}" destId="{C98F776B-C54E-43D3-94FF-1A7B559E1CE4}" srcOrd="2" destOrd="0" presId="urn:microsoft.com/office/officeart/2005/8/layout/arrow2"/>
    <dgm:cxn modelId="{D1945DD6-0FE9-4FDB-A404-93864FBB17C7}" type="presParOf" srcId="{12E27FA7-CD9E-413F-BA4A-8941D9AB502E}" destId="{85D5F505-FA03-410C-838A-9819E580AAD6}" srcOrd="3" destOrd="0" presId="urn:microsoft.com/office/officeart/2005/8/layout/arrow2"/>
    <dgm:cxn modelId="{D0C472A4-C8C5-4D0B-8054-9566E2D92F06}" type="presParOf" srcId="{12E27FA7-CD9E-413F-BA4A-8941D9AB502E}" destId="{52CBC1D6-C165-4C4C-9F5D-ABC6CB1F7E91}" srcOrd="4" destOrd="0" presId="urn:microsoft.com/office/officeart/2005/8/layout/arrow2"/>
    <dgm:cxn modelId="{1610FABC-A734-4D6C-8C63-3145AFA1AEEA}" type="presParOf" srcId="{12E27FA7-CD9E-413F-BA4A-8941D9AB502E}" destId="{ECB04568-2550-40DE-9245-0378456CBACB}"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0.48682</cdr:x>
      <cdr:y>0.83258</cdr:y>
    </cdr:from>
    <cdr:to>
      <cdr:x>0.54649</cdr:x>
      <cdr:y>0.90162</cdr:y>
    </cdr:to>
    <cdr:sp macro="" textlink="">
      <cdr:nvSpPr>
        <cdr:cNvPr id="2" name="1 CuadroTexto"/>
        <cdr:cNvSpPr txBox="1"/>
      </cdr:nvSpPr>
      <cdr:spPr>
        <a:xfrm xmlns:a="http://schemas.openxmlformats.org/drawingml/2006/main">
          <a:off x="2937289" y="4297098"/>
          <a:ext cx="360040" cy="35632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MX" sz="1100" dirty="0"/>
            <a:t>4%</a:t>
          </a:r>
        </a:p>
      </cdr:txBody>
    </cdr:sp>
  </cdr:relSizeAnchor>
  <cdr:relSizeAnchor xmlns:cdr="http://schemas.openxmlformats.org/drawingml/2006/chartDrawing">
    <cdr:from>
      <cdr:x>0.65346</cdr:x>
      <cdr:y>0.68455</cdr:y>
    </cdr:from>
    <cdr:to>
      <cdr:x>0.75418</cdr:x>
      <cdr:y>0.75358</cdr:y>
    </cdr:to>
    <cdr:sp macro="" textlink="">
      <cdr:nvSpPr>
        <cdr:cNvPr id="3" name="1 CuadroTexto"/>
        <cdr:cNvSpPr txBox="1"/>
      </cdr:nvSpPr>
      <cdr:spPr>
        <a:xfrm xmlns:a="http://schemas.openxmlformats.org/drawingml/2006/main">
          <a:off x="2897717" y="2728383"/>
          <a:ext cx="446618" cy="27516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MX" sz="1100"/>
            <a:t>18%</a:t>
          </a:r>
        </a:p>
      </cdr:txBody>
    </cdr:sp>
  </cdr:relSizeAnchor>
  <cdr:relSizeAnchor xmlns:cdr="http://schemas.openxmlformats.org/drawingml/2006/chartDrawing">
    <cdr:from>
      <cdr:x>0.84485</cdr:x>
      <cdr:y>0.20475</cdr:y>
    </cdr:from>
    <cdr:to>
      <cdr:x>0.91646</cdr:x>
      <cdr:y>0.27379</cdr:y>
    </cdr:to>
    <cdr:sp macro="" textlink="">
      <cdr:nvSpPr>
        <cdr:cNvPr id="4" name="1 CuadroTexto"/>
        <cdr:cNvSpPr txBox="1"/>
      </cdr:nvSpPr>
      <cdr:spPr>
        <a:xfrm xmlns:a="http://schemas.openxmlformats.org/drawingml/2006/main">
          <a:off x="5097529" y="1056738"/>
          <a:ext cx="432048" cy="35632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MX" sz="1100" dirty="0"/>
            <a:t>70%</a:t>
          </a:r>
        </a:p>
      </cdr:txBody>
    </cdr:sp>
  </cdr:relSizeAnchor>
  <cdr:relSizeAnchor xmlns:cdr="http://schemas.openxmlformats.org/drawingml/2006/chartDrawing">
    <cdr:from>
      <cdr:x>0.11685</cdr:x>
      <cdr:y>0.77677</cdr:y>
    </cdr:from>
    <cdr:to>
      <cdr:x>0.17652</cdr:x>
      <cdr:y>0.84581</cdr:y>
    </cdr:to>
    <cdr:sp macro="" textlink="">
      <cdr:nvSpPr>
        <cdr:cNvPr id="5" name="1 CuadroTexto"/>
        <cdr:cNvSpPr txBox="1"/>
      </cdr:nvSpPr>
      <cdr:spPr>
        <a:xfrm xmlns:a="http://schemas.openxmlformats.org/drawingml/2006/main">
          <a:off x="705041" y="4009066"/>
          <a:ext cx="360040" cy="35632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MX" dirty="0"/>
            <a:t>8</a:t>
          </a:r>
          <a:r>
            <a:rPr lang="es-MX" sz="1100" dirty="0" smtClean="0"/>
            <a:t>%</a:t>
          </a:r>
          <a:endParaRPr lang="es-MX"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0.10944</cdr:x>
      <cdr:y>0.02193</cdr:y>
    </cdr:from>
    <cdr:to>
      <cdr:x>0.30966</cdr:x>
      <cdr:y>0.07828</cdr:y>
    </cdr:to>
    <cdr:sp macro="" textlink="">
      <cdr:nvSpPr>
        <cdr:cNvPr id="2" name="1 CuadroTexto"/>
        <cdr:cNvSpPr txBox="1"/>
      </cdr:nvSpPr>
      <cdr:spPr>
        <a:xfrm xmlns:a="http://schemas.openxmlformats.org/drawingml/2006/main">
          <a:off x="802680" y="84088"/>
          <a:ext cx="146843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200" dirty="0" smtClean="0"/>
            <a:t>No tratamiento</a:t>
          </a:r>
          <a:endParaRPr lang="es-MX" sz="1200" dirty="0"/>
        </a:p>
      </cdr:txBody>
    </cdr:sp>
  </cdr:relSizeAnchor>
  <cdr:relSizeAnchor xmlns:cdr="http://schemas.openxmlformats.org/drawingml/2006/chartDrawing">
    <cdr:from>
      <cdr:x>0.10944</cdr:x>
      <cdr:y>0.09706</cdr:y>
    </cdr:from>
    <cdr:to>
      <cdr:x>0.30966</cdr:x>
      <cdr:y>0.15341</cdr:y>
    </cdr:to>
    <cdr:sp macro="" textlink="">
      <cdr:nvSpPr>
        <cdr:cNvPr id="3" name="1 CuadroTexto"/>
        <cdr:cNvSpPr txBox="1"/>
      </cdr:nvSpPr>
      <cdr:spPr>
        <a:xfrm xmlns:a="http://schemas.openxmlformats.org/drawingml/2006/main">
          <a:off x="802680" y="372120"/>
          <a:ext cx="1468438"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200" dirty="0" smtClean="0"/>
            <a:t>Solo CT</a:t>
          </a:r>
          <a:endParaRPr lang="es-MX" sz="1200" dirty="0"/>
        </a:p>
      </cdr:txBody>
    </cdr:sp>
  </cdr:relSizeAnchor>
  <cdr:relSizeAnchor xmlns:cdr="http://schemas.openxmlformats.org/drawingml/2006/chartDrawing">
    <cdr:from>
      <cdr:x>0.10944</cdr:x>
      <cdr:y>0.17219</cdr:y>
    </cdr:from>
    <cdr:to>
      <cdr:x>0.3671</cdr:x>
      <cdr:y>0.28489</cdr:y>
    </cdr:to>
    <cdr:sp macro="" textlink="">
      <cdr:nvSpPr>
        <cdr:cNvPr id="4" name="1 CuadroTexto"/>
        <cdr:cNvSpPr txBox="1"/>
      </cdr:nvSpPr>
      <cdr:spPr>
        <a:xfrm xmlns:a="http://schemas.openxmlformats.org/drawingml/2006/main">
          <a:off x="802680" y="660152"/>
          <a:ext cx="1889720"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200" dirty="0" smtClean="0"/>
            <a:t>Comunidad Terapéutica mas Casa medio camino</a:t>
          </a:r>
          <a:endParaRPr lang="es-MX"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67FCC-93A6-4B3A-AA61-70E8E33DD6B8}" type="datetimeFigureOut">
              <a:rPr lang="es-MX" smtClean="0"/>
              <a:t>02/10/2015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3D537-F53E-4485-B20F-0F1B4B2512BF}" type="slidenum">
              <a:rPr lang="es-MX" smtClean="0"/>
              <a:t>‹Nº›</a:t>
            </a:fld>
            <a:endParaRPr lang="es-MX"/>
          </a:p>
        </p:txBody>
      </p:sp>
    </p:spTree>
    <p:extLst>
      <p:ext uri="{BB962C8B-B14F-4D97-AF65-F5344CB8AC3E}">
        <p14:creationId xmlns:p14="http://schemas.microsoft.com/office/powerpoint/2010/main" val="235921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EBE81F3-E292-4CD7-B8F2-C18F3AA55B01}" type="slidenum">
              <a:rPr lang="es-MX" smtClean="0"/>
              <a:t>11</a:t>
            </a:fld>
            <a:endParaRPr lang="es-MX"/>
          </a:p>
        </p:txBody>
      </p:sp>
    </p:spTree>
    <p:extLst>
      <p:ext uri="{BB962C8B-B14F-4D97-AF65-F5344CB8AC3E}">
        <p14:creationId xmlns:p14="http://schemas.microsoft.com/office/powerpoint/2010/main" val="71021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292F627-A779-486C-8066-E960F99DF910}" type="slidenum">
              <a:rPr lang="es-MX" smtClean="0"/>
              <a:t>19</a:t>
            </a:fld>
            <a:endParaRPr lang="es-MX"/>
          </a:p>
        </p:txBody>
      </p:sp>
    </p:spTree>
    <p:extLst>
      <p:ext uri="{BB962C8B-B14F-4D97-AF65-F5344CB8AC3E}">
        <p14:creationId xmlns:p14="http://schemas.microsoft.com/office/powerpoint/2010/main" val="246994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The CDCR data demonstrated the first large scale replication of the effectiveness of individual programs---an historic success.</a:t>
            </a:r>
          </a:p>
          <a:p>
            <a:pPr eaLnBrk="1" hangingPunct="1">
              <a:spcBef>
                <a:spcPct val="0"/>
              </a:spcBef>
            </a:pPr>
            <a:endParaRPr lang="en-US" b="1" smtClean="0"/>
          </a:p>
          <a:p>
            <a:pPr eaLnBrk="1" hangingPunct="1">
              <a:spcBef>
                <a:spcPct val="0"/>
              </a:spcBef>
            </a:pPr>
            <a:r>
              <a:rPr lang="en-US" b="1" smtClean="0"/>
              <a:t>NREEP  SAMHSA’s National Registry of Evidence-Based Programs and Practices (NREPP)</a:t>
            </a:r>
          </a:p>
          <a:p>
            <a:pPr eaLnBrk="1" hangingPunct="1">
              <a:spcBef>
                <a:spcPct val="0"/>
              </a:spcBef>
            </a:pPr>
            <a:r>
              <a:rPr lang="en-US" b="1" smtClean="0"/>
              <a:t>So—one of the programs (Amity at RJ Donovan) closed by CDCR is being used by NREPP as a model of an evidence based practice.</a:t>
            </a:r>
          </a:p>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FF16DE-F075-4D0E-AEA8-8B28919034EB}" type="slidenum">
              <a:rPr lang="en-US" smtClean="0">
                <a:latin typeface="Calibri" pitchFamily="34" charset="0"/>
              </a:rPr>
              <a:pPr eaLnBrk="1" hangingPunct="1"/>
              <a:t>32</a:t>
            </a:fld>
            <a:endParaRPr lang="en-US" smtClean="0">
              <a:latin typeface="Calibri" pitchFamily="34" charset="0"/>
            </a:endParaRPr>
          </a:p>
        </p:txBody>
      </p:sp>
    </p:spTree>
    <p:extLst>
      <p:ext uri="{BB962C8B-B14F-4D97-AF65-F5344CB8AC3E}">
        <p14:creationId xmlns:p14="http://schemas.microsoft.com/office/powerpoint/2010/main" val="245116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0DCEDD69-5C3E-40A4-AC28-58F4799D1BAE}" type="datetimeFigureOut">
              <a:rPr lang="es-MX" smtClean="0"/>
              <a:t>02/10/2015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429215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DCEDD69-5C3E-40A4-AC28-58F4799D1BAE}" type="datetimeFigureOut">
              <a:rPr lang="es-MX" smtClean="0"/>
              <a:t>02/10/2015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207302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DCEDD69-5C3E-40A4-AC28-58F4799D1BAE}" type="datetimeFigureOut">
              <a:rPr lang="es-MX" smtClean="0"/>
              <a:t>02/10/2015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135311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99723" y="228600"/>
            <a:ext cx="8389077" cy="914400"/>
          </a:xfrm>
        </p:spPr>
        <p:txBody>
          <a:bodyPr anchor="b"/>
          <a:lstStyle>
            <a:lvl1pPr algn="r">
              <a:defRPr sz="2800" b="0">
                <a:solidFill>
                  <a:schemeClr val="accent2">
                    <a:lumMod val="50000"/>
                  </a:schemeClr>
                </a:solidFill>
              </a:defRPr>
            </a:lvl1pPr>
          </a:lstStyle>
          <a:p>
            <a:r>
              <a:rPr lang="en-US" dirty="0" err="1" smtClean="0"/>
              <a:t>Clic</a:t>
            </a:r>
            <a:r>
              <a:rPr lang="en-US" dirty="0" smtClean="0"/>
              <a:t> </a:t>
            </a:r>
            <a:r>
              <a:rPr lang="en-US" dirty="0" err="1" smtClean="0"/>
              <a:t>para</a:t>
            </a:r>
            <a:r>
              <a:rPr lang="en-US" dirty="0" smtClean="0"/>
              <a:t> </a:t>
            </a:r>
            <a:r>
              <a:rPr lang="en-US" dirty="0" err="1" smtClean="0"/>
              <a:t>editar</a:t>
            </a:r>
            <a:r>
              <a:rPr lang="en-US" dirty="0" smtClean="0"/>
              <a:t> </a:t>
            </a:r>
            <a:r>
              <a:rPr lang="en-US" dirty="0" err="1" smtClean="0"/>
              <a:t>título</a:t>
            </a:r>
            <a:endParaRPr dirty="0"/>
          </a:p>
        </p:txBody>
      </p:sp>
      <p:sp>
        <p:nvSpPr>
          <p:cNvPr id="4" name="Text Placeholder 3"/>
          <p:cNvSpPr>
            <a:spLocks noGrp="1"/>
          </p:cNvSpPr>
          <p:nvPr>
            <p:ph type="body" sz="half" idx="2" hasCustomPrompt="1"/>
          </p:nvPr>
        </p:nvSpPr>
        <p:spPr>
          <a:xfrm>
            <a:off x="203200" y="1371600"/>
            <a:ext cx="11785600" cy="4800600"/>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modificar</a:t>
            </a:r>
            <a:r>
              <a:rPr lang="en-US" dirty="0" smtClean="0"/>
              <a:t> el </a:t>
            </a:r>
            <a:r>
              <a:rPr lang="en-US" dirty="0" err="1" smtClean="0"/>
              <a:t>estilo</a:t>
            </a:r>
            <a:r>
              <a:rPr lang="en-US" dirty="0" smtClean="0"/>
              <a:t> de </a:t>
            </a:r>
            <a:r>
              <a:rPr lang="en-US" dirty="0" err="1" smtClean="0"/>
              <a:t>texto</a:t>
            </a:r>
            <a:r>
              <a:rPr lang="en-US" dirty="0" smtClean="0"/>
              <a:t> </a:t>
            </a:r>
            <a:r>
              <a:rPr lang="en-US" dirty="0" err="1" smtClean="0"/>
              <a:t>patrón</a:t>
            </a:r>
            <a:endParaRPr lang="en-US" dirty="0" smtClean="0"/>
          </a:p>
        </p:txBody>
      </p:sp>
      <p:sp>
        <p:nvSpPr>
          <p:cNvPr id="5" name="Date Placeholder 4"/>
          <p:cNvSpPr>
            <a:spLocks noGrp="1"/>
          </p:cNvSpPr>
          <p:nvPr>
            <p:ph type="dt" sz="half" idx="10"/>
          </p:nvPr>
        </p:nvSpPr>
        <p:spPr/>
        <p:txBody>
          <a:bodyPr/>
          <a:lstStyle/>
          <a:p>
            <a:fld id="{90648683-E58D-47AA-B6AE-98BDD4EFA2F5}" type="datetimeFigureOut">
              <a:rPr lang="es-ES_tradnl" smtClean="0"/>
              <a:pPr/>
              <a:t>02/10/2015</a:t>
            </a:fld>
            <a:endParaRPr lang="es-ES_tradnl" dirty="0"/>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0AECDF4-9DA9-42E1-B228-3A2B63DA0C43}" type="slidenum">
              <a:rPr lang="es-ES_tradnl" smtClean="0"/>
              <a:pPr/>
              <a:t>‹Nº›</a:t>
            </a:fld>
            <a:endParaRPr lang="es-ES_tradnl"/>
          </a:p>
        </p:txBody>
      </p:sp>
    </p:spTree>
    <p:extLst>
      <p:ext uri="{BB962C8B-B14F-4D97-AF65-F5344CB8AC3E}">
        <p14:creationId xmlns:p14="http://schemas.microsoft.com/office/powerpoint/2010/main" val="1745644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99723" y="228600"/>
            <a:ext cx="8389077" cy="914400"/>
          </a:xfrm>
        </p:spPr>
        <p:txBody>
          <a:bodyPr anchor="b"/>
          <a:lstStyle>
            <a:lvl1pPr algn="r">
              <a:defRPr sz="2800" b="0">
                <a:solidFill>
                  <a:schemeClr val="accent2">
                    <a:lumMod val="50000"/>
                  </a:schemeClr>
                </a:solidFill>
              </a:defRPr>
            </a:lvl1pPr>
          </a:lstStyle>
          <a:p>
            <a:r>
              <a:rPr lang="en-US" dirty="0" err="1" smtClean="0"/>
              <a:t>Clic</a:t>
            </a:r>
            <a:r>
              <a:rPr lang="en-US" dirty="0" smtClean="0"/>
              <a:t> </a:t>
            </a:r>
            <a:r>
              <a:rPr lang="en-US" dirty="0" err="1" smtClean="0"/>
              <a:t>para</a:t>
            </a:r>
            <a:r>
              <a:rPr lang="en-US" dirty="0" smtClean="0"/>
              <a:t> </a:t>
            </a:r>
            <a:r>
              <a:rPr lang="en-US" dirty="0" err="1" smtClean="0"/>
              <a:t>editar</a:t>
            </a:r>
            <a:r>
              <a:rPr lang="en-US" dirty="0" smtClean="0"/>
              <a:t> </a:t>
            </a:r>
            <a:r>
              <a:rPr lang="en-US" dirty="0" err="1" smtClean="0"/>
              <a:t>título</a:t>
            </a:r>
            <a:endParaRPr dirty="0"/>
          </a:p>
        </p:txBody>
      </p:sp>
      <p:sp>
        <p:nvSpPr>
          <p:cNvPr id="4" name="Text Placeholder 3"/>
          <p:cNvSpPr>
            <a:spLocks noGrp="1"/>
          </p:cNvSpPr>
          <p:nvPr>
            <p:ph type="body" sz="half" idx="2" hasCustomPrompt="1"/>
          </p:nvPr>
        </p:nvSpPr>
        <p:spPr>
          <a:xfrm>
            <a:off x="203200" y="1371600"/>
            <a:ext cx="11785600" cy="4800600"/>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modificar</a:t>
            </a:r>
            <a:r>
              <a:rPr lang="en-US" dirty="0" smtClean="0"/>
              <a:t> el </a:t>
            </a:r>
            <a:r>
              <a:rPr lang="en-US" dirty="0" err="1" smtClean="0"/>
              <a:t>estilo</a:t>
            </a:r>
            <a:r>
              <a:rPr lang="en-US" dirty="0" smtClean="0"/>
              <a:t> de </a:t>
            </a:r>
            <a:r>
              <a:rPr lang="en-US" dirty="0" err="1" smtClean="0"/>
              <a:t>texto</a:t>
            </a:r>
            <a:r>
              <a:rPr lang="en-US" dirty="0" smtClean="0"/>
              <a:t> </a:t>
            </a:r>
            <a:r>
              <a:rPr lang="en-US" dirty="0" err="1" smtClean="0"/>
              <a:t>patrón</a:t>
            </a:r>
            <a:endParaRPr lang="en-US" dirty="0" smtClean="0"/>
          </a:p>
        </p:txBody>
      </p:sp>
      <p:sp>
        <p:nvSpPr>
          <p:cNvPr id="5" name="Date Placeholder 4"/>
          <p:cNvSpPr>
            <a:spLocks noGrp="1"/>
          </p:cNvSpPr>
          <p:nvPr>
            <p:ph type="dt" sz="half" idx="10"/>
          </p:nvPr>
        </p:nvSpPr>
        <p:spPr/>
        <p:txBody>
          <a:bodyPr/>
          <a:lstStyle/>
          <a:p>
            <a:fld id="{90648683-E58D-47AA-B6AE-98BDD4EFA2F5}" type="datetimeFigureOut">
              <a:rPr lang="es-ES_tradnl" smtClean="0"/>
              <a:pPr/>
              <a:t>02/10/2015</a:t>
            </a:fld>
            <a:endParaRPr lang="es-ES_tradnl" dirty="0"/>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0AECDF4-9DA9-42E1-B228-3A2B63DA0C43}" type="slidenum">
              <a:rPr lang="es-ES_tradnl" smtClean="0"/>
              <a:pPr/>
              <a:t>‹Nº›</a:t>
            </a:fld>
            <a:endParaRPr lang="es-ES_tradnl"/>
          </a:p>
        </p:txBody>
      </p:sp>
    </p:spTree>
    <p:extLst>
      <p:ext uri="{BB962C8B-B14F-4D97-AF65-F5344CB8AC3E}">
        <p14:creationId xmlns:p14="http://schemas.microsoft.com/office/powerpoint/2010/main" val="251194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99723" y="228600"/>
            <a:ext cx="8389077" cy="914400"/>
          </a:xfrm>
        </p:spPr>
        <p:txBody>
          <a:bodyPr anchor="b"/>
          <a:lstStyle>
            <a:lvl1pPr algn="r">
              <a:defRPr sz="2800" b="0">
                <a:solidFill>
                  <a:schemeClr val="accent2">
                    <a:lumMod val="50000"/>
                  </a:schemeClr>
                </a:solidFill>
              </a:defRPr>
            </a:lvl1pPr>
          </a:lstStyle>
          <a:p>
            <a:r>
              <a:rPr lang="en-US" dirty="0" err="1" smtClean="0"/>
              <a:t>Clic</a:t>
            </a:r>
            <a:r>
              <a:rPr lang="en-US" dirty="0" smtClean="0"/>
              <a:t> </a:t>
            </a:r>
            <a:r>
              <a:rPr lang="en-US" dirty="0" err="1" smtClean="0"/>
              <a:t>para</a:t>
            </a:r>
            <a:r>
              <a:rPr lang="en-US" dirty="0" smtClean="0"/>
              <a:t> </a:t>
            </a:r>
            <a:r>
              <a:rPr lang="en-US" dirty="0" err="1" smtClean="0"/>
              <a:t>editar</a:t>
            </a:r>
            <a:r>
              <a:rPr lang="en-US" dirty="0" smtClean="0"/>
              <a:t> </a:t>
            </a:r>
            <a:r>
              <a:rPr lang="en-US" dirty="0" err="1" smtClean="0"/>
              <a:t>título</a:t>
            </a:r>
            <a:endParaRPr dirty="0"/>
          </a:p>
        </p:txBody>
      </p:sp>
      <p:sp>
        <p:nvSpPr>
          <p:cNvPr id="4" name="Text Placeholder 3"/>
          <p:cNvSpPr>
            <a:spLocks noGrp="1"/>
          </p:cNvSpPr>
          <p:nvPr>
            <p:ph type="body" sz="half" idx="2" hasCustomPrompt="1"/>
          </p:nvPr>
        </p:nvSpPr>
        <p:spPr>
          <a:xfrm>
            <a:off x="203200" y="1371600"/>
            <a:ext cx="11785600" cy="4800600"/>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modificar</a:t>
            </a:r>
            <a:r>
              <a:rPr lang="en-US" dirty="0" smtClean="0"/>
              <a:t> el </a:t>
            </a:r>
            <a:r>
              <a:rPr lang="en-US" dirty="0" err="1" smtClean="0"/>
              <a:t>estilo</a:t>
            </a:r>
            <a:r>
              <a:rPr lang="en-US" dirty="0" smtClean="0"/>
              <a:t> de </a:t>
            </a:r>
            <a:r>
              <a:rPr lang="en-US" dirty="0" err="1" smtClean="0"/>
              <a:t>texto</a:t>
            </a:r>
            <a:r>
              <a:rPr lang="en-US" dirty="0" smtClean="0"/>
              <a:t> </a:t>
            </a:r>
            <a:r>
              <a:rPr lang="en-US" dirty="0" err="1" smtClean="0"/>
              <a:t>patrón</a:t>
            </a:r>
            <a:endParaRPr lang="en-US" dirty="0" smtClean="0"/>
          </a:p>
        </p:txBody>
      </p:sp>
      <p:sp>
        <p:nvSpPr>
          <p:cNvPr id="5" name="Date Placeholder 4"/>
          <p:cNvSpPr>
            <a:spLocks noGrp="1"/>
          </p:cNvSpPr>
          <p:nvPr>
            <p:ph type="dt" sz="half" idx="10"/>
          </p:nvPr>
        </p:nvSpPr>
        <p:spPr/>
        <p:txBody>
          <a:bodyPr/>
          <a:lstStyle/>
          <a:p>
            <a:fld id="{90648683-E58D-47AA-B6AE-98BDD4EFA2F5}" type="datetimeFigureOut">
              <a:rPr lang="es-ES_tradnl" smtClean="0"/>
              <a:pPr/>
              <a:t>02/10/2015</a:t>
            </a:fld>
            <a:endParaRPr lang="es-ES_tradnl" dirty="0"/>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0AECDF4-9DA9-42E1-B228-3A2B63DA0C43}" type="slidenum">
              <a:rPr lang="es-ES_tradnl" smtClean="0"/>
              <a:pPr/>
              <a:t>‹Nº›</a:t>
            </a:fld>
            <a:endParaRPr lang="es-ES_tradnl"/>
          </a:p>
        </p:txBody>
      </p:sp>
    </p:spTree>
    <p:extLst>
      <p:ext uri="{BB962C8B-B14F-4D97-AF65-F5344CB8AC3E}">
        <p14:creationId xmlns:p14="http://schemas.microsoft.com/office/powerpoint/2010/main" val="2459111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99723" y="228600"/>
            <a:ext cx="8389077" cy="914400"/>
          </a:xfrm>
        </p:spPr>
        <p:txBody>
          <a:bodyPr anchor="b"/>
          <a:lstStyle>
            <a:lvl1pPr algn="r">
              <a:defRPr sz="2800" b="0">
                <a:solidFill>
                  <a:schemeClr val="accent2">
                    <a:lumMod val="50000"/>
                  </a:schemeClr>
                </a:solidFill>
              </a:defRPr>
            </a:lvl1pPr>
          </a:lstStyle>
          <a:p>
            <a:r>
              <a:rPr lang="en-US" dirty="0" err="1" smtClean="0"/>
              <a:t>Clic</a:t>
            </a:r>
            <a:r>
              <a:rPr lang="en-US" dirty="0" smtClean="0"/>
              <a:t> </a:t>
            </a:r>
            <a:r>
              <a:rPr lang="en-US" dirty="0" err="1" smtClean="0"/>
              <a:t>para</a:t>
            </a:r>
            <a:r>
              <a:rPr lang="en-US" dirty="0" smtClean="0"/>
              <a:t> </a:t>
            </a:r>
            <a:r>
              <a:rPr lang="en-US" dirty="0" err="1" smtClean="0"/>
              <a:t>editar</a:t>
            </a:r>
            <a:r>
              <a:rPr lang="en-US" dirty="0" smtClean="0"/>
              <a:t> </a:t>
            </a:r>
            <a:r>
              <a:rPr lang="en-US" dirty="0" err="1" smtClean="0"/>
              <a:t>título</a:t>
            </a:r>
            <a:endParaRPr dirty="0"/>
          </a:p>
        </p:txBody>
      </p:sp>
      <p:sp>
        <p:nvSpPr>
          <p:cNvPr id="4" name="Text Placeholder 3"/>
          <p:cNvSpPr>
            <a:spLocks noGrp="1"/>
          </p:cNvSpPr>
          <p:nvPr>
            <p:ph type="body" sz="half" idx="2" hasCustomPrompt="1"/>
          </p:nvPr>
        </p:nvSpPr>
        <p:spPr>
          <a:xfrm>
            <a:off x="203200" y="1371600"/>
            <a:ext cx="11785600" cy="4800600"/>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modificar</a:t>
            </a:r>
            <a:r>
              <a:rPr lang="en-US" dirty="0" smtClean="0"/>
              <a:t> el </a:t>
            </a:r>
            <a:r>
              <a:rPr lang="en-US" dirty="0" err="1" smtClean="0"/>
              <a:t>estilo</a:t>
            </a:r>
            <a:r>
              <a:rPr lang="en-US" dirty="0" smtClean="0"/>
              <a:t> de </a:t>
            </a:r>
            <a:r>
              <a:rPr lang="en-US" dirty="0" err="1" smtClean="0"/>
              <a:t>texto</a:t>
            </a:r>
            <a:r>
              <a:rPr lang="en-US" dirty="0" smtClean="0"/>
              <a:t> </a:t>
            </a:r>
            <a:r>
              <a:rPr lang="en-US" dirty="0" err="1" smtClean="0"/>
              <a:t>patrón</a:t>
            </a:r>
            <a:endParaRPr lang="en-US" dirty="0" smtClean="0"/>
          </a:p>
        </p:txBody>
      </p:sp>
      <p:sp>
        <p:nvSpPr>
          <p:cNvPr id="5" name="Date Placeholder 4"/>
          <p:cNvSpPr>
            <a:spLocks noGrp="1"/>
          </p:cNvSpPr>
          <p:nvPr>
            <p:ph type="dt" sz="half" idx="10"/>
          </p:nvPr>
        </p:nvSpPr>
        <p:spPr/>
        <p:txBody>
          <a:bodyPr/>
          <a:lstStyle/>
          <a:p>
            <a:fld id="{90648683-E58D-47AA-B6AE-98BDD4EFA2F5}" type="datetimeFigureOut">
              <a:rPr lang="es-ES_tradnl" smtClean="0"/>
              <a:pPr/>
              <a:t>02/10/2015</a:t>
            </a:fld>
            <a:endParaRPr lang="es-ES_tradnl" dirty="0"/>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0AECDF4-9DA9-42E1-B228-3A2B63DA0C43}" type="slidenum">
              <a:rPr lang="es-ES_tradnl" smtClean="0"/>
              <a:pPr/>
              <a:t>‹Nº›</a:t>
            </a:fld>
            <a:endParaRPr lang="es-ES_tradnl"/>
          </a:p>
        </p:txBody>
      </p:sp>
    </p:spTree>
    <p:extLst>
      <p:ext uri="{BB962C8B-B14F-4D97-AF65-F5344CB8AC3E}">
        <p14:creationId xmlns:p14="http://schemas.microsoft.com/office/powerpoint/2010/main" val="1517970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99723" y="228600"/>
            <a:ext cx="8389077" cy="914400"/>
          </a:xfrm>
        </p:spPr>
        <p:txBody>
          <a:bodyPr anchor="b"/>
          <a:lstStyle>
            <a:lvl1pPr algn="r">
              <a:defRPr sz="2800" b="0">
                <a:solidFill>
                  <a:schemeClr val="accent2">
                    <a:lumMod val="50000"/>
                  </a:schemeClr>
                </a:solidFill>
              </a:defRPr>
            </a:lvl1pPr>
          </a:lstStyle>
          <a:p>
            <a:r>
              <a:rPr lang="en-US" dirty="0" err="1" smtClean="0"/>
              <a:t>Clic</a:t>
            </a:r>
            <a:r>
              <a:rPr lang="en-US" dirty="0" smtClean="0"/>
              <a:t> </a:t>
            </a:r>
            <a:r>
              <a:rPr lang="en-US" dirty="0" err="1" smtClean="0"/>
              <a:t>para</a:t>
            </a:r>
            <a:r>
              <a:rPr lang="en-US" dirty="0" smtClean="0"/>
              <a:t> </a:t>
            </a:r>
            <a:r>
              <a:rPr lang="en-US" dirty="0" err="1" smtClean="0"/>
              <a:t>editar</a:t>
            </a:r>
            <a:r>
              <a:rPr lang="en-US" dirty="0" smtClean="0"/>
              <a:t> </a:t>
            </a:r>
            <a:r>
              <a:rPr lang="en-US" dirty="0" err="1" smtClean="0"/>
              <a:t>título</a:t>
            </a:r>
            <a:endParaRPr dirty="0"/>
          </a:p>
        </p:txBody>
      </p:sp>
      <p:sp>
        <p:nvSpPr>
          <p:cNvPr id="4" name="Text Placeholder 3"/>
          <p:cNvSpPr>
            <a:spLocks noGrp="1"/>
          </p:cNvSpPr>
          <p:nvPr>
            <p:ph type="body" sz="half" idx="2" hasCustomPrompt="1"/>
          </p:nvPr>
        </p:nvSpPr>
        <p:spPr>
          <a:xfrm>
            <a:off x="203200" y="1371600"/>
            <a:ext cx="11785600" cy="4800600"/>
          </a:xfrm>
        </p:spPr>
        <p:txBody>
          <a:bodyPr>
            <a:normAutofit/>
          </a:bodyPr>
          <a:lstStyle>
            <a:lvl1pPr marL="0" indent="0">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modificar</a:t>
            </a:r>
            <a:r>
              <a:rPr lang="en-US" dirty="0" smtClean="0"/>
              <a:t> el </a:t>
            </a:r>
            <a:r>
              <a:rPr lang="en-US" dirty="0" err="1" smtClean="0"/>
              <a:t>estilo</a:t>
            </a:r>
            <a:r>
              <a:rPr lang="en-US" dirty="0" smtClean="0"/>
              <a:t> de </a:t>
            </a:r>
            <a:r>
              <a:rPr lang="en-US" dirty="0" err="1" smtClean="0"/>
              <a:t>texto</a:t>
            </a:r>
            <a:r>
              <a:rPr lang="en-US" dirty="0" smtClean="0"/>
              <a:t> </a:t>
            </a:r>
            <a:r>
              <a:rPr lang="en-US" dirty="0" err="1" smtClean="0"/>
              <a:t>patrón</a:t>
            </a:r>
            <a:endParaRPr lang="en-US" dirty="0" smtClean="0"/>
          </a:p>
        </p:txBody>
      </p:sp>
      <p:sp>
        <p:nvSpPr>
          <p:cNvPr id="5" name="Date Placeholder 4"/>
          <p:cNvSpPr>
            <a:spLocks noGrp="1"/>
          </p:cNvSpPr>
          <p:nvPr>
            <p:ph type="dt" sz="half" idx="10"/>
          </p:nvPr>
        </p:nvSpPr>
        <p:spPr/>
        <p:txBody>
          <a:bodyPr/>
          <a:lstStyle/>
          <a:p>
            <a:fld id="{90648683-E58D-47AA-B6AE-98BDD4EFA2F5}" type="datetimeFigureOut">
              <a:rPr lang="es-ES_tradnl" smtClean="0"/>
              <a:pPr/>
              <a:t>02/10/2015</a:t>
            </a:fld>
            <a:endParaRPr lang="es-ES_tradnl" dirty="0"/>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80AECDF4-9DA9-42E1-B228-3A2B63DA0C43}" type="slidenum">
              <a:rPr lang="es-ES_tradnl" smtClean="0"/>
              <a:pPr/>
              <a:t>‹Nº›</a:t>
            </a:fld>
            <a:endParaRPr lang="es-ES_tradnl"/>
          </a:p>
        </p:txBody>
      </p:sp>
    </p:spTree>
    <p:extLst>
      <p:ext uri="{BB962C8B-B14F-4D97-AF65-F5344CB8AC3E}">
        <p14:creationId xmlns:p14="http://schemas.microsoft.com/office/powerpoint/2010/main" val="247373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DCEDD69-5C3E-40A4-AC28-58F4799D1BAE}" type="datetimeFigureOut">
              <a:rPr lang="es-MX" smtClean="0"/>
              <a:t>02/10/2015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255354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DCEDD69-5C3E-40A4-AC28-58F4799D1BAE}" type="datetimeFigureOut">
              <a:rPr lang="es-MX" smtClean="0"/>
              <a:t>02/10/2015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73791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0DCEDD69-5C3E-40A4-AC28-58F4799D1BAE}" type="datetimeFigureOut">
              <a:rPr lang="es-MX" smtClean="0"/>
              <a:t>02/10/2015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289371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0DCEDD69-5C3E-40A4-AC28-58F4799D1BAE}" type="datetimeFigureOut">
              <a:rPr lang="es-MX" smtClean="0"/>
              <a:t>02/10/2015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89301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0DCEDD69-5C3E-40A4-AC28-58F4799D1BAE}" type="datetimeFigureOut">
              <a:rPr lang="es-MX" smtClean="0"/>
              <a:t>02/10/2015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97383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DCEDD69-5C3E-40A4-AC28-58F4799D1BAE}" type="datetimeFigureOut">
              <a:rPr lang="es-MX" smtClean="0"/>
              <a:t>02/10/2015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388883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DCEDD69-5C3E-40A4-AC28-58F4799D1BAE}" type="datetimeFigureOut">
              <a:rPr lang="es-MX" smtClean="0"/>
              <a:t>02/10/2015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331028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DCEDD69-5C3E-40A4-AC28-58F4799D1BAE}" type="datetimeFigureOut">
              <a:rPr lang="es-MX" smtClean="0"/>
              <a:t>02/10/2015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F89AE3F-1CF8-4E9A-ABC5-B99AED9D9AF7}" type="slidenum">
              <a:rPr lang="es-MX" smtClean="0"/>
              <a:t>‹Nº›</a:t>
            </a:fld>
            <a:endParaRPr lang="es-MX"/>
          </a:p>
        </p:txBody>
      </p:sp>
    </p:spTree>
    <p:extLst>
      <p:ext uri="{BB962C8B-B14F-4D97-AF65-F5344CB8AC3E}">
        <p14:creationId xmlns:p14="http://schemas.microsoft.com/office/powerpoint/2010/main" val="64474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EDD69-5C3E-40A4-AC28-58F4799D1BAE}" type="datetimeFigureOut">
              <a:rPr lang="es-MX" smtClean="0"/>
              <a:t>02/10/2015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9AE3F-1CF8-4E9A-ABC5-B99AED9D9AF7}" type="slidenum">
              <a:rPr lang="es-MX" smtClean="0"/>
              <a:t>‹Nº›</a:t>
            </a:fld>
            <a:endParaRPr lang="es-MX"/>
          </a:p>
        </p:txBody>
      </p:sp>
    </p:spTree>
    <p:extLst>
      <p:ext uri="{BB962C8B-B14F-4D97-AF65-F5344CB8AC3E}">
        <p14:creationId xmlns:p14="http://schemas.microsoft.com/office/powerpoint/2010/main" val="243807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214438"/>
            <a:ext cx="9144000" cy="2387600"/>
          </a:xfrm>
        </p:spPr>
        <p:txBody>
          <a:bodyPr/>
          <a:lstStyle/>
          <a:p>
            <a:r>
              <a:rPr lang="es-MX" dirty="0" smtClean="0"/>
              <a:t>Conceptos básicos sobre el tratamiento de los adictos.</a:t>
            </a:r>
            <a:endParaRPr lang="es-MX" dirty="0"/>
          </a:p>
        </p:txBody>
      </p:sp>
      <p:sp>
        <p:nvSpPr>
          <p:cNvPr id="3" name="Subtítulo 2"/>
          <p:cNvSpPr>
            <a:spLocks noGrp="1"/>
          </p:cNvSpPr>
          <p:nvPr>
            <p:ph type="subTitle" idx="1"/>
          </p:nvPr>
        </p:nvSpPr>
        <p:spPr/>
        <p:txBody>
          <a:bodyPr>
            <a:normAutofit fontScale="92500" lnSpcReduction="20000"/>
          </a:bodyPr>
          <a:lstStyle/>
          <a:p>
            <a:pPr algn="r"/>
            <a:endParaRPr lang="es-MX" dirty="0" smtClean="0"/>
          </a:p>
          <a:p>
            <a:pPr algn="r">
              <a:lnSpc>
                <a:spcPct val="110000"/>
              </a:lnSpc>
            </a:pPr>
            <a:r>
              <a:rPr lang="es-MX" dirty="0" smtClean="0"/>
              <a:t>Jorge Sánchez-Mejorada Fernández</a:t>
            </a:r>
          </a:p>
          <a:p>
            <a:pPr algn="r">
              <a:lnSpc>
                <a:spcPct val="110000"/>
              </a:lnSpc>
            </a:pPr>
            <a:r>
              <a:rPr lang="es-MX" dirty="0" smtClean="0"/>
              <a:t>Xalapa, Ver. </a:t>
            </a:r>
          </a:p>
          <a:p>
            <a:pPr algn="r">
              <a:lnSpc>
                <a:spcPct val="110000"/>
              </a:lnSpc>
            </a:pPr>
            <a:r>
              <a:rPr lang="es-MX" dirty="0" smtClean="0"/>
              <a:t>Octubre 2015</a:t>
            </a:r>
            <a:endParaRPr lang="es-MX" dirty="0"/>
          </a:p>
        </p:txBody>
      </p:sp>
      <p:pic>
        <p:nvPicPr>
          <p:cNvPr id="1026" name="Picture 2" descr="cesaal2 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246" y="218941"/>
            <a:ext cx="3103393" cy="173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5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3645" y="5737344"/>
            <a:ext cx="1744366" cy="71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7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1833" y="5737344"/>
            <a:ext cx="1000492" cy="80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67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924452" y="1103231"/>
            <a:ext cx="7488238" cy="946150"/>
          </a:xfrm>
          <a:prstGeom prst="rect">
            <a:avLst/>
          </a:prstGeom>
          <a:noFill/>
          <a:ln w="9525">
            <a:noFill/>
            <a:miter lim="800000"/>
            <a:headEnd/>
            <a:tailEnd/>
          </a:ln>
          <a:effectLst/>
        </p:spPr>
        <p:txBody>
          <a:bodyPr>
            <a:spAutoFit/>
          </a:bodyPr>
          <a:lstStyle/>
          <a:p>
            <a:pPr algn="r">
              <a:spcBef>
                <a:spcPct val="50000"/>
              </a:spcBef>
              <a:defRPr/>
            </a:pPr>
            <a:r>
              <a:rPr lang="es-ES" sz="2800" dirty="0">
                <a:solidFill>
                  <a:srgbClr val="006600"/>
                </a:solidFill>
                <a:latin typeface="Arial" charset="0"/>
              </a:rPr>
              <a:t>PRINCIPIOS DE TRATAMIENTOS EFECTIVOS (NIDA)</a:t>
            </a:r>
          </a:p>
        </p:txBody>
      </p:sp>
      <p:sp>
        <p:nvSpPr>
          <p:cNvPr id="5" name="Text Box 3"/>
          <p:cNvSpPr txBox="1">
            <a:spLocks noChangeArrowheads="1"/>
          </p:cNvSpPr>
          <p:nvPr/>
        </p:nvSpPr>
        <p:spPr bwMode="auto">
          <a:xfrm>
            <a:off x="1692803" y="2093552"/>
            <a:ext cx="8494572" cy="830997"/>
          </a:xfrm>
          <a:prstGeom prst="rect">
            <a:avLst/>
          </a:prstGeom>
          <a:noFill/>
          <a:ln w="9525">
            <a:noFill/>
            <a:miter lim="800000"/>
            <a:headEnd/>
            <a:tailEnd/>
          </a:ln>
          <a:effectLst/>
        </p:spPr>
        <p:txBody>
          <a:bodyPr wrap="square">
            <a:spAutoFit/>
          </a:bodyPr>
          <a:lstStyle/>
          <a:p>
            <a:pPr marL="457200" indent="-457200">
              <a:spcBef>
                <a:spcPct val="50000"/>
              </a:spcBef>
              <a:defRPr/>
            </a:pPr>
            <a:r>
              <a:rPr lang="es-ES" sz="2400" dirty="0">
                <a:latin typeface="Arial" charset="0"/>
              </a:rPr>
              <a:t>1.	No hay un solo tratamiento que sea apropiado para todas las personas.</a:t>
            </a:r>
          </a:p>
        </p:txBody>
      </p:sp>
      <p:sp>
        <p:nvSpPr>
          <p:cNvPr id="6" name="Text Box 4"/>
          <p:cNvSpPr txBox="1">
            <a:spLocks noChangeArrowheads="1"/>
          </p:cNvSpPr>
          <p:nvPr/>
        </p:nvSpPr>
        <p:spPr bwMode="auto">
          <a:xfrm>
            <a:off x="1729316" y="2975231"/>
            <a:ext cx="8806468" cy="830997"/>
          </a:xfrm>
          <a:prstGeom prst="rect">
            <a:avLst/>
          </a:prstGeom>
          <a:noFill/>
          <a:ln w="9525">
            <a:noFill/>
            <a:miter lim="800000"/>
            <a:headEnd/>
            <a:tailEnd/>
          </a:ln>
          <a:effectLst/>
        </p:spPr>
        <p:txBody>
          <a:bodyPr wrap="square">
            <a:spAutoFit/>
          </a:bodyPr>
          <a:lstStyle/>
          <a:p>
            <a:pPr marL="457200" indent="-457200">
              <a:spcBef>
                <a:spcPct val="50000"/>
              </a:spcBef>
              <a:defRPr/>
            </a:pPr>
            <a:r>
              <a:rPr lang="es-ES" sz="2400" dirty="0">
                <a:latin typeface="Arial" charset="0"/>
              </a:rPr>
              <a:t>2.	El tratamiento debe estar fácilmente disponible en todo momento.</a:t>
            </a:r>
          </a:p>
        </p:txBody>
      </p:sp>
      <p:sp>
        <p:nvSpPr>
          <p:cNvPr id="7" name="Text Box 5"/>
          <p:cNvSpPr txBox="1">
            <a:spLocks noChangeArrowheads="1"/>
          </p:cNvSpPr>
          <p:nvPr/>
        </p:nvSpPr>
        <p:spPr bwMode="auto">
          <a:xfrm>
            <a:off x="1727114" y="3907591"/>
            <a:ext cx="8806467" cy="830997"/>
          </a:xfrm>
          <a:prstGeom prst="rect">
            <a:avLst/>
          </a:prstGeom>
          <a:noFill/>
          <a:ln w="9525">
            <a:noFill/>
            <a:miter lim="800000"/>
            <a:headEnd/>
            <a:tailEnd/>
          </a:ln>
          <a:effectLst/>
        </p:spPr>
        <p:txBody>
          <a:bodyPr wrap="square">
            <a:spAutoFit/>
          </a:bodyPr>
          <a:lstStyle/>
          <a:p>
            <a:pPr marL="457200" indent="-457200">
              <a:spcBef>
                <a:spcPct val="50000"/>
              </a:spcBef>
              <a:defRPr/>
            </a:pPr>
            <a:r>
              <a:rPr lang="es-ES" sz="2400" dirty="0">
                <a:latin typeface="Arial" charset="0"/>
              </a:rPr>
              <a:t>3.	El tratamiento efectivo debe abarcarlas múltiples necesidades de la persona, no solamente su uso de drogas.</a:t>
            </a:r>
          </a:p>
        </p:txBody>
      </p:sp>
      <p:sp>
        <p:nvSpPr>
          <p:cNvPr id="8" name="Text Box 6"/>
          <p:cNvSpPr txBox="1">
            <a:spLocks noChangeArrowheads="1"/>
          </p:cNvSpPr>
          <p:nvPr/>
        </p:nvSpPr>
        <p:spPr bwMode="auto">
          <a:xfrm>
            <a:off x="1727728" y="4993191"/>
            <a:ext cx="8323336" cy="1569660"/>
          </a:xfrm>
          <a:prstGeom prst="rect">
            <a:avLst/>
          </a:prstGeom>
          <a:noFill/>
          <a:ln w="9525">
            <a:noFill/>
            <a:miter lim="800000"/>
            <a:headEnd/>
            <a:tailEnd/>
          </a:ln>
          <a:effectLst/>
        </p:spPr>
        <p:txBody>
          <a:bodyPr wrap="square">
            <a:spAutoFit/>
          </a:bodyPr>
          <a:lstStyle/>
          <a:p>
            <a:pPr marL="457200" indent="-457200">
              <a:spcBef>
                <a:spcPct val="50000"/>
              </a:spcBef>
              <a:defRPr/>
            </a:pPr>
            <a:r>
              <a:rPr lang="es-ES" sz="2400" dirty="0">
                <a:latin typeface="Arial" charset="0"/>
              </a:rPr>
              <a:t>4.	El plan de tratamiento del paciente debe ser continuamente evaluado y, de ser el caso, modificado para asegurar que el plan se mantenga a la par con los cambios en las necesidades de la persona.</a:t>
            </a:r>
          </a:p>
        </p:txBody>
      </p:sp>
    </p:spTree>
    <p:extLst>
      <p:ext uri="{BB962C8B-B14F-4D97-AF65-F5344CB8AC3E}">
        <p14:creationId xmlns:p14="http://schemas.microsoft.com/office/powerpoint/2010/main" val="3696139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71650" y="1379869"/>
            <a:ext cx="8820150" cy="7016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dirty="0">
                <a:latin typeface="Arial" charset="0"/>
              </a:rPr>
              <a:t>5.	Para que el tratamiento sea efectivo, es esencial que el paciente lo continúe durante un periodo adecuado de tiempo.</a:t>
            </a:r>
          </a:p>
        </p:txBody>
      </p:sp>
      <p:sp>
        <p:nvSpPr>
          <p:cNvPr id="5" name="Text Box 4"/>
          <p:cNvSpPr txBox="1">
            <a:spLocks noChangeArrowheads="1"/>
          </p:cNvSpPr>
          <p:nvPr/>
        </p:nvSpPr>
        <p:spPr bwMode="auto">
          <a:xfrm>
            <a:off x="1742282" y="2187835"/>
            <a:ext cx="8878887" cy="10064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dirty="0">
                <a:latin typeface="Arial" charset="0"/>
              </a:rPr>
              <a:t>6.	La terapia individual y/o de grupo y otros tipos de terapias de comportamiento constituyen componentes críticos del tratamiento efectivo para la adicción.</a:t>
            </a:r>
          </a:p>
        </p:txBody>
      </p:sp>
      <p:sp>
        <p:nvSpPr>
          <p:cNvPr id="6" name="Text Box 5"/>
          <p:cNvSpPr txBox="1">
            <a:spLocks noChangeArrowheads="1"/>
          </p:cNvSpPr>
          <p:nvPr/>
        </p:nvSpPr>
        <p:spPr bwMode="auto">
          <a:xfrm>
            <a:off x="1674019" y="3233738"/>
            <a:ext cx="8878887" cy="10064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dirty="0">
                <a:latin typeface="Arial" charset="0"/>
              </a:rPr>
              <a:t>7.	Para muchos pacientes los médicos forman un elemento importante del tratamiento, especialmente cuando se combinan con los diferentes tipos de terapias.</a:t>
            </a:r>
          </a:p>
        </p:txBody>
      </p:sp>
      <p:sp>
        <p:nvSpPr>
          <p:cNvPr id="7" name="Text Box 6"/>
          <p:cNvSpPr txBox="1">
            <a:spLocks noChangeArrowheads="1"/>
          </p:cNvSpPr>
          <p:nvPr/>
        </p:nvSpPr>
        <p:spPr bwMode="auto">
          <a:xfrm>
            <a:off x="1711326" y="4308281"/>
            <a:ext cx="8804275" cy="10064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dirty="0">
                <a:latin typeface="Arial" charset="0"/>
              </a:rPr>
              <a:t>8.	En el caso de individuos con problemas de adicción o abuso de drogas que al mismo tiempo tienen trastornos mentales, se debe tratar los dos problemas de una manera integrada.</a:t>
            </a:r>
          </a:p>
        </p:txBody>
      </p:sp>
      <p:sp>
        <p:nvSpPr>
          <p:cNvPr id="8" name="Text Box 7"/>
          <p:cNvSpPr txBox="1">
            <a:spLocks noChangeArrowheads="1"/>
          </p:cNvSpPr>
          <p:nvPr/>
        </p:nvSpPr>
        <p:spPr bwMode="auto">
          <a:xfrm>
            <a:off x="1711325" y="5382824"/>
            <a:ext cx="8642350" cy="10064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dirty="0">
                <a:latin typeface="Arial" charset="0"/>
              </a:rPr>
              <a:t>9.	La desintoxicación médica es solamente la primera etapa del tratamiento para la adicción y por sí misma hace poco para cambiar el uso de drogas a largo plazo.</a:t>
            </a:r>
          </a:p>
        </p:txBody>
      </p:sp>
    </p:spTree>
    <p:extLst>
      <p:ext uri="{BB962C8B-B14F-4D97-AF65-F5344CB8AC3E}">
        <p14:creationId xmlns:p14="http://schemas.microsoft.com/office/powerpoint/2010/main" val="2981806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697038" y="1449387"/>
            <a:ext cx="8915400" cy="707886"/>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dirty="0">
                <a:latin typeface="Arial" charset="0"/>
              </a:rPr>
              <a:t>10.	El tratamiento por </a:t>
            </a:r>
            <a:r>
              <a:rPr lang="es-ES" sz="2000" dirty="0" err="1">
                <a:latin typeface="Arial" charset="0"/>
              </a:rPr>
              <a:t>ordenamiemto</a:t>
            </a:r>
            <a:r>
              <a:rPr lang="es-ES" sz="2000" dirty="0">
                <a:latin typeface="Arial" charset="0"/>
              </a:rPr>
              <a:t> judicial  presión familiar o laboral puede </a:t>
            </a:r>
            <a:r>
              <a:rPr lang="es-ES" sz="2000">
                <a:latin typeface="Arial" charset="0"/>
              </a:rPr>
              <a:t>ser efectivo.</a:t>
            </a:r>
            <a:endParaRPr lang="es-ES" sz="2000" dirty="0">
              <a:latin typeface="Arial" charset="0"/>
            </a:endParaRPr>
          </a:p>
        </p:txBody>
      </p:sp>
      <p:sp>
        <p:nvSpPr>
          <p:cNvPr id="5" name="Text Box 4"/>
          <p:cNvSpPr txBox="1">
            <a:spLocks noChangeArrowheads="1"/>
          </p:cNvSpPr>
          <p:nvPr/>
        </p:nvSpPr>
        <p:spPr bwMode="auto">
          <a:xfrm>
            <a:off x="1597027" y="2309813"/>
            <a:ext cx="8878887" cy="7016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a:latin typeface="Arial" charset="0"/>
              </a:rPr>
              <a:t>11.	El posible uso de drogas durante el tratamiento debe ser constantemente supervisado.</a:t>
            </a:r>
          </a:p>
        </p:txBody>
      </p:sp>
      <p:sp>
        <p:nvSpPr>
          <p:cNvPr id="6" name="Text Box 5"/>
          <p:cNvSpPr txBox="1">
            <a:spLocks noChangeArrowheads="1"/>
          </p:cNvSpPr>
          <p:nvPr/>
        </p:nvSpPr>
        <p:spPr bwMode="auto">
          <a:xfrm>
            <a:off x="1597027" y="3411538"/>
            <a:ext cx="8878887" cy="16160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a:latin typeface="Arial" charset="0"/>
              </a:rPr>
              <a:t>12.	Los programas de tratamiento deben incluir exámenes para el VIH/SIDA, la hepatitis b y c, la tuberculosis y otras enfermedades infecciosas, conjuntamente con la terapia necesaria para ayudar a los pacientes a modificar o cambiar aquellos comportamientos que les ponen a ellos o a otros en riesgo de ser infectados.</a:t>
            </a:r>
          </a:p>
        </p:txBody>
      </p:sp>
      <p:sp>
        <p:nvSpPr>
          <p:cNvPr id="7" name="Text Box 6"/>
          <p:cNvSpPr txBox="1">
            <a:spLocks noChangeArrowheads="1"/>
          </p:cNvSpPr>
          <p:nvPr/>
        </p:nvSpPr>
        <p:spPr bwMode="auto">
          <a:xfrm>
            <a:off x="1595439" y="5548313"/>
            <a:ext cx="8880475" cy="7016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a:latin typeface="Arial" charset="0"/>
              </a:rPr>
              <a:t>13.	La recuperación de la drogadicción puede ser un proceso a largo plazo y frecuentemente requiere múltiples rondas de tratamientos.</a:t>
            </a:r>
          </a:p>
        </p:txBody>
      </p:sp>
    </p:spTree>
    <p:extLst>
      <p:ext uri="{BB962C8B-B14F-4D97-AF65-F5344CB8AC3E}">
        <p14:creationId xmlns:p14="http://schemas.microsoft.com/office/powerpoint/2010/main" val="3321450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53198" y="1698626"/>
            <a:ext cx="8915400" cy="3968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dirty="0">
                <a:latin typeface="Arial" charset="0"/>
              </a:rPr>
              <a:t>10.	El tratamiento no tiene que ser voluntario para ser efectivo.</a:t>
            </a:r>
          </a:p>
        </p:txBody>
      </p:sp>
      <p:sp>
        <p:nvSpPr>
          <p:cNvPr id="5" name="Text Box 4"/>
          <p:cNvSpPr txBox="1">
            <a:spLocks noChangeArrowheads="1"/>
          </p:cNvSpPr>
          <p:nvPr/>
        </p:nvSpPr>
        <p:spPr bwMode="auto">
          <a:xfrm>
            <a:off x="1589712" y="2559051"/>
            <a:ext cx="8878887" cy="7016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a:latin typeface="Arial" charset="0"/>
              </a:rPr>
              <a:t>11.	El posible uso de drogas durante el tratamiento debe ser constantemente supervisado.</a:t>
            </a:r>
          </a:p>
        </p:txBody>
      </p:sp>
      <p:sp>
        <p:nvSpPr>
          <p:cNvPr id="6" name="Text Box 5"/>
          <p:cNvSpPr txBox="1">
            <a:spLocks noChangeArrowheads="1"/>
          </p:cNvSpPr>
          <p:nvPr/>
        </p:nvSpPr>
        <p:spPr bwMode="auto">
          <a:xfrm>
            <a:off x="1589712" y="3660776"/>
            <a:ext cx="8878887" cy="16160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dirty="0">
                <a:latin typeface="Arial" charset="0"/>
              </a:rPr>
              <a:t>12.	Los programas de tratamiento deben incluir exámenes para el VIH/SIDA, la hepatitis b y c, la tuberculosis y otras enfermedades infecciosas, conjuntamente con la terapia necesaria para ayudar a los pacientes a modificar o cambiar aquellos comportamientos que les ponen a ellos o a otros en riesgo de ser infectados.</a:t>
            </a:r>
          </a:p>
        </p:txBody>
      </p:sp>
      <p:sp>
        <p:nvSpPr>
          <p:cNvPr id="7" name="Text Box 6"/>
          <p:cNvSpPr txBox="1">
            <a:spLocks noChangeArrowheads="1"/>
          </p:cNvSpPr>
          <p:nvPr/>
        </p:nvSpPr>
        <p:spPr bwMode="auto">
          <a:xfrm>
            <a:off x="1588124" y="5797551"/>
            <a:ext cx="8880475" cy="701675"/>
          </a:xfrm>
          <a:prstGeom prst="rect">
            <a:avLst/>
          </a:prstGeom>
          <a:noFill/>
          <a:ln w="9525">
            <a:noFill/>
            <a:miter lim="800000"/>
            <a:headEnd/>
            <a:tailEnd/>
          </a:ln>
          <a:effectLst/>
        </p:spPr>
        <p:txBody>
          <a:bodyPr>
            <a:spAutoFit/>
          </a:bodyPr>
          <a:lstStyle/>
          <a:p>
            <a:pPr marL="457200" indent="-457200" algn="just">
              <a:spcBef>
                <a:spcPct val="50000"/>
              </a:spcBef>
              <a:defRPr/>
            </a:pPr>
            <a:r>
              <a:rPr lang="es-ES" sz="2000">
                <a:latin typeface="Arial" charset="0"/>
              </a:rPr>
              <a:t>13.	La recuperación de la drogadicción puede ser un proceso a largo plazo y frecuentemente requiere múltiples rondas de tratamientos.</a:t>
            </a:r>
          </a:p>
        </p:txBody>
      </p:sp>
    </p:spTree>
    <p:extLst>
      <p:ext uri="{BB962C8B-B14F-4D97-AF65-F5344CB8AC3E}">
        <p14:creationId xmlns:p14="http://schemas.microsoft.com/office/powerpoint/2010/main" val="1250476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Marcador de contenido"/>
          <p:cNvSpPr>
            <a:spLocks noGrp="1"/>
          </p:cNvSpPr>
          <p:nvPr>
            <p:ph idx="1"/>
          </p:nvPr>
        </p:nvSpPr>
        <p:spPr>
          <a:xfrm>
            <a:off x="1822092" y="2130806"/>
            <a:ext cx="8529638" cy="3240087"/>
          </a:xfrm>
        </p:spPr>
        <p:txBody>
          <a:bodyPr>
            <a:normAutofit fontScale="77500" lnSpcReduction="20000"/>
          </a:bodyPr>
          <a:lstStyle/>
          <a:p>
            <a:pPr marL="0" indent="0" algn="just">
              <a:buNone/>
            </a:pPr>
            <a:r>
              <a:rPr lang="es-MX" altLang="es-MX" dirty="0"/>
              <a:t>“</a:t>
            </a:r>
            <a:r>
              <a:rPr lang="es-MX" altLang="es-MX" sz="4800" dirty="0"/>
              <a:t>Un proceso de cambio a través del cual los individuos mejoran su salud y bienestar, viven una vida con dirección y se esfuerzan para alcanzar su potencial pleno”</a:t>
            </a:r>
          </a:p>
          <a:p>
            <a:pPr marL="0" indent="0" algn="just">
              <a:buNone/>
            </a:pPr>
            <a:endParaRPr lang="es-MX" altLang="es-MX" dirty="0"/>
          </a:p>
          <a:p>
            <a:pPr marL="0" indent="0" algn="just">
              <a:buNone/>
            </a:pPr>
            <a:r>
              <a:rPr lang="es-MX" altLang="es-MX" dirty="0" err="1"/>
              <a:t>The</a:t>
            </a:r>
            <a:r>
              <a:rPr lang="es-MX" altLang="es-MX" dirty="0"/>
              <a:t> </a:t>
            </a:r>
            <a:r>
              <a:rPr lang="es-MX" altLang="es-MX" dirty="0" err="1"/>
              <a:t>Substance</a:t>
            </a:r>
            <a:r>
              <a:rPr lang="es-MX" altLang="es-MX" dirty="0"/>
              <a:t> Abuse and Mental </a:t>
            </a:r>
            <a:r>
              <a:rPr lang="es-MX" altLang="es-MX" dirty="0" err="1"/>
              <a:t>Health</a:t>
            </a:r>
            <a:r>
              <a:rPr lang="es-MX" altLang="es-MX" dirty="0"/>
              <a:t> </a:t>
            </a:r>
            <a:r>
              <a:rPr lang="es-MX" altLang="es-MX" dirty="0" err="1"/>
              <a:t>Services</a:t>
            </a:r>
            <a:r>
              <a:rPr lang="es-MX" altLang="es-MX" dirty="0"/>
              <a:t> </a:t>
            </a:r>
            <a:r>
              <a:rPr lang="es-MX" altLang="es-MX" dirty="0" err="1"/>
              <a:t>Administration</a:t>
            </a:r>
            <a:r>
              <a:rPr lang="es-MX" altLang="es-MX" dirty="0"/>
              <a:t> (SAMHSA)</a:t>
            </a:r>
          </a:p>
        </p:txBody>
      </p:sp>
      <p:sp>
        <p:nvSpPr>
          <p:cNvPr id="4099" name="1 Título"/>
          <p:cNvSpPr>
            <a:spLocks noGrp="1"/>
          </p:cNvSpPr>
          <p:nvPr>
            <p:ph type="title"/>
          </p:nvPr>
        </p:nvSpPr>
        <p:spPr>
          <a:xfrm>
            <a:off x="1631950" y="55563"/>
            <a:ext cx="8229600" cy="1143000"/>
          </a:xfrm>
        </p:spPr>
        <p:txBody>
          <a:bodyPr/>
          <a:lstStyle/>
          <a:p>
            <a:pPr algn="l"/>
            <a:r>
              <a:rPr lang="es-MX" altLang="es-MX" sz="3200"/>
              <a:t>DEFINICIÓN DE RECUPERACIÓN</a:t>
            </a:r>
          </a:p>
        </p:txBody>
      </p:sp>
    </p:spTree>
    <p:extLst>
      <p:ext uri="{BB962C8B-B14F-4D97-AF65-F5344CB8AC3E}">
        <p14:creationId xmlns:p14="http://schemas.microsoft.com/office/powerpoint/2010/main" val="3761949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423592" y="260648"/>
            <a:ext cx="7498080" cy="1249362"/>
          </a:xfrm>
        </p:spPr>
        <p:txBody>
          <a:bodyPr>
            <a:normAutofit fontScale="90000"/>
          </a:bodyPr>
          <a:lstStyle/>
          <a:p>
            <a:pPr algn="ctr"/>
            <a:r>
              <a:rPr lang="es-MX" b="1" dirty="0" smtClean="0">
                <a:solidFill>
                  <a:schemeClr val="accent3">
                    <a:lumMod val="75000"/>
                  </a:schemeClr>
                </a:solidFill>
              </a:rPr>
              <a:t>LA COMUNIDAD TERAPÉUTICA EN EL MUNDO</a:t>
            </a:r>
            <a:endParaRPr lang="es-MX" b="1" dirty="0">
              <a:solidFill>
                <a:schemeClr val="accent3">
                  <a:lumMod val="75000"/>
                </a:schemeClr>
              </a:solidFill>
            </a:endParaRPr>
          </a:p>
        </p:txBody>
      </p:sp>
      <p:graphicFrame>
        <p:nvGraphicFramePr>
          <p:cNvPr id="4" name="3 Marcador de contenido"/>
          <p:cNvGraphicFramePr>
            <a:graphicFrameLocks noGrp="1"/>
          </p:cNvGraphicFramePr>
          <p:nvPr>
            <p:ph idx="1"/>
          </p:nvPr>
        </p:nvGraphicFramePr>
        <p:xfrm>
          <a:off x="1524000" y="1981201"/>
          <a:ext cx="8991600"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a:spLocks noChangeArrowheads="1"/>
          </p:cNvSpPr>
          <p:nvPr/>
        </p:nvSpPr>
        <p:spPr bwMode="auto">
          <a:xfrm>
            <a:off x="1524000" y="6092826"/>
            <a:ext cx="9144000" cy="76517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Tree>
    <p:extLst>
      <p:ext uri="{BB962C8B-B14F-4D97-AF65-F5344CB8AC3E}">
        <p14:creationId xmlns:p14="http://schemas.microsoft.com/office/powerpoint/2010/main" val="1411269483"/>
      </p:ext>
    </p:extLst>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919536" y="260648"/>
            <a:ext cx="8229600" cy="1143000"/>
          </a:xfrm>
        </p:spPr>
        <p:txBody>
          <a:bodyPr>
            <a:normAutofit fontScale="90000"/>
          </a:bodyPr>
          <a:lstStyle/>
          <a:p>
            <a:pPr algn="ctr"/>
            <a:r>
              <a:rPr lang="es-MX" b="1" dirty="0" smtClean="0">
                <a:solidFill>
                  <a:schemeClr val="accent3">
                    <a:lumMod val="75000"/>
                  </a:schemeClr>
                </a:solidFill>
              </a:rPr>
              <a:t>LA COMUNIDAD TERAPÉUTICA EN EL MUNDO</a:t>
            </a:r>
            <a:endParaRPr lang="es-MX" b="1" dirty="0">
              <a:solidFill>
                <a:schemeClr val="accent3">
                  <a:lumMod val="75000"/>
                </a:schemeClr>
              </a:solidFill>
            </a:endParaRPr>
          </a:p>
        </p:txBody>
      </p:sp>
      <p:graphicFrame>
        <p:nvGraphicFramePr>
          <p:cNvPr id="4" name="3 Marcador de contenido"/>
          <p:cNvGraphicFramePr>
            <a:graphicFrameLocks noGrp="1"/>
          </p:cNvGraphicFramePr>
          <p:nvPr>
            <p:ph idx="1"/>
            <p:extLst/>
          </p:nvPr>
        </p:nvGraphicFramePr>
        <p:xfrm>
          <a:off x="1752600" y="1196752"/>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a:spLocks noChangeArrowheads="1"/>
          </p:cNvSpPr>
          <p:nvPr/>
        </p:nvSpPr>
        <p:spPr bwMode="auto">
          <a:xfrm>
            <a:off x="1524000" y="6092826"/>
            <a:ext cx="9144000" cy="76517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Tree>
    <p:extLst>
      <p:ext uri="{BB962C8B-B14F-4D97-AF65-F5344CB8AC3E}">
        <p14:creationId xmlns:p14="http://schemas.microsoft.com/office/powerpoint/2010/main" val="3737301573"/>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solidFill>
                  <a:schemeClr val="accent3">
                    <a:lumMod val="75000"/>
                  </a:schemeClr>
                </a:solidFill>
              </a:rPr>
              <a:t>El adicto en su igl</a:t>
            </a:r>
            <a:r>
              <a:rPr lang="es-MX" dirty="0">
                <a:solidFill>
                  <a:schemeClr val="accent3">
                    <a:lumMod val="75000"/>
                  </a:schemeClr>
                </a:solidFill>
              </a:rPr>
              <a:t>ú</a:t>
            </a:r>
          </a:p>
        </p:txBody>
      </p:sp>
      <p:sp>
        <p:nvSpPr>
          <p:cNvPr id="3" name="2 Marcador de contenido"/>
          <p:cNvSpPr>
            <a:spLocks noGrp="1"/>
          </p:cNvSpPr>
          <p:nvPr>
            <p:ph idx="1"/>
          </p:nvPr>
        </p:nvSpPr>
        <p:spPr/>
        <p:txBody>
          <a:bodyPr/>
          <a:lstStyle/>
          <a:p>
            <a:r>
              <a:rPr lang="es-MX" dirty="0" smtClean="0"/>
              <a:t>Defensivo </a:t>
            </a:r>
          </a:p>
          <a:p>
            <a:r>
              <a:rPr lang="es-MX" dirty="0" smtClean="0"/>
              <a:t>Aislado </a:t>
            </a:r>
          </a:p>
          <a:p>
            <a:r>
              <a:rPr lang="es-MX" dirty="0" smtClean="0"/>
              <a:t>Desconfiado </a:t>
            </a:r>
          </a:p>
          <a:p>
            <a:r>
              <a:rPr lang="es-MX" dirty="0" smtClean="0"/>
              <a:t>Temeroso</a:t>
            </a:r>
          </a:p>
          <a:p>
            <a:r>
              <a:rPr lang="es-MX" dirty="0" smtClean="0"/>
              <a:t>Hostil</a:t>
            </a:r>
          </a:p>
          <a:p>
            <a:r>
              <a:rPr lang="es-MX" dirty="0" smtClean="0"/>
              <a:t>Hermético</a:t>
            </a:r>
          </a:p>
          <a:p>
            <a:r>
              <a:rPr lang="es-MX" dirty="0" smtClean="0"/>
              <a:t>Resentido</a:t>
            </a:r>
          </a:p>
          <a:p>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688" y="1916832"/>
            <a:ext cx="4608512" cy="4032448"/>
          </a:xfrm>
          <a:prstGeom prst="rect">
            <a:avLst/>
          </a:prstGeom>
        </p:spPr>
      </p:pic>
      <p:sp>
        <p:nvSpPr>
          <p:cNvPr id="5" name="Rectangle 5"/>
          <p:cNvSpPr>
            <a:spLocks noChangeArrowheads="1"/>
          </p:cNvSpPr>
          <p:nvPr/>
        </p:nvSpPr>
        <p:spPr bwMode="auto">
          <a:xfrm>
            <a:off x="1524000" y="6092826"/>
            <a:ext cx="9144000" cy="76517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Tree>
    <p:extLst>
      <p:ext uri="{BB962C8B-B14F-4D97-AF65-F5344CB8AC3E}">
        <p14:creationId xmlns:p14="http://schemas.microsoft.com/office/powerpoint/2010/main" val="3277961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Marcador de fecha"/>
          <p:cNvSpPr txBox="1">
            <a:spLocks noGrp="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238621-402D-4915-959B-C1E7EE37A2D0}" type="datetime1">
              <a:rPr lang="en-US" sz="1400">
                <a:solidFill>
                  <a:schemeClr val="bg1"/>
                </a:solidFill>
              </a:rPr>
              <a:pPr eaLnBrk="1" hangingPunct="1"/>
              <a:t>10/2/2015</a:t>
            </a:fld>
            <a:endParaRPr lang="en-US" sz="1400">
              <a:solidFill>
                <a:schemeClr val="bg1"/>
              </a:solidFill>
            </a:endParaRPr>
          </a:p>
        </p:txBody>
      </p:sp>
      <p:sp>
        <p:nvSpPr>
          <p:cNvPr id="25603" name="4 Marcador de pie de página"/>
          <p:cNvSpPr txBox="1">
            <a:spLocks noGrp="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solidFill>
                  <a:schemeClr val="bg1"/>
                </a:solidFill>
              </a:rPr>
              <a:t>Free Template from www.brainybetty.com</a:t>
            </a:r>
          </a:p>
        </p:txBody>
      </p:sp>
      <p:sp>
        <p:nvSpPr>
          <p:cNvPr id="25604" name="5 Marcador de número de diapositiva"/>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16AB49C3-68CA-4B3B-8F8C-44B954827326}" type="slidenum">
              <a:rPr lang="en-US" sz="1400">
                <a:solidFill>
                  <a:schemeClr val="bg1"/>
                </a:solidFill>
              </a:rPr>
              <a:pPr algn="r" eaLnBrk="1" hangingPunct="1"/>
              <a:t>18</a:t>
            </a:fld>
            <a:endParaRPr lang="en-US" sz="1400">
              <a:solidFill>
                <a:schemeClr val="bg1"/>
              </a:solidFill>
            </a:endParaRPr>
          </a:p>
        </p:txBody>
      </p:sp>
      <p:sp>
        <p:nvSpPr>
          <p:cNvPr id="3075" name="Rectangle 3"/>
          <p:cNvSpPr>
            <a:spLocks noChangeArrowheads="1"/>
          </p:cNvSpPr>
          <p:nvPr/>
        </p:nvSpPr>
        <p:spPr bwMode="auto">
          <a:xfrm>
            <a:off x="1919288" y="1341438"/>
            <a:ext cx="46085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10000"/>
              </a:lnSpc>
              <a:spcBef>
                <a:spcPct val="20000"/>
              </a:spcBef>
            </a:pPr>
            <a:r>
              <a:rPr lang="es-MX" i="1" dirty="0">
                <a:cs typeface="Arial" charset="0"/>
              </a:rPr>
              <a:t>	</a:t>
            </a:r>
            <a:r>
              <a:rPr lang="es-MX" sz="2000" i="1" dirty="0" err="1">
                <a:cs typeface="Arial" charset="0"/>
              </a:rPr>
              <a:t>SeWest</a:t>
            </a:r>
            <a:r>
              <a:rPr lang="es-MX" sz="2000" i="1" dirty="0">
                <a:cs typeface="Arial" charset="0"/>
              </a:rPr>
              <a:t> &amp;</a:t>
            </a:r>
            <a:r>
              <a:rPr lang="es-MX" sz="2000" i="1" dirty="0" err="1">
                <a:cs typeface="Arial" charset="0"/>
              </a:rPr>
              <a:t>Konn</a:t>
            </a:r>
            <a:r>
              <a:rPr lang="es-MX" sz="2000" dirty="0">
                <a:cs typeface="Arial" charset="0"/>
              </a:rPr>
              <a:t>.</a:t>
            </a:r>
          </a:p>
          <a:p>
            <a:pPr algn="just">
              <a:lnSpc>
                <a:spcPct val="110000"/>
              </a:lnSpc>
              <a:spcBef>
                <a:spcPct val="20000"/>
              </a:spcBef>
            </a:pPr>
            <a:r>
              <a:rPr lang="es-MX" sz="2000" b="1" dirty="0">
                <a:latin typeface="Arial" pitchFamily="34" charset="0"/>
                <a:cs typeface="Arial" pitchFamily="34" charset="0"/>
              </a:rPr>
              <a:t>La construcción de una masculinidad sobre la base de la cercanía, la confianza, la aceptación  de la vulnerabilidad, la integridad, el derecho a tener una vida emocional plena y por ende la construcción de una paternidad amorosa y cercana desde las edades tempranas son esenciales para la construcción de un mundo menos violento, mas democrático e igualitario.</a:t>
            </a:r>
          </a:p>
        </p:txBody>
      </p:sp>
      <p:sp>
        <p:nvSpPr>
          <p:cNvPr id="25606" name="Rectangle 5"/>
          <p:cNvSpPr>
            <a:spLocks noChangeArrowheads="1"/>
          </p:cNvSpPr>
          <p:nvPr/>
        </p:nvSpPr>
        <p:spPr bwMode="auto">
          <a:xfrm>
            <a:off x="1524000" y="6092826"/>
            <a:ext cx="9144000" cy="76517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3074" name="Rectangle 2"/>
          <p:cNvSpPr>
            <a:spLocks noChangeArrowheads="1"/>
          </p:cNvSpPr>
          <p:nvPr/>
        </p:nvSpPr>
        <p:spPr bwMode="auto">
          <a:xfrm>
            <a:off x="2135188"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r>
              <a:rPr lang="es-MX" b="1" dirty="0">
                <a:solidFill>
                  <a:schemeClr val="accent3">
                    <a:lumMod val="75000"/>
                  </a:schemeClr>
                </a:solidFill>
                <a:latin typeface="Tahoma" pitchFamily="34" charset="0"/>
              </a:rPr>
              <a:t>Beneficios asociados a presencia paterna</a:t>
            </a:r>
            <a:r>
              <a:rPr lang="es-MX" sz="2800" b="1" dirty="0">
                <a:solidFill>
                  <a:schemeClr val="accent3">
                    <a:lumMod val="75000"/>
                  </a:schemeClr>
                </a:solidFill>
                <a:latin typeface="Tahoma" pitchFamily="34" charset="0"/>
              </a:rPr>
              <a:t/>
            </a:r>
            <a:br>
              <a:rPr lang="es-MX" sz="2800" b="1" dirty="0">
                <a:solidFill>
                  <a:schemeClr val="accent3">
                    <a:lumMod val="75000"/>
                  </a:schemeClr>
                </a:solidFill>
                <a:latin typeface="Tahoma" pitchFamily="34" charset="0"/>
              </a:rPr>
            </a:br>
            <a:r>
              <a:rPr lang="es-MX" b="1" i="1" dirty="0">
                <a:solidFill>
                  <a:schemeClr val="accent3">
                    <a:lumMod val="75000"/>
                  </a:schemeClr>
                </a:solidFill>
              </a:rPr>
              <a:t>Nueva Masculinidad/Nueva  Paternidad</a:t>
            </a:r>
            <a:endParaRPr lang="es-ES" b="1" i="1" dirty="0">
              <a:solidFill>
                <a:schemeClr val="accent3">
                  <a:lumMod val="75000"/>
                </a:schemeClr>
              </a:solidFill>
            </a:endParaRPr>
          </a:p>
        </p:txBody>
      </p:sp>
      <p:pic>
        <p:nvPicPr>
          <p:cNvPr id="24585" name="Picture 9" descr="AF513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765175"/>
            <a:ext cx="324008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837274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563" y="4338638"/>
            <a:ext cx="189071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200375206-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7014" y="2492376"/>
            <a:ext cx="155098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809928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701" y="2924175"/>
            <a:ext cx="1604963"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00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1000"/>
                                        <p:tgtEl>
                                          <p:spTgt spid="3075"/>
                                        </p:tgtEl>
                                      </p:cBhvr>
                                    </p:animEffect>
                                  </p:childTnLst>
                                </p:cTn>
                              </p:par>
                              <p:par>
                                <p:cTn id="11" presetID="10" presetClass="entr" presetSubtype="0" fill="hold" nodeType="withEffect">
                                  <p:stCondLst>
                                    <p:cond delay="0"/>
                                  </p:stCondLst>
                                  <p:childTnLst>
                                    <p:set>
                                      <p:cBhvr>
                                        <p:cTn id="12" dur="1" fill="hold">
                                          <p:stCondLst>
                                            <p:cond delay="0"/>
                                          </p:stCondLst>
                                        </p:cTn>
                                        <p:tgtEl>
                                          <p:spTgt spid="24585"/>
                                        </p:tgtEl>
                                        <p:attrNameLst>
                                          <p:attrName>style.visibility</p:attrName>
                                        </p:attrNameLst>
                                      </p:cBhvr>
                                      <p:to>
                                        <p:strVal val="visible"/>
                                      </p:to>
                                    </p:set>
                                    <p:animEffect transition="in" filter="fade">
                                      <p:cBhvr>
                                        <p:cTn id="13" dur="1000"/>
                                        <p:tgtEl>
                                          <p:spTgt spid="24585"/>
                                        </p:tgtEl>
                                      </p:cBhvr>
                                    </p:animEffect>
                                  </p:childTnLst>
                                </p:cTn>
                              </p:par>
                              <p:par>
                                <p:cTn id="14" presetID="10" presetClass="entr" presetSubtype="0" fill="hold" nodeType="withEffect">
                                  <p:stCondLst>
                                    <p:cond delay="0"/>
                                  </p:stCondLst>
                                  <p:childTnLst>
                                    <p:set>
                                      <p:cBhvr>
                                        <p:cTn id="15" dur="1" fill="hold">
                                          <p:stCondLst>
                                            <p:cond delay="0"/>
                                          </p:stCondLst>
                                        </p:cTn>
                                        <p:tgtEl>
                                          <p:spTgt spid="24588"/>
                                        </p:tgtEl>
                                        <p:attrNameLst>
                                          <p:attrName>style.visibility</p:attrName>
                                        </p:attrNameLst>
                                      </p:cBhvr>
                                      <p:to>
                                        <p:strVal val="visible"/>
                                      </p:to>
                                    </p:set>
                                    <p:animEffect transition="in" filter="fade">
                                      <p:cBhvr>
                                        <p:cTn id="16" dur="1000"/>
                                        <p:tgtEl>
                                          <p:spTgt spid="24588"/>
                                        </p:tgtEl>
                                      </p:cBhvr>
                                    </p:animEffect>
                                  </p:childTnLst>
                                </p:cTn>
                              </p:par>
                              <p:par>
                                <p:cTn id="17" presetID="10" presetClass="entr" presetSubtype="0" fill="hold" nodeType="withEffect">
                                  <p:stCondLst>
                                    <p:cond delay="0"/>
                                  </p:stCondLst>
                                  <p:childTnLst>
                                    <p:set>
                                      <p:cBhvr>
                                        <p:cTn id="18" dur="1" fill="hold">
                                          <p:stCondLst>
                                            <p:cond delay="0"/>
                                          </p:stCondLst>
                                        </p:cTn>
                                        <p:tgtEl>
                                          <p:spTgt spid="24589"/>
                                        </p:tgtEl>
                                        <p:attrNameLst>
                                          <p:attrName>style.visibility</p:attrName>
                                        </p:attrNameLst>
                                      </p:cBhvr>
                                      <p:to>
                                        <p:strVal val="visible"/>
                                      </p:to>
                                    </p:set>
                                    <p:animEffect transition="in" filter="fade">
                                      <p:cBhvr>
                                        <p:cTn id="19" dur="1000"/>
                                        <p:tgtEl>
                                          <p:spTgt spid="24589"/>
                                        </p:tgtEl>
                                      </p:cBhvr>
                                    </p:animEffect>
                                  </p:childTnLst>
                                </p:cTn>
                              </p:par>
                              <p:par>
                                <p:cTn id="20" presetID="10" presetClass="entr" presetSubtype="0" fill="hold" nodeType="withEffect">
                                  <p:stCondLst>
                                    <p:cond delay="0"/>
                                  </p:stCondLst>
                                  <p:childTnLst>
                                    <p:set>
                                      <p:cBhvr>
                                        <p:cTn id="21" dur="1" fill="hold">
                                          <p:stCondLst>
                                            <p:cond delay="0"/>
                                          </p:stCondLst>
                                        </p:cTn>
                                        <p:tgtEl>
                                          <p:spTgt spid="24586"/>
                                        </p:tgtEl>
                                        <p:attrNameLst>
                                          <p:attrName>style.visibility</p:attrName>
                                        </p:attrNameLst>
                                      </p:cBhvr>
                                      <p:to>
                                        <p:strVal val="visible"/>
                                      </p:to>
                                    </p:set>
                                    <p:animEffect transition="in" filter="fade">
                                      <p:cBhvr>
                                        <p:cTn id="22" dur="1000"/>
                                        <p:tgtEl>
                                          <p:spTgt spid="245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1000"/>
                                        <p:tgtEl>
                                          <p:spTgt spid="3074"/>
                                        </p:tgtEl>
                                      </p:cBhvr>
                                    </p:animEffect>
                                    <p:set>
                                      <p:cBhvr>
                                        <p:cTn id="27" dur="1" fill="hold">
                                          <p:stCondLst>
                                            <p:cond delay="999"/>
                                          </p:stCondLst>
                                        </p:cTn>
                                        <p:tgtEl>
                                          <p:spTgt spid="307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3075"/>
                                        </p:tgtEl>
                                      </p:cBhvr>
                                    </p:animEffect>
                                    <p:set>
                                      <p:cBhvr>
                                        <p:cTn id="30" dur="1" fill="hold">
                                          <p:stCondLst>
                                            <p:cond delay="999"/>
                                          </p:stCondLst>
                                        </p:cTn>
                                        <p:tgtEl>
                                          <p:spTgt spid="307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24585"/>
                                        </p:tgtEl>
                                      </p:cBhvr>
                                    </p:animEffect>
                                    <p:set>
                                      <p:cBhvr>
                                        <p:cTn id="33" dur="1" fill="hold">
                                          <p:stCondLst>
                                            <p:cond delay="999"/>
                                          </p:stCondLst>
                                        </p:cTn>
                                        <p:tgtEl>
                                          <p:spTgt spid="2458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24588"/>
                                        </p:tgtEl>
                                      </p:cBhvr>
                                    </p:animEffect>
                                    <p:set>
                                      <p:cBhvr>
                                        <p:cTn id="36" dur="1" fill="hold">
                                          <p:stCondLst>
                                            <p:cond delay="999"/>
                                          </p:stCondLst>
                                        </p:cTn>
                                        <p:tgtEl>
                                          <p:spTgt spid="2458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24589"/>
                                        </p:tgtEl>
                                      </p:cBhvr>
                                    </p:animEffect>
                                    <p:set>
                                      <p:cBhvr>
                                        <p:cTn id="39" dur="1" fill="hold">
                                          <p:stCondLst>
                                            <p:cond delay="999"/>
                                          </p:stCondLst>
                                        </p:cTn>
                                        <p:tgtEl>
                                          <p:spTgt spid="2458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24586"/>
                                        </p:tgtEl>
                                      </p:cBhvr>
                                    </p:animEffect>
                                    <p:set>
                                      <p:cBhvr>
                                        <p:cTn id="42" dur="1" fill="hold">
                                          <p:stCondLst>
                                            <p:cond delay="999"/>
                                          </p:stCondLst>
                                        </p:cTn>
                                        <p:tgtEl>
                                          <p:spTgt spid="245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5" grpId="1"/>
      <p:bldP spid="3074" grpId="0"/>
      <p:bldP spid="307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8184232" y="323946"/>
            <a:ext cx="16184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r" eaLnBrk="1" fontAlgn="base" hangingPunct="1">
              <a:spcBef>
                <a:spcPct val="50000"/>
              </a:spcBef>
              <a:spcAft>
                <a:spcPct val="0"/>
              </a:spcAft>
            </a:pPr>
            <a:r>
              <a:rPr lang="es-MX" sz="3200" b="1" i="0" dirty="0">
                <a:solidFill>
                  <a:prstClr val="black"/>
                </a:solidFill>
              </a:rPr>
              <a:t>Misión</a:t>
            </a:r>
          </a:p>
        </p:txBody>
      </p:sp>
      <p:grpSp>
        <p:nvGrpSpPr>
          <p:cNvPr id="5" name="8 Grupo"/>
          <p:cNvGrpSpPr>
            <a:grpSpLocks/>
          </p:cNvGrpSpPr>
          <p:nvPr/>
        </p:nvGrpSpPr>
        <p:grpSpPr bwMode="auto">
          <a:xfrm>
            <a:off x="1668016" y="188640"/>
            <a:ext cx="8748464" cy="936104"/>
            <a:chOff x="132938" y="188619"/>
            <a:chExt cx="8075505" cy="936123"/>
          </a:xfrm>
        </p:grpSpPr>
        <p:cxnSp>
          <p:nvCxnSpPr>
            <p:cNvPr id="6" name="5 Conector recto"/>
            <p:cNvCxnSpPr/>
            <p:nvPr/>
          </p:nvCxnSpPr>
          <p:spPr>
            <a:xfrm>
              <a:off x="132938" y="1124742"/>
              <a:ext cx="8075505" cy="0"/>
            </a:xfrm>
            <a:prstGeom prst="line">
              <a:avLst/>
            </a:prstGeom>
            <a:ln w="38100">
              <a:solidFill>
                <a:srgbClr val="588725"/>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2479" b="16986"/>
            <a:stretch/>
          </p:blipFill>
          <p:spPr bwMode="auto">
            <a:xfrm>
              <a:off x="142845" y="188619"/>
              <a:ext cx="2415739" cy="7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10 CuadroTexto"/>
          <p:cNvSpPr txBox="1"/>
          <p:nvPr/>
        </p:nvSpPr>
        <p:spPr>
          <a:xfrm>
            <a:off x="1847528" y="1323926"/>
            <a:ext cx="8496944" cy="1384995"/>
          </a:xfrm>
          <a:prstGeom prst="rect">
            <a:avLst/>
          </a:prstGeom>
          <a:noFill/>
        </p:spPr>
        <p:txBody>
          <a:bodyPr wrap="square" rtlCol="0">
            <a:spAutoFit/>
          </a:bodyPr>
          <a:lstStyle/>
          <a:p>
            <a:pPr algn="just"/>
            <a:r>
              <a:rPr lang="es-MX" sz="2800" b="1" dirty="0"/>
              <a:t>Rehabilitar o habilitar de manera</a:t>
            </a:r>
          </a:p>
          <a:p>
            <a:pPr algn="just"/>
            <a:r>
              <a:rPr lang="es-MX" sz="2800" b="1" dirty="0"/>
              <a:t>integral a personas con problemas de adicción con un carácter solidario e incluyente.</a:t>
            </a:r>
          </a:p>
        </p:txBody>
      </p:sp>
      <p:pic>
        <p:nvPicPr>
          <p:cNvPr id="1029" name="Picture 5" descr="D:\Users\CASA NUEVA\Downloads\circul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640" y="2879116"/>
            <a:ext cx="6510850" cy="379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14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fecha"/>
          <p:cNvSpPr>
            <a:spLocks noGrp="1"/>
          </p:cNvSpPr>
          <p:nvPr>
            <p:ph type="dt" sz="quarter" idx="10"/>
          </p:nvPr>
        </p:nvSpPr>
        <p:spPr/>
        <p:txBody>
          <a:bodyPr/>
          <a:lstStyle/>
          <a:p>
            <a:pPr>
              <a:defRPr/>
            </a:pPr>
            <a:endParaRPr lang="es-ES_tradnl"/>
          </a:p>
        </p:txBody>
      </p:sp>
      <p:sp>
        <p:nvSpPr>
          <p:cNvPr id="8" name="4 Marcador de pie de página"/>
          <p:cNvSpPr>
            <a:spLocks noGrp="1"/>
          </p:cNvSpPr>
          <p:nvPr>
            <p:ph type="ftr" sz="quarter" idx="11"/>
          </p:nvPr>
        </p:nvSpPr>
        <p:spPr/>
        <p:txBody>
          <a:bodyPr/>
          <a:lstStyle/>
          <a:p>
            <a:pPr>
              <a:defRPr/>
            </a:pPr>
            <a:endParaRPr lang="es-ES_tradnl"/>
          </a:p>
        </p:txBody>
      </p:sp>
      <p:sp>
        <p:nvSpPr>
          <p:cNvPr id="29700" name="Rectangle 5"/>
          <p:cNvSpPr>
            <a:spLocks noChangeArrowheads="1"/>
          </p:cNvSpPr>
          <p:nvPr/>
        </p:nvSpPr>
        <p:spPr bwMode="auto">
          <a:xfrm>
            <a:off x="1524000" y="0"/>
            <a:ext cx="9144000" cy="6858000"/>
          </a:xfrm>
          <a:prstGeom prst="rect">
            <a:avLst/>
          </a:prstGeom>
          <a:gradFill rotWithShape="1">
            <a:gsLst>
              <a:gs pos="0">
                <a:srgbClr val="FFFFFF">
                  <a:alpha val="10001"/>
                </a:srgbClr>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itchFamily="36" charset="-128"/>
              </a:defRPr>
            </a:lvl1pPr>
            <a:lvl2pPr marL="742950" indent="-285750">
              <a:defRPr sz="2400">
                <a:solidFill>
                  <a:schemeClr val="tx1"/>
                </a:solidFill>
                <a:latin typeface="Arial" panose="020B0604020202020204" pitchFamily="34" charset="0"/>
                <a:ea typeface="ＭＳ Ｐゴシック" pitchFamily="36" charset="-128"/>
              </a:defRPr>
            </a:lvl2pPr>
            <a:lvl3pPr marL="1143000" indent="-228600">
              <a:defRPr sz="2400">
                <a:solidFill>
                  <a:schemeClr val="tx1"/>
                </a:solidFill>
                <a:latin typeface="Arial" panose="020B0604020202020204" pitchFamily="34" charset="0"/>
                <a:ea typeface="ＭＳ Ｐゴシック" pitchFamily="36" charset="-128"/>
              </a:defRPr>
            </a:lvl3pPr>
            <a:lvl4pPr marL="1600200" indent="-228600">
              <a:defRPr sz="2400">
                <a:solidFill>
                  <a:schemeClr val="tx1"/>
                </a:solidFill>
                <a:latin typeface="Arial" panose="020B0604020202020204" pitchFamily="34" charset="0"/>
                <a:ea typeface="ＭＳ Ｐゴシック" pitchFamily="36" charset="-128"/>
              </a:defRPr>
            </a:lvl4pPr>
            <a:lvl5pPr marL="2057400" indent="-228600">
              <a:defRPr sz="2400">
                <a:solidFill>
                  <a:schemeClr val="tx1"/>
                </a:solidFill>
                <a:latin typeface="Arial" panose="020B0604020202020204" pitchFamily="34"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9pPr>
          </a:lstStyle>
          <a:p>
            <a:endParaRPr lang="es-MX" altLang="es-MX"/>
          </a:p>
        </p:txBody>
      </p:sp>
      <p:sp>
        <p:nvSpPr>
          <p:cNvPr id="29701" name="Text Box 3"/>
          <p:cNvSpPr txBox="1">
            <a:spLocks noChangeArrowheads="1"/>
          </p:cNvSpPr>
          <p:nvPr/>
        </p:nvSpPr>
        <p:spPr bwMode="auto">
          <a:xfrm>
            <a:off x="2098676" y="1106488"/>
            <a:ext cx="6843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6" charset="-128"/>
              </a:defRPr>
            </a:lvl1pPr>
            <a:lvl2pPr marL="742950" indent="-285750">
              <a:defRPr sz="2400">
                <a:solidFill>
                  <a:schemeClr val="tx1"/>
                </a:solidFill>
                <a:latin typeface="Arial" panose="020B0604020202020204" pitchFamily="34" charset="0"/>
                <a:ea typeface="ＭＳ Ｐゴシック" pitchFamily="36" charset="-128"/>
              </a:defRPr>
            </a:lvl2pPr>
            <a:lvl3pPr marL="1143000" indent="-228600">
              <a:defRPr sz="2400">
                <a:solidFill>
                  <a:schemeClr val="tx1"/>
                </a:solidFill>
                <a:latin typeface="Arial" panose="020B0604020202020204" pitchFamily="34" charset="0"/>
                <a:ea typeface="ＭＳ Ｐゴシック" pitchFamily="36" charset="-128"/>
              </a:defRPr>
            </a:lvl3pPr>
            <a:lvl4pPr marL="1600200" indent="-228600">
              <a:defRPr sz="2400">
                <a:solidFill>
                  <a:schemeClr val="tx1"/>
                </a:solidFill>
                <a:latin typeface="Arial" panose="020B0604020202020204" pitchFamily="34" charset="0"/>
                <a:ea typeface="ＭＳ Ｐゴシック" pitchFamily="36" charset="-128"/>
              </a:defRPr>
            </a:lvl4pPr>
            <a:lvl5pPr marL="2057400" indent="-228600">
              <a:defRPr sz="2400">
                <a:solidFill>
                  <a:schemeClr val="tx1"/>
                </a:solidFill>
                <a:latin typeface="Arial" panose="020B0604020202020204" pitchFamily="34"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9pPr>
          </a:lstStyle>
          <a:p>
            <a:pPr eaLnBrk="1" hangingPunct="1">
              <a:spcBef>
                <a:spcPct val="50000"/>
              </a:spcBef>
            </a:pPr>
            <a:endParaRPr lang="es-ES" altLang="es-MX" sz="1800"/>
          </a:p>
        </p:txBody>
      </p:sp>
      <p:sp>
        <p:nvSpPr>
          <p:cNvPr id="68612" name="Text Box 4"/>
          <p:cNvSpPr txBox="1">
            <a:spLocks noChangeArrowheads="1"/>
          </p:cNvSpPr>
          <p:nvPr/>
        </p:nvSpPr>
        <p:spPr bwMode="auto">
          <a:xfrm>
            <a:off x="2351088" y="900114"/>
            <a:ext cx="7478712" cy="1015663"/>
          </a:xfrm>
          <a:prstGeom prst="rect">
            <a:avLst/>
          </a:prstGeom>
          <a:noFill/>
          <a:ln w="9525">
            <a:noFill/>
            <a:miter lim="800000"/>
            <a:headEnd/>
            <a:tailEnd/>
          </a:ln>
          <a:effectLst/>
        </p:spPr>
        <p:txBody>
          <a:bodyPr>
            <a:spAutoFit/>
          </a:bodyPr>
          <a:lstStyle/>
          <a:p>
            <a:pPr algn="ctr" eaLnBrk="1" hangingPunct="1">
              <a:spcBef>
                <a:spcPct val="50000"/>
              </a:spcBef>
              <a:defRPr/>
            </a:pPr>
            <a:r>
              <a:rPr lang="es-MX" sz="2000" b="1" dirty="0">
                <a:effectLst>
                  <a:outerShdw blurRad="38100" dist="38100" dir="2700000" algn="tl">
                    <a:srgbClr val="000000"/>
                  </a:outerShdw>
                </a:effectLst>
                <a:latin typeface="Gill Sans MT" pitchFamily="34" charset="0"/>
              </a:rPr>
              <a:t>De la exclusión , el abandono, o la </a:t>
            </a:r>
            <a:r>
              <a:rPr lang="es-MX" sz="2000" b="1" dirty="0" smtClean="0">
                <a:effectLst>
                  <a:outerShdw blurRad="38100" dist="38100" dir="2700000" algn="tl">
                    <a:srgbClr val="000000"/>
                  </a:outerShdw>
                </a:effectLst>
                <a:latin typeface="Gill Sans MT" pitchFamily="34" charset="0"/>
              </a:rPr>
              <a:t>marginación de los enfermos mentales </a:t>
            </a:r>
            <a:r>
              <a:rPr lang="es-MX" sz="2000" b="1" dirty="0">
                <a:effectLst>
                  <a:outerShdw blurRad="38100" dist="38100" dir="2700000" algn="tl">
                    <a:srgbClr val="000000"/>
                  </a:outerShdw>
                </a:effectLst>
                <a:latin typeface="Gill Sans MT" pitchFamily="34" charset="0"/>
              </a:rPr>
              <a:t>a la asistencia movida por la compasión y la caridad.</a:t>
            </a:r>
            <a:endParaRPr lang="es-ES" sz="2000" b="1" dirty="0">
              <a:effectLst>
                <a:outerShdw blurRad="38100" dist="38100" dir="2700000" algn="tl">
                  <a:srgbClr val="000000"/>
                </a:outerShdw>
              </a:effectLst>
              <a:latin typeface="Gill Sans MT" pitchFamily="34" charset="0"/>
            </a:endParaRPr>
          </a:p>
        </p:txBody>
      </p:sp>
      <p:pic>
        <p:nvPicPr>
          <p:cNvPr id="68614" name="Picture 6" descr="sjuan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763" y="1989139"/>
            <a:ext cx="33020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 Box 8"/>
          <p:cNvSpPr txBox="1">
            <a:spLocks noChangeArrowheads="1"/>
          </p:cNvSpPr>
          <p:nvPr/>
        </p:nvSpPr>
        <p:spPr bwMode="auto">
          <a:xfrm>
            <a:off x="1992313" y="3789364"/>
            <a:ext cx="2087562" cy="646331"/>
          </a:xfrm>
          <a:prstGeom prst="rect">
            <a:avLst/>
          </a:prstGeom>
          <a:noFill/>
          <a:ln w="9525">
            <a:noFill/>
            <a:miter lim="800000"/>
            <a:headEnd/>
            <a:tailEnd/>
          </a:ln>
          <a:effectLst/>
        </p:spPr>
        <p:txBody>
          <a:bodyPr>
            <a:spAutoFit/>
          </a:bodyPr>
          <a:lstStyle/>
          <a:p>
            <a:pPr algn="ctr">
              <a:spcBef>
                <a:spcPct val="50000"/>
              </a:spcBef>
              <a:defRPr/>
            </a:pPr>
            <a:r>
              <a:rPr lang="es-MX" b="1">
                <a:solidFill>
                  <a:srgbClr val="CADCF6"/>
                </a:solidFill>
                <a:effectLst>
                  <a:outerShdw blurRad="38100" dist="38100" dir="2700000" algn="tl">
                    <a:srgbClr val="000000"/>
                  </a:outerShdw>
                </a:effectLst>
                <a:latin typeface="Arial" charset="0"/>
              </a:rPr>
              <a:t>San Juan de Dios</a:t>
            </a:r>
            <a:endParaRPr lang="es-ES" b="1">
              <a:solidFill>
                <a:srgbClr val="CADCF6"/>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389292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2000"/>
                                        <p:tgtEl>
                                          <p:spTgt spid="68612"/>
                                        </p:tgtEl>
                                      </p:cBhvr>
                                    </p:animEffect>
                                  </p:childTnLst>
                                </p:cTn>
                              </p:par>
                              <p:par>
                                <p:cTn id="8" presetID="10" presetClass="entr" presetSubtype="0" fill="hold" nodeType="withEffect">
                                  <p:stCondLst>
                                    <p:cond delay="0"/>
                                  </p:stCondLst>
                                  <p:childTnLst>
                                    <p:set>
                                      <p:cBhvr>
                                        <p:cTn id="9" dur="1" fill="hold">
                                          <p:stCondLst>
                                            <p:cond delay="0"/>
                                          </p:stCondLst>
                                        </p:cTn>
                                        <p:tgtEl>
                                          <p:spTgt spid="68614"/>
                                        </p:tgtEl>
                                        <p:attrNameLst>
                                          <p:attrName>style.visibility</p:attrName>
                                        </p:attrNameLst>
                                      </p:cBhvr>
                                      <p:to>
                                        <p:strVal val="visible"/>
                                      </p:to>
                                    </p:set>
                                    <p:animEffect transition="in" filter="fade">
                                      <p:cBhvr>
                                        <p:cTn id="10" dur="2000"/>
                                        <p:tgtEl>
                                          <p:spTgt spid="686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616"/>
                                        </p:tgtEl>
                                        <p:attrNameLst>
                                          <p:attrName>style.visibility</p:attrName>
                                        </p:attrNameLst>
                                      </p:cBhvr>
                                      <p:to>
                                        <p:strVal val="visible"/>
                                      </p:to>
                                    </p:set>
                                    <p:animEffect transition="in" filter="fade">
                                      <p:cBhvr>
                                        <p:cTn id="13" dur="2000"/>
                                        <p:tgtEl>
                                          <p:spTgt spid="686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1" nodeType="clickEffect">
                                  <p:stCondLst>
                                    <p:cond delay="0"/>
                                  </p:stCondLst>
                                  <p:childTnLst>
                                    <p:animEffect transition="out" filter="fade">
                                      <p:cBhvr>
                                        <p:cTn id="17" dur="2000"/>
                                        <p:tgtEl>
                                          <p:spTgt spid="68612"/>
                                        </p:tgtEl>
                                      </p:cBhvr>
                                    </p:animEffect>
                                    <p:set>
                                      <p:cBhvr>
                                        <p:cTn id="18" dur="1" fill="hold">
                                          <p:stCondLst>
                                            <p:cond delay="1999"/>
                                          </p:stCondLst>
                                        </p:cTn>
                                        <p:tgtEl>
                                          <p:spTgt spid="686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68614"/>
                                        </p:tgtEl>
                                      </p:cBhvr>
                                    </p:animEffect>
                                    <p:set>
                                      <p:cBhvr>
                                        <p:cTn id="21" dur="1" fill="hold">
                                          <p:stCondLst>
                                            <p:cond delay="1999"/>
                                          </p:stCondLst>
                                        </p:cTn>
                                        <p:tgtEl>
                                          <p:spTgt spid="6861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68616"/>
                                        </p:tgtEl>
                                      </p:cBhvr>
                                    </p:animEffect>
                                    <p:set>
                                      <p:cBhvr>
                                        <p:cTn id="24" dur="1" fill="hold">
                                          <p:stCondLst>
                                            <p:cond delay="1999"/>
                                          </p:stCondLst>
                                        </p:cTn>
                                        <p:tgtEl>
                                          <p:spTgt spid="686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2" grpId="1"/>
      <p:bldP spid="68616" grpId="0"/>
      <p:bldP spid="6861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268760"/>
            <a:ext cx="8229600" cy="5256584"/>
          </a:xfrm>
        </p:spPr>
        <p:txBody>
          <a:bodyPr>
            <a:normAutofit lnSpcReduction="10000"/>
          </a:bodyPr>
          <a:lstStyle/>
          <a:p>
            <a:pPr marL="0" indent="0">
              <a:buNone/>
            </a:pPr>
            <a:r>
              <a:rPr lang="es-MX" b="1" dirty="0"/>
              <a:t>Pre-tratamiento:</a:t>
            </a:r>
            <a:r>
              <a:rPr lang="es-MX" b="1" dirty="0" smtClean="0"/>
              <a:t> </a:t>
            </a:r>
            <a:r>
              <a:rPr lang="es-MX" sz="2000" dirty="0"/>
              <a:t>Abarca el diagnóstico y las terapias individuales, familiares y grupales previas al internamiento. </a:t>
            </a:r>
          </a:p>
          <a:p>
            <a:pPr marL="0" indent="0">
              <a:buNone/>
            </a:pPr>
            <a:r>
              <a:rPr lang="es-MX" sz="2000" dirty="0"/>
              <a:t>Duración: una semana.</a:t>
            </a:r>
          </a:p>
          <a:p>
            <a:pPr marL="0" indent="0">
              <a:buNone/>
            </a:pPr>
            <a:r>
              <a:rPr lang="es-MX" b="1" dirty="0"/>
              <a:t>Tratamiento Residencial</a:t>
            </a:r>
            <a:r>
              <a:rPr lang="es-MX" dirty="0"/>
              <a:t>: </a:t>
            </a:r>
            <a:r>
              <a:rPr lang="es-MX" sz="2000" dirty="0"/>
              <a:t>Basado en el método de COMUNIDAD TERAPÉUTICA profesional, que busca inducir un cambio de vida en beneficio del usuario y su familia.</a:t>
            </a:r>
          </a:p>
          <a:p>
            <a:pPr marL="0" indent="0">
              <a:buNone/>
            </a:pPr>
            <a:r>
              <a:rPr lang="es-MX" sz="2000" dirty="0"/>
              <a:t>Duración: Adolescentes 6 meses, adultos  4 meses.</a:t>
            </a:r>
          </a:p>
          <a:p>
            <a:pPr marL="0" indent="0">
              <a:buNone/>
            </a:pPr>
            <a:r>
              <a:rPr lang="es-MX" b="1" dirty="0"/>
              <a:t>Post-tratamiento:</a:t>
            </a:r>
            <a:r>
              <a:rPr lang="es-MX" dirty="0"/>
              <a:t> </a:t>
            </a:r>
            <a:r>
              <a:rPr lang="es-MX" sz="2000" dirty="0"/>
              <a:t>Incluye diferentes terapias grupales, individuales y familiares que acompañan al usuario en su proceso de reinserción social, con prioridad a la actualización escolar, especialmente en los jóvenes. El trabajo para la mayoría de ellos es necesario.</a:t>
            </a:r>
          </a:p>
          <a:p>
            <a:pPr marL="0" indent="0">
              <a:buNone/>
            </a:pPr>
            <a:r>
              <a:rPr lang="es-MX" sz="2000" dirty="0"/>
              <a:t>Duración: 1 año.</a:t>
            </a:r>
          </a:p>
          <a:p>
            <a:pPr marL="0" indent="0">
              <a:buNone/>
            </a:pPr>
            <a:r>
              <a:rPr lang="es-MX" b="1" dirty="0"/>
              <a:t>Casa de Medio Camino para la Reinserción Social:</a:t>
            </a:r>
            <a:r>
              <a:rPr lang="es-MX" sz="2400" dirty="0"/>
              <a:t> </a:t>
            </a:r>
            <a:r>
              <a:rPr lang="es-MX" sz="2000" dirty="0"/>
              <a:t>Jóvenes egresados de la comunidad Terapéutica viven en un entorno comunitario y supervisión estrecha de la fundación. Duración: De 6 a 8 meses.</a:t>
            </a:r>
          </a:p>
          <a:p>
            <a:pPr marL="0" indent="0">
              <a:buNone/>
            </a:pPr>
            <a:endParaRPr lang="es-MX" sz="2000" dirty="0"/>
          </a:p>
        </p:txBody>
      </p:sp>
      <p:grpSp>
        <p:nvGrpSpPr>
          <p:cNvPr id="4" name="8 Grupo"/>
          <p:cNvGrpSpPr>
            <a:grpSpLocks/>
          </p:cNvGrpSpPr>
          <p:nvPr/>
        </p:nvGrpSpPr>
        <p:grpSpPr bwMode="auto">
          <a:xfrm>
            <a:off x="1668016" y="188640"/>
            <a:ext cx="8748464" cy="936104"/>
            <a:chOff x="132938" y="188619"/>
            <a:chExt cx="8075505" cy="936123"/>
          </a:xfrm>
        </p:grpSpPr>
        <p:cxnSp>
          <p:nvCxnSpPr>
            <p:cNvPr id="5" name="4 Conector recto"/>
            <p:cNvCxnSpPr/>
            <p:nvPr/>
          </p:nvCxnSpPr>
          <p:spPr>
            <a:xfrm>
              <a:off x="132938" y="1124742"/>
              <a:ext cx="8075505" cy="0"/>
            </a:xfrm>
            <a:prstGeom prst="line">
              <a:avLst/>
            </a:prstGeom>
            <a:ln w="38100">
              <a:solidFill>
                <a:srgbClr val="588725"/>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2479" b="16986"/>
            <a:stretch/>
          </p:blipFill>
          <p:spPr bwMode="auto">
            <a:xfrm>
              <a:off x="142845" y="188619"/>
              <a:ext cx="2415739" cy="7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p:nvSpPr>
        <p:spPr bwMode="auto">
          <a:xfrm>
            <a:off x="4871864" y="350092"/>
            <a:ext cx="55446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r" eaLnBrk="1" fontAlgn="base" hangingPunct="1">
              <a:spcBef>
                <a:spcPct val="50000"/>
              </a:spcBef>
              <a:spcAft>
                <a:spcPct val="0"/>
              </a:spcAft>
            </a:pPr>
            <a:r>
              <a:rPr lang="es-MX" sz="2400" b="1" i="0" dirty="0">
                <a:solidFill>
                  <a:prstClr val="black"/>
                </a:solidFill>
              </a:rPr>
              <a:t>Etapas del proceso de tratamiento</a:t>
            </a:r>
          </a:p>
        </p:txBody>
      </p:sp>
    </p:spTree>
    <p:extLst>
      <p:ext uri="{BB962C8B-B14F-4D97-AF65-F5344CB8AC3E}">
        <p14:creationId xmlns:p14="http://schemas.microsoft.com/office/powerpoint/2010/main" val="514512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ondear rectángulo de esquina del mismo lado 4"/>
          <p:cNvSpPr/>
          <p:nvPr/>
        </p:nvSpPr>
        <p:spPr>
          <a:xfrm rot="5400000">
            <a:off x="3323692" y="-1602134"/>
            <a:ext cx="1224136" cy="4896544"/>
          </a:xfrm>
          <a:prstGeom prst="round2SameRect">
            <a:avLst/>
          </a:prstGeom>
          <a:solidFill>
            <a:srgbClr val="92D050"/>
          </a:solidFill>
          <a:ln>
            <a:solidFill>
              <a:srgbClr val="2AA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288280" y="279563"/>
            <a:ext cx="9200460" cy="1600470"/>
          </a:xfrm>
        </p:spPr>
        <p:txBody>
          <a:bodyPr>
            <a:normAutofit/>
          </a:bodyPr>
          <a:lstStyle/>
          <a:p>
            <a:r>
              <a:rPr lang="es-MX" sz="3200" b="1" dirty="0" smtClean="0">
                <a:solidFill>
                  <a:schemeClr val="bg1"/>
                </a:solidFill>
              </a:rPr>
              <a:t>                    ¿Qué define la Comunidad </a:t>
            </a:r>
            <a:br>
              <a:rPr lang="es-MX" sz="3200" b="1" dirty="0" smtClean="0">
                <a:solidFill>
                  <a:schemeClr val="bg1"/>
                </a:solidFill>
              </a:rPr>
            </a:br>
            <a:r>
              <a:rPr lang="es-MX" sz="3200" b="1" dirty="0" smtClean="0">
                <a:solidFill>
                  <a:schemeClr val="bg1"/>
                </a:solidFill>
              </a:rPr>
              <a:t>T                  Terapéutica?</a:t>
            </a:r>
            <a:endParaRPr lang="es-MX" sz="3200" b="1" dirty="0">
              <a:solidFill>
                <a:schemeClr val="bg1"/>
              </a:solidFill>
            </a:endParaRPr>
          </a:p>
        </p:txBody>
      </p:sp>
      <p:sp>
        <p:nvSpPr>
          <p:cNvPr id="3" name="Content Placeholder 2"/>
          <p:cNvSpPr>
            <a:spLocks noGrp="1"/>
          </p:cNvSpPr>
          <p:nvPr>
            <p:ph idx="1"/>
          </p:nvPr>
        </p:nvSpPr>
        <p:spPr>
          <a:xfrm>
            <a:off x="2351584" y="1916833"/>
            <a:ext cx="8229600" cy="4525963"/>
          </a:xfrm>
        </p:spPr>
        <p:txBody>
          <a:bodyPr>
            <a:normAutofit/>
          </a:bodyPr>
          <a:lstStyle/>
          <a:p>
            <a:pPr marL="0" indent="0">
              <a:buNone/>
            </a:pPr>
            <a:r>
              <a:rPr lang="es-MX" sz="3200" dirty="0" smtClean="0"/>
              <a:t>Principios y Valores</a:t>
            </a:r>
          </a:p>
          <a:p>
            <a:pPr marL="0" indent="0">
              <a:buNone/>
            </a:pPr>
            <a:r>
              <a:rPr lang="es-MX" sz="3200" dirty="0" smtClean="0"/>
              <a:t>Disciplina</a:t>
            </a:r>
          </a:p>
          <a:p>
            <a:pPr marL="0" indent="0">
              <a:buNone/>
            </a:pPr>
            <a:r>
              <a:rPr lang="es-MX" sz="3200" dirty="0" smtClean="0"/>
              <a:t>Auto-control</a:t>
            </a:r>
          </a:p>
          <a:p>
            <a:pPr marL="0" indent="0">
              <a:buNone/>
            </a:pPr>
            <a:r>
              <a:rPr lang="es-MX" sz="3200" dirty="0" smtClean="0"/>
              <a:t>Compasión</a:t>
            </a:r>
          </a:p>
          <a:p>
            <a:pPr marL="0" indent="0">
              <a:buNone/>
            </a:pPr>
            <a:r>
              <a:rPr lang="es-MX" sz="3200" dirty="0" smtClean="0"/>
              <a:t>Cambio personal</a:t>
            </a:r>
          </a:p>
          <a:p>
            <a:pPr marL="0" indent="0">
              <a:buNone/>
            </a:pPr>
            <a:r>
              <a:rPr lang="es-MX" sz="3200" dirty="0" smtClean="0"/>
              <a:t>Vida comunitaria</a:t>
            </a:r>
          </a:p>
          <a:p>
            <a:pPr marL="0" indent="0">
              <a:buNone/>
            </a:pPr>
            <a:r>
              <a:rPr lang="es-MX" sz="3200" dirty="0" smtClean="0"/>
              <a:t>Trascendencia</a:t>
            </a:r>
            <a:endParaRPr lang="es-MX" sz="32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3391" y="2425324"/>
            <a:ext cx="4676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r="65180"/>
          <a:stretch/>
        </p:blipFill>
        <p:spPr>
          <a:xfrm>
            <a:off x="2146804" y="2062280"/>
            <a:ext cx="235925" cy="206210"/>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r="65180"/>
          <a:stretch/>
        </p:blipFill>
        <p:spPr>
          <a:xfrm>
            <a:off x="2154431" y="2609426"/>
            <a:ext cx="235925" cy="206210"/>
          </a:xfrm>
          <a:prstGeom prst="rect">
            <a:avLst/>
          </a:prstGeom>
        </p:spPr>
      </p:pic>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r="65180"/>
          <a:stretch/>
        </p:blipFill>
        <p:spPr>
          <a:xfrm>
            <a:off x="2115659" y="3203751"/>
            <a:ext cx="235925" cy="206210"/>
          </a:xfrm>
          <a:prstGeom prst="rect">
            <a:avLst/>
          </a:prstGeom>
        </p:spPr>
      </p:pic>
      <p:pic>
        <p:nvPicPr>
          <p:cNvPr id="10" name="Imagen 9"/>
          <p:cNvPicPr>
            <a:picLocks noChangeAspect="1"/>
          </p:cNvPicPr>
          <p:nvPr/>
        </p:nvPicPr>
        <p:blipFill rotWithShape="1">
          <a:blip r:embed="rId3" cstate="print">
            <a:extLst>
              <a:ext uri="{28A0092B-C50C-407E-A947-70E740481C1C}">
                <a14:useLocalDpi xmlns:a14="http://schemas.microsoft.com/office/drawing/2010/main" val="0"/>
              </a:ext>
            </a:extLst>
          </a:blip>
          <a:srcRect r="65180"/>
          <a:stretch/>
        </p:blipFill>
        <p:spPr>
          <a:xfrm>
            <a:off x="2115659" y="3807825"/>
            <a:ext cx="235925" cy="206210"/>
          </a:xfrm>
          <a:prstGeom prst="rect">
            <a:avLst/>
          </a:prstGeom>
        </p:spPr>
      </p:pic>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r="65180"/>
          <a:stretch/>
        </p:blipFill>
        <p:spPr>
          <a:xfrm>
            <a:off x="2115659" y="4308794"/>
            <a:ext cx="235925" cy="206210"/>
          </a:xfrm>
          <a:prstGeom prst="rect">
            <a:avLst/>
          </a:prstGeom>
        </p:spPr>
      </p:pic>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r="65180"/>
          <a:stretch/>
        </p:blipFill>
        <p:spPr>
          <a:xfrm>
            <a:off x="2056677" y="4874826"/>
            <a:ext cx="235925" cy="206210"/>
          </a:xfrm>
          <a:prstGeom prst="rect">
            <a:avLst/>
          </a:prstGeom>
        </p:spPr>
      </p:pic>
      <p:pic>
        <p:nvPicPr>
          <p:cNvPr id="4" name="Imagen 3"/>
          <p:cNvPicPr>
            <a:picLocks noChangeAspect="1"/>
          </p:cNvPicPr>
          <p:nvPr/>
        </p:nvPicPr>
        <p:blipFill>
          <a:blip r:embed="rId4"/>
          <a:stretch>
            <a:fillRect/>
          </a:stretch>
        </p:blipFill>
        <p:spPr>
          <a:xfrm>
            <a:off x="2084328" y="5440858"/>
            <a:ext cx="237765" cy="207282"/>
          </a:xfrm>
          <a:prstGeom prst="rect">
            <a:avLst/>
          </a:prstGeom>
        </p:spPr>
      </p:pic>
    </p:spTree>
    <p:extLst>
      <p:ext uri="{BB962C8B-B14F-4D97-AF65-F5344CB8AC3E}">
        <p14:creationId xmlns:p14="http://schemas.microsoft.com/office/powerpoint/2010/main" val="3549277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1226" y="2390776"/>
            <a:ext cx="4676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402904" y="1772816"/>
            <a:ext cx="8229600" cy="4752528"/>
          </a:xfrm>
        </p:spPr>
        <p:txBody>
          <a:bodyPr>
            <a:normAutofit fontScale="85000" lnSpcReduction="20000"/>
          </a:bodyPr>
          <a:lstStyle/>
          <a:p>
            <a:r>
              <a:rPr lang="es-MX" sz="4400" dirty="0"/>
              <a:t>Informa</a:t>
            </a:r>
          </a:p>
          <a:p>
            <a:r>
              <a:rPr lang="es-MX" sz="4400" dirty="0"/>
              <a:t>Forma</a:t>
            </a:r>
          </a:p>
          <a:p>
            <a:r>
              <a:rPr lang="es-MX" sz="4400" dirty="0"/>
              <a:t>Guía</a:t>
            </a:r>
          </a:p>
          <a:p>
            <a:r>
              <a:rPr lang="es-MX" sz="4400" dirty="0"/>
              <a:t>Modela</a:t>
            </a:r>
          </a:p>
          <a:p>
            <a:r>
              <a:rPr lang="es-MX" sz="4400" dirty="0"/>
              <a:t>Incluye</a:t>
            </a:r>
          </a:p>
          <a:p>
            <a:r>
              <a:rPr lang="es-MX" sz="4400" dirty="0"/>
              <a:t>Repara</a:t>
            </a:r>
          </a:p>
          <a:p>
            <a:r>
              <a:rPr lang="es-MX" sz="4400" dirty="0"/>
              <a:t>Sana</a:t>
            </a:r>
          </a:p>
          <a:p>
            <a:r>
              <a:rPr lang="es-MX" sz="4400" dirty="0"/>
              <a:t>Humaniza</a:t>
            </a:r>
          </a:p>
          <a:p>
            <a:pPr marL="0" indent="0">
              <a:buNone/>
            </a:pPr>
            <a:r>
              <a:rPr lang="es-MX" sz="4400" dirty="0"/>
              <a:t> </a:t>
            </a:r>
          </a:p>
          <a:p>
            <a:pPr marL="0" indent="0">
              <a:buNone/>
            </a:pPr>
            <a:endParaRPr lang="es-MX" sz="4400" dirty="0"/>
          </a:p>
        </p:txBody>
      </p:sp>
      <p:sp>
        <p:nvSpPr>
          <p:cNvPr id="5" name="Redondear rectángulo de esquina del mismo lado 4"/>
          <p:cNvSpPr/>
          <p:nvPr/>
        </p:nvSpPr>
        <p:spPr>
          <a:xfrm rot="5400000">
            <a:off x="3719736" y="-1998178"/>
            <a:ext cx="1224136" cy="5688632"/>
          </a:xfrm>
          <a:prstGeom prst="round2SameRect">
            <a:avLst/>
          </a:prstGeom>
          <a:solidFill>
            <a:srgbClr val="92D050"/>
          </a:solidFill>
          <a:ln>
            <a:solidFill>
              <a:srgbClr val="2AA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263352" y="257176"/>
            <a:ext cx="8229600" cy="1143000"/>
          </a:xfrm>
        </p:spPr>
        <p:txBody>
          <a:bodyPr>
            <a:normAutofit fontScale="90000"/>
          </a:bodyPr>
          <a:lstStyle/>
          <a:p>
            <a:r>
              <a:rPr lang="es-MX" dirty="0" smtClean="0">
                <a:solidFill>
                  <a:schemeClr val="bg1"/>
                </a:solidFill>
              </a:rPr>
              <a:t>            ¿Que hace la Comunidad         Te             </a:t>
            </a:r>
            <a:r>
              <a:rPr lang="es-MX" dirty="0" err="1" smtClean="0">
                <a:solidFill>
                  <a:schemeClr val="bg1"/>
                </a:solidFill>
              </a:rPr>
              <a:t>rapéu</a:t>
            </a:r>
            <a:r>
              <a:rPr lang="es-MX" dirty="0" smtClean="0">
                <a:solidFill>
                  <a:schemeClr val="bg1"/>
                </a:solidFill>
              </a:rPr>
              <a:t>  Terapéutica?</a:t>
            </a:r>
            <a:endParaRPr lang="es-MX" dirty="0">
              <a:solidFill>
                <a:schemeClr val="bg1"/>
              </a:solidFill>
            </a:endParaRPr>
          </a:p>
        </p:txBody>
      </p:sp>
    </p:spTree>
    <p:extLst>
      <p:ext uri="{BB962C8B-B14F-4D97-AF65-F5344CB8AC3E}">
        <p14:creationId xmlns:p14="http://schemas.microsoft.com/office/powerpoint/2010/main" val="2878439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918" y="5270328"/>
            <a:ext cx="4032448" cy="1587673"/>
          </a:xfrm>
          <a:prstGeom prst="rect">
            <a:avLst/>
          </a:prstGeom>
        </p:spPr>
      </p:pic>
      <p:sp>
        <p:nvSpPr>
          <p:cNvPr id="2" name="1 Título"/>
          <p:cNvSpPr>
            <a:spLocks noGrp="1"/>
          </p:cNvSpPr>
          <p:nvPr>
            <p:ph type="title"/>
          </p:nvPr>
        </p:nvSpPr>
        <p:spPr>
          <a:xfrm>
            <a:off x="1981200" y="267494"/>
            <a:ext cx="8229600" cy="1161242"/>
          </a:xfrm>
        </p:spPr>
        <p:txBody>
          <a:bodyPr>
            <a:normAutofit/>
          </a:bodyPr>
          <a:lstStyle/>
          <a:p>
            <a:pPr algn="ctr"/>
            <a:r>
              <a:rPr lang="es-ES" sz="3200" b="1" dirty="0">
                <a:solidFill>
                  <a:schemeClr val="accent3">
                    <a:lumMod val="75000"/>
                  </a:schemeClr>
                </a:solidFill>
              </a:rPr>
              <a:t>Que encontramos en las  historias de los muchachos adictos</a:t>
            </a:r>
          </a:p>
        </p:txBody>
      </p:sp>
      <p:sp>
        <p:nvSpPr>
          <p:cNvPr id="3" name="2 Marcador de contenido"/>
          <p:cNvSpPr>
            <a:spLocks noGrp="1"/>
          </p:cNvSpPr>
          <p:nvPr>
            <p:ph idx="1"/>
          </p:nvPr>
        </p:nvSpPr>
        <p:spPr>
          <a:xfrm>
            <a:off x="1524000" y="1214422"/>
            <a:ext cx="6215074" cy="4088496"/>
          </a:xfrm>
        </p:spPr>
        <p:txBody>
          <a:bodyPr>
            <a:normAutofit/>
          </a:bodyPr>
          <a:lstStyle/>
          <a:p>
            <a:r>
              <a:rPr lang="es-ES" b="1" dirty="0" smtClean="0"/>
              <a:t>Abandono  paterno</a:t>
            </a:r>
          </a:p>
          <a:p>
            <a:r>
              <a:rPr lang="es-ES" dirty="0" smtClean="0"/>
              <a:t>Abuso verbal</a:t>
            </a:r>
          </a:p>
          <a:p>
            <a:r>
              <a:rPr lang="es-ES" dirty="0" smtClean="0"/>
              <a:t>Abuso físico</a:t>
            </a:r>
          </a:p>
          <a:p>
            <a:r>
              <a:rPr lang="es-ES" dirty="0" smtClean="0"/>
              <a:t>Abuso sexual</a:t>
            </a:r>
          </a:p>
          <a:p>
            <a:r>
              <a:rPr lang="es-ES" b="1" dirty="0" smtClean="0"/>
              <a:t>Ausencia emocional del padre</a:t>
            </a:r>
          </a:p>
          <a:p>
            <a:r>
              <a:rPr lang="es-ES" b="1" dirty="0" smtClean="0"/>
              <a:t>Alcoholismo en el padre</a:t>
            </a:r>
          </a:p>
          <a:p>
            <a:r>
              <a:rPr lang="es-ES" dirty="0" smtClean="0"/>
              <a:t>Violencia del padre hacia la madre</a:t>
            </a:r>
          </a:p>
          <a:p>
            <a:endParaRPr lang="es-ES" dirty="0" smtClean="0"/>
          </a:p>
          <a:p>
            <a:endParaRPr lang="es-ES"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200" y="1944823"/>
            <a:ext cx="2771800" cy="2492289"/>
          </a:xfrm>
          <a:prstGeom prst="rect">
            <a:avLst/>
          </a:prstGeom>
        </p:spPr>
      </p:pic>
    </p:spTree>
    <p:extLst>
      <p:ext uri="{BB962C8B-B14F-4D97-AF65-F5344CB8AC3E}">
        <p14:creationId xmlns:p14="http://schemas.microsoft.com/office/powerpoint/2010/main" val="593626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nvPr>
        </p:nvGraphicFramePr>
        <p:xfrm>
          <a:off x="1981200" y="1600200"/>
          <a:ext cx="8229600" cy="4211320"/>
        </p:xfrm>
        <a:graphic>
          <a:graphicData uri="http://schemas.openxmlformats.org/drawingml/2006/table">
            <a:tbl>
              <a:tblPr firstRow="1" bandRow="1">
                <a:tableStyleId>{F5AB1C69-6EDB-4FF4-983F-18BD219EF322}</a:tableStyleId>
              </a:tblPr>
              <a:tblGrid>
                <a:gridCol w="4114800"/>
                <a:gridCol w="4114800"/>
              </a:tblGrid>
              <a:tr h="370840">
                <a:tc>
                  <a:txBody>
                    <a:bodyPr/>
                    <a:lstStyle/>
                    <a:p>
                      <a:pPr algn="ctr"/>
                      <a:r>
                        <a:rPr lang="es-MX" dirty="0" smtClean="0"/>
                        <a:t>Programa Adolescentes</a:t>
                      </a:r>
                      <a:endParaRPr lang="es-MX" dirty="0"/>
                    </a:p>
                  </a:txBody>
                  <a:tcPr/>
                </a:tc>
                <a:tc>
                  <a:txBody>
                    <a:bodyPr/>
                    <a:lstStyle/>
                    <a:p>
                      <a:pPr algn="ctr"/>
                      <a:r>
                        <a:rPr lang="es-MX" dirty="0" smtClean="0"/>
                        <a:t>Programa Adultos</a:t>
                      </a:r>
                      <a:endParaRPr lang="es-MX" dirty="0"/>
                    </a:p>
                  </a:txBody>
                  <a:tcPr/>
                </a:tc>
              </a:tr>
              <a:tr h="370840">
                <a:tc>
                  <a:txBody>
                    <a:bodyPr/>
                    <a:lstStyle/>
                    <a:p>
                      <a:r>
                        <a:rPr lang="es-MX" dirty="0" smtClean="0"/>
                        <a:t>Diagnóstico e Integración:</a:t>
                      </a:r>
                    </a:p>
                    <a:p>
                      <a:r>
                        <a:rPr lang="es-MX" dirty="0" smtClean="0"/>
                        <a:t>1-2 meses</a:t>
                      </a:r>
                      <a:endParaRPr lang="es-MX"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Diagnóstico e Integración:</a:t>
                      </a:r>
                    </a:p>
                    <a:p>
                      <a:r>
                        <a:rPr lang="es-MX" dirty="0" smtClean="0"/>
                        <a:t>1 mes</a:t>
                      </a:r>
                      <a:endParaRPr lang="es-MX" dirty="0"/>
                    </a:p>
                  </a:txBody>
                  <a:tcPr/>
                </a:tc>
              </a:tr>
              <a:tr h="370840">
                <a:tc>
                  <a:txBody>
                    <a:bodyPr/>
                    <a:lstStyle/>
                    <a:p>
                      <a:r>
                        <a:rPr lang="es-MX" dirty="0" smtClean="0"/>
                        <a:t>C.T. 1:</a:t>
                      </a:r>
                    </a:p>
                    <a:p>
                      <a:r>
                        <a:rPr lang="es-MX" dirty="0" smtClean="0"/>
                        <a:t>2-3 meses</a:t>
                      </a:r>
                    </a:p>
                  </a:txBody>
                  <a:tcPr/>
                </a:tc>
                <a:tc>
                  <a:txBody>
                    <a:bodyPr/>
                    <a:lstStyle/>
                    <a:p>
                      <a:r>
                        <a:rPr lang="es-MX" dirty="0" smtClean="0"/>
                        <a:t>C.T. :</a:t>
                      </a:r>
                    </a:p>
                    <a:p>
                      <a:r>
                        <a:rPr lang="es-MX" dirty="0" smtClean="0"/>
                        <a:t>2-4 meses</a:t>
                      </a:r>
                    </a:p>
                  </a:txBody>
                  <a:tcPr/>
                </a:tc>
              </a:tr>
              <a:tr h="370840">
                <a:tc>
                  <a:txBody>
                    <a:bodyPr/>
                    <a:lstStyle/>
                    <a:p>
                      <a:r>
                        <a:rPr lang="es-MX" dirty="0" smtClean="0"/>
                        <a:t>C.T. 2:</a:t>
                      </a:r>
                    </a:p>
                    <a:p>
                      <a:r>
                        <a:rPr lang="es-MX" dirty="0" smtClean="0"/>
                        <a:t>3-5</a:t>
                      </a:r>
                      <a:r>
                        <a:rPr lang="es-MX" baseline="0" dirty="0" smtClean="0"/>
                        <a:t> meses</a:t>
                      </a:r>
                      <a:endParaRPr lang="es-MX" dirty="0"/>
                    </a:p>
                  </a:txBody>
                  <a:tcPr/>
                </a:tc>
                <a:tc>
                  <a:txBody>
                    <a:bodyPr/>
                    <a:lstStyle/>
                    <a:p>
                      <a:endParaRPr lang="es-MX" dirty="0"/>
                    </a:p>
                  </a:txBody>
                  <a:tcPr/>
                </a:tc>
              </a:tr>
              <a:tr h="370840">
                <a:tc>
                  <a:txBody>
                    <a:bodyPr/>
                    <a:lstStyle/>
                    <a:p>
                      <a:r>
                        <a:rPr lang="es-MX" dirty="0" smtClean="0"/>
                        <a:t>Pre-Reinserción</a:t>
                      </a:r>
                      <a:r>
                        <a:rPr lang="es-MX" baseline="0" dirty="0" smtClean="0"/>
                        <a:t>:</a:t>
                      </a:r>
                    </a:p>
                    <a:p>
                      <a:r>
                        <a:rPr lang="es-MX" baseline="0" dirty="0" smtClean="0"/>
                        <a:t>1-2 meses</a:t>
                      </a:r>
                      <a:endParaRPr lang="es-MX" dirty="0"/>
                    </a:p>
                  </a:txBody>
                  <a:tcPr/>
                </a:tc>
                <a:tc>
                  <a:txBody>
                    <a:bodyPr/>
                    <a:lstStyle/>
                    <a:p>
                      <a:r>
                        <a:rPr lang="es-MX" dirty="0" smtClean="0"/>
                        <a:t>Pre-Reinserción:</a:t>
                      </a:r>
                    </a:p>
                    <a:p>
                      <a:r>
                        <a:rPr lang="es-MX" dirty="0" smtClean="0"/>
                        <a:t>1</a:t>
                      </a:r>
                      <a:r>
                        <a:rPr lang="es-MX" baseline="0" dirty="0" smtClean="0"/>
                        <a:t> mes</a:t>
                      </a:r>
                      <a:endParaRPr lang="es-MX" dirty="0"/>
                    </a:p>
                  </a:txBody>
                  <a:tcPr/>
                </a:tc>
              </a:tr>
              <a:tr h="370840">
                <a:tc>
                  <a:txBody>
                    <a:bodyPr/>
                    <a:lstStyle/>
                    <a:p>
                      <a:r>
                        <a:rPr lang="es-MX" dirty="0" smtClean="0"/>
                        <a:t>Post-Tratamiento:</a:t>
                      </a:r>
                    </a:p>
                    <a:p>
                      <a:r>
                        <a:rPr lang="es-MX" dirty="0" smtClean="0"/>
                        <a:t>1</a:t>
                      </a:r>
                      <a:r>
                        <a:rPr lang="es-MX" baseline="0" dirty="0" smtClean="0"/>
                        <a:t> año</a:t>
                      </a:r>
                      <a:endParaRPr lang="es-MX" dirty="0"/>
                    </a:p>
                  </a:txBody>
                  <a:tcPr/>
                </a:tc>
                <a:tc>
                  <a:txBody>
                    <a:bodyPr/>
                    <a:lstStyle/>
                    <a:p>
                      <a:r>
                        <a:rPr lang="es-MX" dirty="0" smtClean="0"/>
                        <a:t>Post-Tratamiento:</a:t>
                      </a:r>
                    </a:p>
                    <a:p>
                      <a:r>
                        <a:rPr lang="es-MX" dirty="0" smtClean="0"/>
                        <a:t>1</a:t>
                      </a:r>
                      <a:r>
                        <a:rPr lang="es-MX" baseline="0" dirty="0" smtClean="0"/>
                        <a:t> año</a:t>
                      </a:r>
                      <a:endParaRPr lang="es-MX" dirty="0"/>
                    </a:p>
                  </a:txBody>
                  <a:tcPr/>
                </a:tc>
              </a:tr>
              <a:tr h="370840">
                <a:tc>
                  <a:txBody>
                    <a:bodyPr/>
                    <a:lstStyle/>
                    <a:p>
                      <a:r>
                        <a:rPr lang="es-MX" dirty="0" smtClean="0"/>
                        <a:t>Mantenimiento:</a:t>
                      </a:r>
                    </a:p>
                    <a:p>
                      <a:r>
                        <a:rPr lang="es-MX" dirty="0" smtClean="0"/>
                        <a:t>Después del año</a:t>
                      </a:r>
                      <a:r>
                        <a:rPr lang="es-MX" baseline="0" dirty="0" smtClean="0"/>
                        <a:t> y permanente.</a:t>
                      </a:r>
                      <a:endParaRPr lang="es-MX" dirty="0"/>
                    </a:p>
                  </a:txBody>
                  <a:tcPr/>
                </a:tc>
                <a:tc>
                  <a:txBody>
                    <a:bodyPr/>
                    <a:lstStyle/>
                    <a:p>
                      <a:r>
                        <a:rPr lang="es-MX" dirty="0" smtClean="0"/>
                        <a:t>Mantenimiento:</a:t>
                      </a:r>
                    </a:p>
                    <a:p>
                      <a:r>
                        <a:rPr lang="es-MX" dirty="0" smtClean="0"/>
                        <a:t>Después de un año</a:t>
                      </a:r>
                      <a:r>
                        <a:rPr lang="es-MX" baseline="0" dirty="0" smtClean="0"/>
                        <a:t> y permanente.</a:t>
                      </a:r>
                      <a:endParaRPr lang="es-MX" dirty="0"/>
                    </a:p>
                  </a:txBody>
                  <a:tcPr/>
                </a:tc>
              </a:tr>
            </a:tbl>
          </a:graphicData>
        </a:graphic>
      </p:graphicFrame>
      <p:grpSp>
        <p:nvGrpSpPr>
          <p:cNvPr id="4" name="8 Grupo"/>
          <p:cNvGrpSpPr>
            <a:grpSpLocks/>
          </p:cNvGrpSpPr>
          <p:nvPr/>
        </p:nvGrpSpPr>
        <p:grpSpPr bwMode="auto">
          <a:xfrm>
            <a:off x="1668016" y="188640"/>
            <a:ext cx="8748464" cy="936104"/>
            <a:chOff x="132938" y="188619"/>
            <a:chExt cx="8075505" cy="936123"/>
          </a:xfrm>
        </p:grpSpPr>
        <p:cxnSp>
          <p:nvCxnSpPr>
            <p:cNvPr id="5" name="4 Conector recto"/>
            <p:cNvCxnSpPr/>
            <p:nvPr/>
          </p:nvCxnSpPr>
          <p:spPr>
            <a:xfrm>
              <a:off x="132938" y="1124742"/>
              <a:ext cx="8075505" cy="0"/>
            </a:xfrm>
            <a:prstGeom prst="line">
              <a:avLst/>
            </a:prstGeom>
            <a:ln w="38100">
              <a:solidFill>
                <a:srgbClr val="588725"/>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2479" b="16986"/>
            <a:stretch/>
          </p:blipFill>
          <p:spPr bwMode="auto">
            <a:xfrm>
              <a:off x="142845" y="188619"/>
              <a:ext cx="2415739" cy="7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p:nvSpPr>
        <p:spPr bwMode="auto">
          <a:xfrm>
            <a:off x="4871864" y="350092"/>
            <a:ext cx="55446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r" eaLnBrk="1" fontAlgn="base" hangingPunct="1">
              <a:spcBef>
                <a:spcPct val="50000"/>
              </a:spcBef>
              <a:spcAft>
                <a:spcPct val="0"/>
              </a:spcAft>
            </a:pPr>
            <a:r>
              <a:rPr lang="es-MX" sz="2400" b="1" i="0" dirty="0">
                <a:solidFill>
                  <a:prstClr val="black"/>
                </a:solidFill>
              </a:rPr>
              <a:t>Tratamiento Residencial</a:t>
            </a:r>
          </a:p>
        </p:txBody>
      </p:sp>
    </p:spTree>
    <p:extLst>
      <p:ext uri="{BB962C8B-B14F-4D97-AF65-F5344CB8AC3E}">
        <p14:creationId xmlns:p14="http://schemas.microsoft.com/office/powerpoint/2010/main" val="3694049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8 Grupo"/>
          <p:cNvGrpSpPr>
            <a:grpSpLocks/>
          </p:cNvGrpSpPr>
          <p:nvPr/>
        </p:nvGrpSpPr>
        <p:grpSpPr bwMode="auto">
          <a:xfrm>
            <a:off x="1668016" y="188640"/>
            <a:ext cx="8748464" cy="936104"/>
            <a:chOff x="132938" y="188619"/>
            <a:chExt cx="8075505" cy="936123"/>
          </a:xfrm>
        </p:grpSpPr>
        <p:cxnSp>
          <p:nvCxnSpPr>
            <p:cNvPr id="5" name="4 Conector recto"/>
            <p:cNvCxnSpPr/>
            <p:nvPr/>
          </p:nvCxnSpPr>
          <p:spPr>
            <a:xfrm>
              <a:off x="132938" y="1124742"/>
              <a:ext cx="8075505" cy="0"/>
            </a:xfrm>
            <a:prstGeom prst="line">
              <a:avLst/>
            </a:prstGeom>
            <a:ln w="38100">
              <a:solidFill>
                <a:srgbClr val="588725"/>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2479" b="16986"/>
            <a:stretch/>
          </p:blipFill>
          <p:spPr bwMode="auto">
            <a:xfrm>
              <a:off x="142845" y="188619"/>
              <a:ext cx="2415739" cy="7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6 Marcador de contenido"/>
          <p:cNvSpPr>
            <a:spLocks noGrp="1"/>
          </p:cNvSpPr>
          <p:nvPr>
            <p:ph idx="1"/>
          </p:nvPr>
        </p:nvSpPr>
        <p:spPr>
          <a:xfrm>
            <a:off x="3359696" y="1412777"/>
            <a:ext cx="3744416" cy="3545565"/>
          </a:xfrm>
          <a:prstGeom prst="ellipse">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n>
            <a:solidFill>
              <a:schemeClr val="accent3">
                <a:lumMod val="40000"/>
                <a:lumOff val="60000"/>
              </a:schemeClr>
            </a:solidFill>
          </a:ln>
        </p:spPr>
        <p:style>
          <a:lnRef idx="2">
            <a:schemeClr val="accent3">
              <a:shade val="50000"/>
            </a:schemeClr>
          </a:lnRef>
          <a:fillRef idx="1003">
            <a:schemeClr val="dk2"/>
          </a:fillRef>
          <a:effectRef idx="0">
            <a:schemeClr val="accent3"/>
          </a:effectRef>
          <a:fontRef idx="minor">
            <a:schemeClr val="lt1"/>
          </a:fontRef>
        </p:style>
        <p:txBody>
          <a:bodyPr rtlCol="0" anchor="ctr"/>
          <a:lstStyle/>
          <a:p>
            <a:pPr marL="0" indent="0" algn="ctr">
              <a:buNone/>
            </a:pPr>
            <a:r>
              <a:rPr lang="es-MX" b="1" dirty="0" smtClean="0">
                <a:effectLst>
                  <a:outerShdw blurRad="38100" dist="38100" dir="2700000" algn="tl">
                    <a:srgbClr val="000000">
                      <a:alpha val="43137"/>
                    </a:srgbClr>
                  </a:outerShdw>
                </a:effectLst>
              </a:rPr>
              <a:t>Comunidad Terapéutica</a:t>
            </a:r>
            <a:endParaRPr lang="es-MX" b="1" dirty="0">
              <a:effectLst>
                <a:outerShdw blurRad="38100" dist="38100" dir="2700000" algn="tl">
                  <a:srgbClr val="000000">
                    <a:alpha val="43137"/>
                  </a:srgbClr>
                </a:outerShdw>
              </a:effectLst>
            </a:endParaRPr>
          </a:p>
        </p:txBody>
      </p:sp>
      <p:sp>
        <p:nvSpPr>
          <p:cNvPr id="8" name="7 Elipse"/>
          <p:cNvSpPr/>
          <p:nvPr/>
        </p:nvSpPr>
        <p:spPr>
          <a:xfrm>
            <a:off x="2384250" y="3717032"/>
            <a:ext cx="2631630" cy="2247114"/>
          </a:xfrm>
          <a:prstGeom prst="ellipse">
            <a:avLst/>
          </a:prstGeom>
          <a:solidFill>
            <a:schemeClr val="accent3">
              <a:alpha val="47000"/>
            </a:schemeClr>
          </a:solidFill>
          <a:ln w="76200">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8 Elipse"/>
          <p:cNvSpPr/>
          <p:nvPr/>
        </p:nvSpPr>
        <p:spPr>
          <a:xfrm>
            <a:off x="1592162" y="1253894"/>
            <a:ext cx="2631630" cy="2247114"/>
          </a:xfrm>
          <a:prstGeom prst="ellipse">
            <a:avLst/>
          </a:prstGeom>
          <a:solidFill>
            <a:schemeClr val="accent3">
              <a:alpha val="47000"/>
            </a:schemeClr>
          </a:solidFill>
          <a:ln w="76200">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9 Elipse"/>
          <p:cNvSpPr/>
          <p:nvPr/>
        </p:nvSpPr>
        <p:spPr>
          <a:xfrm>
            <a:off x="6168008" y="1196752"/>
            <a:ext cx="2631630" cy="2247114"/>
          </a:xfrm>
          <a:prstGeom prst="ellipse">
            <a:avLst/>
          </a:prstGeom>
          <a:solidFill>
            <a:schemeClr val="accent3">
              <a:alpha val="47000"/>
            </a:schemeClr>
          </a:solidFill>
          <a:ln w="76200">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10 Elipse"/>
          <p:cNvSpPr/>
          <p:nvPr/>
        </p:nvSpPr>
        <p:spPr>
          <a:xfrm>
            <a:off x="5591944" y="3717032"/>
            <a:ext cx="2631630" cy="2247114"/>
          </a:xfrm>
          <a:prstGeom prst="ellipse">
            <a:avLst/>
          </a:prstGeom>
          <a:solidFill>
            <a:schemeClr val="accent3">
              <a:alpha val="47000"/>
            </a:schemeClr>
          </a:solidFill>
          <a:ln w="76200">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11 CuadroTexto"/>
          <p:cNvSpPr txBox="1"/>
          <p:nvPr/>
        </p:nvSpPr>
        <p:spPr>
          <a:xfrm>
            <a:off x="1899865" y="1777287"/>
            <a:ext cx="2016224" cy="1200329"/>
          </a:xfrm>
          <a:prstGeom prst="rect">
            <a:avLst/>
          </a:prstGeom>
          <a:noFill/>
        </p:spPr>
        <p:txBody>
          <a:bodyPr wrap="square" rtlCol="0">
            <a:spAutoFit/>
          </a:bodyPr>
          <a:lstStyle/>
          <a:p>
            <a:pPr algn="ctr"/>
            <a:r>
              <a:rPr lang="es-MX" sz="2400" b="1" dirty="0"/>
              <a:t>Centro Comunitario Xalapa</a:t>
            </a:r>
          </a:p>
        </p:txBody>
      </p:sp>
      <p:sp>
        <p:nvSpPr>
          <p:cNvPr id="13" name="12 CuadroTexto"/>
          <p:cNvSpPr txBox="1"/>
          <p:nvPr/>
        </p:nvSpPr>
        <p:spPr>
          <a:xfrm>
            <a:off x="6416698" y="1556792"/>
            <a:ext cx="2055566" cy="1569660"/>
          </a:xfrm>
          <a:prstGeom prst="rect">
            <a:avLst/>
          </a:prstGeom>
          <a:noFill/>
        </p:spPr>
        <p:txBody>
          <a:bodyPr wrap="square" rtlCol="0">
            <a:spAutoFit/>
          </a:bodyPr>
          <a:lstStyle/>
          <a:p>
            <a:pPr algn="ctr"/>
            <a:r>
              <a:rPr lang="es-MX" sz="2400" b="1" dirty="0"/>
              <a:t>Centro Comunitario Ciudad de México</a:t>
            </a:r>
          </a:p>
        </p:txBody>
      </p:sp>
      <p:sp>
        <p:nvSpPr>
          <p:cNvPr id="14" name="13 CuadroTexto"/>
          <p:cNvSpPr txBox="1"/>
          <p:nvPr/>
        </p:nvSpPr>
        <p:spPr>
          <a:xfrm>
            <a:off x="2639616" y="4221089"/>
            <a:ext cx="2088232" cy="1200329"/>
          </a:xfrm>
          <a:prstGeom prst="rect">
            <a:avLst/>
          </a:prstGeom>
          <a:noFill/>
        </p:spPr>
        <p:txBody>
          <a:bodyPr wrap="square" rtlCol="0">
            <a:spAutoFit/>
          </a:bodyPr>
          <a:lstStyle/>
          <a:p>
            <a:pPr algn="ctr"/>
            <a:r>
              <a:rPr lang="es-MX" sz="2400" b="1" dirty="0"/>
              <a:t>Oficinas Generales Xalapa</a:t>
            </a:r>
          </a:p>
        </p:txBody>
      </p:sp>
      <p:sp>
        <p:nvSpPr>
          <p:cNvPr id="15" name="14 CuadroTexto"/>
          <p:cNvSpPr txBox="1"/>
          <p:nvPr/>
        </p:nvSpPr>
        <p:spPr>
          <a:xfrm>
            <a:off x="5951984" y="4221089"/>
            <a:ext cx="1963887" cy="1200329"/>
          </a:xfrm>
          <a:prstGeom prst="rect">
            <a:avLst/>
          </a:prstGeom>
          <a:noFill/>
        </p:spPr>
        <p:txBody>
          <a:bodyPr wrap="square" rtlCol="0">
            <a:spAutoFit/>
          </a:bodyPr>
          <a:lstStyle/>
          <a:p>
            <a:pPr algn="ctr"/>
            <a:r>
              <a:rPr lang="es-MX" sz="2400" b="1" dirty="0"/>
              <a:t>Casa de Medio Camino</a:t>
            </a:r>
          </a:p>
        </p:txBody>
      </p:sp>
      <p:cxnSp>
        <p:nvCxnSpPr>
          <p:cNvPr id="24" name="23 Conector recto de flecha"/>
          <p:cNvCxnSpPr/>
          <p:nvPr/>
        </p:nvCxnSpPr>
        <p:spPr>
          <a:xfrm>
            <a:off x="7032104" y="3573016"/>
            <a:ext cx="1944216" cy="8640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24 Elipse"/>
          <p:cNvSpPr/>
          <p:nvPr/>
        </p:nvSpPr>
        <p:spPr>
          <a:xfrm>
            <a:off x="8328248" y="4365104"/>
            <a:ext cx="2264914" cy="1944216"/>
          </a:xfrm>
          <a:prstGeom prst="ellipse">
            <a:avLst/>
          </a:prstGeom>
          <a:solidFill>
            <a:srgbClr val="FF0000">
              <a:alpha val="57000"/>
            </a:srgbClr>
          </a:solidFill>
          <a:ln w="762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26" name="25 CuadroTexto"/>
          <p:cNvSpPr txBox="1"/>
          <p:nvPr/>
        </p:nvSpPr>
        <p:spPr>
          <a:xfrm>
            <a:off x="8472264" y="4821253"/>
            <a:ext cx="1976882" cy="1015663"/>
          </a:xfrm>
          <a:prstGeom prst="rect">
            <a:avLst/>
          </a:prstGeom>
          <a:noFill/>
        </p:spPr>
        <p:txBody>
          <a:bodyPr wrap="square" rtlCol="0">
            <a:spAutoFit/>
          </a:bodyPr>
          <a:lstStyle/>
          <a:p>
            <a:pPr algn="ctr"/>
            <a:r>
              <a:rPr lang="es-MX" sz="2000" b="1" dirty="0"/>
              <a:t>Centros UNEMES-CAPAS SSA</a:t>
            </a:r>
          </a:p>
        </p:txBody>
      </p:sp>
    </p:spTree>
    <p:extLst>
      <p:ext uri="{BB962C8B-B14F-4D97-AF65-F5344CB8AC3E}">
        <p14:creationId xmlns:p14="http://schemas.microsoft.com/office/powerpoint/2010/main" val="2620234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2567608" y="1484784"/>
            <a:ext cx="7056784" cy="5040560"/>
            <a:chOff x="506973" y="980626"/>
            <a:chExt cx="8097353" cy="5133057"/>
          </a:xfrm>
        </p:grpSpPr>
        <p:sp>
          <p:nvSpPr>
            <p:cNvPr id="4" name="3 Elipse"/>
            <p:cNvSpPr/>
            <p:nvPr/>
          </p:nvSpPr>
          <p:spPr>
            <a:xfrm>
              <a:off x="1541020" y="1665500"/>
              <a:ext cx="5961880" cy="3731591"/>
            </a:xfrm>
            <a:prstGeom prst="ellipse">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n>
              <a:solidFill>
                <a:schemeClr val="accent3">
                  <a:lumMod val="40000"/>
                  <a:lumOff val="60000"/>
                </a:schemeClr>
              </a:solidFill>
            </a:ln>
          </p:spPr>
          <p:style>
            <a:lnRef idx="2">
              <a:schemeClr val="accent3">
                <a:shade val="50000"/>
              </a:schemeClr>
            </a:lnRef>
            <a:fillRef idx="1003">
              <a:schemeClr val="dk2"/>
            </a:fillRef>
            <a:effectRef idx="0">
              <a:schemeClr val="accent3"/>
            </a:effectRef>
            <a:fontRef idx="minor">
              <a:schemeClr val="lt1"/>
            </a:fontRef>
          </p:style>
          <p:txBody>
            <a:bodyPr rtlCol="0" anchor="ctr"/>
            <a:lstStyle/>
            <a:p>
              <a:pPr algn="ctr"/>
              <a:endParaRPr lang="es-MX"/>
            </a:p>
          </p:txBody>
        </p:sp>
        <p:sp>
          <p:nvSpPr>
            <p:cNvPr id="7" name="6 Elipse"/>
            <p:cNvSpPr/>
            <p:nvPr/>
          </p:nvSpPr>
          <p:spPr>
            <a:xfrm>
              <a:off x="5554315" y="2613672"/>
              <a:ext cx="3050011" cy="2360712"/>
            </a:xfrm>
            <a:prstGeom prst="ellipse">
              <a:avLst/>
            </a:prstGeom>
            <a:solidFill>
              <a:srgbClr val="FF0000">
                <a:alpha val="57000"/>
              </a:srgbClr>
            </a:solidFill>
            <a:ln w="762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 name="5 Elipse"/>
            <p:cNvSpPr/>
            <p:nvPr/>
          </p:nvSpPr>
          <p:spPr>
            <a:xfrm>
              <a:off x="4069304" y="980626"/>
              <a:ext cx="3075161" cy="2192452"/>
            </a:xfrm>
            <a:prstGeom prst="ellipse">
              <a:avLst/>
            </a:prstGeom>
            <a:solidFill>
              <a:schemeClr val="accent6">
                <a:lumMod val="75000"/>
                <a:alpha val="33000"/>
              </a:schemeClr>
            </a:solidFill>
            <a:ln w="762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effectLst>
                  <a:glow rad="127000">
                    <a:schemeClr val="accent6">
                      <a:lumMod val="20000"/>
                      <a:lumOff val="80000"/>
                      <a:alpha val="0"/>
                    </a:schemeClr>
                  </a:glow>
                </a:effectLst>
              </a:endParaRPr>
            </a:p>
          </p:txBody>
        </p:sp>
        <p:sp>
          <p:nvSpPr>
            <p:cNvPr id="5" name="4 Elipse"/>
            <p:cNvSpPr/>
            <p:nvPr/>
          </p:nvSpPr>
          <p:spPr>
            <a:xfrm>
              <a:off x="1296641" y="980626"/>
              <a:ext cx="3066092" cy="2349804"/>
            </a:xfrm>
            <a:prstGeom prst="ellipse">
              <a:avLst/>
            </a:prstGeom>
            <a:gradFill>
              <a:gsLst>
                <a:gs pos="75400">
                  <a:schemeClr val="accent5">
                    <a:lumMod val="50000"/>
                    <a:alpha val="8000"/>
                  </a:schemeClr>
                </a:gs>
                <a:gs pos="0">
                  <a:schemeClr val="tx2">
                    <a:lumMod val="40000"/>
                    <a:lumOff val="60000"/>
                  </a:schemeClr>
                </a:gs>
                <a:gs pos="100000">
                  <a:schemeClr val="accent1">
                    <a:tint val="23500"/>
                    <a:satMod val="160000"/>
                  </a:schemeClr>
                </a:gs>
              </a:gsLst>
              <a:lin ang="5400000" scaled="0"/>
            </a:gradFill>
            <a:ln w="76200">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8" name="7 Elipse"/>
            <p:cNvSpPr/>
            <p:nvPr/>
          </p:nvSpPr>
          <p:spPr>
            <a:xfrm>
              <a:off x="506973" y="3007072"/>
              <a:ext cx="3019681" cy="2288350"/>
            </a:xfrm>
            <a:prstGeom prst="ellipse">
              <a:avLst/>
            </a:prstGeom>
            <a:solidFill>
              <a:schemeClr val="accent3">
                <a:alpha val="47000"/>
              </a:schemeClr>
            </a:solidFill>
            <a:ln w="76200">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8 Elipse"/>
            <p:cNvSpPr/>
            <p:nvPr/>
          </p:nvSpPr>
          <p:spPr>
            <a:xfrm>
              <a:off x="3188784" y="3835086"/>
              <a:ext cx="3136982" cy="2278597"/>
            </a:xfrm>
            <a:prstGeom prst="ellipse">
              <a:avLst/>
            </a:prstGeom>
            <a:solidFill>
              <a:srgbClr val="FFCC00">
                <a:alpha val="51000"/>
              </a:srgb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2088976" y="1926343"/>
              <a:ext cx="1658099" cy="532821"/>
            </a:xfrm>
            <a:prstGeom prst="rect">
              <a:avLst/>
            </a:prstGeom>
            <a:noFill/>
            <a:ln>
              <a:noFill/>
            </a:ln>
          </p:spPr>
          <p:txBody>
            <a:bodyPr wrap="square" rtlCol="0">
              <a:spAutoFit/>
            </a:bodyPr>
            <a:lstStyle/>
            <a:p>
              <a:r>
                <a:rPr lang="es-MX" sz="2800" dirty="0">
                  <a:solidFill>
                    <a:schemeClr val="tx2">
                      <a:lumMod val="50000"/>
                    </a:schemeClr>
                  </a:solidFill>
                </a:rPr>
                <a:t>FAMILIA</a:t>
              </a:r>
            </a:p>
          </p:txBody>
        </p:sp>
        <p:sp>
          <p:nvSpPr>
            <p:cNvPr id="12" name="11 CuadroTexto"/>
            <p:cNvSpPr txBox="1"/>
            <p:nvPr/>
          </p:nvSpPr>
          <p:spPr>
            <a:xfrm>
              <a:off x="4876314" y="1837932"/>
              <a:ext cx="1845332" cy="532821"/>
            </a:xfrm>
            <a:prstGeom prst="rect">
              <a:avLst/>
            </a:prstGeom>
            <a:noFill/>
          </p:spPr>
          <p:txBody>
            <a:bodyPr wrap="square" rtlCol="0">
              <a:spAutoFit/>
            </a:bodyPr>
            <a:lstStyle/>
            <a:p>
              <a:r>
                <a:rPr lang="es-MX" sz="2800" dirty="0"/>
                <a:t>ESCUELA</a:t>
              </a:r>
            </a:p>
          </p:txBody>
        </p:sp>
        <p:sp>
          <p:nvSpPr>
            <p:cNvPr id="13" name="12 CuadroTexto"/>
            <p:cNvSpPr txBox="1"/>
            <p:nvPr/>
          </p:nvSpPr>
          <p:spPr>
            <a:xfrm>
              <a:off x="955808" y="3886678"/>
              <a:ext cx="1962218" cy="595506"/>
            </a:xfrm>
            <a:prstGeom prst="rect">
              <a:avLst/>
            </a:prstGeom>
            <a:noFill/>
          </p:spPr>
          <p:txBody>
            <a:bodyPr wrap="square" rtlCol="0">
              <a:spAutoFit/>
            </a:bodyPr>
            <a:lstStyle/>
            <a:p>
              <a:r>
                <a:rPr lang="es-MX" sz="3200" dirty="0"/>
                <a:t>TRABAJO</a:t>
              </a:r>
            </a:p>
          </p:txBody>
        </p:sp>
        <p:sp>
          <p:nvSpPr>
            <p:cNvPr id="14" name="13 CuadroTexto"/>
            <p:cNvSpPr txBox="1"/>
            <p:nvPr/>
          </p:nvSpPr>
          <p:spPr>
            <a:xfrm>
              <a:off x="3610709" y="4735462"/>
              <a:ext cx="2461242" cy="532821"/>
            </a:xfrm>
            <a:prstGeom prst="rect">
              <a:avLst/>
            </a:prstGeom>
            <a:noFill/>
          </p:spPr>
          <p:txBody>
            <a:bodyPr wrap="square" rtlCol="0">
              <a:spAutoFit/>
            </a:bodyPr>
            <a:lstStyle/>
            <a:p>
              <a:r>
                <a:rPr lang="es-MX" sz="2800" dirty="0"/>
                <a:t>RECREACIÓN</a:t>
              </a:r>
            </a:p>
          </p:txBody>
        </p:sp>
        <p:sp>
          <p:nvSpPr>
            <p:cNvPr id="15" name="14 CuadroTexto"/>
            <p:cNvSpPr txBox="1"/>
            <p:nvPr/>
          </p:nvSpPr>
          <p:spPr>
            <a:xfrm>
              <a:off x="6071950" y="3461176"/>
              <a:ext cx="2145032" cy="971615"/>
            </a:xfrm>
            <a:prstGeom prst="rect">
              <a:avLst/>
            </a:prstGeom>
            <a:noFill/>
          </p:spPr>
          <p:txBody>
            <a:bodyPr wrap="square" rtlCol="0">
              <a:spAutoFit/>
            </a:bodyPr>
            <a:lstStyle/>
            <a:p>
              <a:pPr algn="ctr"/>
              <a:r>
                <a:rPr lang="es-MX" sz="2800" dirty="0"/>
                <a:t>SERVICIO SOCIAL</a:t>
              </a:r>
            </a:p>
          </p:txBody>
        </p:sp>
      </p:grpSp>
      <p:sp>
        <p:nvSpPr>
          <p:cNvPr id="2" name="1 CuadroTexto"/>
          <p:cNvSpPr txBox="1"/>
          <p:nvPr/>
        </p:nvSpPr>
        <p:spPr>
          <a:xfrm>
            <a:off x="4397041" y="2831655"/>
            <a:ext cx="2851088" cy="1200329"/>
          </a:xfrm>
          <a:prstGeom prst="rect">
            <a:avLst/>
          </a:prstGeom>
          <a:noFill/>
        </p:spPr>
        <p:txBody>
          <a:bodyPr wrap="square" rtlCol="0">
            <a:spAutoFit/>
          </a:bodyPr>
          <a:lstStyle/>
          <a:p>
            <a:pPr algn="ctr"/>
            <a:r>
              <a:rPr lang="es-MX" sz="3600" b="1" dirty="0">
                <a:solidFill>
                  <a:schemeClr val="bg1"/>
                </a:solidFill>
              </a:rPr>
              <a:t>COMUNIDAD TERAPÉUTICA</a:t>
            </a:r>
          </a:p>
        </p:txBody>
      </p:sp>
      <p:grpSp>
        <p:nvGrpSpPr>
          <p:cNvPr id="16" name="8 Grupo"/>
          <p:cNvGrpSpPr>
            <a:grpSpLocks/>
          </p:cNvGrpSpPr>
          <p:nvPr/>
        </p:nvGrpSpPr>
        <p:grpSpPr bwMode="auto">
          <a:xfrm>
            <a:off x="1668016" y="188640"/>
            <a:ext cx="8748464" cy="936104"/>
            <a:chOff x="132938" y="188619"/>
            <a:chExt cx="8075505" cy="936123"/>
          </a:xfrm>
        </p:grpSpPr>
        <p:cxnSp>
          <p:nvCxnSpPr>
            <p:cNvPr id="17" name="16 Conector recto"/>
            <p:cNvCxnSpPr/>
            <p:nvPr/>
          </p:nvCxnSpPr>
          <p:spPr>
            <a:xfrm>
              <a:off x="132938" y="1124742"/>
              <a:ext cx="8075505" cy="0"/>
            </a:xfrm>
            <a:prstGeom prst="line">
              <a:avLst/>
            </a:prstGeom>
            <a:ln w="38100">
              <a:solidFill>
                <a:srgbClr val="588725"/>
              </a:solidFill>
            </a:ln>
          </p:spPr>
          <p:style>
            <a:lnRef idx="1">
              <a:schemeClr val="accent1"/>
            </a:lnRef>
            <a:fillRef idx="0">
              <a:schemeClr val="accent1"/>
            </a:fillRef>
            <a:effectRef idx="0">
              <a:schemeClr val="accent1"/>
            </a:effectRef>
            <a:fontRef idx="minor">
              <a:schemeClr val="tx1"/>
            </a:fontRef>
          </p:style>
        </p:cxnSp>
        <p:pic>
          <p:nvPicPr>
            <p:cNvPr id="1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2479" b="16986"/>
            <a:stretch/>
          </p:blipFill>
          <p:spPr bwMode="auto">
            <a:xfrm>
              <a:off x="142845" y="188619"/>
              <a:ext cx="2415739" cy="7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64904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044700" y="1268413"/>
            <a:ext cx="7620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1800"/>
              </a:spcBef>
              <a:buClr>
                <a:srgbClr val="F8D608"/>
              </a:buClr>
              <a:buSzPct val="130000"/>
            </a:pPr>
            <a:r>
              <a:rPr lang="es-MX" altLang="es-MX" sz="2800">
                <a:solidFill>
                  <a:srgbClr val="006600"/>
                </a:solidFill>
              </a:rPr>
              <a:t>La inclusión de la familia en los tratamientos (terapia sistémica)</a:t>
            </a:r>
            <a:endParaRPr lang="es-ES" altLang="es-MX" sz="2800">
              <a:solidFill>
                <a:srgbClr val="006600"/>
              </a:solidFill>
            </a:endParaRPr>
          </a:p>
        </p:txBody>
      </p:sp>
      <p:sp>
        <p:nvSpPr>
          <p:cNvPr id="5" name="Line 4"/>
          <p:cNvSpPr>
            <a:spLocks noChangeShapeType="1"/>
          </p:cNvSpPr>
          <p:nvPr/>
        </p:nvSpPr>
        <p:spPr bwMode="auto">
          <a:xfrm>
            <a:off x="2895601" y="2667000"/>
            <a:ext cx="2316163" cy="0"/>
          </a:xfrm>
          <a:prstGeom prst="line">
            <a:avLst/>
          </a:prstGeom>
          <a:noFill/>
          <a:ln w="38100">
            <a:solidFill>
              <a:srgbClr val="006600"/>
            </a:solidFill>
            <a:round/>
            <a:headEnd/>
            <a:tailEnd type="triangle" w="med" len="med"/>
          </a:ln>
          <a:effectLst/>
        </p:spPr>
        <p:txBody>
          <a:bodyPr/>
          <a:lstStyle/>
          <a:p>
            <a:pPr>
              <a:defRPr/>
            </a:pPr>
            <a:endParaRPr lang="es-MX">
              <a:effectLst>
                <a:outerShdw blurRad="38100" dist="38100" dir="2700000" algn="tl">
                  <a:srgbClr val="000000">
                    <a:alpha val="43137"/>
                  </a:srgbClr>
                </a:outerShdw>
              </a:effectLst>
              <a:latin typeface="Tahoma" charset="0"/>
            </a:endParaRPr>
          </a:p>
        </p:txBody>
      </p:sp>
      <p:sp>
        <p:nvSpPr>
          <p:cNvPr id="6" name="Text Box 5"/>
          <p:cNvSpPr txBox="1">
            <a:spLocks noChangeArrowheads="1"/>
          </p:cNvSpPr>
          <p:nvPr/>
        </p:nvSpPr>
        <p:spPr bwMode="auto">
          <a:xfrm>
            <a:off x="2044701" y="2492376"/>
            <a:ext cx="1031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MX" altLang="es-MX" b="1">
                <a:solidFill>
                  <a:srgbClr val="006600"/>
                </a:solidFill>
                <a:latin typeface="Bold"/>
                <a:ea typeface="MS PGothic" pitchFamily="34" charset="-128"/>
              </a:rPr>
              <a:t>Causa</a:t>
            </a:r>
            <a:endParaRPr lang="es-ES" altLang="es-MX" b="1">
              <a:solidFill>
                <a:srgbClr val="006600"/>
              </a:solidFill>
              <a:latin typeface="Bold"/>
              <a:ea typeface="MS PGothic" pitchFamily="34" charset="-128"/>
            </a:endParaRPr>
          </a:p>
        </p:txBody>
      </p:sp>
      <p:sp>
        <p:nvSpPr>
          <p:cNvPr id="7" name="Text Box 6"/>
          <p:cNvSpPr txBox="1">
            <a:spLocks noChangeArrowheads="1"/>
          </p:cNvSpPr>
          <p:nvPr/>
        </p:nvSpPr>
        <p:spPr bwMode="auto">
          <a:xfrm>
            <a:off x="5232401" y="2492376"/>
            <a:ext cx="1046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MX" altLang="es-MX" b="1">
                <a:solidFill>
                  <a:srgbClr val="006600"/>
                </a:solidFill>
                <a:latin typeface="Bold"/>
                <a:ea typeface="MS PGothic" pitchFamily="34" charset="-128"/>
              </a:rPr>
              <a:t>Efecto</a:t>
            </a:r>
            <a:endParaRPr lang="es-ES" altLang="es-MX" b="1">
              <a:solidFill>
                <a:srgbClr val="006600"/>
              </a:solidFill>
              <a:latin typeface="Bold"/>
              <a:ea typeface="MS PGothic" pitchFamily="34" charset="-128"/>
            </a:endParaRPr>
          </a:p>
        </p:txBody>
      </p:sp>
      <p:sp>
        <p:nvSpPr>
          <p:cNvPr id="8" name="Rectangle 10"/>
          <p:cNvSpPr>
            <a:spLocks noChangeArrowheads="1"/>
          </p:cNvSpPr>
          <p:nvPr/>
        </p:nvSpPr>
        <p:spPr bwMode="auto">
          <a:xfrm>
            <a:off x="2505076" y="5734050"/>
            <a:ext cx="7180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MX" altLang="es-MX" sz="2600">
                <a:solidFill>
                  <a:srgbClr val="006600"/>
                </a:solidFill>
                <a:latin typeface="Bold"/>
              </a:rPr>
              <a:t>De enfoques lineales a circulares</a:t>
            </a:r>
            <a:endParaRPr lang="es-ES" altLang="es-MX" sz="2600">
              <a:solidFill>
                <a:srgbClr val="006600"/>
              </a:solidFill>
              <a:latin typeface="Bold"/>
            </a:endParaRPr>
          </a:p>
        </p:txBody>
      </p:sp>
      <p:pic>
        <p:nvPicPr>
          <p:cNvPr id="9" name="Picture 11" descr="terapia_famili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3068639"/>
            <a:ext cx="395763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c 7"/>
          <p:cNvSpPr>
            <a:spLocks/>
          </p:cNvSpPr>
          <p:nvPr/>
        </p:nvSpPr>
        <p:spPr bwMode="auto">
          <a:xfrm>
            <a:off x="7470776" y="3305176"/>
            <a:ext cx="2062163" cy="17827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6600"/>
            </a:solidFill>
            <a:round/>
            <a:headEnd/>
            <a:tailEnd type="triangle" w="med" len="med"/>
          </a:ln>
          <a:effectLst/>
        </p:spPr>
        <p:txBody>
          <a:bodyPr wrap="none" anchor="ctr"/>
          <a:lstStyle/>
          <a:p>
            <a:pPr>
              <a:defRPr/>
            </a:pPr>
            <a:endParaRPr lang="es-MX">
              <a:effectLst>
                <a:outerShdw blurRad="38100" dist="38100" dir="2700000" algn="tl">
                  <a:srgbClr val="000000">
                    <a:alpha val="43137"/>
                  </a:srgbClr>
                </a:outerShdw>
              </a:effectLst>
              <a:latin typeface="Tahoma" charset="0"/>
            </a:endParaRPr>
          </a:p>
        </p:txBody>
      </p:sp>
      <p:sp>
        <p:nvSpPr>
          <p:cNvPr id="11" name="Arc 8"/>
          <p:cNvSpPr>
            <a:spLocks/>
          </p:cNvSpPr>
          <p:nvPr/>
        </p:nvSpPr>
        <p:spPr bwMode="auto">
          <a:xfrm flipH="1" flipV="1">
            <a:off x="7186613" y="3729038"/>
            <a:ext cx="2062162" cy="17827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006600"/>
            </a:solidFill>
            <a:round/>
            <a:headEnd/>
            <a:tailEnd type="triangle" w="med" len="med"/>
          </a:ln>
          <a:effectLst/>
        </p:spPr>
        <p:txBody>
          <a:bodyPr wrap="none" anchor="ctr"/>
          <a:lstStyle/>
          <a:p>
            <a:pPr>
              <a:defRPr/>
            </a:pPr>
            <a:endParaRPr lang="es-MX">
              <a:effectLst>
                <a:outerShdw blurRad="38100" dist="38100" dir="2700000" algn="tl">
                  <a:srgbClr val="000000">
                    <a:alpha val="43137"/>
                  </a:srgbClr>
                </a:outerShdw>
              </a:effectLst>
              <a:latin typeface="Tahoma" charset="0"/>
            </a:endParaRPr>
          </a:p>
        </p:txBody>
      </p:sp>
      <p:sp>
        <p:nvSpPr>
          <p:cNvPr id="12" name="Text Box 9"/>
          <p:cNvSpPr txBox="1">
            <a:spLocks noChangeArrowheads="1"/>
          </p:cNvSpPr>
          <p:nvPr/>
        </p:nvSpPr>
        <p:spPr bwMode="auto">
          <a:xfrm>
            <a:off x="7391401" y="4005264"/>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s-MX" altLang="es-MX" sz="2000">
                <a:solidFill>
                  <a:srgbClr val="006600"/>
                </a:solidFill>
                <a:ea typeface="MS PGothic" pitchFamily="34" charset="-128"/>
              </a:rPr>
              <a:t>circularidad</a:t>
            </a:r>
            <a:endParaRPr lang="es-ES" altLang="es-MX" sz="2000">
              <a:solidFill>
                <a:srgbClr val="006600"/>
              </a:solidFill>
              <a:ea typeface="MS PGothic" pitchFamily="34" charset="-128"/>
            </a:endParaRPr>
          </a:p>
        </p:txBody>
      </p:sp>
    </p:spTree>
    <p:extLst>
      <p:ext uri="{BB962C8B-B14F-4D97-AF65-F5344CB8AC3E}">
        <p14:creationId xmlns:p14="http://schemas.microsoft.com/office/powerpoint/2010/main" val="1386016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par>
                                <p:cTn id="27" presetID="9" presetClass="exit" presetSubtype="0" fill="hold" grpId="1" nodeType="withEffect">
                                  <p:stCondLst>
                                    <p:cond delay="0"/>
                                  </p:stCondLst>
                                  <p:childTnLst>
                                    <p:animEffect transition="out" filter="dissolve">
                                      <p:cBhvr>
                                        <p:cTn id="28" dur="500"/>
                                        <p:tgtEl>
                                          <p:spTgt spid="4">
                                            <p:txEl>
                                              <p:pRg st="0" end="0"/>
                                            </p:txEl>
                                          </p:spTgt>
                                        </p:tgtEl>
                                      </p:cBhvr>
                                    </p:animEffect>
                                    <p:set>
                                      <p:cBhvr>
                                        <p:cTn id="29" dur="1" fill="hold">
                                          <p:stCondLst>
                                            <p:cond delay="499"/>
                                          </p:stCondLst>
                                        </p:cTn>
                                        <p:tgtEl>
                                          <p:spTgt spid="4">
                                            <p:txEl>
                                              <p:pRg st="0" end="0"/>
                                            </p:txEl>
                                          </p:spTgt>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000"/>
                                        <p:tgtEl>
                                          <p:spTgt spid="12"/>
                                        </p:tgtEl>
                                      </p:cBhvr>
                                    </p:animEffect>
                                  </p:childTnLst>
                                </p:cTn>
                              </p:par>
                              <p:par>
                                <p:cTn id="56" presetID="9" presetClass="exit" presetSubtype="0" fill="hold" nodeType="withEffect">
                                  <p:stCondLst>
                                    <p:cond delay="0"/>
                                  </p:stCondLst>
                                  <p:childTnLst>
                                    <p:animEffect transition="out" filter="dissolv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6" grpId="0"/>
      <p:bldP spid="6" grpId="1"/>
      <p:bldP spid="7" grpId="0"/>
      <p:bldP spid="7" grpId="1"/>
      <p:bldP spid="8" grpId="0"/>
      <p:bldP spid="8" grpId="1"/>
      <p:bldP spid="12" grpId="0"/>
      <p:bldP spid="1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8 Grupo"/>
          <p:cNvGrpSpPr>
            <a:grpSpLocks/>
          </p:cNvGrpSpPr>
          <p:nvPr/>
        </p:nvGrpSpPr>
        <p:grpSpPr bwMode="auto">
          <a:xfrm>
            <a:off x="1668016" y="188640"/>
            <a:ext cx="8748464" cy="936104"/>
            <a:chOff x="132938" y="188619"/>
            <a:chExt cx="8075505" cy="936123"/>
          </a:xfrm>
        </p:grpSpPr>
        <p:cxnSp>
          <p:nvCxnSpPr>
            <p:cNvPr id="5" name="4 Conector recto"/>
            <p:cNvCxnSpPr/>
            <p:nvPr/>
          </p:nvCxnSpPr>
          <p:spPr>
            <a:xfrm>
              <a:off x="132938" y="1124742"/>
              <a:ext cx="8075505" cy="0"/>
            </a:xfrm>
            <a:prstGeom prst="line">
              <a:avLst/>
            </a:prstGeom>
            <a:ln w="38100">
              <a:solidFill>
                <a:srgbClr val="588725"/>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12479" b="16986"/>
            <a:stretch/>
          </p:blipFill>
          <p:spPr bwMode="auto">
            <a:xfrm>
              <a:off x="142845" y="188619"/>
              <a:ext cx="2415739" cy="7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3 Gráfico"/>
          <p:cNvGraphicFramePr>
            <a:graphicFrameLocks/>
          </p:cNvGraphicFramePr>
          <p:nvPr>
            <p:extLst/>
          </p:nvPr>
        </p:nvGraphicFramePr>
        <p:xfrm>
          <a:off x="3033214" y="1340768"/>
          <a:ext cx="6033633" cy="51611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8"/>
          <p:cNvSpPr txBox="1">
            <a:spLocks noChangeArrowheads="1"/>
          </p:cNvSpPr>
          <p:nvPr/>
        </p:nvSpPr>
        <p:spPr bwMode="auto">
          <a:xfrm>
            <a:off x="6050030" y="149542"/>
            <a:ext cx="42839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r" eaLnBrk="1" fontAlgn="base" hangingPunct="1">
              <a:spcAft>
                <a:spcPct val="0"/>
              </a:spcAft>
            </a:pPr>
            <a:r>
              <a:rPr lang="es-MX" sz="2400" b="1" i="0" dirty="0">
                <a:solidFill>
                  <a:prstClr val="black"/>
                </a:solidFill>
              </a:rPr>
              <a:t>Distribución % de subsidio</a:t>
            </a:r>
          </a:p>
          <a:p>
            <a:pPr algn="r" eaLnBrk="1" fontAlgn="base" hangingPunct="1">
              <a:spcAft>
                <a:spcPct val="0"/>
              </a:spcAft>
            </a:pPr>
            <a:r>
              <a:rPr lang="es-MX" sz="2400" b="1" i="0" dirty="0">
                <a:solidFill>
                  <a:prstClr val="black"/>
                </a:solidFill>
              </a:rPr>
              <a:t>Enero-diciembre 2013</a:t>
            </a:r>
          </a:p>
        </p:txBody>
      </p:sp>
    </p:spTree>
    <p:extLst>
      <p:ext uri="{BB962C8B-B14F-4D97-AF65-F5344CB8AC3E}">
        <p14:creationId xmlns:p14="http://schemas.microsoft.com/office/powerpoint/2010/main" val="3844021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2520410" y="1214422"/>
            <a:ext cx="7614190" cy="4143404"/>
            <a:chOff x="703" y="981"/>
            <a:chExt cx="4490" cy="2244"/>
          </a:xfrm>
        </p:grpSpPr>
        <p:sp>
          <p:nvSpPr>
            <p:cNvPr id="1027" name="AutoShape 3"/>
            <p:cNvSpPr>
              <a:spLocks noChangeAspect="1" noChangeArrowheads="1" noTextEdit="1"/>
            </p:cNvSpPr>
            <p:nvPr/>
          </p:nvSpPr>
          <p:spPr bwMode="auto">
            <a:xfrm>
              <a:off x="703" y="981"/>
              <a:ext cx="4490" cy="2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029" name="Rectangle 5"/>
            <p:cNvSpPr>
              <a:spLocks noChangeArrowheads="1"/>
            </p:cNvSpPr>
            <p:nvPr/>
          </p:nvSpPr>
          <p:spPr bwMode="auto">
            <a:xfrm>
              <a:off x="728" y="1006"/>
              <a:ext cx="4440" cy="219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030" name="Rectangle 6"/>
            <p:cNvSpPr>
              <a:spLocks noChangeArrowheads="1"/>
            </p:cNvSpPr>
            <p:nvPr/>
          </p:nvSpPr>
          <p:spPr bwMode="auto">
            <a:xfrm>
              <a:off x="1107" y="1150"/>
              <a:ext cx="2784" cy="1712"/>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031" name="Line 7"/>
            <p:cNvSpPr>
              <a:spLocks noChangeShapeType="1"/>
            </p:cNvSpPr>
            <p:nvPr/>
          </p:nvSpPr>
          <p:spPr bwMode="auto">
            <a:xfrm>
              <a:off x="1107" y="2693"/>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32" name="Line 8"/>
            <p:cNvSpPr>
              <a:spLocks noChangeShapeType="1"/>
            </p:cNvSpPr>
            <p:nvPr/>
          </p:nvSpPr>
          <p:spPr bwMode="auto">
            <a:xfrm>
              <a:off x="1107" y="2518"/>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33" name="Line 9"/>
            <p:cNvSpPr>
              <a:spLocks noChangeShapeType="1"/>
            </p:cNvSpPr>
            <p:nvPr/>
          </p:nvSpPr>
          <p:spPr bwMode="auto">
            <a:xfrm>
              <a:off x="1107" y="2349"/>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34" name="Line 10"/>
            <p:cNvSpPr>
              <a:spLocks noChangeShapeType="1"/>
            </p:cNvSpPr>
            <p:nvPr/>
          </p:nvSpPr>
          <p:spPr bwMode="auto">
            <a:xfrm>
              <a:off x="1107" y="2175"/>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35" name="Line 11"/>
            <p:cNvSpPr>
              <a:spLocks noChangeShapeType="1"/>
            </p:cNvSpPr>
            <p:nvPr/>
          </p:nvSpPr>
          <p:spPr bwMode="auto">
            <a:xfrm>
              <a:off x="1107" y="2006"/>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36" name="Line 12"/>
            <p:cNvSpPr>
              <a:spLocks noChangeShapeType="1"/>
            </p:cNvSpPr>
            <p:nvPr/>
          </p:nvSpPr>
          <p:spPr bwMode="auto">
            <a:xfrm>
              <a:off x="1107" y="1837"/>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37" name="Line 13"/>
            <p:cNvSpPr>
              <a:spLocks noChangeShapeType="1"/>
            </p:cNvSpPr>
            <p:nvPr/>
          </p:nvSpPr>
          <p:spPr bwMode="auto">
            <a:xfrm>
              <a:off x="1107" y="1663"/>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38" name="Line 14"/>
            <p:cNvSpPr>
              <a:spLocks noChangeShapeType="1"/>
            </p:cNvSpPr>
            <p:nvPr/>
          </p:nvSpPr>
          <p:spPr bwMode="auto">
            <a:xfrm>
              <a:off x="1107" y="1493"/>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39" name="Line 15"/>
            <p:cNvSpPr>
              <a:spLocks noChangeShapeType="1"/>
            </p:cNvSpPr>
            <p:nvPr/>
          </p:nvSpPr>
          <p:spPr bwMode="auto">
            <a:xfrm>
              <a:off x="1107" y="1319"/>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40" name="Line 16"/>
            <p:cNvSpPr>
              <a:spLocks noChangeShapeType="1"/>
            </p:cNvSpPr>
            <p:nvPr/>
          </p:nvSpPr>
          <p:spPr bwMode="auto">
            <a:xfrm>
              <a:off x="1107" y="1150"/>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41" name="Rectangle 17"/>
            <p:cNvSpPr>
              <a:spLocks noChangeArrowheads="1"/>
            </p:cNvSpPr>
            <p:nvPr/>
          </p:nvSpPr>
          <p:spPr bwMode="auto">
            <a:xfrm>
              <a:off x="1107" y="1150"/>
              <a:ext cx="2784" cy="1712"/>
            </a:xfrm>
            <a:prstGeom prst="rect">
              <a:avLst/>
            </a:prstGeom>
            <a:noFill/>
            <a:ln w="5">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042" name="Rectangle 18"/>
            <p:cNvSpPr>
              <a:spLocks noChangeArrowheads="1"/>
            </p:cNvSpPr>
            <p:nvPr/>
          </p:nvSpPr>
          <p:spPr bwMode="auto">
            <a:xfrm>
              <a:off x="1203" y="1732"/>
              <a:ext cx="134" cy="1130"/>
            </a:xfrm>
            <a:prstGeom prst="rect">
              <a:avLst/>
            </a:prstGeom>
            <a:solidFill>
              <a:srgbClr val="00206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43" name="Rectangle 19"/>
            <p:cNvSpPr>
              <a:spLocks noChangeArrowheads="1"/>
            </p:cNvSpPr>
            <p:nvPr/>
          </p:nvSpPr>
          <p:spPr bwMode="auto">
            <a:xfrm>
              <a:off x="1669" y="2573"/>
              <a:ext cx="134" cy="289"/>
            </a:xfrm>
            <a:prstGeom prst="rect">
              <a:avLst/>
            </a:prstGeom>
            <a:solidFill>
              <a:srgbClr val="00206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44" name="Rectangle 20"/>
            <p:cNvSpPr>
              <a:spLocks noChangeArrowheads="1"/>
            </p:cNvSpPr>
            <p:nvPr/>
          </p:nvSpPr>
          <p:spPr bwMode="auto">
            <a:xfrm>
              <a:off x="2129" y="2175"/>
              <a:ext cx="135" cy="687"/>
            </a:xfrm>
            <a:prstGeom prst="rect">
              <a:avLst/>
            </a:prstGeom>
            <a:solidFill>
              <a:srgbClr val="00206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45" name="Rectangle 21"/>
            <p:cNvSpPr>
              <a:spLocks noChangeArrowheads="1"/>
            </p:cNvSpPr>
            <p:nvPr/>
          </p:nvSpPr>
          <p:spPr bwMode="auto">
            <a:xfrm>
              <a:off x="2595" y="2160"/>
              <a:ext cx="135" cy="702"/>
            </a:xfrm>
            <a:prstGeom prst="rect">
              <a:avLst/>
            </a:prstGeom>
            <a:solidFill>
              <a:srgbClr val="00206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46" name="Rectangle 22"/>
            <p:cNvSpPr>
              <a:spLocks noChangeArrowheads="1"/>
            </p:cNvSpPr>
            <p:nvPr/>
          </p:nvSpPr>
          <p:spPr bwMode="auto">
            <a:xfrm>
              <a:off x="3061" y="1354"/>
              <a:ext cx="134" cy="1508"/>
            </a:xfrm>
            <a:prstGeom prst="rect">
              <a:avLst/>
            </a:prstGeom>
            <a:solidFill>
              <a:srgbClr val="00206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47" name="Rectangle 23"/>
            <p:cNvSpPr>
              <a:spLocks noChangeArrowheads="1"/>
            </p:cNvSpPr>
            <p:nvPr/>
          </p:nvSpPr>
          <p:spPr bwMode="auto">
            <a:xfrm>
              <a:off x="3522" y="2449"/>
              <a:ext cx="134" cy="413"/>
            </a:xfrm>
            <a:prstGeom prst="rect">
              <a:avLst/>
            </a:prstGeom>
            <a:solidFill>
              <a:srgbClr val="00206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48" name="Rectangle 24"/>
            <p:cNvSpPr>
              <a:spLocks noChangeArrowheads="1"/>
            </p:cNvSpPr>
            <p:nvPr/>
          </p:nvSpPr>
          <p:spPr bwMode="auto">
            <a:xfrm>
              <a:off x="1337" y="2484"/>
              <a:ext cx="135" cy="378"/>
            </a:xfrm>
            <a:prstGeom prst="rect">
              <a:avLst/>
            </a:prstGeom>
            <a:solidFill>
              <a:srgbClr val="00990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49" name="Rectangle 25"/>
            <p:cNvSpPr>
              <a:spLocks noChangeArrowheads="1"/>
            </p:cNvSpPr>
            <p:nvPr/>
          </p:nvSpPr>
          <p:spPr bwMode="auto">
            <a:xfrm>
              <a:off x="1803" y="2757"/>
              <a:ext cx="130" cy="105"/>
            </a:xfrm>
            <a:prstGeom prst="rect">
              <a:avLst/>
            </a:prstGeom>
            <a:solidFill>
              <a:srgbClr val="00990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50" name="Rectangle 26"/>
            <p:cNvSpPr>
              <a:spLocks noChangeArrowheads="1"/>
            </p:cNvSpPr>
            <p:nvPr/>
          </p:nvSpPr>
          <p:spPr bwMode="auto">
            <a:xfrm>
              <a:off x="2264" y="2538"/>
              <a:ext cx="134" cy="324"/>
            </a:xfrm>
            <a:prstGeom prst="rect">
              <a:avLst/>
            </a:prstGeom>
            <a:solidFill>
              <a:srgbClr val="00990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51" name="Rectangle 27"/>
            <p:cNvSpPr>
              <a:spLocks noChangeArrowheads="1"/>
            </p:cNvSpPr>
            <p:nvPr/>
          </p:nvSpPr>
          <p:spPr bwMode="auto">
            <a:xfrm>
              <a:off x="2730" y="2588"/>
              <a:ext cx="134" cy="274"/>
            </a:xfrm>
            <a:prstGeom prst="rect">
              <a:avLst/>
            </a:prstGeom>
            <a:solidFill>
              <a:srgbClr val="00990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52" name="Rectangle 28"/>
            <p:cNvSpPr>
              <a:spLocks noChangeArrowheads="1"/>
            </p:cNvSpPr>
            <p:nvPr/>
          </p:nvSpPr>
          <p:spPr bwMode="auto">
            <a:xfrm>
              <a:off x="3195" y="1543"/>
              <a:ext cx="130" cy="1319"/>
            </a:xfrm>
            <a:prstGeom prst="rect">
              <a:avLst/>
            </a:prstGeom>
            <a:solidFill>
              <a:srgbClr val="00990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53" name="Rectangle 29"/>
            <p:cNvSpPr>
              <a:spLocks noChangeArrowheads="1"/>
            </p:cNvSpPr>
            <p:nvPr/>
          </p:nvSpPr>
          <p:spPr bwMode="auto">
            <a:xfrm>
              <a:off x="3656" y="2638"/>
              <a:ext cx="134" cy="224"/>
            </a:xfrm>
            <a:prstGeom prst="rect">
              <a:avLst/>
            </a:prstGeom>
            <a:solidFill>
              <a:srgbClr val="009900"/>
            </a:solidFill>
            <a:ln w="5">
              <a:solidFill>
                <a:srgbClr val="000000"/>
              </a:solidFill>
              <a:prstDash val="solid"/>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s-MX"/>
            </a:p>
          </p:txBody>
        </p:sp>
        <p:sp>
          <p:nvSpPr>
            <p:cNvPr id="1054" name="Line 30"/>
            <p:cNvSpPr>
              <a:spLocks noChangeShapeType="1"/>
            </p:cNvSpPr>
            <p:nvPr/>
          </p:nvSpPr>
          <p:spPr bwMode="auto">
            <a:xfrm>
              <a:off x="1107" y="1150"/>
              <a:ext cx="1" cy="17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55" name="Line 31"/>
            <p:cNvSpPr>
              <a:spLocks noChangeShapeType="1"/>
            </p:cNvSpPr>
            <p:nvPr/>
          </p:nvSpPr>
          <p:spPr bwMode="auto">
            <a:xfrm>
              <a:off x="1078" y="2862"/>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56" name="Line 32"/>
            <p:cNvSpPr>
              <a:spLocks noChangeShapeType="1"/>
            </p:cNvSpPr>
            <p:nvPr/>
          </p:nvSpPr>
          <p:spPr bwMode="auto">
            <a:xfrm>
              <a:off x="1078" y="2693"/>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57" name="Line 33"/>
            <p:cNvSpPr>
              <a:spLocks noChangeShapeType="1"/>
            </p:cNvSpPr>
            <p:nvPr/>
          </p:nvSpPr>
          <p:spPr bwMode="auto">
            <a:xfrm>
              <a:off x="1078" y="2518"/>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58" name="Line 34"/>
            <p:cNvSpPr>
              <a:spLocks noChangeShapeType="1"/>
            </p:cNvSpPr>
            <p:nvPr/>
          </p:nvSpPr>
          <p:spPr bwMode="auto">
            <a:xfrm>
              <a:off x="1078" y="2349"/>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59" name="Line 35"/>
            <p:cNvSpPr>
              <a:spLocks noChangeShapeType="1"/>
            </p:cNvSpPr>
            <p:nvPr/>
          </p:nvSpPr>
          <p:spPr bwMode="auto">
            <a:xfrm>
              <a:off x="1078" y="2175"/>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60" name="Line 36"/>
            <p:cNvSpPr>
              <a:spLocks noChangeShapeType="1"/>
            </p:cNvSpPr>
            <p:nvPr/>
          </p:nvSpPr>
          <p:spPr bwMode="auto">
            <a:xfrm>
              <a:off x="1078" y="2006"/>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61" name="Line 37"/>
            <p:cNvSpPr>
              <a:spLocks noChangeShapeType="1"/>
            </p:cNvSpPr>
            <p:nvPr/>
          </p:nvSpPr>
          <p:spPr bwMode="auto">
            <a:xfrm>
              <a:off x="1078" y="1837"/>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62" name="Line 38"/>
            <p:cNvSpPr>
              <a:spLocks noChangeShapeType="1"/>
            </p:cNvSpPr>
            <p:nvPr/>
          </p:nvSpPr>
          <p:spPr bwMode="auto">
            <a:xfrm>
              <a:off x="1078" y="1663"/>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63" name="Line 39"/>
            <p:cNvSpPr>
              <a:spLocks noChangeShapeType="1"/>
            </p:cNvSpPr>
            <p:nvPr/>
          </p:nvSpPr>
          <p:spPr bwMode="auto">
            <a:xfrm>
              <a:off x="1078" y="1493"/>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64" name="Line 40"/>
            <p:cNvSpPr>
              <a:spLocks noChangeShapeType="1"/>
            </p:cNvSpPr>
            <p:nvPr/>
          </p:nvSpPr>
          <p:spPr bwMode="auto">
            <a:xfrm>
              <a:off x="1078" y="1319"/>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65" name="Line 41"/>
            <p:cNvSpPr>
              <a:spLocks noChangeShapeType="1"/>
            </p:cNvSpPr>
            <p:nvPr/>
          </p:nvSpPr>
          <p:spPr bwMode="auto">
            <a:xfrm>
              <a:off x="1078" y="1150"/>
              <a:ext cx="2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66" name="Line 42"/>
            <p:cNvSpPr>
              <a:spLocks noChangeShapeType="1"/>
            </p:cNvSpPr>
            <p:nvPr/>
          </p:nvSpPr>
          <p:spPr bwMode="auto">
            <a:xfrm>
              <a:off x="1107" y="2862"/>
              <a:ext cx="278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67" name="Line 43"/>
            <p:cNvSpPr>
              <a:spLocks noChangeShapeType="1"/>
            </p:cNvSpPr>
            <p:nvPr/>
          </p:nvSpPr>
          <p:spPr bwMode="auto">
            <a:xfrm flipV="1">
              <a:off x="1107" y="2862"/>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68" name="Line 44"/>
            <p:cNvSpPr>
              <a:spLocks noChangeShapeType="1"/>
            </p:cNvSpPr>
            <p:nvPr/>
          </p:nvSpPr>
          <p:spPr bwMode="auto">
            <a:xfrm flipV="1">
              <a:off x="1573" y="2862"/>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69" name="Line 45"/>
            <p:cNvSpPr>
              <a:spLocks noChangeShapeType="1"/>
            </p:cNvSpPr>
            <p:nvPr/>
          </p:nvSpPr>
          <p:spPr bwMode="auto">
            <a:xfrm flipV="1">
              <a:off x="2033" y="2862"/>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70" name="Line 46"/>
            <p:cNvSpPr>
              <a:spLocks noChangeShapeType="1"/>
            </p:cNvSpPr>
            <p:nvPr/>
          </p:nvSpPr>
          <p:spPr bwMode="auto">
            <a:xfrm flipV="1">
              <a:off x="2499" y="2862"/>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71" name="Line 47"/>
            <p:cNvSpPr>
              <a:spLocks noChangeShapeType="1"/>
            </p:cNvSpPr>
            <p:nvPr/>
          </p:nvSpPr>
          <p:spPr bwMode="auto">
            <a:xfrm flipV="1">
              <a:off x="2965" y="2862"/>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72" name="Line 48"/>
            <p:cNvSpPr>
              <a:spLocks noChangeShapeType="1"/>
            </p:cNvSpPr>
            <p:nvPr/>
          </p:nvSpPr>
          <p:spPr bwMode="auto">
            <a:xfrm flipV="1">
              <a:off x="3426" y="2862"/>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73" name="Line 49"/>
            <p:cNvSpPr>
              <a:spLocks noChangeShapeType="1"/>
            </p:cNvSpPr>
            <p:nvPr/>
          </p:nvSpPr>
          <p:spPr bwMode="auto">
            <a:xfrm flipV="1">
              <a:off x="3891" y="2862"/>
              <a:ext cx="1" cy="1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074" name="Rectangle 50"/>
            <p:cNvSpPr>
              <a:spLocks noChangeArrowheads="1"/>
            </p:cNvSpPr>
            <p:nvPr/>
          </p:nvSpPr>
          <p:spPr bwMode="auto">
            <a:xfrm>
              <a:off x="1179" y="1578"/>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66%</a:t>
              </a:r>
              <a:endParaRPr lang="es-MX">
                <a:latin typeface="Arial" pitchFamily="34" charset="0"/>
                <a:cs typeface="Arial" pitchFamily="34" charset="0"/>
              </a:endParaRPr>
            </a:p>
          </p:txBody>
        </p:sp>
        <p:sp>
          <p:nvSpPr>
            <p:cNvPr id="1075" name="Rectangle 51"/>
            <p:cNvSpPr>
              <a:spLocks noChangeArrowheads="1"/>
            </p:cNvSpPr>
            <p:nvPr/>
          </p:nvSpPr>
          <p:spPr bwMode="auto">
            <a:xfrm>
              <a:off x="1640" y="2419"/>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17%</a:t>
              </a:r>
              <a:endParaRPr lang="es-MX">
                <a:latin typeface="Arial" pitchFamily="34" charset="0"/>
                <a:cs typeface="Arial" pitchFamily="34" charset="0"/>
              </a:endParaRPr>
            </a:p>
          </p:txBody>
        </p:sp>
        <p:sp>
          <p:nvSpPr>
            <p:cNvPr id="1076" name="Rectangle 52"/>
            <p:cNvSpPr>
              <a:spLocks noChangeArrowheads="1"/>
            </p:cNvSpPr>
            <p:nvPr/>
          </p:nvSpPr>
          <p:spPr bwMode="auto">
            <a:xfrm>
              <a:off x="2101" y="2021"/>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40%</a:t>
              </a:r>
              <a:endParaRPr lang="es-MX">
                <a:latin typeface="Arial" pitchFamily="34" charset="0"/>
                <a:cs typeface="Arial" pitchFamily="34" charset="0"/>
              </a:endParaRPr>
            </a:p>
          </p:txBody>
        </p:sp>
        <p:sp>
          <p:nvSpPr>
            <p:cNvPr id="1077" name="Rectangle 53"/>
            <p:cNvSpPr>
              <a:spLocks noChangeArrowheads="1"/>
            </p:cNvSpPr>
            <p:nvPr/>
          </p:nvSpPr>
          <p:spPr bwMode="auto">
            <a:xfrm>
              <a:off x="2571" y="2006"/>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41%</a:t>
              </a:r>
              <a:endParaRPr lang="es-MX">
                <a:latin typeface="Arial" pitchFamily="34" charset="0"/>
                <a:cs typeface="Arial" pitchFamily="34" charset="0"/>
              </a:endParaRPr>
            </a:p>
          </p:txBody>
        </p:sp>
        <p:sp>
          <p:nvSpPr>
            <p:cNvPr id="1078" name="Rectangle 54"/>
            <p:cNvSpPr>
              <a:spLocks noChangeArrowheads="1"/>
            </p:cNvSpPr>
            <p:nvPr/>
          </p:nvSpPr>
          <p:spPr bwMode="auto">
            <a:xfrm>
              <a:off x="3032" y="1200"/>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88%</a:t>
              </a:r>
              <a:endParaRPr lang="es-MX">
                <a:latin typeface="Arial" pitchFamily="34" charset="0"/>
                <a:cs typeface="Arial" pitchFamily="34" charset="0"/>
              </a:endParaRPr>
            </a:p>
          </p:txBody>
        </p:sp>
        <p:sp>
          <p:nvSpPr>
            <p:cNvPr id="1079" name="Rectangle 55"/>
            <p:cNvSpPr>
              <a:spLocks noChangeArrowheads="1"/>
            </p:cNvSpPr>
            <p:nvPr/>
          </p:nvSpPr>
          <p:spPr bwMode="auto">
            <a:xfrm>
              <a:off x="3493" y="2294"/>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24%</a:t>
              </a:r>
              <a:endParaRPr lang="es-MX">
                <a:latin typeface="Arial" pitchFamily="34" charset="0"/>
                <a:cs typeface="Arial" pitchFamily="34" charset="0"/>
              </a:endParaRPr>
            </a:p>
          </p:txBody>
        </p:sp>
        <p:sp>
          <p:nvSpPr>
            <p:cNvPr id="1080" name="Rectangle 56"/>
            <p:cNvSpPr>
              <a:spLocks noChangeArrowheads="1"/>
            </p:cNvSpPr>
            <p:nvPr/>
          </p:nvSpPr>
          <p:spPr bwMode="auto">
            <a:xfrm>
              <a:off x="1346" y="2329"/>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dirty="0">
                  <a:solidFill>
                    <a:srgbClr val="000000"/>
                  </a:solidFill>
                  <a:latin typeface="Arial" pitchFamily="34" charset="0"/>
                  <a:cs typeface="Arial" pitchFamily="34" charset="0"/>
                </a:rPr>
                <a:t>22%</a:t>
              </a:r>
              <a:endParaRPr lang="es-MX" dirty="0">
                <a:latin typeface="Arial" pitchFamily="34" charset="0"/>
                <a:cs typeface="Arial" pitchFamily="34" charset="0"/>
              </a:endParaRPr>
            </a:p>
          </p:txBody>
        </p:sp>
        <p:sp>
          <p:nvSpPr>
            <p:cNvPr id="1081" name="Rectangle 57"/>
            <p:cNvSpPr>
              <a:spLocks noChangeArrowheads="1"/>
            </p:cNvSpPr>
            <p:nvPr/>
          </p:nvSpPr>
          <p:spPr bwMode="auto">
            <a:xfrm>
              <a:off x="1828" y="2603"/>
              <a:ext cx="142"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dirty="0">
                  <a:solidFill>
                    <a:srgbClr val="000000"/>
                  </a:solidFill>
                  <a:latin typeface="Arial" pitchFamily="34" charset="0"/>
                  <a:cs typeface="Arial" pitchFamily="34" charset="0"/>
                </a:rPr>
                <a:t>6%</a:t>
              </a:r>
              <a:endParaRPr lang="es-MX" dirty="0">
                <a:latin typeface="Arial" pitchFamily="34" charset="0"/>
                <a:cs typeface="Arial" pitchFamily="34" charset="0"/>
              </a:endParaRPr>
            </a:p>
          </p:txBody>
        </p:sp>
        <p:sp>
          <p:nvSpPr>
            <p:cNvPr id="1082" name="Rectangle 58"/>
            <p:cNvSpPr>
              <a:spLocks noChangeArrowheads="1"/>
            </p:cNvSpPr>
            <p:nvPr/>
          </p:nvSpPr>
          <p:spPr bwMode="auto">
            <a:xfrm>
              <a:off x="2274" y="2384"/>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dirty="0">
                  <a:solidFill>
                    <a:srgbClr val="000000"/>
                  </a:solidFill>
                  <a:latin typeface="Arial" pitchFamily="34" charset="0"/>
                  <a:cs typeface="Arial" pitchFamily="34" charset="0"/>
                </a:rPr>
                <a:t>19%</a:t>
              </a:r>
              <a:endParaRPr lang="es-MX" dirty="0">
                <a:latin typeface="Arial" pitchFamily="34" charset="0"/>
                <a:cs typeface="Arial" pitchFamily="34" charset="0"/>
              </a:endParaRPr>
            </a:p>
          </p:txBody>
        </p:sp>
        <p:sp>
          <p:nvSpPr>
            <p:cNvPr id="1083" name="Rectangle 59"/>
            <p:cNvSpPr>
              <a:spLocks noChangeArrowheads="1"/>
            </p:cNvSpPr>
            <p:nvPr/>
          </p:nvSpPr>
          <p:spPr bwMode="auto">
            <a:xfrm>
              <a:off x="2739" y="2434"/>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dirty="0">
                  <a:solidFill>
                    <a:srgbClr val="000000"/>
                  </a:solidFill>
                  <a:latin typeface="Arial" pitchFamily="34" charset="0"/>
                  <a:cs typeface="Arial" pitchFamily="34" charset="0"/>
                </a:rPr>
                <a:t>16%</a:t>
              </a:r>
              <a:endParaRPr lang="es-MX" dirty="0">
                <a:latin typeface="Arial" pitchFamily="34" charset="0"/>
                <a:cs typeface="Arial" pitchFamily="34" charset="0"/>
              </a:endParaRPr>
            </a:p>
          </p:txBody>
        </p:sp>
        <p:sp>
          <p:nvSpPr>
            <p:cNvPr id="1084" name="Rectangle 60"/>
            <p:cNvSpPr>
              <a:spLocks noChangeArrowheads="1"/>
            </p:cNvSpPr>
            <p:nvPr/>
          </p:nvSpPr>
          <p:spPr bwMode="auto">
            <a:xfrm>
              <a:off x="3203" y="1389"/>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dirty="0">
                  <a:solidFill>
                    <a:srgbClr val="000000"/>
                  </a:solidFill>
                  <a:latin typeface="Arial" pitchFamily="34" charset="0"/>
                  <a:cs typeface="Arial" pitchFamily="34" charset="0"/>
                </a:rPr>
                <a:t>77%</a:t>
              </a:r>
              <a:endParaRPr lang="es-MX" dirty="0">
                <a:latin typeface="Arial" pitchFamily="34" charset="0"/>
                <a:cs typeface="Arial" pitchFamily="34" charset="0"/>
              </a:endParaRPr>
            </a:p>
          </p:txBody>
        </p:sp>
        <p:sp>
          <p:nvSpPr>
            <p:cNvPr id="1085" name="Rectangle 61"/>
            <p:cNvSpPr>
              <a:spLocks noChangeArrowheads="1"/>
            </p:cNvSpPr>
            <p:nvPr/>
          </p:nvSpPr>
          <p:spPr bwMode="auto">
            <a:xfrm>
              <a:off x="3667" y="2484"/>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dirty="0">
                  <a:solidFill>
                    <a:srgbClr val="000000"/>
                  </a:solidFill>
                  <a:latin typeface="Arial" pitchFamily="34" charset="0"/>
                  <a:cs typeface="Arial" pitchFamily="34" charset="0"/>
                </a:rPr>
                <a:t>13%</a:t>
              </a:r>
              <a:endParaRPr lang="es-MX" dirty="0">
                <a:latin typeface="Arial" pitchFamily="34" charset="0"/>
                <a:cs typeface="Arial" pitchFamily="34" charset="0"/>
              </a:endParaRPr>
            </a:p>
          </p:txBody>
        </p:sp>
        <p:sp>
          <p:nvSpPr>
            <p:cNvPr id="1086" name="Rectangle 62"/>
            <p:cNvSpPr>
              <a:spLocks noChangeArrowheads="1"/>
            </p:cNvSpPr>
            <p:nvPr/>
          </p:nvSpPr>
          <p:spPr bwMode="auto">
            <a:xfrm>
              <a:off x="901" y="2802"/>
              <a:ext cx="142"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0%</a:t>
              </a:r>
              <a:endParaRPr lang="es-MX">
                <a:latin typeface="Arial" pitchFamily="34" charset="0"/>
                <a:cs typeface="Arial" pitchFamily="34" charset="0"/>
              </a:endParaRPr>
            </a:p>
          </p:txBody>
        </p:sp>
        <p:sp>
          <p:nvSpPr>
            <p:cNvPr id="1087" name="Rectangle 63"/>
            <p:cNvSpPr>
              <a:spLocks noChangeArrowheads="1"/>
            </p:cNvSpPr>
            <p:nvPr/>
          </p:nvSpPr>
          <p:spPr bwMode="auto">
            <a:xfrm>
              <a:off x="848" y="2633"/>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10%</a:t>
              </a:r>
              <a:endParaRPr lang="es-MX">
                <a:latin typeface="Arial" pitchFamily="34" charset="0"/>
                <a:cs typeface="Arial" pitchFamily="34" charset="0"/>
              </a:endParaRPr>
            </a:p>
          </p:txBody>
        </p:sp>
        <p:sp>
          <p:nvSpPr>
            <p:cNvPr id="1088" name="Rectangle 64"/>
            <p:cNvSpPr>
              <a:spLocks noChangeArrowheads="1"/>
            </p:cNvSpPr>
            <p:nvPr/>
          </p:nvSpPr>
          <p:spPr bwMode="auto">
            <a:xfrm>
              <a:off x="848" y="2459"/>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20%</a:t>
              </a:r>
              <a:endParaRPr lang="es-MX">
                <a:latin typeface="Arial" pitchFamily="34" charset="0"/>
                <a:cs typeface="Arial" pitchFamily="34" charset="0"/>
              </a:endParaRPr>
            </a:p>
          </p:txBody>
        </p:sp>
        <p:sp>
          <p:nvSpPr>
            <p:cNvPr id="1089" name="Rectangle 65"/>
            <p:cNvSpPr>
              <a:spLocks noChangeArrowheads="1"/>
            </p:cNvSpPr>
            <p:nvPr/>
          </p:nvSpPr>
          <p:spPr bwMode="auto">
            <a:xfrm>
              <a:off x="848" y="2290"/>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30%</a:t>
              </a:r>
              <a:endParaRPr lang="es-MX">
                <a:latin typeface="Arial" pitchFamily="34" charset="0"/>
                <a:cs typeface="Arial" pitchFamily="34" charset="0"/>
              </a:endParaRPr>
            </a:p>
          </p:txBody>
        </p:sp>
        <p:sp>
          <p:nvSpPr>
            <p:cNvPr id="1090" name="Rectangle 66"/>
            <p:cNvSpPr>
              <a:spLocks noChangeArrowheads="1"/>
            </p:cNvSpPr>
            <p:nvPr/>
          </p:nvSpPr>
          <p:spPr bwMode="auto">
            <a:xfrm>
              <a:off x="848" y="2115"/>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40%</a:t>
              </a:r>
              <a:endParaRPr lang="es-MX">
                <a:latin typeface="Arial" pitchFamily="34" charset="0"/>
                <a:cs typeface="Arial" pitchFamily="34" charset="0"/>
              </a:endParaRPr>
            </a:p>
          </p:txBody>
        </p:sp>
        <p:sp>
          <p:nvSpPr>
            <p:cNvPr id="1091" name="Rectangle 67"/>
            <p:cNvSpPr>
              <a:spLocks noChangeArrowheads="1"/>
            </p:cNvSpPr>
            <p:nvPr/>
          </p:nvSpPr>
          <p:spPr bwMode="auto">
            <a:xfrm>
              <a:off x="848" y="1946"/>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50%</a:t>
              </a:r>
              <a:endParaRPr lang="es-MX">
                <a:latin typeface="Arial" pitchFamily="34" charset="0"/>
                <a:cs typeface="Arial" pitchFamily="34" charset="0"/>
              </a:endParaRPr>
            </a:p>
          </p:txBody>
        </p:sp>
        <p:sp>
          <p:nvSpPr>
            <p:cNvPr id="1092" name="Rectangle 68"/>
            <p:cNvSpPr>
              <a:spLocks noChangeArrowheads="1"/>
            </p:cNvSpPr>
            <p:nvPr/>
          </p:nvSpPr>
          <p:spPr bwMode="auto">
            <a:xfrm>
              <a:off x="848" y="1777"/>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60%</a:t>
              </a:r>
              <a:endParaRPr lang="es-MX">
                <a:latin typeface="Arial" pitchFamily="34" charset="0"/>
                <a:cs typeface="Arial" pitchFamily="34" charset="0"/>
              </a:endParaRPr>
            </a:p>
          </p:txBody>
        </p:sp>
        <p:sp>
          <p:nvSpPr>
            <p:cNvPr id="1093" name="Rectangle 69"/>
            <p:cNvSpPr>
              <a:spLocks noChangeArrowheads="1"/>
            </p:cNvSpPr>
            <p:nvPr/>
          </p:nvSpPr>
          <p:spPr bwMode="auto">
            <a:xfrm>
              <a:off x="848" y="1603"/>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70%</a:t>
              </a:r>
              <a:endParaRPr lang="es-MX">
                <a:latin typeface="Arial" pitchFamily="34" charset="0"/>
                <a:cs typeface="Arial" pitchFamily="34" charset="0"/>
              </a:endParaRPr>
            </a:p>
          </p:txBody>
        </p:sp>
        <p:sp>
          <p:nvSpPr>
            <p:cNvPr id="1094" name="Rectangle 70"/>
            <p:cNvSpPr>
              <a:spLocks noChangeArrowheads="1"/>
            </p:cNvSpPr>
            <p:nvPr/>
          </p:nvSpPr>
          <p:spPr bwMode="auto">
            <a:xfrm>
              <a:off x="848" y="1434"/>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80%</a:t>
              </a:r>
              <a:endParaRPr lang="es-MX">
                <a:latin typeface="Arial" pitchFamily="34" charset="0"/>
                <a:cs typeface="Arial" pitchFamily="34" charset="0"/>
              </a:endParaRPr>
            </a:p>
          </p:txBody>
        </p:sp>
        <p:sp>
          <p:nvSpPr>
            <p:cNvPr id="1095" name="Rectangle 71"/>
            <p:cNvSpPr>
              <a:spLocks noChangeArrowheads="1"/>
            </p:cNvSpPr>
            <p:nvPr/>
          </p:nvSpPr>
          <p:spPr bwMode="auto">
            <a:xfrm>
              <a:off x="848" y="1260"/>
              <a:ext cx="197"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90%</a:t>
              </a:r>
              <a:endParaRPr lang="es-MX">
                <a:latin typeface="Arial" pitchFamily="34" charset="0"/>
                <a:cs typeface="Arial" pitchFamily="34" charset="0"/>
              </a:endParaRPr>
            </a:p>
          </p:txBody>
        </p:sp>
        <p:sp>
          <p:nvSpPr>
            <p:cNvPr id="1096" name="Rectangle 72"/>
            <p:cNvSpPr>
              <a:spLocks noChangeArrowheads="1"/>
            </p:cNvSpPr>
            <p:nvPr/>
          </p:nvSpPr>
          <p:spPr bwMode="auto">
            <a:xfrm>
              <a:off x="795" y="1090"/>
              <a:ext cx="2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100%</a:t>
              </a:r>
              <a:endParaRPr lang="es-MX">
                <a:latin typeface="Arial" pitchFamily="34" charset="0"/>
                <a:cs typeface="Arial" pitchFamily="34" charset="0"/>
              </a:endParaRPr>
            </a:p>
          </p:txBody>
        </p:sp>
        <p:sp>
          <p:nvSpPr>
            <p:cNvPr id="1097" name="Rectangle 73"/>
            <p:cNvSpPr>
              <a:spLocks noChangeArrowheads="1"/>
            </p:cNvSpPr>
            <p:nvPr/>
          </p:nvSpPr>
          <p:spPr bwMode="auto">
            <a:xfrm>
              <a:off x="1222" y="2906"/>
              <a:ext cx="246"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dirty="0">
                  <a:solidFill>
                    <a:srgbClr val="000000"/>
                  </a:solidFill>
                  <a:latin typeface="Arial" pitchFamily="34" charset="0"/>
                  <a:cs typeface="Arial" pitchFamily="34" charset="0"/>
                </a:rPr>
                <a:t>COCAINA</a:t>
              </a:r>
              <a:endParaRPr lang="es-MX" dirty="0">
                <a:latin typeface="Arial" pitchFamily="34" charset="0"/>
                <a:cs typeface="Arial" pitchFamily="34" charset="0"/>
              </a:endParaRPr>
            </a:p>
          </p:txBody>
        </p:sp>
        <p:sp>
          <p:nvSpPr>
            <p:cNvPr id="1098" name="Rectangle 74"/>
            <p:cNvSpPr>
              <a:spLocks noChangeArrowheads="1"/>
            </p:cNvSpPr>
            <p:nvPr/>
          </p:nvSpPr>
          <p:spPr bwMode="auto">
            <a:xfrm>
              <a:off x="1193" y="2981"/>
              <a:ext cx="296"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dirty="0">
                  <a:solidFill>
                    <a:srgbClr val="000000"/>
                  </a:solidFill>
                  <a:latin typeface="Arial" pitchFamily="34" charset="0"/>
                  <a:cs typeface="Arial" pitchFamily="34" charset="0"/>
                </a:rPr>
                <a:t>(SEMANAL)</a:t>
              </a:r>
              <a:endParaRPr lang="es-MX" dirty="0">
                <a:latin typeface="Arial" pitchFamily="34" charset="0"/>
                <a:cs typeface="Arial" pitchFamily="34" charset="0"/>
              </a:endParaRPr>
            </a:p>
          </p:txBody>
        </p:sp>
        <p:sp>
          <p:nvSpPr>
            <p:cNvPr id="1099" name="Rectangle 75"/>
            <p:cNvSpPr>
              <a:spLocks noChangeArrowheads="1"/>
            </p:cNvSpPr>
            <p:nvPr/>
          </p:nvSpPr>
          <p:spPr bwMode="auto">
            <a:xfrm>
              <a:off x="1693" y="2906"/>
              <a:ext cx="24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a:solidFill>
                    <a:srgbClr val="000000"/>
                  </a:solidFill>
                  <a:latin typeface="Arial" pitchFamily="34" charset="0"/>
                  <a:cs typeface="Arial" pitchFamily="34" charset="0"/>
                </a:rPr>
                <a:t>HEROÍNA</a:t>
              </a:r>
              <a:endParaRPr lang="es-MX">
                <a:latin typeface="Arial" pitchFamily="34" charset="0"/>
                <a:cs typeface="Arial" pitchFamily="34" charset="0"/>
              </a:endParaRPr>
            </a:p>
          </p:txBody>
        </p:sp>
        <p:sp>
          <p:nvSpPr>
            <p:cNvPr id="1100" name="Rectangle 76"/>
            <p:cNvSpPr>
              <a:spLocks noChangeArrowheads="1"/>
            </p:cNvSpPr>
            <p:nvPr/>
          </p:nvSpPr>
          <p:spPr bwMode="auto">
            <a:xfrm>
              <a:off x="1649" y="2981"/>
              <a:ext cx="296"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dirty="0">
                  <a:solidFill>
                    <a:srgbClr val="000000"/>
                  </a:solidFill>
                  <a:latin typeface="Arial" pitchFamily="34" charset="0"/>
                  <a:cs typeface="Arial" pitchFamily="34" charset="0"/>
                </a:rPr>
                <a:t>(SEMANAL)</a:t>
              </a:r>
              <a:endParaRPr lang="es-MX" dirty="0">
                <a:latin typeface="Arial" pitchFamily="34" charset="0"/>
                <a:cs typeface="Arial" pitchFamily="34" charset="0"/>
              </a:endParaRPr>
            </a:p>
          </p:txBody>
        </p:sp>
        <p:sp>
          <p:nvSpPr>
            <p:cNvPr id="1101" name="Rectangle 77"/>
            <p:cNvSpPr>
              <a:spLocks noChangeArrowheads="1"/>
            </p:cNvSpPr>
            <p:nvPr/>
          </p:nvSpPr>
          <p:spPr bwMode="auto">
            <a:xfrm>
              <a:off x="2144" y="2906"/>
              <a:ext cx="278"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a:solidFill>
                    <a:srgbClr val="000000"/>
                  </a:solidFill>
                  <a:latin typeface="Arial" pitchFamily="34" charset="0"/>
                  <a:cs typeface="Arial" pitchFamily="34" charset="0"/>
                </a:rPr>
                <a:t>ABUSO DE</a:t>
              </a:r>
              <a:endParaRPr lang="es-MX">
                <a:latin typeface="Arial" pitchFamily="34" charset="0"/>
                <a:cs typeface="Arial" pitchFamily="34" charset="0"/>
              </a:endParaRPr>
            </a:p>
          </p:txBody>
        </p:sp>
        <p:sp>
          <p:nvSpPr>
            <p:cNvPr id="1102" name="Rectangle 78"/>
            <p:cNvSpPr>
              <a:spLocks noChangeArrowheads="1"/>
            </p:cNvSpPr>
            <p:nvPr/>
          </p:nvSpPr>
          <p:spPr bwMode="auto">
            <a:xfrm>
              <a:off x="2144" y="2981"/>
              <a:ext cx="261"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a:solidFill>
                    <a:srgbClr val="000000"/>
                  </a:solidFill>
                  <a:latin typeface="Arial" pitchFamily="34" charset="0"/>
                  <a:cs typeface="Arial" pitchFamily="34" charset="0"/>
                </a:rPr>
                <a:t>ALCOHOL</a:t>
              </a:r>
              <a:endParaRPr lang="es-MX">
                <a:latin typeface="Arial" pitchFamily="34" charset="0"/>
                <a:cs typeface="Arial" pitchFamily="34" charset="0"/>
              </a:endParaRPr>
            </a:p>
          </p:txBody>
        </p:sp>
        <p:sp>
          <p:nvSpPr>
            <p:cNvPr id="1103" name="Rectangle 79"/>
            <p:cNvSpPr>
              <a:spLocks noChangeArrowheads="1"/>
            </p:cNvSpPr>
            <p:nvPr/>
          </p:nvSpPr>
          <p:spPr bwMode="auto">
            <a:xfrm>
              <a:off x="2590" y="2906"/>
              <a:ext cx="286"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a:solidFill>
                    <a:srgbClr val="000000"/>
                  </a:solidFill>
                  <a:latin typeface="Arial" pitchFamily="34" charset="0"/>
                  <a:cs typeface="Arial" pitchFamily="34" charset="0"/>
                </a:rPr>
                <a:t>ACTIVIDAD</a:t>
              </a:r>
              <a:endParaRPr lang="es-MX">
                <a:latin typeface="Arial" pitchFamily="34" charset="0"/>
                <a:cs typeface="Arial" pitchFamily="34" charset="0"/>
              </a:endParaRPr>
            </a:p>
          </p:txBody>
        </p:sp>
        <p:sp>
          <p:nvSpPr>
            <p:cNvPr id="1104" name="Rectangle 80"/>
            <p:cNvSpPr>
              <a:spLocks noChangeArrowheads="1"/>
            </p:cNvSpPr>
            <p:nvPr/>
          </p:nvSpPr>
          <p:spPr bwMode="auto">
            <a:xfrm>
              <a:off x="2638" y="2981"/>
              <a:ext cx="194"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a:solidFill>
                    <a:srgbClr val="000000"/>
                  </a:solidFill>
                  <a:latin typeface="Arial" pitchFamily="34" charset="0"/>
                  <a:cs typeface="Arial" pitchFamily="34" charset="0"/>
                </a:rPr>
                <a:t>ILEGAL</a:t>
              </a:r>
              <a:endParaRPr lang="es-MX">
                <a:latin typeface="Arial" pitchFamily="34" charset="0"/>
                <a:cs typeface="Arial" pitchFamily="34" charset="0"/>
              </a:endParaRPr>
            </a:p>
          </p:txBody>
        </p:sp>
        <p:sp>
          <p:nvSpPr>
            <p:cNvPr id="1105" name="Rectangle 81"/>
            <p:cNvSpPr>
              <a:spLocks noChangeArrowheads="1"/>
            </p:cNvSpPr>
            <p:nvPr/>
          </p:nvSpPr>
          <p:spPr bwMode="auto">
            <a:xfrm>
              <a:off x="2994" y="2906"/>
              <a:ext cx="437"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a:solidFill>
                    <a:srgbClr val="000000"/>
                  </a:solidFill>
                  <a:latin typeface="Arial" pitchFamily="34" charset="0"/>
                  <a:cs typeface="Arial" pitchFamily="34" charset="0"/>
                </a:rPr>
                <a:t>NO TRABAJO DE</a:t>
              </a:r>
              <a:endParaRPr lang="es-MX">
                <a:latin typeface="Arial" pitchFamily="34" charset="0"/>
                <a:cs typeface="Arial" pitchFamily="34" charset="0"/>
              </a:endParaRPr>
            </a:p>
          </p:txBody>
        </p:sp>
        <p:sp>
          <p:nvSpPr>
            <p:cNvPr id="1106" name="Rectangle 82"/>
            <p:cNvSpPr>
              <a:spLocks noChangeArrowheads="1"/>
            </p:cNvSpPr>
            <p:nvPr/>
          </p:nvSpPr>
          <p:spPr bwMode="auto">
            <a:xfrm>
              <a:off x="3099" y="2981"/>
              <a:ext cx="20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a:solidFill>
                    <a:srgbClr val="000000"/>
                  </a:solidFill>
                  <a:latin typeface="Arial" pitchFamily="34" charset="0"/>
                  <a:cs typeface="Arial" pitchFamily="34" charset="0"/>
                </a:rPr>
                <a:t>TIEMPO</a:t>
              </a:r>
              <a:endParaRPr lang="es-MX">
                <a:latin typeface="Arial" pitchFamily="34" charset="0"/>
                <a:cs typeface="Arial" pitchFamily="34" charset="0"/>
              </a:endParaRPr>
            </a:p>
          </p:txBody>
        </p:sp>
        <p:sp>
          <p:nvSpPr>
            <p:cNvPr id="1107" name="Rectangle 83"/>
            <p:cNvSpPr>
              <a:spLocks noChangeArrowheads="1"/>
            </p:cNvSpPr>
            <p:nvPr/>
          </p:nvSpPr>
          <p:spPr bwMode="auto">
            <a:xfrm>
              <a:off x="3051" y="3056"/>
              <a:ext cx="300"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a:solidFill>
                    <a:srgbClr val="000000"/>
                  </a:solidFill>
                  <a:latin typeface="Arial" pitchFamily="34" charset="0"/>
                  <a:cs typeface="Arial" pitchFamily="34" charset="0"/>
                </a:rPr>
                <a:t>COMPLETO</a:t>
              </a:r>
              <a:endParaRPr lang="es-MX">
                <a:latin typeface="Arial" pitchFamily="34" charset="0"/>
                <a:cs typeface="Arial" pitchFamily="34" charset="0"/>
              </a:endParaRPr>
            </a:p>
          </p:txBody>
        </p:sp>
        <p:sp>
          <p:nvSpPr>
            <p:cNvPr id="1108" name="Rectangle 84"/>
            <p:cNvSpPr>
              <a:spLocks noChangeArrowheads="1"/>
            </p:cNvSpPr>
            <p:nvPr/>
          </p:nvSpPr>
          <p:spPr bwMode="auto">
            <a:xfrm>
              <a:off x="3541" y="2906"/>
              <a:ext cx="258"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a:solidFill>
                    <a:srgbClr val="000000"/>
                  </a:solidFill>
                  <a:latin typeface="Arial" pitchFamily="34" charset="0"/>
                  <a:cs typeface="Arial" pitchFamily="34" charset="0"/>
                </a:rPr>
                <a:t>IDEACIÓN</a:t>
              </a:r>
              <a:endParaRPr lang="es-MX">
                <a:latin typeface="Arial" pitchFamily="34" charset="0"/>
                <a:cs typeface="Arial" pitchFamily="34" charset="0"/>
              </a:endParaRPr>
            </a:p>
          </p:txBody>
        </p:sp>
        <p:sp>
          <p:nvSpPr>
            <p:cNvPr id="1109" name="Rectangle 85"/>
            <p:cNvSpPr>
              <a:spLocks noChangeArrowheads="1"/>
            </p:cNvSpPr>
            <p:nvPr/>
          </p:nvSpPr>
          <p:spPr bwMode="auto">
            <a:xfrm>
              <a:off x="3560" y="2981"/>
              <a:ext cx="216"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700" b="1">
                  <a:solidFill>
                    <a:srgbClr val="000000"/>
                  </a:solidFill>
                  <a:latin typeface="Arial" pitchFamily="34" charset="0"/>
                  <a:cs typeface="Arial" pitchFamily="34" charset="0"/>
                </a:rPr>
                <a:t>SUICIDA</a:t>
              </a:r>
              <a:endParaRPr lang="es-MX">
                <a:latin typeface="Arial" pitchFamily="34" charset="0"/>
                <a:cs typeface="Arial" pitchFamily="34" charset="0"/>
              </a:endParaRPr>
            </a:p>
          </p:txBody>
        </p:sp>
        <p:sp>
          <p:nvSpPr>
            <p:cNvPr id="1110" name="Rectangle 86"/>
            <p:cNvSpPr>
              <a:spLocks noChangeArrowheads="1"/>
            </p:cNvSpPr>
            <p:nvPr/>
          </p:nvSpPr>
          <p:spPr bwMode="auto">
            <a:xfrm>
              <a:off x="3954" y="1837"/>
              <a:ext cx="1204" cy="30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111" name="Rectangle 87"/>
            <p:cNvSpPr>
              <a:spLocks noChangeArrowheads="1"/>
            </p:cNvSpPr>
            <p:nvPr/>
          </p:nvSpPr>
          <p:spPr bwMode="auto">
            <a:xfrm>
              <a:off x="3987" y="1887"/>
              <a:ext cx="63" cy="64"/>
            </a:xfrm>
            <a:prstGeom prst="rect">
              <a:avLst/>
            </a:prstGeom>
            <a:solidFill>
              <a:srgbClr val="002060"/>
            </a:solidFill>
            <a:ln w="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112" name="Rectangle 88"/>
            <p:cNvSpPr>
              <a:spLocks noChangeArrowheads="1"/>
            </p:cNvSpPr>
            <p:nvPr/>
          </p:nvSpPr>
          <p:spPr bwMode="auto">
            <a:xfrm>
              <a:off x="4078" y="1862"/>
              <a:ext cx="90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a:solidFill>
                    <a:srgbClr val="000000"/>
                  </a:solidFill>
                  <a:latin typeface="Arial" pitchFamily="34" charset="0"/>
                  <a:cs typeface="Arial" pitchFamily="34" charset="0"/>
                </a:rPr>
                <a:t>PRETRATAMIENTO</a:t>
              </a:r>
              <a:endParaRPr lang="es-MX">
                <a:latin typeface="Arial" pitchFamily="34" charset="0"/>
                <a:cs typeface="Arial" pitchFamily="34" charset="0"/>
              </a:endParaRPr>
            </a:p>
          </p:txBody>
        </p:sp>
        <p:sp>
          <p:nvSpPr>
            <p:cNvPr id="1113" name="Rectangle 89"/>
            <p:cNvSpPr>
              <a:spLocks noChangeArrowheads="1"/>
            </p:cNvSpPr>
            <p:nvPr/>
          </p:nvSpPr>
          <p:spPr bwMode="auto">
            <a:xfrm>
              <a:off x="3987" y="2036"/>
              <a:ext cx="63" cy="64"/>
            </a:xfrm>
            <a:prstGeom prst="rect">
              <a:avLst/>
            </a:prstGeom>
            <a:solidFill>
              <a:srgbClr val="009900"/>
            </a:solidFill>
            <a:ln w="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114" name="Rectangle 90"/>
            <p:cNvSpPr>
              <a:spLocks noChangeArrowheads="1"/>
            </p:cNvSpPr>
            <p:nvPr/>
          </p:nvSpPr>
          <p:spPr bwMode="auto">
            <a:xfrm>
              <a:off x="4078" y="2011"/>
              <a:ext cx="995"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s-MX" sz="1300" b="1" dirty="0">
                  <a:solidFill>
                    <a:srgbClr val="000000"/>
                  </a:solidFill>
                  <a:latin typeface="Arial" pitchFamily="34" charset="0"/>
                  <a:cs typeface="Arial" pitchFamily="34" charset="0"/>
                </a:rPr>
                <a:t>POST TRATAMIENTO</a:t>
              </a:r>
              <a:endParaRPr lang="es-MX" dirty="0">
                <a:latin typeface="Arial" pitchFamily="34" charset="0"/>
                <a:cs typeface="Arial" pitchFamily="34" charset="0"/>
              </a:endParaRPr>
            </a:p>
          </p:txBody>
        </p:sp>
      </p:grpSp>
      <p:sp>
        <p:nvSpPr>
          <p:cNvPr id="2" name="1 Título"/>
          <p:cNvSpPr>
            <a:spLocks noGrp="1"/>
          </p:cNvSpPr>
          <p:nvPr>
            <p:ph type="title" idx="4294967295"/>
          </p:nvPr>
        </p:nvSpPr>
        <p:spPr>
          <a:xfrm>
            <a:off x="2235276" y="272684"/>
            <a:ext cx="7499350" cy="1143000"/>
          </a:xfrm>
        </p:spPr>
        <p:txBody>
          <a:bodyPr>
            <a:normAutofit fontScale="90000"/>
          </a:bodyPr>
          <a:lstStyle/>
          <a:p>
            <a:pPr algn="ctr"/>
            <a:r>
              <a:rPr lang="es-MX" sz="3200" dirty="0">
                <a:solidFill>
                  <a:schemeClr val="accent3">
                    <a:lumMod val="75000"/>
                  </a:schemeClr>
                </a:solidFill>
              </a:rPr>
              <a:t>EFICACIA MEDIDA DEL MODELO DE COMUNIDAD TERAPÉUTICA </a:t>
            </a:r>
            <a:r>
              <a:rPr lang="es-MX" sz="3400" dirty="0">
                <a:solidFill>
                  <a:schemeClr val="accent3">
                    <a:lumMod val="75000"/>
                  </a:schemeClr>
                </a:solidFill>
              </a:rPr>
              <a:t/>
            </a:r>
            <a:br>
              <a:rPr lang="es-MX" sz="3400" dirty="0">
                <a:solidFill>
                  <a:schemeClr val="accent3">
                    <a:lumMod val="75000"/>
                  </a:schemeClr>
                </a:solidFill>
              </a:rPr>
            </a:br>
            <a:r>
              <a:rPr lang="es-MX" sz="2700" dirty="0">
                <a:solidFill>
                  <a:schemeClr val="accent3">
                    <a:lumMod val="75000"/>
                  </a:schemeClr>
                </a:solidFill>
              </a:rPr>
              <a:t>(Antes-Después)</a:t>
            </a:r>
          </a:p>
        </p:txBody>
      </p:sp>
      <p:sp>
        <p:nvSpPr>
          <p:cNvPr id="5" name="Rectangle 2"/>
          <p:cNvSpPr>
            <a:spLocks noGrp="1" noChangeArrowheads="1"/>
          </p:cNvSpPr>
          <p:nvPr>
            <p:ph idx="4294967295"/>
          </p:nvPr>
        </p:nvSpPr>
        <p:spPr>
          <a:xfrm>
            <a:off x="1905001" y="5193494"/>
            <a:ext cx="8458199" cy="1571625"/>
          </a:xfrm>
        </p:spPr>
        <p:txBody>
          <a:bodyPr>
            <a:noAutofit/>
          </a:bodyPr>
          <a:lstStyle/>
          <a:p>
            <a:pPr algn="just">
              <a:lnSpc>
                <a:spcPct val="80000"/>
              </a:lnSpc>
              <a:buFontTx/>
              <a:buNone/>
            </a:pPr>
            <a:r>
              <a:rPr lang="es-ES_tradnl" sz="1600" b="1" dirty="0"/>
              <a:t>Cambios Pre y Post tratamiento</a:t>
            </a:r>
          </a:p>
          <a:p>
            <a:pPr algn="just">
              <a:lnSpc>
                <a:spcPct val="80000"/>
              </a:lnSpc>
              <a:buFontTx/>
              <a:buNone/>
            </a:pPr>
            <a:r>
              <a:rPr lang="es-ES_tradnl" sz="1600" dirty="0"/>
              <a:t>La medición antes del tratamiento incluye los doce meses previos. La medición post tratamiento abarca los doce meses posteriores al egreso.</a:t>
            </a:r>
            <a:endParaRPr lang="en-US" sz="1600" dirty="0"/>
          </a:p>
          <a:p>
            <a:pPr algn="just">
              <a:lnSpc>
                <a:spcPct val="80000"/>
              </a:lnSpc>
              <a:buFontTx/>
              <a:buNone/>
            </a:pPr>
            <a:r>
              <a:rPr lang="en-US" sz="1600" b="1" dirty="0" err="1"/>
              <a:t>Fuente</a:t>
            </a:r>
            <a:r>
              <a:rPr lang="en-US" sz="1600" b="1" dirty="0"/>
              <a:t>:  </a:t>
            </a:r>
            <a:r>
              <a:rPr lang="en-US" sz="1600" dirty="0" err="1"/>
              <a:t>Hubbart</a:t>
            </a:r>
            <a:r>
              <a:rPr lang="en-US" sz="1600" dirty="0"/>
              <a:t>, et al.,</a:t>
            </a:r>
            <a:r>
              <a:rPr lang="en-US" sz="1600" b="1" dirty="0"/>
              <a:t> </a:t>
            </a:r>
            <a:r>
              <a:rPr lang="en-US" sz="1600" b="1" i="1" dirty="0"/>
              <a:t>Psychology of Addictive Behaviors,</a:t>
            </a:r>
            <a:r>
              <a:rPr lang="en-US" sz="1600" b="1" dirty="0"/>
              <a:t> </a:t>
            </a:r>
            <a:r>
              <a:rPr lang="en-US" sz="1600" dirty="0"/>
              <a:t>11: 261–278, 1997.</a:t>
            </a:r>
            <a:endParaRPr lang="es-ES_tradnl" sz="1600" dirty="0"/>
          </a:p>
          <a:p>
            <a:pPr algn="just">
              <a:lnSpc>
                <a:spcPct val="80000"/>
              </a:lnSpc>
              <a:buFontTx/>
              <a:buNone/>
            </a:pPr>
            <a:r>
              <a:rPr lang="es-ES_tradnl" sz="1600" dirty="0"/>
              <a:t>El uso de cocaína, alcohol y encarcelamiento son </a:t>
            </a:r>
            <a:r>
              <a:rPr lang="es-ES_tradnl" sz="1600" dirty="0" err="1"/>
              <a:t>autoreportes</a:t>
            </a:r>
            <a:r>
              <a:rPr lang="es-ES_tradnl" sz="1600" dirty="0"/>
              <a:t> en los doce meses siguientes a tratamiento. El </a:t>
            </a:r>
            <a:r>
              <a:rPr lang="es-ES_tradnl" sz="1600" dirty="0" err="1"/>
              <a:t>urianálisis</a:t>
            </a:r>
            <a:r>
              <a:rPr lang="es-ES_tradnl" sz="1600" dirty="0"/>
              <a:t> se realiza durante una entrevista .</a:t>
            </a:r>
            <a:endParaRPr lang="es-ES" sz="1600" dirty="0"/>
          </a:p>
          <a:p>
            <a:pPr algn="just">
              <a:lnSpc>
                <a:spcPct val="80000"/>
              </a:lnSpc>
              <a:buFontTx/>
              <a:buNone/>
            </a:pPr>
            <a:r>
              <a:rPr lang="es-ES" sz="1600" b="1" dirty="0"/>
              <a:t>Fuente:  </a:t>
            </a:r>
            <a:r>
              <a:rPr lang="es-ES" sz="1600" dirty="0"/>
              <a:t>Simpson, et al.,</a:t>
            </a:r>
            <a:r>
              <a:rPr lang="es-ES" sz="1600" b="1" dirty="0"/>
              <a:t> </a:t>
            </a:r>
            <a:r>
              <a:rPr lang="es-ES" sz="1600" b="1" i="1" dirty="0" err="1"/>
              <a:t>Psychology</a:t>
            </a:r>
            <a:r>
              <a:rPr lang="es-ES" sz="1600" b="1" i="1" dirty="0"/>
              <a:t> of </a:t>
            </a:r>
            <a:r>
              <a:rPr lang="es-ES" sz="1600" b="1" i="1" dirty="0" err="1"/>
              <a:t>Addictive</a:t>
            </a:r>
            <a:r>
              <a:rPr lang="es-ES" sz="1600" b="1" i="1" dirty="0"/>
              <a:t> </a:t>
            </a:r>
            <a:r>
              <a:rPr lang="es-ES" sz="1600" b="1" i="1" dirty="0" err="1"/>
              <a:t>Behaviors</a:t>
            </a:r>
            <a:r>
              <a:rPr lang="es-ES" sz="1600" b="1" i="1" dirty="0"/>
              <a:t>,</a:t>
            </a:r>
            <a:r>
              <a:rPr lang="es-ES" sz="1600" b="1" dirty="0"/>
              <a:t> </a:t>
            </a:r>
            <a:r>
              <a:rPr lang="es-ES" sz="1600" dirty="0"/>
              <a:t>11: 264–307, 1997.</a:t>
            </a:r>
          </a:p>
        </p:txBody>
      </p:sp>
    </p:spTree>
    <p:extLst>
      <p:ext uri="{BB962C8B-B14F-4D97-AF65-F5344CB8AC3E}">
        <p14:creationId xmlns:p14="http://schemas.microsoft.com/office/powerpoint/2010/main" val="3552494814"/>
      </p:ext>
    </p:extLst>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quarter" idx="10"/>
          </p:nvPr>
        </p:nvSpPr>
        <p:spPr/>
        <p:txBody>
          <a:bodyPr/>
          <a:lstStyle/>
          <a:p>
            <a:pPr>
              <a:defRPr/>
            </a:pPr>
            <a:endParaRPr lang="es-ES_tradnl"/>
          </a:p>
        </p:txBody>
      </p:sp>
      <p:sp>
        <p:nvSpPr>
          <p:cNvPr id="6" name="4 Marcador de pie de página"/>
          <p:cNvSpPr>
            <a:spLocks noGrp="1"/>
          </p:cNvSpPr>
          <p:nvPr>
            <p:ph type="ftr" sz="quarter" idx="11"/>
          </p:nvPr>
        </p:nvSpPr>
        <p:spPr/>
        <p:txBody>
          <a:bodyPr/>
          <a:lstStyle/>
          <a:p>
            <a:pPr>
              <a:defRPr/>
            </a:pPr>
            <a:endParaRPr lang="es-ES_tradnl"/>
          </a:p>
        </p:txBody>
      </p:sp>
      <p:sp>
        <p:nvSpPr>
          <p:cNvPr id="32772" name="Rectangle 2"/>
          <p:cNvSpPr>
            <a:spLocks noChangeArrowheads="1"/>
          </p:cNvSpPr>
          <p:nvPr/>
        </p:nvSpPr>
        <p:spPr bwMode="auto">
          <a:xfrm>
            <a:off x="1524000" y="0"/>
            <a:ext cx="9144000" cy="6858000"/>
          </a:xfrm>
          <a:prstGeom prst="rect">
            <a:avLst/>
          </a:prstGeom>
          <a:gradFill rotWithShape="1">
            <a:gsLst>
              <a:gs pos="0">
                <a:srgbClr val="FFFFFF">
                  <a:alpha val="10001"/>
                </a:srgbClr>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itchFamily="36" charset="-128"/>
              </a:defRPr>
            </a:lvl1pPr>
            <a:lvl2pPr marL="742950" indent="-285750">
              <a:defRPr sz="2400">
                <a:solidFill>
                  <a:schemeClr val="tx1"/>
                </a:solidFill>
                <a:latin typeface="Arial" panose="020B0604020202020204" pitchFamily="34" charset="0"/>
                <a:ea typeface="ＭＳ Ｐゴシック" pitchFamily="36" charset="-128"/>
              </a:defRPr>
            </a:lvl2pPr>
            <a:lvl3pPr marL="1143000" indent="-228600">
              <a:defRPr sz="2400">
                <a:solidFill>
                  <a:schemeClr val="tx1"/>
                </a:solidFill>
                <a:latin typeface="Arial" panose="020B0604020202020204" pitchFamily="34" charset="0"/>
                <a:ea typeface="ＭＳ Ｐゴシック" pitchFamily="36" charset="-128"/>
              </a:defRPr>
            </a:lvl3pPr>
            <a:lvl4pPr marL="1600200" indent="-228600">
              <a:defRPr sz="2400">
                <a:solidFill>
                  <a:schemeClr val="tx1"/>
                </a:solidFill>
                <a:latin typeface="Arial" panose="020B0604020202020204" pitchFamily="34" charset="0"/>
                <a:ea typeface="ＭＳ Ｐゴシック" pitchFamily="36" charset="-128"/>
              </a:defRPr>
            </a:lvl4pPr>
            <a:lvl5pPr marL="2057400" indent="-228600">
              <a:defRPr sz="2400">
                <a:solidFill>
                  <a:schemeClr val="tx1"/>
                </a:solidFill>
                <a:latin typeface="Arial" panose="020B0604020202020204" pitchFamily="34"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9pPr>
          </a:lstStyle>
          <a:p>
            <a:endParaRPr lang="es-MX" altLang="es-MX"/>
          </a:p>
        </p:txBody>
      </p:sp>
      <p:sp>
        <p:nvSpPr>
          <p:cNvPr id="88068" name="Rectangle 4"/>
          <p:cNvSpPr>
            <a:spLocks noGrp="1" noChangeArrowheads="1"/>
          </p:cNvSpPr>
          <p:nvPr>
            <p:ph type="body" idx="1"/>
          </p:nvPr>
        </p:nvSpPr>
        <p:spPr>
          <a:xfrm>
            <a:off x="1992313" y="4565651"/>
            <a:ext cx="7842250" cy="2176463"/>
          </a:xfrm>
        </p:spPr>
        <p:txBody>
          <a:bodyPr/>
          <a:lstStyle/>
          <a:p>
            <a:pPr marL="571500" indent="-571500">
              <a:buClr>
                <a:srgbClr val="CADCF6"/>
              </a:buClr>
              <a:defRPr/>
            </a:pPr>
            <a:r>
              <a:rPr lang="es-MX" sz="2400" b="1" dirty="0">
                <a:effectLst>
                  <a:outerShdw blurRad="38100" dist="38100" dir="2700000" algn="tl">
                    <a:srgbClr val="000000"/>
                  </a:outerShdw>
                </a:effectLst>
                <a:latin typeface="Gill Sans MT" pitchFamily="34" charset="0"/>
              </a:rPr>
              <a:t>De una visión asistencialista y caritativa a un abordaje basado en la Evolución de la Psiquiatría y ciencias afines </a:t>
            </a:r>
            <a:endParaRPr lang="es-MX" sz="2400" b="1" dirty="0" smtClean="0">
              <a:effectLst>
                <a:outerShdw blurRad="38100" dist="38100" dir="2700000" algn="tl">
                  <a:srgbClr val="000000"/>
                </a:outerShdw>
              </a:effectLst>
              <a:latin typeface="Gill Sans MT" pitchFamily="34" charset="0"/>
            </a:endParaRPr>
          </a:p>
          <a:p>
            <a:pPr marL="571500" indent="-571500">
              <a:buClr>
                <a:srgbClr val="CADCF6"/>
              </a:buClr>
              <a:defRPr/>
            </a:pPr>
            <a:r>
              <a:rPr lang="es-MX" sz="2400" b="1" dirty="0" smtClean="0">
                <a:effectLst>
                  <a:outerShdw blurRad="38100" dist="38100" dir="2700000" algn="tl">
                    <a:srgbClr val="000000"/>
                  </a:outerShdw>
                </a:effectLst>
                <a:latin typeface="Gill Sans MT" pitchFamily="34" charset="0"/>
              </a:rPr>
              <a:t>( Pinel quitándole </a:t>
            </a:r>
            <a:r>
              <a:rPr lang="es-MX" sz="2400" b="1" dirty="0">
                <a:effectLst>
                  <a:outerShdw blurRad="38100" dist="38100" dir="2700000" algn="tl">
                    <a:srgbClr val="000000"/>
                  </a:outerShdw>
                </a:effectLst>
                <a:latin typeface="Gill Sans MT" pitchFamily="34" charset="0"/>
              </a:rPr>
              <a:t>las cadenas a los enfermos </a:t>
            </a:r>
            <a:r>
              <a:rPr lang="es-MX" sz="2400" b="1" dirty="0" smtClean="0">
                <a:effectLst>
                  <a:outerShdw blurRad="38100" dist="38100" dir="2700000" algn="tl">
                    <a:srgbClr val="000000"/>
                  </a:outerShdw>
                </a:effectLst>
                <a:latin typeface="Gill Sans MT" pitchFamily="34" charset="0"/>
              </a:rPr>
              <a:t>mentales)</a:t>
            </a:r>
            <a:r>
              <a:rPr lang="es-MX" sz="2400" b="1" dirty="0" smtClean="0">
                <a:effectLst>
                  <a:outerShdw blurRad="38100" dist="38100" dir="2700000" algn="tl">
                    <a:srgbClr val="000000"/>
                  </a:outerShdw>
                </a:effectLst>
              </a:rPr>
              <a:t> </a:t>
            </a:r>
            <a:endParaRPr lang="es-ES" sz="2400" b="1" dirty="0">
              <a:effectLst>
                <a:outerShdw blurRad="38100" dist="38100" dir="2700000" algn="tl">
                  <a:srgbClr val="000000"/>
                </a:outerShdw>
              </a:effectLst>
            </a:endParaRPr>
          </a:p>
        </p:txBody>
      </p:sp>
      <p:pic>
        <p:nvPicPr>
          <p:cNvPr id="88070" name="Picture 6" descr="pinel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1" y="188914"/>
            <a:ext cx="6048375"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415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fade">
                                      <p:cBhvr>
                                        <p:cTn id="7" dur="2000"/>
                                        <p:tgtEl>
                                          <p:spTgt spid="880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68">
                                            <p:txEl>
                                              <p:pRg st="0" end="0"/>
                                            </p:txEl>
                                          </p:spTgt>
                                        </p:tgtEl>
                                        <p:attrNameLst>
                                          <p:attrName>style.visibility</p:attrName>
                                        </p:attrNameLst>
                                      </p:cBhvr>
                                      <p:to>
                                        <p:strVal val="visible"/>
                                      </p:to>
                                    </p:set>
                                    <p:animEffect transition="in" filter="fade">
                                      <p:cBhvr>
                                        <p:cTn id="10" dur="2000"/>
                                        <p:tgtEl>
                                          <p:spTgt spid="8806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068">
                                            <p:txEl>
                                              <p:pRg st="1" end="1"/>
                                            </p:txEl>
                                          </p:spTgt>
                                        </p:tgtEl>
                                        <p:attrNameLst>
                                          <p:attrName>style.visibility</p:attrName>
                                        </p:attrNameLst>
                                      </p:cBhvr>
                                      <p:to>
                                        <p:strVal val="visible"/>
                                      </p:to>
                                    </p:set>
                                    <p:animEffect transition="in" filter="fade">
                                      <p:cBhvr>
                                        <p:cTn id="13" dur="2000"/>
                                        <p:tgtEl>
                                          <p:spTgt spid="8806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2000"/>
                                        <p:tgtEl>
                                          <p:spTgt spid="88070"/>
                                        </p:tgtEl>
                                      </p:cBhvr>
                                    </p:animEffect>
                                    <p:set>
                                      <p:cBhvr>
                                        <p:cTn id="18" dur="1" fill="hold">
                                          <p:stCondLst>
                                            <p:cond delay="1999"/>
                                          </p:stCondLst>
                                        </p:cTn>
                                        <p:tgtEl>
                                          <p:spTgt spid="88070"/>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88068">
                                            <p:txEl>
                                              <p:pRg st="0" end="0"/>
                                            </p:txEl>
                                          </p:spTgt>
                                        </p:tgtEl>
                                      </p:cBhvr>
                                    </p:animEffect>
                                    <p:set>
                                      <p:cBhvr>
                                        <p:cTn id="21" dur="1" fill="hold">
                                          <p:stCondLst>
                                            <p:cond delay="1999"/>
                                          </p:stCondLst>
                                        </p:cTn>
                                        <p:tgtEl>
                                          <p:spTgt spid="88068">
                                            <p:txEl>
                                              <p:pRg st="0" end="0"/>
                                            </p:txEl>
                                          </p:spTgt>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88068">
                                            <p:txEl>
                                              <p:pRg st="1" end="1"/>
                                            </p:txEl>
                                          </p:spTgt>
                                        </p:tgtEl>
                                      </p:cBhvr>
                                    </p:animEffect>
                                    <p:set>
                                      <p:cBhvr>
                                        <p:cTn id="24" dur="1" fill="hold">
                                          <p:stCondLst>
                                            <p:cond delay="1999"/>
                                          </p:stCondLst>
                                        </p:cTn>
                                        <p:tgtEl>
                                          <p:spTgt spid="88068">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p:bldP spid="88068"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570186"/>
          </a:xfrm>
          <a:noFill/>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200" b="1" cap="all" dirty="0" err="1">
                <a:ln/>
                <a:solidFill>
                  <a:schemeClr val="accent3">
                    <a:lumMod val="75000"/>
                  </a:schemeClr>
                </a:solidFill>
                <a:effectLst>
                  <a:reflection blurRad="10000" stA="55000" endPos="48000" dist="500" dir="5400000" sy="-100000" algn="bl" rotWithShape="0"/>
                </a:effectLst>
              </a:rPr>
              <a:t>Comunidades</a:t>
            </a:r>
            <a:r>
              <a:rPr lang="en-US" sz="3200" b="1" cap="all" dirty="0">
                <a:ln/>
                <a:solidFill>
                  <a:schemeClr val="accent3">
                    <a:lumMod val="75000"/>
                  </a:schemeClr>
                </a:solidFill>
                <a:effectLst>
                  <a:reflection blurRad="10000" stA="55000" endPos="48000" dist="500" dir="5400000" sy="-100000" algn="bl" rotWithShape="0"/>
                </a:effectLst>
              </a:rPr>
              <a:t> </a:t>
            </a:r>
            <a:r>
              <a:rPr lang="en-US" sz="3200" b="1" cap="all" dirty="0" err="1">
                <a:ln/>
                <a:solidFill>
                  <a:schemeClr val="accent3">
                    <a:lumMod val="75000"/>
                  </a:schemeClr>
                </a:solidFill>
                <a:effectLst>
                  <a:reflection blurRad="10000" stA="55000" endPos="48000" dist="500" dir="5400000" sy="-100000" algn="bl" rotWithShape="0"/>
                </a:effectLst>
              </a:rPr>
              <a:t>terapéuticas</a:t>
            </a:r>
            <a:r>
              <a:rPr lang="en-US" sz="3200" b="1" cap="all" dirty="0">
                <a:ln/>
                <a:solidFill>
                  <a:schemeClr val="accent3">
                    <a:lumMod val="75000"/>
                  </a:schemeClr>
                </a:solidFill>
                <a:effectLst>
                  <a:reflection blurRad="10000" stA="55000" endPos="48000" dist="500" dir="5400000" sy="-100000" algn="bl" rotWithShape="0"/>
                </a:effectLst>
              </a:rPr>
              <a:t> en </a:t>
            </a:r>
            <a:r>
              <a:rPr lang="en-US" sz="3200" b="1" cap="all" dirty="0" err="1">
                <a:ln/>
                <a:solidFill>
                  <a:schemeClr val="accent3">
                    <a:lumMod val="75000"/>
                  </a:schemeClr>
                </a:solidFill>
                <a:effectLst>
                  <a:reflection blurRad="10000" stA="55000" endPos="48000" dist="500" dir="5400000" sy="-100000" algn="bl" rotWithShape="0"/>
                </a:effectLst>
              </a:rPr>
              <a:t>prisiones</a:t>
            </a:r>
            <a:r>
              <a:rPr lang="en-US" sz="3200" b="1" cap="all" dirty="0">
                <a:ln/>
                <a:solidFill>
                  <a:schemeClr val="accent3">
                    <a:lumMod val="75000"/>
                  </a:schemeClr>
                </a:solidFill>
                <a:effectLst>
                  <a:reflection blurRad="10000" stA="55000" endPos="48000" dist="500" dir="5400000" sy="-100000" algn="bl" rotWithShape="0"/>
                </a:effectLst>
              </a:rPr>
              <a:t/>
            </a:r>
            <a:br>
              <a:rPr lang="en-US" sz="3200" b="1" cap="all" dirty="0">
                <a:ln/>
                <a:solidFill>
                  <a:schemeClr val="accent3">
                    <a:lumMod val="75000"/>
                  </a:schemeClr>
                </a:solidFill>
                <a:effectLst>
                  <a:reflection blurRad="10000" stA="55000" endPos="48000" dist="500" dir="5400000" sy="-100000" algn="bl" rotWithShape="0"/>
                </a:effectLst>
              </a:rPr>
            </a:br>
            <a:r>
              <a:rPr lang="en-US" sz="3200" b="1" cap="all" dirty="0">
                <a:ln/>
                <a:solidFill>
                  <a:schemeClr val="accent3">
                    <a:lumMod val="75000"/>
                  </a:schemeClr>
                </a:solidFill>
                <a:effectLst>
                  <a:reflection blurRad="10000" stA="55000" endPos="48000" dist="500" dir="5400000" sy="-100000" algn="bl" rotWithShape="0"/>
                </a:effectLst>
              </a:rPr>
              <a:t>30 </a:t>
            </a:r>
            <a:r>
              <a:rPr lang="en-US" sz="3200" b="1" cap="all" dirty="0" err="1">
                <a:ln/>
                <a:solidFill>
                  <a:schemeClr val="accent3">
                    <a:lumMod val="75000"/>
                  </a:schemeClr>
                </a:solidFill>
                <a:effectLst>
                  <a:reflection blurRad="10000" stA="55000" endPos="48000" dist="500" dir="5400000" sy="-100000" algn="bl" rotWithShape="0"/>
                </a:effectLst>
              </a:rPr>
              <a:t>años</a:t>
            </a:r>
            <a:r>
              <a:rPr lang="en-US" sz="3200" b="1" cap="all" dirty="0">
                <a:ln/>
                <a:solidFill>
                  <a:schemeClr val="accent3">
                    <a:lumMod val="75000"/>
                  </a:schemeClr>
                </a:solidFill>
                <a:effectLst>
                  <a:reflection blurRad="10000" stA="55000" endPos="48000" dist="500" dir="5400000" sy="-100000" algn="bl" rotWithShape="0"/>
                </a:effectLst>
              </a:rPr>
              <a:t> de </a:t>
            </a:r>
            <a:r>
              <a:rPr lang="en-US" sz="3200" b="1" cap="all" dirty="0" err="1">
                <a:ln/>
                <a:solidFill>
                  <a:schemeClr val="accent3">
                    <a:lumMod val="75000"/>
                  </a:schemeClr>
                </a:solidFill>
                <a:effectLst>
                  <a:reflection blurRad="10000" stA="55000" endPos="48000" dist="500" dir="5400000" sy="-100000" algn="bl" rotWithShape="0"/>
                </a:effectLst>
              </a:rPr>
              <a:t>experiencia</a:t>
            </a:r>
            <a:r>
              <a:rPr lang="en-US" sz="3200" b="1" cap="all" dirty="0">
                <a:ln/>
                <a:solidFill>
                  <a:schemeClr val="accent3">
                    <a:lumMod val="75000"/>
                  </a:schemeClr>
                </a:solidFill>
                <a:effectLst>
                  <a:reflection blurRad="10000" stA="55000" endPos="48000" dist="500" dir="5400000" sy="-100000" algn="bl" rotWithShape="0"/>
                </a:effectLst>
              </a:rPr>
              <a:t>  en E.U.A.</a:t>
            </a:r>
            <a:br>
              <a:rPr lang="en-US" sz="3200" b="1" cap="all" dirty="0">
                <a:ln/>
                <a:solidFill>
                  <a:schemeClr val="accent3">
                    <a:lumMod val="75000"/>
                  </a:schemeClr>
                </a:solidFill>
                <a:effectLst>
                  <a:reflection blurRad="10000" stA="55000" endPos="48000" dist="500" dir="5400000" sy="-100000" algn="bl" rotWithShape="0"/>
                </a:effectLst>
              </a:rPr>
            </a:br>
            <a:endParaRPr lang="en-US" sz="3200" b="1" cap="all" dirty="0">
              <a:ln/>
              <a:solidFill>
                <a:schemeClr val="accent3">
                  <a:lumMod val="75000"/>
                </a:schemeClr>
              </a:solidFill>
              <a:effectLst>
                <a:reflection blurRad="10000" stA="55000" endPos="48000" dist="500" dir="5400000" sy="-100000" algn="bl" rotWithShape="0"/>
              </a:effectLst>
            </a:endParaRPr>
          </a:p>
        </p:txBody>
      </p:sp>
      <p:pic>
        <p:nvPicPr>
          <p:cNvPr id="4" name="Content Placeholder 3" descr="98_RJD_Prison_Meeting.jpg"/>
          <p:cNvPicPr>
            <a:picLocks noGrp="1" noChangeAspect="1"/>
          </p:cNvPicPr>
          <p:nvPr>
            <p:ph idx="1"/>
          </p:nvPr>
        </p:nvPicPr>
        <p:blipFill>
          <a:blip r:embed="rId2"/>
          <a:stretch>
            <a:fillRect/>
          </a:stretch>
        </p:blipFill>
        <p:spPr>
          <a:xfrm>
            <a:off x="2560927" y="1774826"/>
            <a:ext cx="7070147" cy="4625975"/>
          </a:xfrm>
          <a:prstGeom prst="rect">
            <a:avLst/>
          </a:prstGeom>
          <a:ln>
            <a:noFill/>
          </a:ln>
          <a:effectLst>
            <a:softEdge rad="112500"/>
          </a:effectLst>
        </p:spPr>
      </p:pic>
    </p:spTree>
    <p:extLst>
      <p:ext uri="{BB962C8B-B14F-4D97-AF65-F5344CB8AC3E}">
        <p14:creationId xmlns:p14="http://schemas.microsoft.com/office/powerpoint/2010/main" val="29426039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a:solidFill>
                  <a:schemeClr val="accent3">
                    <a:lumMod val="75000"/>
                  </a:schemeClr>
                </a:solidFill>
              </a:rPr>
              <a:t>PREMISAS PARA LA IMPLEMENTACIÓN DE COMUNIDADES TERAPÉUTICAS EN LAS PRISIONES</a:t>
            </a:r>
          </a:p>
        </p:txBody>
      </p:sp>
      <p:sp>
        <p:nvSpPr>
          <p:cNvPr id="3" name="2 Marcador de contenido"/>
          <p:cNvSpPr>
            <a:spLocks noGrp="1"/>
          </p:cNvSpPr>
          <p:nvPr>
            <p:ph idx="1"/>
          </p:nvPr>
        </p:nvSpPr>
        <p:spPr/>
        <p:txBody>
          <a:bodyPr>
            <a:normAutofit fontScale="77500" lnSpcReduction="20000"/>
          </a:bodyPr>
          <a:lstStyle/>
          <a:p>
            <a:pPr marL="571500" indent="-571500">
              <a:defRPr/>
            </a:pPr>
            <a:r>
              <a:rPr lang="en-US" sz="3600" dirty="0"/>
              <a:t>Los </a:t>
            </a:r>
            <a:r>
              <a:rPr lang="en-US" sz="3600" dirty="0" err="1"/>
              <a:t>adictos</a:t>
            </a:r>
            <a:r>
              <a:rPr lang="en-US" sz="3600" dirty="0"/>
              <a:t> </a:t>
            </a:r>
            <a:r>
              <a:rPr lang="en-US" sz="3600" dirty="0" err="1"/>
              <a:t>crónicos</a:t>
            </a:r>
            <a:r>
              <a:rPr lang="en-US" sz="3600" dirty="0"/>
              <a:t> </a:t>
            </a:r>
            <a:r>
              <a:rPr lang="en-US" sz="3600" dirty="0" err="1"/>
              <a:t>más</a:t>
            </a:r>
            <a:r>
              <a:rPr lang="en-US" sz="3600" dirty="0"/>
              <a:t> graves se </a:t>
            </a:r>
            <a:r>
              <a:rPr lang="en-US" sz="3600" dirty="0" err="1"/>
              <a:t>involucran</a:t>
            </a:r>
            <a:r>
              <a:rPr lang="en-US" sz="3600" dirty="0"/>
              <a:t> en el </a:t>
            </a:r>
            <a:r>
              <a:rPr lang="en-US" sz="3600" dirty="0" err="1"/>
              <a:t>sistema</a:t>
            </a:r>
            <a:r>
              <a:rPr lang="en-US" sz="3600" dirty="0"/>
              <a:t> de </a:t>
            </a:r>
            <a:r>
              <a:rPr lang="en-US" sz="3600" dirty="0" err="1"/>
              <a:t>de</a:t>
            </a:r>
            <a:r>
              <a:rPr lang="en-US" sz="3600" dirty="0"/>
              <a:t> </a:t>
            </a:r>
            <a:r>
              <a:rPr lang="en-US" sz="3600" dirty="0" err="1"/>
              <a:t>administración</a:t>
            </a:r>
            <a:r>
              <a:rPr lang="en-US" sz="3600" dirty="0"/>
              <a:t> de </a:t>
            </a:r>
            <a:r>
              <a:rPr lang="en-US" sz="3600" dirty="0" err="1"/>
              <a:t>justicia</a:t>
            </a:r>
            <a:r>
              <a:rPr lang="en-US" sz="3600" dirty="0"/>
              <a:t>.</a:t>
            </a:r>
          </a:p>
          <a:p>
            <a:pPr marL="0" indent="0">
              <a:buNone/>
              <a:defRPr/>
            </a:pPr>
            <a:endParaRPr lang="en-US" sz="3600" dirty="0"/>
          </a:p>
          <a:p>
            <a:pPr marL="571500" indent="-571500">
              <a:defRPr/>
            </a:pPr>
            <a:r>
              <a:rPr lang="en-US" sz="3600" dirty="0" err="1"/>
              <a:t>Estos</a:t>
            </a:r>
            <a:r>
              <a:rPr lang="en-US" sz="3600" dirty="0"/>
              <a:t> </a:t>
            </a:r>
            <a:r>
              <a:rPr lang="en-US" sz="3600" dirty="0" err="1"/>
              <a:t>adictos</a:t>
            </a:r>
            <a:r>
              <a:rPr lang="en-US" sz="3600" dirty="0"/>
              <a:t> </a:t>
            </a:r>
            <a:r>
              <a:rPr lang="en-US" sz="3600" dirty="0" err="1"/>
              <a:t>comunmente</a:t>
            </a:r>
            <a:r>
              <a:rPr lang="en-US" sz="3600" dirty="0"/>
              <a:t> no </a:t>
            </a:r>
            <a:r>
              <a:rPr lang="en-US" sz="3600" dirty="0" err="1"/>
              <a:t>buscarán</a:t>
            </a:r>
            <a:r>
              <a:rPr lang="en-US" sz="3600" dirty="0"/>
              <a:t> </a:t>
            </a:r>
            <a:r>
              <a:rPr lang="en-US" sz="3600" dirty="0" err="1"/>
              <a:t>tratamiento</a:t>
            </a:r>
            <a:r>
              <a:rPr lang="en-US" sz="3600" dirty="0"/>
              <a:t> “en </a:t>
            </a:r>
            <a:r>
              <a:rPr lang="en-US" sz="3600" dirty="0" err="1"/>
              <a:t>las</a:t>
            </a:r>
            <a:r>
              <a:rPr lang="en-US" sz="3600" dirty="0"/>
              <a:t> </a:t>
            </a:r>
            <a:r>
              <a:rPr lang="en-US" sz="3600" dirty="0" err="1"/>
              <a:t>calles</a:t>
            </a:r>
            <a:r>
              <a:rPr lang="en-US" sz="3600" dirty="0"/>
              <a:t>”.</a:t>
            </a:r>
          </a:p>
          <a:p>
            <a:pPr marL="0" indent="0">
              <a:buNone/>
              <a:defRPr/>
            </a:pPr>
            <a:endParaRPr lang="en-US" sz="3600" dirty="0"/>
          </a:p>
          <a:p>
            <a:pPr marL="571500" indent="-571500">
              <a:defRPr/>
            </a:pPr>
            <a:r>
              <a:rPr lang="en-US" sz="3600" dirty="0"/>
              <a:t>La </a:t>
            </a:r>
            <a:r>
              <a:rPr lang="en-US" sz="3600" dirty="0" err="1"/>
              <a:t>mayoría</a:t>
            </a:r>
            <a:r>
              <a:rPr lang="en-US" sz="3600" dirty="0"/>
              <a:t> son </a:t>
            </a:r>
            <a:r>
              <a:rPr lang="en-US" sz="3600" dirty="0" err="1"/>
              <a:t>encarcelados</a:t>
            </a:r>
            <a:r>
              <a:rPr lang="en-US" sz="3600" dirty="0"/>
              <a:t> y </a:t>
            </a:r>
            <a:r>
              <a:rPr lang="en-US" sz="3600" dirty="0" err="1"/>
              <a:t>pueden</a:t>
            </a:r>
            <a:r>
              <a:rPr lang="en-US" sz="3600" dirty="0"/>
              <a:t> </a:t>
            </a:r>
            <a:r>
              <a:rPr lang="en-US" sz="3600" dirty="0" err="1"/>
              <a:t>acceder</a:t>
            </a:r>
            <a:r>
              <a:rPr lang="en-US" sz="3600" dirty="0"/>
              <a:t> a </a:t>
            </a:r>
            <a:r>
              <a:rPr lang="en-US" sz="3600" dirty="0" err="1"/>
              <a:t>tratamiento</a:t>
            </a:r>
            <a:r>
              <a:rPr lang="en-US" sz="3600" dirty="0"/>
              <a:t> en la </a:t>
            </a:r>
            <a:r>
              <a:rPr lang="en-US" sz="3600" dirty="0" err="1"/>
              <a:t>prisión</a:t>
            </a:r>
            <a:r>
              <a:rPr lang="en-US" sz="3600" dirty="0"/>
              <a:t>.</a:t>
            </a:r>
          </a:p>
          <a:p>
            <a:pPr marL="0" indent="0">
              <a:buNone/>
              <a:defRPr/>
            </a:pPr>
            <a:endParaRPr lang="en-US" sz="3600" dirty="0"/>
          </a:p>
          <a:p>
            <a:pPr marL="571500" indent="-571500">
              <a:defRPr/>
            </a:pPr>
            <a:r>
              <a:rPr lang="en-US" sz="3600" dirty="0"/>
              <a:t>De no </a:t>
            </a:r>
            <a:r>
              <a:rPr lang="en-US" sz="3600" dirty="0" err="1"/>
              <a:t>tener</a:t>
            </a:r>
            <a:r>
              <a:rPr lang="en-US" sz="3600" dirty="0"/>
              <a:t> </a:t>
            </a:r>
            <a:r>
              <a:rPr lang="en-US" sz="3600" dirty="0" err="1"/>
              <a:t>tratamiento</a:t>
            </a:r>
            <a:r>
              <a:rPr lang="en-US" sz="3600" dirty="0"/>
              <a:t> </a:t>
            </a:r>
            <a:r>
              <a:rPr lang="en-US" sz="3600" dirty="0" err="1"/>
              <a:t>muchos</a:t>
            </a:r>
            <a:r>
              <a:rPr lang="en-US" sz="3600" dirty="0"/>
              <a:t> </a:t>
            </a:r>
            <a:r>
              <a:rPr lang="en-US" sz="3600" dirty="0" err="1"/>
              <a:t>continúan</a:t>
            </a:r>
            <a:r>
              <a:rPr lang="en-US" sz="3600" dirty="0"/>
              <a:t> </a:t>
            </a:r>
            <a:r>
              <a:rPr lang="en-US" sz="3600" dirty="0" err="1"/>
              <a:t>delinquiendo</a:t>
            </a:r>
            <a:r>
              <a:rPr lang="en-US" sz="3600" dirty="0"/>
              <a:t> al </a:t>
            </a:r>
            <a:r>
              <a:rPr lang="en-US" sz="3600" dirty="0" err="1"/>
              <a:t>salir</a:t>
            </a:r>
            <a:r>
              <a:rPr lang="en-US" sz="3600" dirty="0"/>
              <a:t> o </a:t>
            </a:r>
            <a:r>
              <a:rPr lang="en-US" sz="3600" dirty="0" err="1"/>
              <a:t>desde</a:t>
            </a:r>
            <a:r>
              <a:rPr lang="en-US" sz="3600" dirty="0"/>
              <a:t> la </a:t>
            </a:r>
            <a:r>
              <a:rPr lang="en-US" sz="3600" dirty="0" err="1"/>
              <a:t>prisión</a:t>
            </a:r>
            <a:r>
              <a:rPr lang="en-US" sz="3600" dirty="0"/>
              <a:t>.</a:t>
            </a:r>
          </a:p>
          <a:p>
            <a:pPr marL="0" indent="0">
              <a:buNone/>
              <a:defRPr/>
            </a:pPr>
            <a:endParaRPr lang="en-US" sz="3600" dirty="0"/>
          </a:p>
          <a:p>
            <a:pPr>
              <a:buFont typeface="Wingdings" pitchFamily="2" charset="2"/>
              <a:buChar char="q"/>
              <a:defRPr/>
            </a:pPr>
            <a:endParaRPr lang="en-US" sz="3600" dirty="0"/>
          </a:p>
          <a:p>
            <a:endParaRPr lang="es-ES" dirty="0"/>
          </a:p>
        </p:txBody>
      </p:sp>
      <p:sp>
        <p:nvSpPr>
          <p:cNvPr id="4" name="Rectangle 5"/>
          <p:cNvSpPr>
            <a:spLocks noChangeArrowheads="1"/>
          </p:cNvSpPr>
          <p:nvPr/>
        </p:nvSpPr>
        <p:spPr bwMode="auto">
          <a:xfrm>
            <a:off x="1524000" y="6092826"/>
            <a:ext cx="9144000" cy="76517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Tree>
    <p:extLst>
      <p:ext uri="{BB962C8B-B14F-4D97-AF65-F5344CB8AC3E}">
        <p14:creationId xmlns:p14="http://schemas.microsoft.com/office/powerpoint/2010/main" val="2637077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1981200" y="5334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000" dirty="0" err="1">
                <a:solidFill>
                  <a:schemeClr val="accent3">
                    <a:lumMod val="75000"/>
                  </a:schemeClr>
                </a:solidFill>
                <a:latin typeface="Rockwell" pitchFamily="18" charset="0"/>
              </a:rPr>
              <a:t>Evaluaciones</a:t>
            </a:r>
            <a:r>
              <a:rPr lang="en-US" sz="3000" dirty="0">
                <a:solidFill>
                  <a:schemeClr val="accent3">
                    <a:lumMod val="75000"/>
                  </a:schemeClr>
                </a:solidFill>
                <a:latin typeface="Rockwell" pitchFamily="18" charset="0"/>
              </a:rPr>
              <a:t> </a:t>
            </a:r>
            <a:r>
              <a:rPr lang="en-US" sz="3000" dirty="0" err="1">
                <a:solidFill>
                  <a:schemeClr val="accent3">
                    <a:lumMod val="75000"/>
                  </a:schemeClr>
                </a:solidFill>
                <a:latin typeface="Rockwell" pitchFamily="18" charset="0"/>
              </a:rPr>
              <a:t>longitudinales</a:t>
            </a:r>
            <a:r>
              <a:rPr lang="en-US" sz="3000" dirty="0">
                <a:solidFill>
                  <a:schemeClr val="accent3">
                    <a:lumMod val="75000"/>
                  </a:schemeClr>
                </a:solidFill>
                <a:latin typeface="Rockwell" pitchFamily="18" charset="0"/>
              </a:rPr>
              <a:t> del </a:t>
            </a:r>
            <a:r>
              <a:rPr lang="en-US" sz="3000" dirty="0" err="1">
                <a:solidFill>
                  <a:schemeClr val="accent3">
                    <a:lumMod val="75000"/>
                  </a:schemeClr>
                </a:solidFill>
                <a:latin typeface="Rockwell" pitchFamily="18" charset="0"/>
              </a:rPr>
              <a:t>tratamiento</a:t>
            </a:r>
            <a:r>
              <a:rPr lang="en-US" sz="3000" dirty="0">
                <a:solidFill>
                  <a:schemeClr val="accent3">
                    <a:lumMod val="75000"/>
                  </a:schemeClr>
                </a:solidFill>
                <a:latin typeface="Rockwell" pitchFamily="18" charset="0"/>
              </a:rPr>
              <a:t> en </a:t>
            </a:r>
            <a:r>
              <a:rPr lang="en-US" sz="3000" dirty="0" err="1">
                <a:solidFill>
                  <a:schemeClr val="accent3">
                    <a:lumMod val="75000"/>
                  </a:schemeClr>
                </a:solidFill>
                <a:latin typeface="Rockwell" pitchFamily="18" charset="0"/>
              </a:rPr>
              <a:t>comunidad</a:t>
            </a:r>
            <a:r>
              <a:rPr lang="en-US" sz="3000" dirty="0">
                <a:solidFill>
                  <a:schemeClr val="accent3">
                    <a:lumMod val="75000"/>
                  </a:schemeClr>
                </a:solidFill>
                <a:latin typeface="Rockwell" pitchFamily="18" charset="0"/>
              </a:rPr>
              <a:t> </a:t>
            </a:r>
            <a:r>
              <a:rPr lang="en-US" sz="3000" dirty="0" err="1">
                <a:solidFill>
                  <a:schemeClr val="accent3">
                    <a:lumMod val="75000"/>
                  </a:schemeClr>
                </a:solidFill>
                <a:latin typeface="Rockwell" pitchFamily="18" charset="0"/>
              </a:rPr>
              <a:t>terapeutica</a:t>
            </a:r>
            <a:r>
              <a:rPr lang="en-US" sz="3000" dirty="0">
                <a:solidFill>
                  <a:schemeClr val="accent3">
                    <a:lumMod val="75000"/>
                  </a:schemeClr>
                </a:solidFill>
                <a:latin typeface="Rockwell" pitchFamily="18" charset="0"/>
              </a:rPr>
              <a:t> (CT) </a:t>
            </a:r>
            <a:r>
              <a:rPr lang="en-US" sz="3000" dirty="0" err="1">
                <a:solidFill>
                  <a:schemeClr val="accent3">
                    <a:lumMod val="75000"/>
                  </a:schemeClr>
                </a:solidFill>
                <a:latin typeface="Rockwell" pitchFamily="18" charset="0"/>
              </a:rPr>
              <a:t>dentro</a:t>
            </a:r>
            <a:r>
              <a:rPr lang="en-US" sz="3000" dirty="0">
                <a:solidFill>
                  <a:schemeClr val="accent3">
                    <a:lumMod val="75000"/>
                  </a:schemeClr>
                </a:solidFill>
                <a:latin typeface="Rockwell" pitchFamily="18" charset="0"/>
              </a:rPr>
              <a:t> de la </a:t>
            </a:r>
            <a:r>
              <a:rPr lang="en-US" sz="3000" dirty="0" err="1">
                <a:solidFill>
                  <a:schemeClr val="accent3">
                    <a:lumMod val="75000"/>
                  </a:schemeClr>
                </a:solidFill>
                <a:latin typeface="Rockwell" pitchFamily="18" charset="0"/>
              </a:rPr>
              <a:t>prisión</a:t>
            </a:r>
            <a:endParaRPr lang="en-US" sz="2800" dirty="0">
              <a:solidFill>
                <a:schemeClr val="accent3">
                  <a:lumMod val="75000"/>
                </a:schemeClr>
              </a:solidFill>
              <a:latin typeface="Rockwell" pitchFamily="18" charset="0"/>
            </a:endParaRPr>
          </a:p>
        </p:txBody>
      </p:sp>
      <p:graphicFrame>
        <p:nvGraphicFramePr>
          <p:cNvPr id="2" name="Object 1024"/>
          <p:cNvGraphicFramePr>
            <a:graphicFrameLocks noChangeAspect="1"/>
          </p:cNvGraphicFramePr>
          <p:nvPr/>
        </p:nvGraphicFramePr>
        <p:xfrm>
          <a:off x="2362200" y="2286001"/>
          <a:ext cx="7435850" cy="3935413"/>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4"/>
          <p:cNvSpPr txBox="1">
            <a:spLocks noChangeArrowheads="1"/>
          </p:cNvSpPr>
          <p:nvPr/>
        </p:nvSpPr>
        <p:spPr bwMode="auto">
          <a:xfrm>
            <a:off x="5105400" y="6060854"/>
            <a:ext cx="226215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en-US" b="1">
                <a:latin typeface="Rockwell" pitchFamily="18" charset="0"/>
              </a:rPr>
              <a:t>% Reingresadas</a:t>
            </a:r>
          </a:p>
          <a:p>
            <a:pPr eaLnBrk="1" hangingPunct="1">
              <a:lnSpc>
                <a:spcPct val="90000"/>
              </a:lnSpc>
            </a:pPr>
            <a:r>
              <a:rPr lang="en-US" b="1">
                <a:latin typeface="Rockwell" pitchFamily="18" charset="0"/>
              </a:rPr>
              <a:t> (3 años)</a:t>
            </a:r>
          </a:p>
          <a:p>
            <a:pPr eaLnBrk="1" hangingPunct="1">
              <a:lnSpc>
                <a:spcPct val="90000"/>
              </a:lnSpc>
            </a:pPr>
            <a:r>
              <a:rPr lang="en-US" b="1">
                <a:latin typeface="Rockwell" pitchFamily="18" charset="0"/>
              </a:rPr>
              <a:t> R.J. Donovan/Amity</a:t>
            </a:r>
          </a:p>
        </p:txBody>
      </p:sp>
      <p:sp>
        <p:nvSpPr>
          <p:cNvPr id="7173" name="Text Box 5"/>
          <p:cNvSpPr txBox="1">
            <a:spLocks noChangeArrowheads="1"/>
          </p:cNvSpPr>
          <p:nvPr/>
        </p:nvSpPr>
        <p:spPr bwMode="auto">
          <a:xfrm>
            <a:off x="2895601" y="6060854"/>
            <a:ext cx="172162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en-US" b="1">
                <a:latin typeface="Rockwell" pitchFamily="18" charset="0"/>
              </a:rPr>
              <a:t>% reingresadas</a:t>
            </a:r>
          </a:p>
          <a:p>
            <a:pPr eaLnBrk="1" hangingPunct="1">
              <a:lnSpc>
                <a:spcPct val="90000"/>
              </a:lnSpc>
            </a:pPr>
            <a:r>
              <a:rPr lang="en-US" b="1">
                <a:latin typeface="Rockwell" pitchFamily="18" charset="0"/>
              </a:rPr>
              <a:t> (18 meses)</a:t>
            </a:r>
          </a:p>
          <a:p>
            <a:pPr eaLnBrk="1" hangingPunct="1">
              <a:lnSpc>
                <a:spcPct val="90000"/>
              </a:lnSpc>
            </a:pPr>
            <a:r>
              <a:rPr lang="en-US" b="1">
                <a:latin typeface="Rockwell" pitchFamily="18" charset="0"/>
              </a:rPr>
              <a:t>Key-Crest</a:t>
            </a:r>
          </a:p>
        </p:txBody>
      </p:sp>
      <p:sp>
        <p:nvSpPr>
          <p:cNvPr id="7174" name="Text Box 6"/>
          <p:cNvSpPr txBox="1">
            <a:spLocks noChangeArrowheads="1"/>
          </p:cNvSpPr>
          <p:nvPr/>
        </p:nvSpPr>
        <p:spPr bwMode="auto">
          <a:xfrm>
            <a:off x="7772401" y="6060854"/>
            <a:ext cx="1817549"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en-US" b="1">
                <a:latin typeface="Rockwell" pitchFamily="18" charset="0"/>
              </a:rPr>
              <a:t>% Reingresadas</a:t>
            </a:r>
          </a:p>
          <a:p>
            <a:pPr eaLnBrk="1" hangingPunct="1">
              <a:lnSpc>
                <a:spcPct val="90000"/>
              </a:lnSpc>
            </a:pPr>
            <a:r>
              <a:rPr lang="en-US" b="1">
                <a:latin typeface="Rockwell" pitchFamily="18" charset="0"/>
              </a:rPr>
              <a:t> (3 años)</a:t>
            </a:r>
          </a:p>
          <a:p>
            <a:pPr eaLnBrk="1" hangingPunct="1">
              <a:lnSpc>
                <a:spcPct val="90000"/>
              </a:lnSpc>
            </a:pPr>
            <a:r>
              <a:rPr lang="en-US" b="1">
                <a:latin typeface="Rockwell" pitchFamily="18" charset="0"/>
              </a:rPr>
              <a:t> Kyle NewVision</a:t>
            </a:r>
          </a:p>
        </p:txBody>
      </p:sp>
      <p:cxnSp>
        <p:nvCxnSpPr>
          <p:cNvPr id="4" name="3 Conector recto"/>
          <p:cNvCxnSpPr/>
          <p:nvPr/>
        </p:nvCxnSpPr>
        <p:spPr>
          <a:xfrm>
            <a:off x="2640013" y="2133600"/>
            <a:ext cx="0" cy="3810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 name="6 Conector recto"/>
          <p:cNvCxnSpPr/>
          <p:nvPr/>
        </p:nvCxnSpPr>
        <p:spPr>
          <a:xfrm flipH="1">
            <a:off x="2424114" y="5943600"/>
            <a:ext cx="471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H="1">
            <a:off x="2424114" y="5300663"/>
            <a:ext cx="471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H="1">
            <a:off x="2403475" y="4581525"/>
            <a:ext cx="471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H="1">
            <a:off x="2424114" y="3860800"/>
            <a:ext cx="471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H="1">
            <a:off x="2403475" y="2133600"/>
            <a:ext cx="471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H="1">
            <a:off x="2403475" y="3044825"/>
            <a:ext cx="471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2" name="7 CuadroTexto"/>
          <p:cNvSpPr txBox="1">
            <a:spLocks noChangeArrowheads="1"/>
          </p:cNvSpPr>
          <p:nvPr/>
        </p:nvSpPr>
        <p:spPr bwMode="auto">
          <a:xfrm>
            <a:off x="1847851" y="1916114"/>
            <a:ext cx="555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t>100</a:t>
            </a:r>
            <a:endParaRPr lang="es-MX"/>
          </a:p>
        </p:txBody>
      </p:sp>
      <p:sp>
        <p:nvSpPr>
          <p:cNvPr id="7183" name="17 CuadroTexto"/>
          <p:cNvSpPr txBox="1">
            <a:spLocks noChangeArrowheads="1"/>
          </p:cNvSpPr>
          <p:nvPr/>
        </p:nvSpPr>
        <p:spPr bwMode="auto">
          <a:xfrm>
            <a:off x="1843089" y="34925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t>60</a:t>
            </a:r>
            <a:endParaRPr lang="es-MX"/>
          </a:p>
        </p:txBody>
      </p:sp>
      <p:sp>
        <p:nvSpPr>
          <p:cNvPr id="7184" name="18 CuadroTexto"/>
          <p:cNvSpPr txBox="1">
            <a:spLocks noChangeArrowheads="1"/>
          </p:cNvSpPr>
          <p:nvPr/>
        </p:nvSpPr>
        <p:spPr bwMode="auto">
          <a:xfrm>
            <a:off x="1847851" y="4211639"/>
            <a:ext cx="55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t>40</a:t>
            </a:r>
            <a:endParaRPr lang="es-MX"/>
          </a:p>
        </p:txBody>
      </p:sp>
      <p:sp>
        <p:nvSpPr>
          <p:cNvPr id="7185" name="19 CuadroTexto"/>
          <p:cNvSpPr txBox="1">
            <a:spLocks noChangeArrowheads="1"/>
          </p:cNvSpPr>
          <p:nvPr/>
        </p:nvSpPr>
        <p:spPr bwMode="auto">
          <a:xfrm>
            <a:off x="1847851" y="4929188"/>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t>20</a:t>
            </a:r>
            <a:endParaRPr lang="es-MX"/>
          </a:p>
        </p:txBody>
      </p:sp>
      <p:sp>
        <p:nvSpPr>
          <p:cNvPr id="7186" name="20 CuadroTexto"/>
          <p:cNvSpPr txBox="1">
            <a:spLocks noChangeArrowheads="1"/>
          </p:cNvSpPr>
          <p:nvPr/>
        </p:nvSpPr>
        <p:spPr bwMode="auto">
          <a:xfrm>
            <a:off x="1847851" y="5573714"/>
            <a:ext cx="55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t>0</a:t>
            </a:r>
            <a:endParaRPr lang="es-MX"/>
          </a:p>
        </p:txBody>
      </p:sp>
      <p:sp>
        <p:nvSpPr>
          <p:cNvPr id="7187" name="21 CuadroTexto"/>
          <p:cNvSpPr txBox="1">
            <a:spLocks noChangeArrowheads="1"/>
          </p:cNvSpPr>
          <p:nvPr/>
        </p:nvSpPr>
        <p:spPr bwMode="auto">
          <a:xfrm>
            <a:off x="1812926" y="2686050"/>
            <a:ext cx="55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t>80</a:t>
            </a:r>
            <a:endParaRPr lang="es-MX"/>
          </a:p>
        </p:txBody>
      </p:sp>
    </p:spTree>
    <p:extLst>
      <p:ext uri="{BB962C8B-B14F-4D97-AF65-F5344CB8AC3E}">
        <p14:creationId xmlns:p14="http://schemas.microsoft.com/office/powerpoint/2010/main" val="38075124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ipe(down)">
                                      <p:cBhvr>
                                        <p:cTn id="7" dur="500"/>
                                        <p:tgtEl>
                                          <p:spTgt spid="2">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ipe(down)">
                                      <p:cBhvr>
                                        <p:cTn id="12" dur="500"/>
                                        <p:tgtEl>
                                          <p:spTgt spid="2">
                                            <p:graphicEl>
                                              <a:chart seriesIdx="-4" categoryIdx="1"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down)">
                                      <p:cBhvr>
                                        <p:cTn id="17" dur="500"/>
                                        <p:tgtEl>
                                          <p:spTgt spid="2">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chemeClr val="accent3">
                    <a:lumMod val="75000"/>
                  </a:schemeClr>
                </a:solidFill>
              </a:rPr>
              <a:t>DIAGNÓSTICO</a:t>
            </a:r>
            <a:br>
              <a:rPr lang="es-MX" sz="2800" dirty="0">
                <a:solidFill>
                  <a:schemeClr val="accent3">
                    <a:lumMod val="75000"/>
                  </a:schemeClr>
                </a:solidFill>
              </a:rPr>
            </a:br>
            <a:r>
              <a:rPr lang="es-MX" sz="2800" dirty="0">
                <a:solidFill>
                  <a:schemeClr val="accent3">
                    <a:lumMod val="75000"/>
                  </a:schemeClr>
                </a:solidFill>
              </a:rPr>
              <a:t>RECLUSIONES PREVIAS</a:t>
            </a:r>
            <a:br>
              <a:rPr lang="es-MX" sz="2800" dirty="0">
                <a:solidFill>
                  <a:schemeClr val="accent3">
                    <a:lumMod val="75000"/>
                  </a:schemeClr>
                </a:solidFill>
              </a:rPr>
            </a:br>
            <a:r>
              <a:rPr lang="es-MX" sz="2800" dirty="0">
                <a:solidFill>
                  <a:schemeClr val="accent3">
                    <a:lumMod val="75000"/>
                  </a:schemeClr>
                </a:solidFill>
              </a:rPr>
              <a:t> (REINCIDENCIA EN EL DELITO)</a:t>
            </a:r>
          </a:p>
        </p:txBody>
      </p:sp>
      <p:sp>
        <p:nvSpPr>
          <p:cNvPr id="5" name="Rectangle 5"/>
          <p:cNvSpPr>
            <a:spLocks noChangeArrowheads="1"/>
          </p:cNvSpPr>
          <p:nvPr/>
        </p:nvSpPr>
        <p:spPr bwMode="auto">
          <a:xfrm>
            <a:off x="1524000" y="6092826"/>
            <a:ext cx="9144000" cy="76517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aphicFrame>
        <p:nvGraphicFramePr>
          <p:cNvPr id="6" name="5 Gráfico"/>
          <p:cNvGraphicFramePr>
            <a:graphicFrameLocks/>
          </p:cNvGraphicFramePr>
          <p:nvPr>
            <p:extLst/>
          </p:nvPr>
        </p:nvGraphicFramePr>
        <p:xfrm>
          <a:off x="2855640" y="1772816"/>
          <a:ext cx="6840760"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9769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99656" y="188640"/>
            <a:ext cx="6624736" cy="2304256"/>
          </a:xfrm>
        </p:spPr>
        <p:txBody>
          <a:bodyPr/>
          <a:lstStyle/>
          <a:p>
            <a:r>
              <a:rPr lang="es-MX" dirty="0" smtClean="0">
                <a:solidFill>
                  <a:schemeClr val="accent3">
                    <a:lumMod val="75000"/>
                  </a:schemeClr>
                </a:solidFill>
              </a:rPr>
              <a:t>DIAGNÓSTICO DE REINCIDENCIAS</a:t>
            </a:r>
            <a:endParaRPr lang="es-MX" dirty="0">
              <a:solidFill>
                <a:schemeClr val="accent3">
                  <a:lumMod val="75000"/>
                </a:schemeClr>
              </a:solidFill>
            </a:endParaRPr>
          </a:p>
        </p:txBody>
      </p:sp>
      <p:graphicFrame>
        <p:nvGraphicFramePr>
          <p:cNvPr id="4" name="3 Gráfico"/>
          <p:cNvGraphicFramePr>
            <a:graphicFrameLocks/>
          </p:cNvGraphicFramePr>
          <p:nvPr>
            <p:extLst/>
          </p:nvPr>
        </p:nvGraphicFramePr>
        <p:xfrm>
          <a:off x="2423593" y="2113280"/>
          <a:ext cx="7200799" cy="361997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5"/>
          <p:cNvSpPr>
            <a:spLocks noChangeArrowheads="1"/>
          </p:cNvSpPr>
          <p:nvPr/>
        </p:nvSpPr>
        <p:spPr bwMode="auto">
          <a:xfrm>
            <a:off x="1524000" y="6092826"/>
            <a:ext cx="9144000" cy="76517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Tree>
    <p:extLst>
      <p:ext uri="{BB962C8B-B14F-4D97-AF65-F5344CB8AC3E}">
        <p14:creationId xmlns:p14="http://schemas.microsoft.com/office/powerpoint/2010/main" val="1994818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solidFill>
                  <a:schemeClr val="accent3">
                    <a:lumMod val="75000"/>
                  </a:schemeClr>
                </a:solidFill>
              </a:rPr>
              <a:t>DIAGNÓSTICO</a:t>
            </a:r>
            <a:br>
              <a:rPr lang="es-MX" sz="2800" dirty="0">
                <a:solidFill>
                  <a:schemeClr val="accent3">
                    <a:lumMod val="75000"/>
                  </a:schemeClr>
                </a:solidFill>
              </a:rPr>
            </a:br>
            <a:r>
              <a:rPr lang="es-MX" sz="2800" dirty="0">
                <a:solidFill>
                  <a:schemeClr val="accent3">
                    <a:lumMod val="75000"/>
                  </a:schemeClr>
                </a:solidFill>
              </a:rPr>
              <a:t>Acto delictivo efectuado bajo efectos de las drogas </a:t>
            </a:r>
            <a:br>
              <a:rPr lang="es-MX" sz="2800" dirty="0">
                <a:solidFill>
                  <a:schemeClr val="accent3">
                    <a:lumMod val="75000"/>
                  </a:schemeClr>
                </a:solidFill>
              </a:rPr>
            </a:br>
            <a:endParaRPr lang="es-MX" sz="2800" dirty="0">
              <a:solidFill>
                <a:schemeClr val="accent3">
                  <a:lumMod val="75000"/>
                </a:schemeClr>
              </a:solidFill>
            </a:endParaRPr>
          </a:p>
        </p:txBody>
      </p:sp>
      <p:sp>
        <p:nvSpPr>
          <p:cNvPr id="5" name="Rectangle 5"/>
          <p:cNvSpPr>
            <a:spLocks noChangeArrowheads="1"/>
          </p:cNvSpPr>
          <p:nvPr/>
        </p:nvSpPr>
        <p:spPr bwMode="auto">
          <a:xfrm>
            <a:off x="1524000" y="6092826"/>
            <a:ext cx="9144000" cy="765175"/>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aphicFrame>
        <p:nvGraphicFramePr>
          <p:cNvPr id="6" name="5 Gráfico"/>
          <p:cNvGraphicFramePr>
            <a:graphicFrameLocks/>
          </p:cNvGraphicFramePr>
          <p:nvPr>
            <p:extLst/>
          </p:nvPr>
        </p:nvGraphicFramePr>
        <p:xfrm>
          <a:off x="3071664" y="1340768"/>
          <a:ext cx="684076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8265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0"/>
            <a:ext cx="8229600" cy="1143000"/>
          </a:xfrm>
        </p:spPr>
        <p:txBody>
          <a:bodyPr/>
          <a:lstStyle/>
          <a:p>
            <a:r>
              <a:rPr lang="es-MX" dirty="0" smtClean="0">
                <a:solidFill>
                  <a:schemeClr val="accent3">
                    <a:lumMod val="75000"/>
                  </a:schemeClr>
                </a:solidFill>
              </a:rPr>
              <a:t>DIAGNÓSTICO</a:t>
            </a:r>
            <a:endParaRPr lang="es-MX" dirty="0">
              <a:solidFill>
                <a:schemeClr val="accent3">
                  <a:lumMod val="75000"/>
                </a:schemeClr>
              </a:solidFill>
            </a:endParaRPr>
          </a:p>
        </p:txBody>
      </p:sp>
      <p:graphicFrame>
        <p:nvGraphicFramePr>
          <p:cNvPr id="4" name="3 Marcador de contenido"/>
          <p:cNvGraphicFramePr>
            <a:graphicFrameLocks noGrp="1"/>
          </p:cNvGraphicFramePr>
          <p:nvPr>
            <p:ph idx="1"/>
            <p:extLst/>
          </p:nvPr>
        </p:nvGraphicFramePr>
        <p:xfrm>
          <a:off x="1703512" y="54868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5375920" y="4869160"/>
            <a:ext cx="5166320" cy="1754326"/>
          </a:xfrm>
          <a:prstGeom prst="rect">
            <a:avLst/>
          </a:prstGeom>
        </p:spPr>
        <p:txBody>
          <a:bodyPr wrap="square">
            <a:spAutoFit/>
          </a:bodyPr>
          <a:lstStyle/>
          <a:p>
            <a:r>
              <a:rPr lang="es-MX" b="1" dirty="0"/>
              <a:t>Comisión del delito para obtener droga. </a:t>
            </a:r>
            <a:endParaRPr lang="es-MX" dirty="0"/>
          </a:p>
          <a:p>
            <a:r>
              <a:rPr lang="es-MX" dirty="0"/>
              <a:t>Fuente: Cuestionario Diagnóstico para usuarios de los Servicios de Tratamiento para Adicciones del Reclusorio Oriente.</a:t>
            </a:r>
          </a:p>
          <a:p>
            <a:r>
              <a:rPr lang="es-MX" dirty="0"/>
              <a:t>Nota: de los entrevistados solo 3 no especificaron su respuesta del total de la muestra.</a:t>
            </a:r>
          </a:p>
        </p:txBody>
      </p:sp>
    </p:spTree>
    <p:extLst>
      <p:ext uri="{BB962C8B-B14F-4D97-AF65-F5344CB8AC3E}">
        <p14:creationId xmlns:p14="http://schemas.microsoft.com/office/powerpoint/2010/main" val="1720704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1736725" y="260350"/>
            <a:ext cx="8229600" cy="1143000"/>
          </a:xfrm>
        </p:spPr>
        <p:txBody>
          <a:bodyPr/>
          <a:lstStyle/>
          <a:p>
            <a:pPr algn="l"/>
            <a:r>
              <a:rPr lang="es-MX" altLang="es-MX" sz="3200"/>
              <a:t>Beneficios sociales del tratamiento del abuso de drogas en los Estados Unidos</a:t>
            </a:r>
          </a:p>
        </p:txBody>
      </p:sp>
      <p:sp>
        <p:nvSpPr>
          <p:cNvPr id="3" name="2 Marcador de contenido"/>
          <p:cNvSpPr>
            <a:spLocks noGrp="1"/>
          </p:cNvSpPr>
          <p:nvPr>
            <p:ph idx="1"/>
          </p:nvPr>
        </p:nvSpPr>
        <p:spPr>
          <a:xfrm>
            <a:off x="1703388" y="1403351"/>
            <a:ext cx="8674100" cy="5121275"/>
          </a:xfrm>
        </p:spPr>
        <p:txBody>
          <a:bodyPr>
            <a:normAutofit fontScale="77500" lnSpcReduction="20000"/>
          </a:bodyPr>
          <a:lstStyle/>
          <a:p>
            <a:pPr marL="0" indent="0">
              <a:buNone/>
              <a:defRPr/>
            </a:pPr>
            <a:endParaRPr lang="es-MX" dirty="0" smtClean="0"/>
          </a:p>
          <a:p>
            <a:pPr algn="just">
              <a:buFont typeface="Arial" charset="0"/>
              <a:buChar char="•"/>
              <a:defRPr/>
            </a:pPr>
            <a:r>
              <a:rPr lang="es-MX" dirty="0" smtClean="0"/>
              <a:t>Cada dólar invertido en tratamiento reduce el costo de la delincuencia asociada al consumo y el costo de la impartición de justicia en un rango de 1 a 4-7 dólares.</a:t>
            </a:r>
          </a:p>
          <a:p>
            <a:pPr algn="just">
              <a:buFont typeface="Arial" charset="0"/>
              <a:buChar char="•"/>
              <a:defRPr/>
            </a:pPr>
            <a:endParaRPr lang="es-MX" dirty="0" smtClean="0"/>
          </a:p>
          <a:p>
            <a:pPr algn="just">
              <a:buFont typeface="Arial" charset="0"/>
              <a:buChar char="•"/>
              <a:defRPr/>
            </a:pPr>
            <a:r>
              <a:rPr lang="es-MX" dirty="0" smtClean="0"/>
              <a:t>Al agregar los gastos en salud el rango aumenta a 1 a 12 dólares.</a:t>
            </a:r>
          </a:p>
          <a:p>
            <a:pPr algn="just">
              <a:buFont typeface="Arial" charset="0"/>
              <a:buChar char="•"/>
              <a:defRPr/>
            </a:pPr>
            <a:endParaRPr lang="es-MX" dirty="0" smtClean="0"/>
          </a:p>
          <a:p>
            <a:pPr algn="just">
              <a:buFont typeface="Arial" charset="0"/>
              <a:buChar char="•"/>
              <a:defRPr/>
            </a:pPr>
            <a:r>
              <a:rPr lang="es-MX" dirty="0" smtClean="0"/>
              <a:t>La reducción o suspensión del consumo de drogas , especialmente intravenosas, reduce la transmisión de enfermedades  infecciosas y neonatales como el HIV, la Hepatitis B y C.</a:t>
            </a:r>
          </a:p>
          <a:p>
            <a:pPr marL="0" indent="0" algn="just">
              <a:buNone/>
              <a:defRPr/>
            </a:pPr>
            <a:r>
              <a:rPr lang="es-MX" dirty="0" smtClean="0"/>
              <a:t> </a:t>
            </a:r>
          </a:p>
          <a:p>
            <a:pPr algn="just">
              <a:buFont typeface="Arial" charset="0"/>
              <a:buChar char="•"/>
              <a:defRPr/>
            </a:pPr>
            <a:r>
              <a:rPr lang="es-MX" dirty="0" smtClean="0"/>
              <a:t>El tratamiento también puede mejorar la estabilidad de la vida familiar y comunitaria y mejora la prospección de las personas hacia el empleo.</a:t>
            </a:r>
          </a:p>
          <a:p>
            <a:pPr algn="just">
              <a:buFont typeface="Arial" charset="0"/>
              <a:buChar char="•"/>
              <a:defRPr/>
            </a:pPr>
            <a:endParaRPr lang="es-MX" dirty="0" smtClean="0"/>
          </a:p>
          <a:p>
            <a:pPr marL="0" indent="0" algn="r">
              <a:buNone/>
              <a:defRPr/>
            </a:pPr>
            <a:r>
              <a:rPr lang="es-MX" sz="2200" i="1" dirty="0"/>
              <a:t>Fuente:  </a:t>
            </a:r>
            <a:r>
              <a:rPr lang="es-MX" sz="2200" dirty="0" err="1"/>
              <a:t>United</a:t>
            </a:r>
            <a:r>
              <a:rPr lang="es-MX" sz="2200" dirty="0"/>
              <a:t> </a:t>
            </a:r>
            <a:r>
              <a:rPr lang="es-MX" sz="2200" dirty="0" err="1"/>
              <a:t>States</a:t>
            </a:r>
            <a:r>
              <a:rPr lang="es-MX" sz="2200" dirty="0"/>
              <a:t> of </a:t>
            </a:r>
            <a:r>
              <a:rPr lang="es-MX" sz="2200" dirty="0" err="1"/>
              <a:t>America</a:t>
            </a:r>
            <a:r>
              <a:rPr lang="es-MX" sz="2200" dirty="0"/>
              <a:t>, </a:t>
            </a:r>
            <a:r>
              <a:rPr lang="es-MX" sz="2200" dirty="0" err="1"/>
              <a:t>Department</a:t>
            </a:r>
            <a:r>
              <a:rPr lang="es-MX" sz="2200" dirty="0"/>
              <a:t> of </a:t>
            </a:r>
            <a:r>
              <a:rPr lang="es-MX" sz="2200" dirty="0" err="1"/>
              <a:t>Health</a:t>
            </a:r>
            <a:r>
              <a:rPr lang="es-MX" sz="2200" dirty="0"/>
              <a:t> and Human </a:t>
            </a:r>
            <a:r>
              <a:rPr lang="es-MX" sz="2200" dirty="0" err="1"/>
              <a:t>Services</a:t>
            </a:r>
            <a:r>
              <a:rPr lang="es-MX" sz="2200" dirty="0"/>
              <a:t>, Centers </a:t>
            </a:r>
            <a:r>
              <a:rPr lang="es-MX" sz="2200" dirty="0" err="1"/>
              <a:t>for</a:t>
            </a:r>
            <a:r>
              <a:rPr lang="es-MX" sz="2200" dirty="0"/>
              <a:t> </a:t>
            </a:r>
            <a:r>
              <a:rPr lang="es-MX" sz="2200" dirty="0" err="1"/>
              <a:t>Disease</a:t>
            </a:r>
            <a:r>
              <a:rPr lang="es-MX" sz="2200" dirty="0"/>
              <a:t> Control, </a:t>
            </a:r>
            <a:r>
              <a:rPr lang="es-MX" sz="2200" i="1" dirty="0" err="1"/>
              <a:t>Policy</a:t>
            </a:r>
            <a:r>
              <a:rPr lang="es-MX" sz="2200" i="1" dirty="0"/>
              <a:t> </a:t>
            </a:r>
            <a:r>
              <a:rPr lang="es-MX" sz="2200" i="1" dirty="0" err="1"/>
              <a:t>Issues</a:t>
            </a:r>
            <a:r>
              <a:rPr lang="es-MX" sz="2200" i="1" dirty="0"/>
              <a:t> and </a:t>
            </a:r>
            <a:r>
              <a:rPr lang="es-MX" sz="2200" i="1" dirty="0" err="1"/>
              <a:t>Challenges</a:t>
            </a:r>
            <a:r>
              <a:rPr lang="es-MX" sz="2200" i="1" dirty="0"/>
              <a:t> in </a:t>
            </a:r>
            <a:r>
              <a:rPr lang="es-MX" sz="2200" i="1" dirty="0" err="1"/>
              <a:t>Substance</a:t>
            </a:r>
            <a:r>
              <a:rPr lang="es-MX" sz="2200" i="1" dirty="0"/>
              <a:t> Abuse </a:t>
            </a:r>
            <a:r>
              <a:rPr lang="es-MX" sz="2200" i="1" dirty="0" err="1"/>
              <a:t>Treatment</a:t>
            </a:r>
            <a:r>
              <a:rPr lang="es-MX" sz="2200" i="1" dirty="0"/>
              <a:t>, </a:t>
            </a:r>
            <a:r>
              <a:rPr lang="es-MX" sz="2200" dirty="0"/>
              <a:t>2002</a:t>
            </a:r>
          </a:p>
        </p:txBody>
      </p:sp>
    </p:spTree>
    <p:extLst>
      <p:ext uri="{BB962C8B-B14F-4D97-AF65-F5344CB8AC3E}">
        <p14:creationId xmlns:p14="http://schemas.microsoft.com/office/powerpoint/2010/main" val="1713583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orge\Desktop\Desktop\fotos Casa nueva\DSC00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7 CuadroTexto"/>
          <p:cNvSpPr txBox="1">
            <a:spLocks noChangeArrowheads="1"/>
          </p:cNvSpPr>
          <p:nvPr/>
        </p:nvSpPr>
        <p:spPr bwMode="auto">
          <a:xfrm>
            <a:off x="4495800" y="748582"/>
            <a:ext cx="4267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5200" b="1">
                <a:latin typeface="Algerian" pitchFamily="82" charset="0"/>
              </a:rPr>
              <a:t>GRACIAS</a:t>
            </a:r>
          </a:p>
        </p:txBody>
      </p:sp>
    </p:spTree>
    <p:extLst>
      <p:ext uri="{BB962C8B-B14F-4D97-AF65-F5344CB8AC3E}">
        <p14:creationId xmlns:p14="http://schemas.microsoft.com/office/powerpoint/2010/main" val="241837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fecha"/>
          <p:cNvSpPr>
            <a:spLocks noGrp="1"/>
          </p:cNvSpPr>
          <p:nvPr>
            <p:ph type="dt" sz="quarter" idx="10"/>
          </p:nvPr>
        </p:nvSpPr>
        <p:spPr/>
        <p:txBody>
          <a:bodyPr/>
          <a:lstStyle/>
          <a:p>
            <a:pPr>
              <a:defRPr/>
            </a:pPr>
            <a:endParaRPr lang="es-ES_tradnl"/>
          </a:p>
        </p:txBody>
      </p:sp>
      <p:sp>
        <p:nvSpPr>
          <p:cNvPr id="6" name="4 Marcador de pie de página"/>
          <p:cNvSpPr>
            <a:spLocks noGrp="1"/>
          </p:cNvSpPr>
          <p:nvPr>
            <p:ph type="ftr" sz="quarter" idx="11"/>
          </p:nvPr>
        </p:nvSpPr>
        <p:spPr/>
        <p:txBody>
          <a:bodyPr/>
          <a:lstStyle/>
          <a:p>
            <a:pPr>
              <a:defRPr/>
            </a:pPr>
            <a:endParaRPr lang="es-ES_tradnl"/>
          </a:p>
        </p:txBody>
      </p:sp>
      <p:sp>
        <p:nvSpPr>
          <p:cNvPr id="37892" name="Rectangle 5"/>
          <p:cNvSpPr>
            <a:spLocks noChangeArrowheads="1"/>
          </p:cNvSpPr>
          <p:nvPr/>
        </p:nvSpPr>
        <p:spPr bwMode="auto">
          <a:xfrm>
            <a:off x="1524000" y="0"/>
            <a:ext cx="9144000" cy="6858000"/>
          </a:xfrm>
          <a:prstGeom prst="rect">
            <a:avLst/>
          </a:prstGeom>
          <a:gradFill rotWithShape="1">
            <a:gsLst>
              <a:gs pos="0">
                <a:schemeClr val="folHlink">
                  <a:alpha val="50000"/>
                </a:schemeClr>
              </a:gs>
              <a:gs pos="100000">
                <a:srgbClr val="3333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itchFamily="36" charset="-128"/>
              </a:defRPr>
            </a:lvl1pPr>
            <a:lvl2pPr marL="742950" indent="-285750">
              <a:defRPr sz="2400">
                <a:solidFill>
                  <a:schemeClr val="tx1"/>
                </a:solidFill>
                <a:latin typeface="Arial" panose="020B0604020202020204" pitchFamily="34" charset="0"/>
                <a:ea typeface="ＭＳ Ｐゴシック" pitchFamily="36" charset="-128"/>
              </a:defRPr>
            </a:lvl2pPr>
            <a:lvl3pPr marL="1143000" indent="-228600">
              <a:defRPr sz="2400">
                <a:solidFill>
                  <a:schemeClr val="tx1"/>
                </a:solidFill>
                <a:latin typeface="Arial" panose="020B0604020202020204" pitchFamily="34" charset="0"/>
                <a:ea typeface="ＭＳ Ｐゴシック" pitchFamily="36" charset="-128"/>
              </a:defRPr>
            </a:lvl3pPr>
            <a:lvl4pPr marL="1600200" indent="-228600">
              <a:defRPr sz="2400">
                <a:solidFill>
                  <a:schemeClr val="tx1"/>
                </a:solidFill>
                <a:latin typeface="Arial" panose="020B0604020202020204" pitchFamily="34" charset="0"/>
                <a:ea typeface="ＭＳ Ｐゴシック" pitchFamily="36" charset="-128"/>
              </a:defRPr>
            </a:lvl4pPr>
            <a:lvl5pPr marL="2057400" indent="-228600">
              <a:defRPr sz="2400">
                <a:solidFill>
                  <a:schemeClr val="tx1"/>
                </a:solidFill>
                <a:latin typeface="Arial" panose="020B0604020202020204" pitchFamily="34"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9pPr>
          </a:lstStyle>
          <a:p>
            <a:pPr algn="ctr"/>
            <a:endParaRPr lang="es-ES" altLang="es-MX">
              <a:solidFill>
                <a:srgbClr val="FFFFFF"/>
              </a:solidFill>
            </a:endParaRPr>
          </a:p>
        </p:txBody>
      </p:sp>
      <p:sp>
        <p:nvSpPr>
          <p:cNvPr id="78851" name="Rectangle 3"/>
          <p:cNvSpPr>
            <a:spLocks noGrp="1" noChangeArrowheads="1"/>
          </p:cNvSpPr>
          <p:nvPr>
            <p:ph type="body" idx="1"/>
          </p:nvPr>
        </p:nvSpPr>
        <p:spPr>
          <a:xfrm>
            <a:off x="1774826" y="476251"/>
            <a:ext cx="6094166" cy="5512425"/>
          </a:xfrm>
        </p:spPr>
        <p:txBody>
          <a:bodyPr>
            <a:normAutofit fontScale="77500" lnSpcReduction="20000"/>
          </a:bodyPr>
          <a:lstStyle/>
          <a:p>
            <a:pPr marL="0" indent="0">
              <a:buNone/>
            </a:pPr>
            <a:r>
              <a:rPr lang="es-MX" altLang="es-MX" sz="2600" dirty="0">
                <a:latin typeface="Gill Sans MT" pitchFamily="34" charset="0"/>
              </a:rPr>
              <a:t>La opinión del Dr. William D. </a:t>
            </a:r>
            <a:r>
              <a:rPr lang="es-MX" altLang="es-MX" sz="2600" dirty="0" err="1">
                <a:latin typeface="Gill Sans MT" pitchFamily="34" charset="0"/>
              </a:rPr>
              <a:t>Silkworth</a:t>
            </a:r>
            <a:r>
              <a:rPr lang="es-MX" altLang="es-MX" sz="2600" dirty="0">
                <a:latin typeface="Gill Sans MT" pitchFamily="34" charset="0"/>
              </a:rPr>
              <a:t> retomada por su paciente Bill W:</a:t>
            </a:r>
          </a:p>
          <a:p>
            <a:pPr marL="0" indent="0">
              <a:buNone/>
            </a:pPr>
            <a:endParaRPr lang="es-ES" altLang="es-MX" sz="2600" i="1" dirty="0">
              <a:latin typeface="Gill Sans MT" pitchFamily="34" charset="0"/>
            </a:endParaRPr>
          </a:p>
          <a:p>
            <a:pPr marL="0" indent="0" algn="just">
              <a:buNone/>
            </a:pPr>
            <a:r>
              <a:rPr lang="es-ES" altLang="es-MX" sz="2900" b="1" i="1" dirty="0">
                <a:latin typeface="Gill Sans MT" pitchFamily="34" charset="0"/>
              </a:rPr>
              <a:t>“Los que hemos sufrido la tortura alcohólica tenemos que creer que el cuerpo del alcohólico es tan anormal como su mente. No nos convencía la explicación de que no podíamos controlar nuestra manera de beber sencillamente porque estábamos desadaptados a la vida; porque estábamos en plena fuga de la realidad; o porque teníamos una franca deficiencia mental. Estas cosas eran verídicas hasta cierto punto y, de hecho, en grado considerable en algunos de nosotros, pero además estamos convencidos de que nuestros cuerpos también estaban enfermos, y opinamos que es incompleto cualquier cuadro del alcohólico que no incluya este factor físico”</a:t>
            </a:r>
          </a:p>
        </p:txBody>
      </p:sp>
      <p:pic>
        <p:nvPicPr>
          <p:cNvPr id="78852" name="Picture 4" descr="escanear004001"/>
          <p:cNvPicPr>
            <a:picLocks noChangeAspect="1" noChangeArrowheads="1"/>
          </p:cNvPicPr>
          <p:nvPr/>
        </p:nvPicPr>
        <p:blipFill>
          <a:blip r:embed="rId2">
            <a:extLst>
              <a:ext uri="{28A0092B-C50C-407E-A947-70E740481C1C}">
                <a14:useLocalDpi xmlns:a14="http://schemas.microsoft.com/office/drawing/2010/main" val="0"/>
              </a:ext>
            </a:extLst>
          </a:blip>
          <a:srcRect l="27527" t="13501" r="8952" b="15993"/>
          <a:stretch>
            <a:fillRect/>
          </a:stretch>
        </p:blipFill>
        <p:spPr bwMode="auto">
          <a:xfrm>
            <a:off x="8032750" y="1844676"/>
            <a:ext cx="2217738"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409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20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fade">
                                      <p:cBhvr>
                                        <p:cTn id="12" dur="2000"/>
                                        <p:tgtEl>
                                          <p:spTgt spid="7885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8852"/>
                                        </p:tgtEl>
                                        <p:attrNameLst>
                                          <p:attrName>style.visibility</p:attrName>
                                        </p:attrNameLst>
                                      </p:cBhvr>
                                      <p:to>
                                        <p:strVal val="visible"/>
                                      </p:to>
                                    </p:set>
                                    <p:animEffect transition="in" filter="fade">
                                      <p:cBhvr>
                                        <p:cTn id="15" dur="2000"/>
                                        <p:tgtEl>
                                          <p:spTgt spid="788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2000"/>
                                        <p:tgtEl>
                                          <p:spTgt spid="78851">
                                            <p:txEl>
                                              <p:pRg st="0" end="0"/>
                                            </p:txEl>
                                          </p:spTgt>
                                        </p:tgtEl>
                                      </p:cBhvr>
                                    </p:animEffect>
                                    <p:set>
                                      <p:cBhvr>
                                        <p:cTn id="20" dur="1" fill="hold">
                                          <p:stCondLst>
                                            <p:cond delay="1999"/>
                                          </p:stCondLst>
                                        </p:cTn>
                                        <p:tgtEl>
                                          <p:spTgt spid="78851">
                                            <p:txEl>
                                              <p:pRg st="0" end="0"/>
                                            </p:txEl>
                                          </p:spTgt>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grpId="1" nodeType="clickEffect">
                                  <p:stCondLst>
                                    <p:cond delay="0"/>
                                  </p:stCondLst>
                                  <p:childTnLst>
                                    <p:animEffect transition="out" filter="fade">
                                      <p:cBhvr>
                                        <p:cTn id="24" dur="2000"/>
                                        <p:tgtEl>
                                          <p:spTgt spid="78851">
                                            <p:txEl>
                                              <p:pRg st="2" end="2"/>
                                            </p:txEl>
                                          </p:spTgt>
                                        </p:tgtEl>
                                      </p:cBhvr>
                                    </p:animEffect>
                                    <p:set>
                                      <p:cBhvr>
                                        <p:cTn id="25" dur="1" fill="hold">
                                          <p:stCondLst>
                                            <p:cond delay="1999"/>
                                          </p:stCondLst>
                                        </p:cTn>
                                        <p:tgtEl>
                                          <p:spTgt spid="78851">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78852"/>
                                        </p:tgtEl>
                                      </p:cBhvr>
                                    </p:animEffect>
                                    <p:set>
                                      <p:cBhvr>
                                        <p:cTn id="28" dur="1" fill="hold">
                                          <p:stCondLst>
                                            <p:cond delay="1999"/>
                                          </p:stCondLst>
                                        </p:cTn>
                                        <p:tgtEl>
                                          <p:spTgt spid="788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78851"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quarter" idx="10"/>
          </p:nvPr>
        </p:nvSpPr>
        <p:spPr/>
        <p:txBody>
          <a:bodyPr/>
          <a:lstStyle/>
          <a:p>
            <a:pPr>
              <a:defRPr/>
            </a:pPr>
            <a:endParaRPr lang="es-ES_tradnl"/>
          </a:p>
        </p:txBody>
      </p:sp>
      <p:sp>
        <p:nvSpPr>
          <p:cNvPr id="7" name="4 Marcador de pie de página"/>
          <p:cNvSpPr>
            <a:spLocks noGrp="1"/>
          </p:cNvSpPr>
          <p:nvPr>
            <p:ph type="ftr" sz="quarter" idx="11"/>
          </p:nvPr>
        </p:nvSpPr>
        <p:spPr/>
        <p:txBody>
          <a:bodyPr/>
          <a:lstStyle/>
          <a:p>
            <a:pPr>
              <a:defRPr/>
            </a:pPr>
            <a:endParaRPr lang="es-ES_tradnl"/>
          </a:p>
        </p:txBody>
      </p:sp>
      <p:sp>
        <p:nvSpPr>
          <p:cNvPr id="34820" name="Rectangle 8"/>
          <p:cNvSpPr>
            <a:spLocks noChangeArrowheads="1"/>
          </p:cNvSpPr>
          <p:nvPr/>
        </p:nvSpPr>
        <p:spPr bwMode="auto">
          <a:xfrm>
            <a:off x="1230313" y="296214"/>
            <a:ext cx="9144000" cy="6858000"/>
          </a:xfrm>
          <a:prstGeom prst="rect">
            <a:avLst/>
          </a:prstGeom>
          <a:gradFill rotWithShape="1">
            <a:gsLst>
              <a:gs pos="0">
                <a:schemeClr val="folHlink">
                  <a:alpha val="50000"/>
                </a:schemeClr>
              </a:gs>
              <a:gs pos="100000">
                <a:srgbClr val="3333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itchFamily="36" charset="-128"/>
              </a:defRPr>
            </a:lvl1pPr>
            <a:lvl2pPr marL="742950" indent="-285750">
              <a:defRPr sz="2400">
                <a:solidFill>
                  <a:schemeClr val="tx1"/>
                </a:solidFill>
                <a:latin typeface="Arial" panose="020B0604020202020204" pitchFamily="34" charset="0"/>
                <a:ea typeface="ＭＳ Ｐゴシック" pitchFamily="36" charset="-128"/>
              </a:defRPr>
            </a:lvl2pPr>
            <a:lvl3pPr marL="1143000" indent="-228600">
              <a:defRPr sz="2400">
                <a:solidFill>
                  <a:schemeClr val="tx1"/>
                </a:solidFill>
                <a:latin typeface="Arial" panose="020B0604020202020204" pitchFamily="34" charset="0"/>
                <a:ea typeface="ＭＳ Ｐゴシック" pitchFamily="36" charset="-128"/>
              </a:defRPr>
            </a:lvl3pPr>
            <a:lvl4pPr marL="1600200" indent="-228600">
              <a:defRPr sz="2400">
                <a:solidFill>
                  <a:schemeClr val="tx1"/>
                </a:solidFill>
                <a:latin typeface="Arial" panose="020B0604020202020204" pitchFamily="34" charset="0"/>
                <a:ea typeface="ＭＳ Ｐゴシック" pitchFamily="36" charset="-128"/>
              </a:defRPr>
            </a:lvl4pPr>
            <a:lvl5pPr marL="2057400" indent="-228600">
              <a:defRPr sz="2400">
                <a:solidFill>
                  <a:schemeClr val="tx1"/>
                </a:solidFill>
                <a:latin typeface="Arial" panose="020B0604020202020204" pitchFamily="34" charset="0"/>
                <a:ea typeface="ＭＳ Ｐゴシック"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6" charset="-128"/>
              </a:defRPr>
            </a:lvl9pPr>
          </a:lstStyle>
          <a:p>
            <a:pPr algn="ctr"/>
            <a:endParaRPr lang="es-ES" altLang="es-MX">
              <a:solidFill>
                <a:srgbClr val="FFFFFF"/>
              </a:solidFill>
            </a:endParaRPr>
          </a:p>
        </p:txBody>
      </p:sp>
      <p:sp>
        <p:nvSpPr>
          <p:cNvPr id="76804" name="Rectangle 4"/>
          <p:cNvSpPr>
            <a:spLocks noGrp="1" noChangeArrowheads="1"/>
          </p:cNvSpPr>
          <p:nvPr>
            <p:ph type="body" idx="1"/>
          </p:nvPr>
        </p:nvSpPr>
        <p:spPr>
          <a:xfrm>
            <a:off x="1992313" y="549276"/>
            <a:ext cx="7620000" cy="2232025"/>
          </a:xfrm>
        </p:spPr>
        <p:txBody>
          <a:bodyPr/>
          <a:lstStyle/>
          <a:p>
            <a:pPr marL="0" indent="0" algn="just">
              <a:lnSpc>
                <a:spcPct val="80000"/>
              </a:lnSpc>
              <a:buClr>
                <a:srgbClr val="CADCF6"/>
              </a:buClr>
              <a:buNone/>
              <a:defRPr/>
            </a:pPr>
            <a:r>
              <a:rPr lang="es-MX" sz="2600" b="1" dirty="0">
                <a:effectLst>
                  <a:outerShdw blurRad="38100" dist="38100" dir="2700000" algn="tl">
                    <a:srgbClr val="000000"/>
                  </a:outerShdw>
                </a:effectLst>
                <a:latin typeface="Gill Sans MT" pitchFamily="34" charset="0"/>
              </a:rPr>
              <a:t>El año de 1935 marca un parte-aguas en el abordaje de los alcohólicos con la fundación de Alcohólicos Anónimos (AA) por dos personas que eligen la ayuda mutua como método para librarse de la bebida: Bill Wilson y el Dr. Bob Smith. </a:t>
            </a:r>
            <a:endParaRPr lang="es-ES" sz="2600" b="1" dirty="0">
              <a:effectLst>
                <a:outerShdw blurRad="38100" dist="38100" dir="2700000" algn="tl">
                  <a:srgbClr val="000000"/>
                </a:outerShdw>
              </a:effectLst>
              <a:latin typeface="Gill Sans MT" pitchFamily="34" charset="0"/>
            </a:endParaRPr>
          </a:p>
        </p:txBody>
      </p:sp>
      <p:pic>
        <p:nvPicPr>
          <p:cNvPr id="76806" name="Picture 6" descr="escanear001001"/>
          <p:cNvPicPr>
            <a:picLocks noChangeAspect="1" noChangeArrowheads="1"/>
          </p:cNvPicPr>
          <p:nvPr/>
        </p:nvPicPr>
        <p:blipFill>
          <a:blip r:embed="rId2">
            <a:extLst>
              <a:ext uri="{28A0092B-C50C-407E-A947-70E740481C1C}">
                <a14:useLocalDpi xmlns:a14="http://schemas.microsoft.com/office/drawing/2010/main" val="0"/>
              </a:ext>
            </a:extLst>
          </a:blip>
          <a:srcRect l="20715" t="24327" r="13646" b="5167"/>
          <a:stretch>
            <a:fillRect/>
          </a:stretch>
        </p:blipFill>
        <p:spPr bwMode="auto">
          <a:xfrm>
            <a:off x="2495550" y="2924175"/>
            <a:ext cx="2736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9" descr="wilsonwillia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3068639"/>
            <a:ext cx="2287588"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765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animEffect transition="in" filter="fade">
                                      <p:cBhvr>
                                        <p:cTn id="7" dur="2000"/>
                                        <p:tgtEl>
                                          <p:spTgt spid="7680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06"/>
                                        </p:tgtEl>
                                        <p:attrNameLst>
                                          <p:attrName>style.visibility</p:attrName>
                                        </p:attrNameLst>
                                      </p:cBhvr>
                                      <p:to>
                                        <p:strVal val="visible"/>
                                      </p:to>
                                    </p:set>
                                    <p:animEffect transition="in" filter="fade">
                                      <p:cBhvr>
                                        <p:cTn id="10" dur="2000"/>
                                        <p:tgtEl>
                                          <p:spTgt spid="76806"/>
                                        </p:tgtEl>
                                      </p:cBhvr>
                                    </p:animEffect>
                                  </p:childTnLst>
                                </p:cTn>
                              </p:par>
                              <p:par>
                                <p:cTn id="11" presetID="10" presetClass="entr" presetSubtype="0" fill="hold" nodeType="withEffect">
                                  <p:stCondLst>
                                    <p:cond delay="0"/>
                                  </p:stCondLst>
                                  <p:childTnLst>
                                    <p:set>
                                      <p:cBhvr>
                                        <p:cTn id="12" dur="1" fill="hold">
                                          <p:stCondLst>
                                            <p:cond delay="0"/>
                                          </p:stCondLst>
                                        </p:cTn>
                                        <p:tgtEl>
                                          <p:spTgt spid="76809"/>
                                        </p:tgtEl>
                                        <p:attrNameLst>
                                          <p:attrName>style.visibility</p:attrName>
                                        </p:attrNameLst>
                                      </p:cBhvr>
                                      <p:to>
                                        <p:strVal val="visible"/>
                                      </p:to>
                                    </p:set>
                                    <p:animEffect transition="in" filter="fade">
                                      <p:cBhvr>
                                        <p:cTn id="13" dur="2000"/>
                                        <p:tgtEl>
                                          <p:spTgt spid="768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1" nodeType="clickEffect">
                                  <p:stCondLst>
                                    <p:cond delay="0"/>
                                  </p:stCondLst>
                                  <p:childTnLst>
                                    <p:animEffect transition="out" filter="fade">
                                      <p:cBhvr>
                                        <p:cTn id="17" dur="2000"/>
                                        <p:tgtEl>
                                          <p:spTgt spid="76804">
                                            <p:txEl>
                                              <p:pRg st="0" end="0"/>
                                            </p:txEl>
                                          </p:spTgt>
                                        </p:tgtEl>
                                      </p:cBhvr>
                                    </p:animEffect>
                                    <p:set>
                                      <p:cBhvr>
                                        <p:cTn id="18" dur="1" fill="hold">
                                          <p:stCondLst>
                                            <p:cond delay="1999"/>
                                          </p:stCondLst>
                                        </p:cTn>
                                        <p:tgtEl>
                                          <p:spTgt spid="76804">
                                            <p:txEl>
                                              <p:pRg st="0" end="0"/>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76806"/>
                                        </p:tgtEl>
                                      </p:cBhvr>
                                    </p:animEffect>
                                    <p:set>
                                      <p:cBhvr>
                                        <p:cTn id="21" dur="1" fill="hold">
                                          <p:stCondLst>
                                            <p:cond delay="1999"/>
                                          </p:stCondLst>
                                        </p:cTn>
                                        <p:tgtEl>
                                          <p:spTgt spid="7680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76809"/>
                                        </p:tgtEl>
                                      </p:cBhvr>
                                    </p:animEffect>
                                    <p:set>
                                      <p:cBhvr>
                                        <p:cTn id="24" dur="1" fill="hold">
                                          <p:stCondLst>
                                            <p:cond delay="1999"/>
                                          </p:stCondLst>
                                        </p:cTn>
                                        <p:tgtEl>
                                          <p:spTgt spid="768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build="p"/>
      <p:bldP spid="76804"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1420814"/>
            <a:ext cx="39370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919288" y="1420814"/>
            <a:ext cx="446405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s-ES" altLang="es-MX" sz="2800" dirty="0">
                <a:solidFill>
                  <a:srgbClr val="006600"/>
                </a:solidFill>
                <a:latin typeface="Bold"/>
                <a:ea typeface="MS PGothic" pitchFamily="34" charset="-128"/>
              </a:rPr>
              <a:t>El avance en las neurociencias visualizadas a través de las técnicas de </a:t>
            </a:r>
            <a:r>
              <a:rPr lang="es-ES" altLang="es-MX" sz="2800" i="1" dirty="0" err="1">
                <a:solidFill>
                  <a:srgbClr val="006600"/>
                </a:solidFill>
                <a:latin typeface="Bold"/>
                <a:ea typeface="MS PGothic" pitchFamily="34" charset="-128"/>
              </a:rPr>
              <a:t>imagenología</a:t>
            </a:r>
            <a:r>
              <a:rPr lang="es-ES" altLang="es-MX" sz="2800" i="1" dirty="0">
                <a:solidFill>
                  <a:srgbClr val="006600"/>
                </a:solidFill>
                <a:latin typeface="Bold"/>
                <a:ea typeface="MS PGothic" pitchFamily="34" charset="-128"/>
              </a:rPr>
              <a:t> cerebral</a:t>
            </a:r>
            <a:r>
              <a:rPr lang="es-ES" altLang="es-MX" sz="2800" dirty="0">
                <a:solidFill>
                  <a:srgbClr val="006600"/>
                </a:solidFill>
                <a:latin typeface="Bold"/>
                <a:ea typeface="MS PGothic" pitchFamily="34" charset="-128"/>
              </a:rPr>
              <a:t> fortalecen el concepto de un trastorno neuroquímico y </a:t>
            </a:r>
            <a:r>
              <a:rPr lang="es-ES" altLang="es-MX" sz="2800" dirty="0" err="1">
                <a:solidFill>
                  <a:srgbClr val="006600"/>
                </a:solidFill>
                <a:latin typeface="Bold"/>
                <a:ea typeface="MS PGothic" pitchFamily="34" charset="-128"/>
              </a:rPr>
              <a:t>neurofuncional</a:t>
            </a:r>
            <a:r>
              <a:rPr lang="es-ES" altLang="es-MX" sz="2800" dirty="0">
                <a:solidFill>
                  <a:srgbClr val="006600"/>
                </a:solidFill>
                <a:latin typeface="Bold"/>
                <a:ea typeface="MS PGothic" pitchFamily="34" charset="-128"/>
              </a:rPr>
              <a:t> que se inscribe claramente en el campo de la Clínica médica y la Psicopatología</a:t>
            </a:r>
          </a:p>
        </p:txBody>
      </p:sp>
    </p:spTree>
    <p:extLst>
      <p:ext uri="{BB962C8B-B14F-4D97-AF65-F5344CB8AC3E}">
        <p14:creationId xmlns:p14="http://schemas.microsoft.com/office/powerpoint/2010/main" val="2986241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10" presetClass="exit" presetSubtype="0" fill="hold" nodeType="withEffect">
                                  <p:stCondLst>
                                    <p:cond delay="0"/>
                                  </p:stCondLst>
                                  <p:childTnLst>
                                    <p:animEffect transition="out" filter="fad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9723" y="0"/>
            <a:ext cx="8493539" cy="1181636"/>
          </a:xfrm>
        </p:spPr>
        <p:txBody>
          <a:bodyPr>
            <a:normAutofit fontScale="90000"/>
          </a:bodyPr>
          <a:lstStyle/>
          <a:p>
            <a:r>
              <a:rPr lang="es-MX" sz="3100" dirty="0" smtClean="0"/>
              <a:t/>
            </a:r>
            <a:br>
              <a:rPr lang="es-MX" sz="3100" dirty="0" smtClean="0"/>
            </a:br>
            <a:r>
              <a:rPr lang="es-MX" sz="3100" dirty="0"/>
              <a:t/>
            </a:r>
            <a:br>
              <a:rPr lang="es-MX" sz="3100" dirty="0"/>
            </a:br>
            <a:r>
              <a:rPr lang="es-MX" sz="3100" dirty="0" smtClean="0"/>
              <a:t/>
            </a:r>
            <a:br>
              <a:rPr lang="es-MX" sz="3100" dirty="0" smtClean="0"/>
            </a:br>
            <a:r>
              <a:rPr lang="es-MX" sz="3100" dirty="0"/>
              <a:t/>
            </a:r>
            <a:br>
              <a:rPr lang="es-MX" sz="3100" dirty="0"/>
            </a:br>
            <a:r>
              <a:rPr lang="es-MX" sz="3100" dirty="0" smtClean="0"/>
              <a:t>Norma </a:t>
            </a:r>
            <a:r>
              <a:rPr lang="es-MX" sz="3100" dirty="0"/>
              <a:t>Oficial Mexicana NOM-028-SSA2-2009 Para la prevención, tratamiento y control de las adicciones</a:t>
            </a:r>
            <a:r>
              <a:rPr lang="es-MX" dirty="0"/>
              <a:t/>
            </a:r>
            <a:br>
              <a:rPr lang="es-MX" dirty="0"/>
            </a:br>
            <a:endParaRPr lang="es-MX" dirty="0"/>
          </a:p>
        </p:txBody>
      </p:sp>
      <p:sp>
        <p:nvSpPr>
          <p:cNvPr id="3" name="Marcador de texto 2"/>
          <p:cNvSpPr>
            <a:spLocks noGrp="1"/>
          </p:cNvSpPr>
          <p:nvPr>
            <p:ph type="body" sz="half" idx="2"/>
          </p:nvPr>
        </p:nvSpPr>
        <p:spPr/>
        <p:txBody>
          <a:bodyPr>
            <a:normAutofit/>
          </a:bodyPr>
          <a:lstStyle/>
          <a:p>
            <a:pPr algn="just"/>
            <a:r>
              <a:rPr lang="es-MX" sz="3600" dirty="0" smtClean="0"/>
              <a:t>Tratamiento</a:t>
            </a:r>
          </a:p>
          <a:p>
            <a:pPr algn="just"/>
            <a:r>
              <a:rPr lang="es-MX" sz="3600" dirty="0" smtClean="0"/>
              <a:t>Es </a:t>
            </a:r>
            <a:r>
              <a:rPr lang="es-MX" sz="3600" dirty="0"/>
              <a:t>el conjunto de estrategias, programas y acciones que tienen por objeto conseguir la abstinencia o, en su caso, la reducción del consumo de las sustancias psicoactivas, reducir los riesgos y daños que implican el uso o abuso de dichas sustancias, abatir los padecimientos asociados al consumo, e incrementar el grado de bienestar físico, mental y social, tanto del que usa, abusa o depende de sustancias psicoactivas, como de su familia.</a:t>
            </a:r>
          </a:p>
        </p:txBody>
      </p:sp>
    </p:spTree>
    <p:extLst>
      <p:ext uri="{BB962C8B-B14F-4D97-AF65-F5344CB8AC3E}">
        <p14:creationId xmlns:p14="http://schemas.microsoft.com/office/powerpoint/2010/main" val="337707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4000" b="1" dirty="0" smtClean="0"/>
              <a:t>Clausulas seleccionadas NOM 028</a:t>
            </a:r>
            <a:endParaRPr lang="es-MX" b="1" dirty="0"/>
          </a:p>
        </p:txBody>
      </p:sp>
      <p:sp>
        <p:nvSpPr>
          <p:cNvPr id="3" name="Marcador de texto 2"/>
          <p:cNvSpPr>
            <a:spLocks noGrp="1"/>
          </p:cNvSpPr>
          <p:nvPr>
            <p:ph type="body" sz="half" idx="2"/>
          </p:nvPr>
        </p:nvSpPr>
        <p:spPr/>
        <p:txBody>
          <a:bodyPr>
            <a:normAutofit/>
          </a:bodyPr>
          <a:lstStyle/>
          <a:p>
            <a:endParaRPr lang="es-MX" sz="4000" dirty="0" smtClean="0"/>
          </a:p>
          <a:p>
            <a:r>
              <a:rPr lang="es-MX" sz="4000" dirty="0" smtClean="0"/>
              <a:t>9.2.2.1.5 </a:t>
            </a:r>
            <a:r>
              <a:rPr lang="es-MX" sz="4000" dirty="0"/>
              <a:t>El ingreso y la permanencia del usuario en el establecimiento deberán ser estrictamente voluntarios, excepto por orden expresa de autoridad competente.</a:t>
            </a:r>
          </a:p>
          <a:p>
            <a:r>
              <a:rPr lang="es-MX" sz="4000" dirty="0"/>
              <a:t>9.2.2.4.4 No deben ser utilizados procedimientos que atenten contra la dignidad, así como la integridad física y mental del usuario.</a:t>
            </a:r>
          </a:p>
        </p:txBody>
      </p:sp>
    </p:spTree>
    <p:extLst>
      <p:ext uri="{BB962C8B-B14F-4D97-AF65-F5344CB8AC3E}">
        <p14:creationId xmlns:p14="http://schemas.microsoft.com/office/powerpoint/2010/main" val="309016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523426" y="1962563"/>
            <a:ext cx="6563816" cy="523220"/>
          </a:xfrm>
          <a:prstGeom prst="rect">
            <a:avLst/>
          </a:prstGeom>
          <a:noFill/>
          <a:ln w="9525">
            <a:noFill/>
            <a:miter lim="800000"/>
            <a:headEnd/>
            <a:tailEnd/>
          </a:ln>
          <a:effectLst/>
        </p:spPr>
        <p:txBody>
          <a:bodyPr wrap="square">
            <a:spAutoFit/>
          </a:bodyPr>
          <a:lstStyle/>
          <a:p>
            <a:pPr eaLnBrk="0" hangingPunct="0">
              <a:spcBef>
                <a:spcPct val="50000"/>
              </a:spcBef>
              <a:buFontTx/>
              <a:buChar char="•"/>
              <a:defRPr/>
            </a:pPr>
            <a:r>
              <a:rPr lang="es-ES" sz="2800" i="1" dirty="0">
                <a:latin typeface="Arial" charset="0"/>
                <a:cs typeface="Arial" charset="0"/>
              </a:rPr>
              <a:t>Psicoterapia o Consejería profesional</a:t>
            </a:r>
            <a:endParaRPr lang="es-ES" sz="2800" i="1" dirty="0">
              <a:latin typeface="Arial" charset="0"/>
            </a:endParaRPr>
          </a:p>
        </p:txBody>
      </p:sp>
      <p:sp>
        <p:nvSpPr>
          <p:cNvPr id="7" name="Rectangle 3"/>
          <p:cNvSpPr>
            <a:spLocks noChangeArrowheads="1"/>
          </p:cNvSpPr>
          <p:nvPr/>
        </p:nvSpPr>
        <p:spPr bwMode="auto">
          <a:xfrm>
            <a:off x="4367809" y="1205076"/>
            <a:ext cx="5796651" cy="646331"/>
          </a:xfrm>
          <a:prstGeom prst="rect">
            <a:avLst/>
          </a:prstGeom>
          <a:noFill/>
          <a:ln w="9525">
            <a:noFill/>
            <a:miter lim="800000"/>
            <a:headEnd/>
            <a:tailEnd/>
          </a:ln>
          <a:effectLst/>
        </p:spPr>
        <p:txBody>
          <a:bodyPr wrap="square">
            <a:spAutoFit/>
          </a:bodyPr>
          <a:lstStyle/>
          <a:p>
            <a:pPr algn="ctr" eaLnBrk="0" hangingPunct="0">
              <a:spcBef>
                <a:spcPct val="50000"/>
              </a:spcBef>
              <a:defRPr/>
            </a:pPr>
            <a:r>
              <a:rPr lang="es-ES_tradnl" sz="3600" b="1" dirty="0">
                <a:solidFill>
                  <a:srgbClr val="006600"/>
                </a:solidFill>
                <a:latin typeface="Arial" charset="0"/>
              </a:rPr>
              <a:t>Modelos de Tratamiento</a:t>
            </a:r>
          </a:p>
        </p:txBody>
      </p:sp>
      <p:sp>
        <p:nvSpPr>
          <p:cNvPr id="8" name="Rectangle 4"/>
          <p:cNvSpPr>
            <a:spLocks noChangeArrowheads="1"/>
          </p:cNvSpPr>
          <p:nvPr/>
        </p:nvSpPr>
        <p:spPr bwMode="auto">
          <a:xfrm>
            <a:off x="2550870" y="2543608"/>
            <a:ext cx="5791200" cy="523220"/>
          </a:xfrm>
          <a:prstGeom prst="rect">
            <a:avLst/>
          </a:prstGeom>
          <a:noFill/>
          <a:ln w="9525">
            <a:noFill/>
            <a:miter lim="800000"/>
            <a:headEnd/>
            <a:tailEnd/>
          </a:ln>
          <a:effectLst/>
        </p:spPr>
        <p:txBody>
          <a:bodyPr>
            <a:spAutoFit/>
          </a:bodyPr>
          <a:lstStyle/>
          <a:p>
            <a:pPr eaLnBrk="0" hangingPunct="0">
              <a:spcBef>
                <a:spcPct val="50000"/>
              </a:spcBef>
              <a:buFontTx/>
              <a:buChar char="•"/>
              <a:defRPr/>
            </a:pPr>
            <a:r>
              <a:rPr lang="es-ES" sz="2800" i="1" dirty="0">
                <a:latin typeface="Arial" charset="0"/>
                <a:cs typeface="Arial" charset="0"/>
              </a:rPr>
              <a:t>Grupo de </a:t>
            </a:r>
            <a:r>
              <a:rPr lang="es-ES" sz="2800" i="1" dirty="0" smtClean="0">
                <a:latin typeface="Arial" charset="0"/>
                <a:cs typeface="Arial" charset="0"/>
              </a:rPr>
              <a:t>ayuda mutua </a:t>
            </a:r>
            <a:r>
              <a:rPr lang="es-ES" sz="2800" i="1" dirty="0">
                <a:latin typeface="Arial" charset="0"/>
                <a:cs typeface="Arial" charset="0"/>
              </a:rPr>
              <a:t>tradicional</a:t>
            </a:r>
            <a:endParaRPr lang="es-ES" sz="2800" i="1" dirty="0">
              <a:latin typeface="Arial" charset="0"/>
            </a:endParaRPr>
          </a:p>
        </p:txBody>
      </p:sp>
      <p:sp>
        <p:nvSpPr>
          <p:cNvPr id="9" name="Rectangle 5"/>
          <p:cNvSpPr>
            <a:spLocks noChangeArrowheads="1"/>
          </p:cNvSpPr>
          <p:nvPr/>
        </p:nvSpPr>
        <p:spPr bwMode="auto">
          <a:xfrm>
            <a:off x="2550870" y="3066511"/>
            <a:ext cx="5791200" cy="523220"/>
          </a:xfrm>
          <a:prstGeom prst="rect">
            <a:avLst/>
          </a:prstGeom>
          <a:noFill/>
          <a:ln w="9525">
            <a:noFill/>
            <a:miter lim="800000"/>
            <a:headEnd/>
            <a:tailEnd/>
          </a:ln>
          <a:effectLst/>
        </p:spPr>
        <p:txBody>
          <a:bodyPr>
            <a:spAutoFit/>
          </a:bodyPr>
          <a:lstStyle/>
          <a:p>
            <a:pPr eaLnBrk="0" hangingPunct="0">
              <a:spcBef>
                <a:spcPct val="50000"/>
              </a:spcBef>
              <a:buFontTx/>
              <a:buChar char="•"/>
              <a:defRPr/>
            </a:pPr>
            <a:r>
              <a:rPr lang="es-ES" sz="2800" i="1" dirty="0">
                <a:latin typeface="Arial" charset="0"/>
                <a:cs typeface="Arial" charset="0"/>
              </a:rPr>
              <a:t>Tratamiento médico-psiquiátrico</a:t>
            </a:r>
            <a:endParaRPr lang="es-ES" sz="2800" i="1" dirty="0">
              <a:latin typeface="Arial" charset="0"/>
            </a:endParaRPr>
          </a:p>
        </p:txBody>
      </p:sp>
      <p:sp>
        <p:nvSpPr>
          <p:cNvPr id="10" name="Rectangle 6"/>
          <p:cNvSpPr>
            <a:spLocks noChangeArrowheads="1"/>
          </p:cNvSpPr>
          <p:nvPr/>
        </p:nvSpPr>
        <p:spPr bwMode="auto">
          <a:xfrm>
            <a:off x="2547452" y="5074351"/>
            <a:ext cx="6923088" cy="954107"/>
          </a:xfrm>
          <a:prstGeom prst="rect">
            <a:avLst/>
          </a:prstGeom>
          <a:noFill/>
          <a:ln w="9525">
            <a:noFill/>
            <a:miter lim="800000"/>
            <a:headEnd/>
            <a:tailEnd/>
          </a:ln>
          <a:effectLst/>
        </p:spPr>
        <p:txBody>
          <a:bodyPr>
            <a:spAutoFit/>
          </a:bodyPr>
          <a:lstStyle/>
          <a:p>
            <a:pPr eaLnBrk="0" hangingPunct="0">
              <a:spcBef>
                <a:spcPct val="50000"/>
              </a:spcBef>
              <a:buFontTx/>
              <a:buChar char="•"/>
              <a:defRPr/>
            </a:pPr>
            <a:r>
              <a:rPr lang="es-ES" sz="2800" i="1" dirty="0">
                <a:latin typeface="Arial" charset="0"/>
                <a:cs typeface="Arial" charset="0"/>
              </a:rPr>
              <a:t>Internamiento  en agrupaciones de ayuda mutua</a:t>
            </a:r>
            <a:endParaRPr lang="es-ES_tradnl" sz="2800" i="1" dirty="0">
              <a:latin typeface="Arial" charset="0"/>
            </a:endParaRPr>
          </a:p>
        </p:txBody>
      </p:sp>
      <p:sp>
        <p:nvSpPr>
          <p:cNvPr id="11" name="Rectangle 7"/>
          <p:cNvSpPr>
            <a:spLocks noChangeArrowheads="1"/>
          </p:cNvSpPr>
          <p:nvPr/>
        </p:nvSpPr>
        <p:spPr bwMode="auto">
          <a:xfrm>
            <a:off x="2542868" y="3596775"/>
            <a:ext cx="5791200" cy="523220"/>
          </a:xfrm>
          <a:prstGeom prst="rect">
            <a:avLst/>
          </a:prstGeom>
          <a:noFill/>
          <a:ln w="9525">
            <a:noFill/>
            <a:miter lim="800000"/>
            <a:headEnd/>
            <a:tailEnd/>
          </a:ln>
          <a:effectLst/>
        </p:spPr>
        <p:txBody>
          <a:bodyPr>
            <a:spAutoFit/>
          </a:bodyPr>
          <a:lstStyle/>
          <a:p>
            <a:pPr eaLnBrk="0" hangingPunct="0">
              <a:spcBef>
                <a:spcPct val="50000"/>
              </a:spcBef>
              <a:buFontTx/>
              <a:buChar char="•"/>
              <a:defRPr/>
            </a:pPr>
            <a:r>
              <a:rPr lang="es-ES" sz="2800" i="1" dirty="0">
                <a:latin typeface="Arial" charset="0"/>
                <a:cs typeface="Arial" charset="0"/>
              </a:rPr>
              <a:t>Mantenimiento con metadona</a:t>
            </a:r>
            <a:endParaRPr lang="es-ES" sz="2800" i="1" dirty="0">
              <a:latin typeface="Arial" charset="0"/>
            </a:endParaRPr>
          </a:p>
        </p:txBody>
      </p:sp>
      <p:sp>
        <p:nvSpPr>
          <p:cNvPr id="12" name="Rectangle 8"/>
          <p:cNvSpPr>
            <a:spLocks noChangeArrowheads="1"/>
          </p:cNvSpPr>
          <p:nvPr/>
        </p:nvSpPr>
        <p:spPr bwMode="auto">
          <a:xfrm>
            <a:off x="2550870" y="4077094"/>
            <a:ext cx="5791200" cy="523220"/>
          </a:xfrm>
          <a:prstGeom prst="rect">
            <a:avLst/>
          </a:prstGeom>
          <a:noFill/>
          <a:ln w="9525">
            <a:noFill/>
            <a:miter lim="800000"/>
            <a:headEnd/>
            <a:tailEnd/>
          </a:ln>
          <a:effectLst/>
        </p:spPr>
        <p:txBody>
          <a:bodyPr>
            <a:spAutoFit/>
          </a:bodyPr>
          <a:lstStyle/>
          <a:p>
            <a:pPr eaLnBrk="0" hangingPunct="0">
              <a:spcBef>
                <a:spcPct val="50000"/>
              </a:spcBef>
              <a:buFontTx/>
              <a:buChar char="•"/>
              <a:defRPr/>
            </a:pPr>
            <a:r>
              <a:rPr lang="es-ES" sz="2800" i="1" dirty="0">
                <a:latin typeface="Arial" charset="0"/>
                <a:cs typeface="Arial" charset="0"/>
              </a:rPr>
              <a:t>Comunidad Terapéutica</a:t>
            </a:r>
            <a:r>
              <a:rPr lang="es-ES_tradnl" sz="2800" i="1" dirty="0">
                <a:latin typeface="Arial" charset="0"/>
                <a:cs typeface="Arial" charset="0"/>
              </a:rPr>
              <a:t>.</a:t>
            </a:r>
            <a:endParaRPr lang="es-ES" sz="2800" i="1" dirty="0">
              <a:latin typeface="Arial" charset="0"/>
            </a:endParaRPr>
          </a:p>
        </p:txBody>
      </p:sp>
      <p:sp>
        <p:nvSpPr>
          <p:cNvPr id="13" name="Rectangle 9"/>
          <p:cNvSpPr>
            <a:spLocks noChangeArrowheads="1"/>
          </p:cNvSpPr>
          <p:nvPr/>
        </p:nvSpPr>
        <p:spPr bwMode="auto">
          <a:xfrm>
            <a:off x="2558882" y="4607399"/>
            <a:ext cx="5791200" cy="523220"/>
          </a:xfrm>
          <a:prstGeom prst="rect">
            <a:avLst/>
          </a:prstGeom>
          <a:noFill/>
          <a:ln w="9525">
            <a:noFill/>
            <a:miter lim="800000"/>
            <a:headEnd/>
            <a:tailEnd/>
          </a:ln>
          <a:effectLst/>
        </p:spPr>
        <p:txBody>
          <a:bodyPr>
            <a:spAutoFit/>
          </a:bodyPr>
          <a:lstStyle/>
          <a:p>
            <a:pPr eaLnBrk="0" hangingPunct="0">
              <a:spcBef>
                <a:spcPct val="50000"/>
              </a:spcBef>
              <a:buFontTx/>
              <a:buChar char="•"/>
              <a:defRPr/>
            </a:pPr>
            <a:r>
              <a:rPr lang="es-ES" sz="2800" i="1" dirty="0">
                <a:latin typeface="Arial" charset="0"/>
                <a:cs typeface="Arial" charset="0"/>
              </a:rPr>
              <a:t>Modelo Minnesota</a:t>
            </a:r>
          </a:p>
        </p:txBody>
      </p:sp>
      <p:sp>
        <p:nvSpPr>
          <p:cNvPr id="14" name="Rectangle 10"/>
          <p:cNvSpPr>
            <a:spLocks noChangeArrowheads="1"/>
          </p:cNvSpPr>
          <p:nvPr/>
        </p:nvSpPr>
        <p:spPr bwMode="auto">
          <a:xfrm>
            <a:off x="2463101" y="5879275"/>
            <a:ext cx="5791200" cy="523220"/>
          </a:xfrm>
          <a:prstGeom prst="rect">
            <a:avLst/>
          </a:prstGeom>
          <a:noFill/>
          <a:ln w="9525">
            <a:noFill/>
            <a:miter lim="800000"/>
            <a:headEnd/>
            <a:tailEnd/>
          </a:ln>
          <a:effectLst/>
        </p:spPr>
        <p:txBody>
          <a:bodyPr>
            <a:spAutoFit/>
          </a:bodyPr>
          <a:lstStyle/>
          <a:p>
            <a:pPr eaLnBrk="0" hangingPunct="0">
              <a:spcBef>
                <a:spcPct val="50000"/>
              </a:spcBef>
              <a:buFontTx/>
              <a:buChar char="•"/>
              <a:defRPr/>
            </a:pPr>
            <a:r>
              <a:rPr lang="es-ES" sz="2800" i="1" dirty="0">
                <a:latin typeface="Arial" charset="0"/>
                <a:cs typeface="Arial" charset="0"/>
              </a:rPr>
              <a:t>Tratamiento </a:t>
            </a:r>
            <a:r>
              <a:rPr lang="es-ES" sz="2800" i="1" dirty="0" err="1">
                <a:latin typeface="Arial" charset="0"/>
                <a:cs typeface="Arial" charset="0"/>
              </a:rPr>
              <a:t>Teoterapéutico</a:t>
            </a:r>
            <a:endParaRPr lang="es-ES" sz="2800" i="1" dirty="0">
              <a:latin typeface="Arial" charset="0"/>
              <a:cs typeface="Arial" charset="0"/>
            </a:endParaRPr>
          </a:p>
        </p:txBody>
      </p:sp>
    </p:spTree>
    <p:extLst>
      <p:ext uri="{BB962C8B-B14F-4D97-AF65-F5344CB8AC3E}">
        <p14:creationId xmlns:p14="http://schemas.microsoft.com/office/powerpoint/2010/main" val="1568469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88</TotalTime>
  <Words>1562</Words>
  <Application>Microsoft Office PowerPoint</Application>
  <PresentationFormat>Panorámica</PresentationFormat>
  <Paragraphs>282</Paragraphs>
  <Slides>38</Slides>
  <Notes>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38</vt:i4>
      </vt:variant>
    </vt:vector>
  </HeadingPairs>
  <TitlesOfParts>
    <vt:vector size="51" baseType="lpstr">
      <vt:lpstr>Algerian</vt:lpstr>
      <vt:lpstr>Arial</vt:lpstr>
      <vt:lpstr>Bold</vt:lpstr>
      <vt:lpstr>Calibri</vt:lpstr>
      <vt:lpstr>Calibri Light</vt:lpstr>
      <vt:lpstr>Gill Sans MT</vt:lpstr>
      <vt:lpstr>ＭＳ Ｐゴシック</vt:lpstr>
      <vt:lpstr>ＭＳ Ｐゴシック</vt:lpstr>
      <vt:lpstr>Rockwell</vt:lpstr>
      <vt:lpstr>Tahoma</vt:lpstr>
      <vt:lpstr>Times New Roman</vt:lpstr>
      <vt:lpstr>Wingdings</vt:lpstr>
      <vt:lpstr>Tema de Office</vt:lpstr>
      <vt:lpstr>Conceptos básicos sobre el tratamiento de los adictos.</vt:lpstr>
      <vt:lpstr>Presentación de PowerPoint</vt:lpstr>
      <vt:lpstr>Presentación de PowerPoint</vt:lpstr>
      <vt:lpstr>Presentación de PowerPoint</vt:lpstr>
      <vt:lpstr>Presentación de PowerPoint</vt:lpstr>
      <vt:lpstr>Presentación de PowerPoint</vt:lpstr>
      <vt:lpstr>    Norma Oficial Mexicana NOM-028-SSA2-2009 Para la prevención, tratamiento y control de las adicciones </vt:lpstr>
      <vt:lpstr>Clausulas seleccionadas NOM 028</vt:lpstr>
      <vt:lpstr>Presentación de PowerPoint</vt:lpstr>
      <vt:lpstr>Presentación de PowerPoint</vt:lpstr>
      <vt:lpstr>Presentación de PowerPoint</vt:lpstr>
      <vt:lpstr>Presentación de PowerPoint</vt:lpstr>
      <vt:lpstr>Presentación de PowerPoint</vt:lpstr>
      <vt:lpstr>DEFINICIÓN DE RECUPERACIÓN</vt:lpstr>
      <vt:lpstr>LA COMUNIDAD TERAPÉUTICA EN EL MUNDO</vt:lpstr>
      <vt:lpstr>LA COMUNIDAD TERAPÉUTICA EN EL MUNDO</vt:lpstr>
      <vt:lpstr>El adicto en su iglú</vt:lpstr>
      <vt:lpstr>Presentación de PowerPoint</vt:lpstr>
      <vt:lpstr>Presentación de PowerPoint</vt:lpstr>
      <vt:lpstr>Presentación de PowerPoint</vt:lpstr>
      <vt:lpstr>                    ¿Qué define la Comunidad  T                  Terapéutica?</vt:lpstr>
      <vt:lpstr>            ¿Que hace la Comunidad         Te             rapéu  Terapéutica?</vt:lpstr>
      <vt:lpstr>Que encontramos en las  historias de los muchachos adictos</vt:lpstr>
      <vt:lpstr>Presentación de PowerPoint</vt:lpstr>
      <vt:lpstr>Presentación de PowerPoint</vt:lpstr>
      <vt:lpstr>Presentación de PowerPoint</vt:lpstr>
      <vt:lpstr>Presentación de PowerPoint</vt:lpstr>
      <vt:lpstr>Presentación de PowerPoint</vt:lpstr>
      <vt:lpstr>EFICACIA MEDIDA DEL MODELO DE COMUNIDAD TERAPÉUTICA  (Antes-Después)</vt:lpstr>
      <vt:lpstr>Comunidades terapéuticas en prisiones 30 años de experiencia  en E.U.A. </vt:lpstr>
      <vt:lpstr>PREMISAS PARA LA IMPLEMENTACIÓN DE COMUNIDADES TERAPÉUTICAS EN LAS PRISIONES</vt:lpstr>
      <vt:lpstr>Presentación de PowerPoint</vt:lpstr>
      <vt:lpstr>DIAGNÓSTICO RECLUSIONES PREVIAS  (REINCIDENCIA EN EL DELITO)</vt:lpstr>
      <vt:lpstr>DIAGNÓSTICO DE REINCIDENCIAS</vt:lpstr>
      <vt:lpstr>DIAGNÓSTICO Acto delictivo efectuado bajo efectos de las drogas  </vt:lpstr>
      <vt:lpstr>DIAGNÓSTICO</vt:lpstr>
      <vt:lpstr>Beneficios sociales del tratamiento del abuso de drogas en los Estados Unidos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sanchez mejorada</dc:creator>
  <cp:lastModifiedBy>jorge sanchez mejorada</cp:lastModifiedBy>
  <cp:revision>10</cp:revision>
  <dcterms:created xsi:type="dcterms:W3CDTF">2015-10-02T04:04:58Z</dcterms:created>
  <dcterms:modified xsi:type="dcterms:W3CDTF">2015-10-02T05:40:08Z</dcterms:modified>
</cp:coreProperties>
</file>