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lvl1pPr algn="r">
      <a:defRPr sz="2400">
        <a:latin typeface="Arial"/>
        <a:ea typeface="Arial"/>
        <a:cs typeface="Arial"/>
        <a:sym typeface="Arial"/>
      </a:defRPr>
    </a:lvl1pPr>
    <a:lvl2pPr indent="457200" algn="r">
      <a:defRPr sz="2400">
        <a:latin typeface="Arial"/>
        <a:ea typeface="Arial"/>
        <a:cs typeface="Arial"/>
        <a:sym typeface="Arial"/>
      </a:defRPr>
    </a:lvl2pPr>
    <a:lvl3pPr indent="914400" algn="r">
      <a:defRPr sz="2400">
        <a:latin typeface="Arial"/>
        <a:ea typeface="Arial"/>
        <a:cs typeface="Arial"/>
        <a:sym typeface="Arial"/>
      </a:defRPr>
    </a:lvl3pPr>
    <a:lvl4pPr indent="1371600" algn="r">
      <a:defRPr sz="2400">
        <a:latin typeface="Arial"/>
        <a:ea typeface="Arial"/>
        <a:cs typeface="Arial"/>
        <a:sym typeface="Arial"/>
      </a:defRPr>
    </a:lvl4pPr>
    <a:lvl5pPr indent="1828800" algn="r">
      <a:defRPr sz="2400">
        <a:latin typeface="Arial"/>
        <a:ea typeface="Arial"/>
        <a:cs typeface="Arial"/>
        <a:sym typeface="Arial"/>
      </a:defRPr>
    </a:lvl5pPr>
    <a:lvl6pPr algn="r">
      <a:defRPr sz="2400">
        <a:latin typeface="Arial"/>
        <a:ea typeface="Arial"/>
        <a:cs typeface="Arial"/>
        <a:sym typeface="Arial"/>
      </a:defRPr>
    </a:lvl6pPr>
    <a:lvl7pPr algn="r">
      <a:defRPr sz="2400">
        <a:latin typeface="Arial"/>
        <a:ea typeface="Arial"/>
        <a:cs typeface="Arial"/>
        <a:sym typeface="Arial"/>
      </a:defRPr>
    </a:lvl7pPr>
    <a:lvl8pPr algn="r">
      <a:defRPr sz="2400">
        <a:latin typeface="Arial"/>
        <a:ea typeface="Arial"/>
        <a:cs typeface="Arial"/>
        <a:sym typeface="Arial"/>
      </a:defRPr>
    </a:lvl8pPr>
    <a:lvl9pPr algn="r">
      <a:defRPr sz="2400"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CC99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E6"/>
          </a:solidFill>
        </a:fill>
      </a:tcStyle>
    </a:wholeTbl>
    <a:band2H>
      <a:tcTxStyle/>
      <a:tcStyle>
        <a:tcBdr/>
        <a:fill>
          <a:solidFill>
            <a:srgbClr val="E7E7F3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B9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B9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E2EB9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CC99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CC99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4" d="100"/>
          <a:sy n="54" d="100"/>
        </p:scale>
        <p:origin x="-1836" y="-3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0" name="Shape 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xmlns="" val="153161961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8" name="Shape 1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r>
              <a:rPr sz="1200">
                <a:latin typeface="Times New Roman"/>
                <a:ea typeface="Times New Roman"/>
                <a:cs typeface="Times New Roman"/>
                <a:sym typeface="Times New Roman"/>
              </a:rPr>
              <a:t>El trabajo que quiero compartirles es  un producto de un  proyecto de investigación titulado  E</a:t>
            </a:r>
            <a:r>
              <a:rPr sz="12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ducación para la salud en el adulto mayor. Validación de estrategias </a:t>
            </a:r>
            <a:br>
              <a:rPr sz="12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sz="120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  aprendizaje </a:t>
            </a:r>
            <a:r>
              <a:rPr sz="12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72" name="Shape 7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r>
              <a:rPr sz="1200">
                <a:latin typeface="Times New Roman"/>
                <a:ea typeface="Times New Roman"/>
                <a:cs typeface="Times New Roman"/>
                <a:sym typeface="Times New Roman"/>
              </a:rPr>
              <a:t>Por lo tanto;  el objetivo fue aparentemente muy modesto; mucho se ha comentado de la metodología participativa, y en muchos países del mundo hay diversos proyectos que han probado sus bondades. De ahí que en México, particularmente en Veracruz en la UV </a:t>
            </a:r>
          </a:p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r>
              <a:rPr sz="1200">
                <a:latin typeface="Times New Roman"/>
                <a:ea typeface="Times New Roman"/>
                <a:cs typeface="Times New Roman"/>
                <a:sym typeface="Times New Roman"/>
              </a:rPr>
              <a:t>Validamos  la propuesta educativa de formación de recursos humanos multidisciplinarios para la educación de adultos mayores teniendo como eje la educación para la salud. </a:t>
            </a:r>
          </a:p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r>
              <a:rPr sz="1200">
                <a:latin typeface="Times New Roman"/>
                <a:ea typeface="Times New Roman"/>
                <a:cs typeface="Times New Roman"/>
                <a:sym typeface="Times New Roman"/>
              </a:rPr>
              <a:t>Con la finalidad que se constituye en una de las respuestas a los desafíos que ya mencionamos anteriormente. </a:t>
            </a:r>
          </a:p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r>
              <a:rPr sz="1200">
                <a:latin typeface="Times New Roman"/>
                <a:ea typeface="Times New Roman"/>
                <a:cs typeface="Times New Roman"/>
                <a:sym typeface="Times New Roman"/>
              </a:rPr>
              <a:t>La premisa fundamental fue que los proyecto exitosos tienen un origen modesto y localmente; en términos de  David Werner en su obra Promoviendo a promover la salud…</a:t>
            </a:r>
          </a:p>
          <a:p>
            <a:pPr lvl="0" defTabSz="914400">
              <a:lnSpc>
                <a:spcPct val="100000"/>
              </a:lnSpc>
              <a:spcBef>
                <a:spcPts val="400"/>
              </a:spcBef>
              <a:defRPr sz="1800"/>
            </a:pPr>
            <a:r>
              <a:rPr sz="1200">
                <a:latin typeface="Times New Roman"/>
                <a:ea typeface="Times New Roman"/>
                <a:cs typeface="Times New Roman"/>
                <a:sym typeface="Times New Roman"/>
              </a:rPr>
              <a:t>Actuar localmente, pensando globalmente.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0" y="0"/>
            <a:ext cx="406400" cy="6858000"/>
          </a:xfrm>
          <a:prstGeom prst="rect">
            <a:avLst/>
          </a:prstGeom>
          <a:solidFill>
            <a:srgbClr val="000099"/>
          </a:solidFill>
          <a:ln>
            <a:solidFill>
              <a:srgbClr val="000099"/>
            </a:solidFill>
            <a:round/>
          </a:ln>
        </p:spPr>
        <p:txBody>
          <a:bodyPr lIns="0" tIns="0" rIns="0" bIns="0" anchor="ctr"/>
          <a:lstStyle/>
          <a:p>
            <a:pPr lvl="0" algn="ctr">
              <a:defRPr sz="1800">
                <a:solidFill>
                  <a:srgbClr val="000099"/>
                </a:solidFill>
              </a:defRPr>
            </a:pPr>
            <a:endParaRPr/>
          </a:p>
        </p:txBody>
      </p:sp>
      <p:sp>
        <p:nvSpPr>
          <p:cNvPr id="3" name="Shape 3"/>
          <p:cNvSpPr/>
          <p:nvPr/>
        </p:nvSpPr>
        <p:spPr>
          <a:xfrm>
            <a:off x="474662" y="0"/>
            <a:ext cx="134938" cy="6858000"/>
          </a:xfrm>
          <a:prstGeom prst="rect">
            <a:avLst/>
          </a:prstGeom>
          <a:solidFill>
            <a:srgbClr val="00FF00"/>
          </a:solidFill>
          <a:ln>
            <a:solidFill>
              <a:srgbClr val="00FF00"/>
            </a:solidFill>
            <a:round/>
          </a:ln>
        </p:spPr>
        <p:txBody>
          <a:bodyPr lIns="0" tIns="0" rIns="0" bIns="0" anchor="ctr"/>
          <a:lstStyle/>
          <a:p>
            <a:pPr lvl="0" algn="l">
              <a:defRPr sz="1800"/>
            </a:pPr>
            <a:endParaRPr/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331200" y="6248400"/>
            <a:ext cx="541338" cy="288824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l">
              <a:defRPr sz="1400"/>
            </a:lvl1pPr>
          </a:lstStyle>
          <a:p>
            <a:pPr lvl="0"/>
            <a:fld id="{86CB4B4D-7CA3-9044-876B-883B54F8677D}" type="slidenum">
              <a:rPr/>
              <a:pPr lvl="0"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algn="r">
        <a:defRPr sz="3200">
          <a:solidFill>
            <a:srgbClr val="000099"/>
          </a:solidFill>
          <a:latin typeface="Arial"/>
          <a:ea typeface="Arial"/>
          <a:cs typeface="Arial"/>
          <a:sym typeface="Arial"/>
        </a:defRPr>
      </a:lvl1pPr>
      <a:lvl2pPr algn="r">
        <a:defRPr sz="3200">
          <a:solidFill>
            <a:srgbClr val="000099"/>
          </a:solidFill>
          <a:latin typeface="Arial"/>
          <a:ea typeface="Arial"/>
          <a:cs typeface="Arial"/>
          <a:sym typeface="Arial"/>
        </a:defRPr>
      </a:lvl2pPr>
      <a:lvl3pPr algn="r">
        <a:defRPr sz="3200">
          <a:solidFill>
            <a:srgbClr val="000099"/>
          </a:solidFill>
          <a:latin typeface="Arial"/>
          <a:ea typeface="Arial"/>
          <a:cs typeface="Arial"/>
          <a:sym typeface="Arial"/>
        </a:defRPr>
      </a:lvl3pPr>
      <a:lvl4pPr algn="r">
        <a:defRPr sz="3200">
          <a:solidFill>
            <a:srgbClr val="000099"/>
          </a:solidFill>
          <a:latin typeface="Arial"/>
          <a:ea typeface="Arial"/>
          <a:cs typeface="Arial"/>
          <a:sym typeface="Arial"/>
        </a:defRPr>
      </a:lvl4pPr>
      <a:lvl5pPr algn="r">
        <a:defRPr sz="3200">
          <a:solidFill>
            <a:srgbClr val="000099"/>
          </a:solidFill>
          <a:latin typeface="Arial"/>
          <a:ea typeface="Arial"/>
          <a:cs typeface="Arial"/>
          <a:sym typeface="Arial"/>
        </a:defRPr>
      </a:lvl5pPr>
      <a:lvl6pPr indent="457200" algn="r">
        <a:defRPr sz="3200">
          <a:solidFill>
            <a:srgbClr val="000099"/>
          </a:solidFill>
          <a:latin typeface="Arial"/>
          <a:ea typeface="Arial"/>
          <a:cs typeface="Arial"/>
          <a:sym typeface="Arial"/>
        </a:defRPr>
      </a:lvl6pPr>
      <a:lvl7pPr indent="914400" algn="r">
        <a:defRPr sz="3200">
          <a:solidFill>
            <a:srgbClr val="000099"/>
          </a:solidFill>
          <a:latin typeface="Arial"/>
          <a:ea typeface="Arial"/>
          <a:cs typeface="Arial"/>
          <a:sym typeface="Arial"/>
        </a:defRPr>
      </a:lvl7pPr>
      <a:lvl8pPr indent="1371600" algn="r">
        <a:defRPr sz="3200">
          <a:solidFill>
            <a:srgbClr val="000099"/>
          </a:solidFill>
          <a:latin typeface="Arial"/>
          <a:ea typeface="Arial"/>
          <a:cs typeface="Arial"/>
          <a:sym typeface="Arial"/>
        </a:defRPr>
      </a:lvl8pPr>
      <a:lvl9pPr indent="1828800" algn="r">
        <a:defRPr sz="3200">
          <a:solidFill>
            <a:srgbClr val="000099"/>
          </a:solidFill>
          <a:latin typeface="Arial"/>
          <a:ea typeface="Arial"/>
          <a:cs typeface="Arial"/>
          <a:sym typeface="Arial"/>
        </a:defRPr>
      </a:lvl9pPr>
    </p:titleStyle>
    <p:bodyStyle>
      <a:lvl1pPr marL="342900" indent="-342900">
        <a:spcBef>
          <a:spcPts val="700"/>
        </a:spcBef>
        <a:buClr>
          <a:srgbClr val="990000"/>
        </a:buClr>
        <a:buSzPct val="150000"/>
        <a:buFont typeface="Helvetica"/>
        <a:buChar char="▪"/>
        <a:defRPr sz="3200">
          <a:latin typeface="Arial"/>
          <a:ea typeface="Arial"/>
          <a:cs typeface="Arial"/>
          <a:sym typeface="Arial"/>
        </a:defRPr>
      </a:lvl1pPr>
      <a:lvl2pPr marL="783771" indent="-326571">
        <a:spcBef>
          <a:spcPts val="700"/>
        </a:spcBef>
        <a:buClr>
          <a:srgbClr val="990000"/>
        </a:buClr>
        <a:buSzPct val="100000"/>
        <a:buFont typeface="Helvetica"/>
        <a:buChar char="▪"/>
        <a:defRPr sz="3200">
          <a:latin typeface="Arial"/>
          <a:ea typeface="Arial"/>
          <a:cs typeface="Arial"/>
          <a:sym typeface="Arial"/>
        </a:defRPr>
      </a:lvl2pPr>
      <a:lvl3pPr marL="1219200" indent="-304800">
        <a:spcBef>
          <a:spcPts val="700"/>
        </a:spcBef>
        <a:buClr>
          <a:srgbClr val="990000"/>
        </a:buClr>
        <a:buSzPct val="100000"/>
        <a:buFont typeface="Helvetica"/>
        <a:buChar char="▪"/>
        <a:defRPr sz="3200">
          <a:latin typeface="Arial"/>
          <a:ea typeface="Arial"/>
          <a:cs typeface="Arial"/>
          <a:sym typeface="Arial"/>
        </a:defRPr>
      </a:lvl3pPr>
      <a:lvl4pPr marL="1737360" indent="-365760">
        <a:spcBef>
          <a:spcPts val="700"/>
        </a:spcBef>
        <a:buClr>
          <a:srgbClr val="990000"/>
        </a:buClr>
        <a:buSzPct val="100000"/>
        <a:buFont typeface="Helvetica"/>
        <a:buChar char="▪"/>
        <a:defRPr sz="3200">
          <a:latin typeface="Arial"/>
          <a:ea typeface="Arial"/>
          <a:cs typeface="Arial"/>
          <a:sym typeface="Arial"/>
        </a:defRPr>
      </a:lvl4pPr>
      <a:lvl5pPr marL="2235200" indent="-406400">
        <a:spcBef>
          <a:spcPts val="700"/>
        </a:spcBef>
        <a:buClr>
          <a:srgbClr val="990000"/>
        </a:buClr>
        <a:buSzPct val="100000"/>
        <a:buFont typeface="Helvetica"/>
        <a:buChar char="▪"/>
        <a:defRPr sz="3200">
          <a:latin typeface="Arial"/>
          <a:ea typeface="Arial"/>
          <a:cs typeface="Arial"/>
          <a:sym typeface="Arial"/>
        </a:defRPr>
      </a:lvl5pPr>
      <a:lvl6pPr marL="2692400" indent="-406400">
        <a:spcBef>
          <a:spcPts val="700"/>
        </a:spcBef>
        <a:buClr>
          <a:srgbClr val="990000"/>
        </a:buClr>
        <a:buSzPct val="100000"/>
        <a:buFont typeface="Helvetica"/>
        <a:buChar char="•"/>
        <a:defRPr sz="3200">
          <a:latin typeface="Arial"/>
          <a:ea typeface="Arial"/>
          <a:cs typeface="Arial"/>
          <a:sym typeface="Arial"/>
        </a:defRPr>
      </a:lvl6pPr>
      <a:lvl7pPr marL="3149600" indent="-406400">
        <a:spcBef>
          <a:spcPts val="700"/>
        </a:spcBef>
        <a:buClr>
          <a:srgbClr val="990000"/>
        </a:buClr>
        <a:buSzPct val="100000"/>
        <a:buFont typeface="Helvetica"/>
        <a:buChar char="•"/>
        <a:defRPr sz="3200">
          <a:latin typeface="Arial"/>
          <a:ea typeface="Arial"/>
          <a:cs typeface="Arial"/>
          <a:sym typeface="Arial"/>
        </a:defRPr>
      </a:lvl7pPr>
      <a:lvl8pPr marL="3606800" indent="-406400">
        <a:spcBef>
          <a:spcPts val="700"/>
        </a:spcBef>
        <a:buClr>
          <a:srgbClr val="990000"/>
        </a:buClr>
        <a:buSzPct val="100000"/>
        <a:buFont typeface="Helvetica"/>
        <a:buChar char="•"/>
        <a:defRPr sz="3200">
          <a:latin typeface="Arial"/>
          <a:ea typeface="Arial"/>
          <a:cs typeface="Arial"/>
          <a:sym typeface="Arial"/>
        </a:defRPr>
      </a:lvl8pPr>
      <a:lvl9pPr marL="4064000" indent="-406400">
        <a:spcBef>
          <a:spcPts val="700"/>
        </a:spcBef>
        <a:buClr>
          <a:srgbClr val="990000"/>
        </a:buClr>
        <a:buSzPct val="100000"/>
        <a:buFont typeface="Helvetica"/>
        <a:buChar char="•"/>
        <a:defRPr sz="3200">
          <a:latin typeface="Arial"/>
          <a:ea typeface="Arial"/>
          <a:cs typeface="Arial"/>
          <a:sym typeface="Arial"/>
        </a:defRPr>
      </a:lvl9pPr>
    </p:bodyStyle>
    <p:otherStyle>
      <a:lvl1pPr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>
            <a:spLocks noGrp="1"/>
          </p:cNvSpPr>
          <p:nvPr>
            <p:ph type="title" idx="4294967295"/>
          </p:nvPr>
        </p:nvSpPr>
        <p:spPr>
          <a:xfrm>
            <a:off x="827087" y="2349500"/>
            <a:ext cx="7848601" cy="14398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 algn="ctr" defTabSz="740663">
              <a:defRPr sz="1800">
                <a:solidFill>
                  <a:srgbClr val="000000"/>
                </a:solidFill>
              </a:defRPr>
            </a:pPr>
            <a:r>
              <a:rPr sz="2592" dirty="0">
                <a:solidFill>
                  <a:srgbClr val="000099"/>
                </a:solidFill>
              </a:rPr>
              <a:t/>
            </a:r>
            <a:br>
              <a:rPr sz="2592" dirty="0">
                <a:solidFill>
                  <a:srgbClr val="000099"/>
                </a:solidFill>
              </a:rPr>
            </a:br>
            <a:r>
              <a:rPr sz="2592" dirty="0"/>
              <a:t>UNIVERSIDAD DEL ADULTO MAYOR</a:t>
            </a:r>
            <a:br>
              <a:rPr sz="2592" dirty="0"/>
            </a:br>
            <a:r>
              <a:rPr sz="1944" dirty="0">
                <a:solidFill>
                  <a:srgbClr val="000099"/>
                </a:solidFill>
              </a:rPr>
              <a:t>El </a:t>
            </a:r>
            <a:r>
              <a:rPr sz="1944" dirty="0" err="1">
                <a:solidFill>
                  <a:srgbClr val="000099"/>
                </a:solidFill>
              </a:rPr>
              <a:t>trabajo</a:t>
            </a:r>
            <a:r>
              <a:rPr sz="1944" dirty="0">
                <a:solidFill>
                  <a:srgbClr val="000099"/>
                </a:solidFill>
              </a:rPr>
              <a:t> </a:t>
            </a:r>
            <a:r>
              <a:rPr sz="1944" dirty="0" err="1">
                <a:solidFill>
                  <a:srgbClr val="000099"/>
                </a:solidFill>
              </a:rPr>
              <a:t>intergeneracional</a:t>
            </a:r>
            <a:r>
              <a:rPr sz="1944" dirty="0">
                <a:solidFill>
                  <a:srgbClr val="000099"/>
                </a:solidFill>
              </a:rPr>
              <a:t>: </a:t>
            </a:r>
            <a:r>
              <a:rPr sz="1944" dirty="0" err="1">
                <a:solidFill>
                  <a:srgbClr val="000099"/>
                </a:solidFill>
              </a:rPr>
              <a:t>eje</a:t>
            </a:r>
            <a:r>
              <a:rPr sz="1944" dirty="0">
                <a:solidFill>
                  <a:srgbClr val="000099"/>
                </a:solidFill>
              </a:rPr>
              <a:t> en la </a:t>
            </a:r>
            <a:r>
              <a:rPr sz="1944" dirty="0" err="1">
                <a:solidFill>
                  <a:srgbClr val="000099"/>
                </a:solidFill>
              </a:rPr>
              <a:t>construcción</a:t>
            </a:r>
            <a:r>
              <a:rPr sz="1944" dirty="0">
                <a:solidFill>
                  <a:srgbClr val="000099"/>
                </a:solidFill>
              </a:rPr>
              <a:t> de </a:t>
            </a:r>
            <a:r>
              <a:rPr sz="1944" dirty="0" err="1">
                <a:solidFill>
                  <a:srgbClr val="000099"/>
                </a:solidFill>
              </a:rPr>
              <a:t>una</a:t>
            </a:r>
            <a:r>
              <a:rPr sz="1944" dirty="0">
                <a:solidFill>
                  <a:srgbClr val="000099"/>
                </a:solidFill>
              </a:rPr>
              <a:t> </a:t>
            </a:r>
            <a:r>
              <a:rPr sz="1944" dirty="0" err="1">
                <a:solidFill>
                  <a:srgbClr val="000099"/>
                </a:solidFill>
              </a:rPr>
              <a:t>política</a:t>
            </a:r>
            <a:r>
              <a:rPr sz="1944" dirty="0">
                <a:solidFill>
                  <a:srgbClr val="000099"/>
                </a:solidFill>
              </a:rPr>
              <a:t> </a:t>
            </a:r>
            <a:r>
              <a:rPr sz="1944" dirty="0" err="1">
                <a:solidFill>
                  <a:srgbClr val="000099"/>
                </a:solidFill>
              </a:rPr>
              <a:t>universitaria</a:t>
            </a:r>
            <a:r>
              <a:rPr sz="1944" dirty="0">
                <a:solidFill>
                  <a:srgbClr val="000099"/>
                </a:solidFill>
              </a:rPr>
              <a:t> </a:t>
            </a:r>
            <a:r>
              <a:rPr sz="1944" dirty="0" err="1">
                <a:solidFill>
                  <a:srgbClr val="000099"/>
                </a:solidFill>
              </a:rPr>
              <a:t>saludable</a:t>
            </a:r>
            <a:endParaRPr sz="1944" dirty="0">
              <a:solidFill>
                <a:srgbClr val="000099"/>
              </a:solidFill>
            </a:endParaRPr>
          </a:p>
        </p:txBody>
      </p:sp>
      <p:pic>
        <p:nvPicPr>
          <p:cNvPr id="13" name="logo-uv.jpeg" descr="logo-uv.jpg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611187" y="79375"/>
            <a:ext cx="1620838" cy="1404938"/>
          </a:xfrm>
          <a:prstGeom prst="rect">
            <a:avLst/>
          </a:prstGeom>
          <a:ln w="12700">
            <a:miter lim="400000"/>
          </a:ln>
        </p:spPr>
      </p:pic>
      <p:sp>
        <p:nvSpPr>
          <p:cNvPr id="14" name="Shape 14"/>
          <p:cNvSpPr/>
          <p:nvPr/>
        </p:nvSpPr>
        <p:spPr>
          <a:xfrm>
            <a:off x="1258887" y="4443710"/>
            <a:ext cx="7705726" cy="9233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l">
              <a:defRPr sz="1800"/>
            </a:pPr>
            <a:r>
              <a:rPr sz="2000" dirty="0"/>
              <a:t>Enrique Hernández </a:t>
            </a:r>
            <a:r>
              <a:rPr sz="2000" dirty="0" err="1" smtClean="0"/>
              <a:t>Guerson</a:t>
            </a:r>
            <a:r>
              <a:rPr lang="es-MX" sz="2000" dirty="0"/>
              <a:t>.</a:t>
            </a:r>
            <a:r>
              <a:rPr lang="es-MX" sz="2000" dirty="0" smtClean="0"/>
              <a:t> </a:t>
            </a:r>
            <a:r>
              <a:rPr lang="es-MX" sz="2000" dirty="0" err="1" smtClean="0"/>
              <a:t>CEnDHIU</a:t>
            </a:r>
            <a:endParaRPr sz="2000" dirty="0"/>
          </a:p>
          <a:p>
            <a:pPr lvl="0" algn="l">
              <a:defRPr sz="1800"/>
            </a:pPr>
            <a:r>
              <a:rPr sz="2000" dirty="0"/>
              <a:t>S. Areli </a:t>
            </a:r>
            <a:r>
              <a:rPr sz="2000" dirty="0" err="1"/>
              <a:t>Saldaña</a:t>
            </a:r>
            <a:r>
              <a:rPr sz="2000" dirty="0"/>
              <a:t> </a:t>
            </a:r>
            <a:r>
              <a:rPr sz="2000" dirty="0" smtClean="0"/>
              <a:t>Ibarra</a:t>
            </a:r>
            <a:r>
              <a:rPr lang="es-MX" sz="2000" dirty="0" smtClean="0"/>
              <a:t>: </a:t>
            </a:r>
            <a:r>
              <a:rPr lang="es-MX" sz="2000" dirty="0" err="1" smtClean="0"/>
              <a:t>Insituto</a:t>
            </a:r>
            <a:r>
              <a:rPr lang="es-MX" sz="2000" dirty="0" smtClean="0"/>
              <a:t> de Salud Pública</a:t>
            </a:r>
            <a:endParaRPr sz="2000" dirty="0"/>
          </a:p>
          <a:p>
            <a:pPr lvl="0" algn="l">
              <a:defRPr sz="1800"/>
            </a:pPr>
            <a:endParaRPr sz="2000" dirty="0"/>
          </a:p>
        </p:txBody>
      </p:sp>
      <p:sp>
        <p:nvSpPr>
          <p:cNvPr id="15" name="Shape 15"/>
          <p:cNvSpPr/>
          <p:nvPr/>
        </p:nvSpPr>
        <p:spPr>
          <a:xfrm>
            <a:off x="1601787" y="-126454"/>
            <a:ext cx="7723188" cy="16927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ctr">
              <a:defRPr sz="1800"/>
            </a:pPr>
            <a:r>
              <a:rPr dirty="0"/>
              <a:t/>
            </a:r>
            <a:br>
              <a:rPr dirty="0"/>
            </a:br>
            <a:r>
              <a:rPr sz="2000" dirty="0"/>
              <a:t>Universidad </a:t>
            </a:r>
            <a:r>
              <a:rPr sz="2000" dirty="0" err="1"/>
              <a:t>Veracruzana</a:t>
            </a:r>
            <a:r>
              <a:rPr sz="2000" dirty="0"/>
              <a:t> </a:t>
            </a:r>
          </a:p>
          <a:p>
            <a:pPr lvl="0" algn="ctr">
              <a:defRPr sz="1800"/>
            </a:pPr>
            <a:r>
              <a:rPr lang="es-MX" b="1" dirty="0" smtClean="0"/>
              <a:t>Secretaria Académica</a:t>
            </a:r>
          </a:p>
          <a:p>
            <a:pPr lvl="0" algn="ctr">
              <a:defRPr sz="1800"/>
            </a:pPr>
            <a:r>
              <a:rPr lang="es-MX" b="1" dirty="0" smtClean="0"/>
              <a:t>Dirección General de Investigaciones</a:t>
            </a:r>
          </a:p>
          <a:p>
            <a:pPr lvl="0" algn="ctr">
              <a:defRPr sz="1800"/>
            </a:pPr>
            <a:r>
              <a:rPr dirty="0" err="1" smtClean="0"/>
              <a:t>Instituto</a:t>
            </a:r>
            <a:r>
              <a:rPr dirty="0" smtClean="0"/>
              <a:t> </a:t>
            </a:r>
            <a:r>
              <a:rPr dirty="0"/>
              <a:t>de </a:t>
            </a:r>
            <a:r>
              <a:rPr dirty="0" err="1"/>
              <a:t>Salud</a:t>
            </a:r>
            <a:r>
              <a:rPr dirty="0"/>
              <a:t> </a:t>
            </a:r>
            <a:r>
              <a:rPr dirty="0" err="1"/>
              <a:t>Pública</a:t>
            </a:r>
            <a:endParaRPr dirty="0"/>
          </a:p>
          <a:p>
            <a:pPr lvl="0" algn="ctr">
              <a:defRPr sz="1800"/>
            </a:pPr>
            <a:r>
              <a:rPr dirty="0"/>
              <a:t>Centro para el </a:t>
            </a:r>
            <a:r>
              <a:rPr dirty="0" err="1"/>
              <a:t>Desarrollo</a:t>
            </a:r>
            <a:r>
              <a:rPr dirty="0"/>
              <a:t> </a:t>
            </a:r>
            <a:r>
              <a:rPr dirty="0" err="1"/>
              <a:t>Humano</a:t>
            </a:r>
            <a:r>
              <a:rPr dirty="0"/>
              <a:t> e Integral de los </a:t>
            </a:r>
            <a:r>
              <a:rPr dirty="0" err="1"/>
              <a:t>Universitarios</a:t>
            </a:r>
            <a:endParaRPr dirty="0"/>
          </a:p>
        </p:txBody>
      </p:sp>
      <p:sp>
        <p:nvSpPr>
          <p:cNvPr id="16" name="Shape 16"/>
          <p:cNvSpPr/>
          <p:nvPr/>
        </p:nvSpPr>
        <p:spPr>
          <a:xfrm>
            <a:off x="1411287" y="6129047"/>
            <a:ext cx="7705726" cy="3752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defRPr sz="2000"/>
            </a:lvl1pPr>
          </a:lstStyle>
          <a:p>
            <a:pPr lvl="0">
              <a:defRPr sz="1800"/>
            </a:pPr>
            <a:r>
              <a:rPr sz="2000"/>
              <a:t>Enero 20 2015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>
            <a:off x="3132137" y="-26988"/>
            <a:ext cx="5761039" cy="4862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l">
              <a:defRPr sz="2800"/>
            </a:lvl1pPr>
          </a:lstStyle>
          <a:p>
            <a:pPr lvl="0">
              <a:defRPr sz="1800"/>
            </a:pPr>
            <a:r>
              <a:rPr sz="2800"/>
              <a:t>Panorama del envejecimiento</a:t>
            </a:r>
          </a:p>
        </p:txBody>
      </p:sp>
      <p:sp>
        <p:nvSpPr>
          <p:cNvPr id="27" name="Shape 27"/>
          <p:cNvSpPr/>
          <p:nvPr/>
        </p:nvSpPr>
        <p:spPr>
          <a:xfrm>
            <a:off x="684212" y="836612"/>
            <a:ext cx="7704138" cy="1854930"/>
          </a:xfrm>
          <a:prstGeom prst="rect">
            <a:avLst/>
          </a:prstGeom>
          <a:ln w="28575">
            <a:solidFill>
              <a:srgbClr val="800080"/>
            </a:solidFill>
            <a:round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 algn="ctr">
              <a:defRPr sz="1800"/>
            </a:pPr>
            <a:r>
              <a:t>La cantidad de personas de sesenta años  de edad y más llegó </a:t>
            </a:r>
          </a:p>
          <a:p>
            <a:pPr lvl="0" algn="ctr">
              <a:defRPr sz="1800"/>
            </a:pPr>
            <a:r>
              <a:t>a casi 810 millones. (11,5% de la población mundial). </a:t>
            </a:r>
          </a:p>
          <a:p>
            <a:pPr lvl="0" algn="ctr">
              <a:defRPr sz="1800"/>
            </a:pPr>
            <a:endParaRPr/>
          </a:p>
          <a:p>
            <a:pPr lvl="0" algn="l">
              <a:defRPr sz="1800"/>
            </a:pPr>
            <a:r>
              <a:t>Se ha de llegar a 1.000 millones dentro de menos de diez años y ha de duplicarse  hacia 2050</a:t>
            </a:r>
            <a:r>
              <a:rPr sz="1600"/>
              <a:t>,</a:t>
            </a:r>
          </a:p>
          <a:p>
            <a:pPr lvl="0" algn="l">
              <a:defRPr sz="1800"/>
            </a:pPr>
            <a:r>
              <a:rPr sz="1600"/>
              <a:t> </a:t>
            </a:r>
            <a:r>
              <a:rPr sz="1200"/>
              <a:t>(Organización Mundial de la Salud, 2011).</a:t>
            </a:r>
          </a:p>
        </p:txBody>
      </p:sp>
      <p:sp>
        <p:nvSpPr>
          <p:cNvPr id="28" name="Shape 28"/>
          <p:cNvSpPr/>
          <p:nvPr/>
        </p:nvSpPr>
        <p:spPr>
          <a:xfrm>
            <a:off x="971550" y="2997200"/>
            <a:ext cx="6264275" cy="912637"/>
          </a:xfrm>
          <a:prstGeom prst="rect">
            <a:avLst/>
          </a:prstGeom>
          <a:ln w="28575">
            <a:solidFill>
              <a:srgbClr val="FF9933"/>
            </a:solidFill>
            <a:round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defRPr sz="1800"/>
            </a:lvl1pPr>
          </a:lstStyle>
          <a:p>
            <a:pPr lvl="0"/>
            <a:r>
              <a:t>América Latina,  de un 5,6 % de la población total de la región en 1950 a un 10% en 2010, un 21% en 2040 y el 26 % en 2050</a:t>
            </a:r>
          </a:p>
        </p:txBody>
      </p:sp>
      <p:sp>
        <p:nvSpPr>
          <p:cNvPr id="29" name="Shape 29"/>
          <p:cNvSpPr/>
          <p:nvPr/>
        </p:nvSpPr>
        <p:spPr>
          <a:xfrm>
            <a:off x="1187450" y="3933825"/>
            <a:ext cx="7129463" cy="1231799"/>
          </a:xfrm>
          <a:prstGeom prst="rect">
            <a:avLst/>
          </a:prstGeom>
          <a:ln w="28575">
            <a:solidFill>
              <a:srgbClr val="00B050"/>
            </a:solidFill>
            <a:round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 algn="ctr">
              <a:defRPr sz="1800"/>
            </a:pPr>
            <a:r>
              <a:t>México, 10,055,379 personas,  9.06% de la población total del país </a:t>
            </a:r>
          </a:p>
          <a:p>
            <a:pPr lvl="0" algn="just">
              <a:defRPr sz="1800"/>
            </a:pPr>
            <a:r>
              <a:t>(Censo de Población 2010) </a:t>
            </a:r>
          </a:p>
          <a:p>
            <a:pPr lvl="0" algn="just">
              <a:defRPr sz="1800"/>
            </a:pPr>
            <a:endParaRPr sz="1200"/>
          </a:p>
          <a:p>
            <a:pPr lvl="0" algn="ctr">
              <a:defRPr sz="1800"/>
            </a:pPr>
            <a:r>
              <a:rPr sz="1400"/>
              <a:t>Junio de 2013 se calcula 11, 264, 358</a:t>
            </a:r>
          </a:p>
          <a:p>
            <a:pPr lvl="0" algn="ctr">
              <a:defRPr sz="1800"/>
            </a:pPr>
            <a:r>
              <a:rPr sz="1400"/>
              <a:t>un incremento diario de 1041.3 personas.   (González, C, 2013). </a:t>
            </a:r>
          </a:p>
        </p:txBody>
      </p:sp>
      <p:sp>
        <p:nvSpPr>
          <p:cNvPr id="30" name="Shape 30"/>
          <p:cNvSpPr/>
          <p:nvPr/>
        </p:nvSpPr>
        <p:spPr>
          <a:xfrm>
            <a:off x="1331912" y="5589587"/>
            <a:ext cx="7618413" cy="912637"/>
          </a:xfrm>
          <a:prstGeom prst="rect">
            <a:avLst/>
          </a:prstGeom>
          <a:ln w="28575">
            <a:solidFill>
              <a:srgbClr val="E11FAA"/>
            </a:solidFill>
            <a:round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0" algn="ctr">
              <a:defRPr sz="1800"/>
            </a:pPr>
            <a:r>
              <a:t>Veracruz, los incrementos reportados entre 1990 y 2010; son 1990: 6.2 %; 2000: 8.0 % y 2010: 10.4% </a:t>
            </a:r>
          </a:p>
          <a:p>
            <a:pPr lvl="0" algn="l">
              <a:defRPr sz="1800"/>
            </a:pPr>
            <a:r>
              <a:t>(</a:t>
            </a:r>
            <a:r>
              <a:rPr sz="1200"/>
              <a:t>Gobierno del Estado de Veracruz. 2011</a:t>
            </a:r>
            <a:r>
              <a:t>). 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Table 32"/>
          <p:cNvGraphicFramePr/>
          <p:nvPr/>
        </p:nvGraphicFramePr>
        <p:xfrm>
          <a:off x="1258887" y="2111375"/>
          <a:ext cx="7200899" cy="3124008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073150"/>
                <a:gridCol w="1103312"/>
                <a:gridCol w="1103312"/>
                <a:gridCol w="3921125"/>
              </a:tblGrid>
              <a:tr h="365125"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defRPr sz="1800" b="0" i="0"/>
                      </a:pPr>
                      <a:r>
                        <a:rPr sz="1600"/>
                        <a:t>Indicador 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defRPr sz="1800" b="0" i="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50000"/>
                        </a:lnSpc>
                        <a:defRPr sz="1800" b="0" i="0"/>
                      </a:pPr>
                      <a:r>
                        <a:rPr sz="1600"/>
                        <a:t>Porcentaje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50000"/>
                        </a:lnSpc>
                        <a:defRPr sz="1800" b="0" i="0"/>
                      </a:pPr>
                      <a:r>
                        <a:rPr sz="1600"/>
                        <a:t>Descripción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</a:tr>
              <a:tr h="366712"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defRPr sz="1800" b="0" i="0"/>
                      </a:pPr>
                      <a:r>
                        <a:rPr sz="1600"/>
                        <a:t>21 - 30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defRPr sz="1800" b="0" i="0"/>
                      </a:pPr>
                      <a:r>
                        <a:rPr sz="1600" b="1" i="1"/>
                        <a:t>9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50000"/>
                        </a:lnSpc>
                        <a:defRPr sz="1800" b="0" i="0"/>
                      </a:pPr>
                      <a:r>
                        <a:rPr sz="1600"/>
                        <a:t>0.45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defRPr sz="1800" b="0" i="0"/>
                      </a:pPr>
                      <a:r>
                        <a:rPr sz="1600"/>
                        <a:t>Académicos (hombres y mujeres) menores de 50 años de edad 736 (37.49%)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defRPr sz="1800" b="0" i="0"/>
                      </a:pPr>
                      <a:r>
                        <a:rPr sz="1600"/>
                        <a:t>31 -40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defRPr sz="1800" b="0" i="0"/>
                      </a:pPr>
                      <a:r>
                        <a:rPr sz="1600" b="1" i="1"/>
                        <a:t>244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50000"/>
                        </a:lnSpc>
                        <a:defRPr sz="1800" b="0" i="0"/>
                      </a:pPr>
                      <a:r>
                        <a:rPr sz="1600"/>
                        <a:t>12.42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66712"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defRPr sz="1800" b="0" i="0"/>
                      </a:pPr>
                      <a:r>
                        <a:rPr sz="1600"/>
                        <a:t>41 - 50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defRPr sz="1800" b="0" i="0"/>
                      </a:pPr>
                      <a:r>
                        <a:rPr sz="1600" b="1" i="1"/>
                        <a:t>483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50000"/>
                        </a:lnSpc>
                        <a:defRPr sz="1800" b="0" i="0"/>
                      </a:pPr>
                      <a:r>
                        <a:rPr sz="1600"/>
                        <a:t>24.60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65125"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defRPr sz="1800" b="0" i="0"/>
                      </a:pPr>
                      <a:r>
                        <a:rPr sz="1600"/>
                        <a:t>51 - 60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defRPr sz="1800" b="0" i="0"/>
                      </a:pPr>
                      <a:r>
                        <a:rPr sz="1600" b="1" i="1"/>
                        <a:t>768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50000"/>
                        </a:lnSpc>
                        <a:defRPr sz="1800" b="0" i="0"/>
                      </a:pPr>
                      <a:r>
                        <a:rPr sz="1600"/>
                        <a:t>39.12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defRPr sz="1800" b="0" i="0"/>
                      </a:pPr>
                      <a:r>
                        <a:rPr sz="1600"/>
                        <a:t>Académicos (hombres y mujeres) mayores de 50 años de edad  768  (39.12%) 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defRPr sz="1800" b="0" i="0"/>
                      </a:pPr>
                      <a:r>
                        <a:rPr sz="1600"/>
                        <a:t>61 -70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defRPr sz="1800" b="0" i="0"/>
                      </a:pPr>
                      <a:r>
                        <a:rPr sz="1600" b="1" i="1"/>
                        <a:t>395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50000"/>
                        </a:lnSpc>
                        <a:defRPr sz="1800" b="0" i="0"/>
                      </a:pPr>
                      <a:r>
                        <a:rPr sz="1600"/>
                        <a:t>20.12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66712"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defRPr sz="1800" b="0" i="0"/>
                      </a:pPr>
                      <a:r>
                        <a:rPr sz="1600"/>
                        <a:t>+ de 70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defRPr sz="1800" b="0" i="0"/>
                      </a:pPr>
                      <a:r>
                        <a:rPr sz="1600" b="1" i="1"/>
                        <a:t>64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50000"/>
                        </a:lnSpc>
                        <a:defRPr sz="1800" b="0" i="0"/>
                      </a:pPr>
                      <a:r>
                        <a:rPr sz="1600"/>
                        <a:t>3.2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560387"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defRPr sz="1800" b="0" i="0"/>
                      </a:pPr>
                      <a:r>
                        <a:rPr sz="1600"/>
                        <a:t>Total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defRPr sz="1800" b="0" i="0"/>
                      </a:pPr>
                      <a:r>
                        <a:rPr sz="1600" b="1" i="1"/>
                        <a:t>1963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50000"/>
                        </a:lnSpc>
                        <a:defRPr sz="1800" b="0" i="0"/>
                      </a:pPr>
                      <a:r>
                        <a:rPr sz="1600"/>
                        <a:t>99.9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just">
                        <a:lnSpc>
                          <a:spcPct val="115000"/>
                        </a:lnSpc>
                        <a:defRPr sz="1800" b="0" i="0"/>
                      </a:pPr>
                      <a:r>
                        <a:rPr sz="1600"/>
                        <a:t>Académicos (hombres y mujeres) mayores de 60 años de edad 459 (23.32%)</a:t>
                      </a:r>
                    </a:p>
                  </a:txBody>
                  <a:tcPr marL="0" marR="0" marT="0" marB="0" horzOverflow="overflow">
                    <a:lnL w="12700">
                      <a:solidFill>
                        <a:srgbClr val="000000"/>
                      </a:solidFill>
                      <a:round/>
                    </a:lnL>
                    <a:lnR w="12700">
                      <a:solidFill>
                        <a:srgbClr val="000000"/>
                      </a:solidFill>
                      <a:round/>
                    </a:lnR>
                    <a:lnT w="12700">
                      <a:solidFill>
                        <a:srgbClr val="000000"/>
                      </a:solidFill>
                      <a:round/>
                    </a:lnT>
                    <a:lnB w="12700">
                      <a:solidFill>
                        <a:srgbClr val="000000"/>
                      </a:solidFill>
                      <a:round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3" name="Shape 33"/>
          <p:cNvSpPr>
            <a:spLocks noGrp="1"/>
          </p:cNvSpPr>
          <p:nvPr>
            <p:ph type="title" idx="4294967295"/>
          </p:nvPr>
        </p:nvSpPr>
        <p:spPr>
          <a:xfrm>
            <a:off x="812800" y="461962"/>
            <a:ext cx="8059738" cy="523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sz="28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000099"/>
                </a:solidFill>
              </a:rPr>
              <a:t>Panorama del envejecimiento, en la UV</a:t>
            </a:r>
          </a:p>
        </p:txBody>
      </p:sp>
      <p:sp>
        <p:nvSpPr>
          <p:cNvPr id="34" name="Shape 34"/>
          <p:cNvSpPr/>
          <p:nvPr/>
        </p:nvSpPr>
        <p:spPr>
          <a:xfrm>
            <a:off x="1187450" y="1427162"/>
            <a:ext cx="7705725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115000"/>
              </a:lnSpc>
              <a:defRPr sz="1800">
                <a:solidFill>
                  <a:srgbClr val="FF9933"/>
                </a:solidFill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FF9933"/>
                </a:solidFill>
              </a:rPr>
              <a:t>Académicos de tiempo completo  </a:t>
            </a:r>
          </a:p>
        </p:txBody>
      </p:sp>
      <p:sp>
        <p:nvSpPr>
          <p:cNvPr id="35" name="Shape 35"/>
          <p:cNvSpPr/>
          <p:nvPr/>
        </p:nvSpPr>
        <p:spPr>
          <a:xfrm>
            <a:off x="971550" y="6053137"/>
            <a:ext cx="7921625" cy="4344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l">
              <a:lnSpc>
                <a:spcPct val="150000"/>
              </a:lnSpc>
              <a:defRPr sz="1000"/>
            </a:lvl1pPr>
          </a:lstStyle>
          <a:p>
            <a:pPr lvl="0">
              <a:defRPr sz="1800"/>
            </a:pPr>
            <a:r>
              <a:rPr sz="1000"/>
              <a:t>Elaboración propia con datos del  Prontuario 2013.Innovación académica y descentralización para la sustentabilidad .  http://www.uv.mx/informacion-estadistica/prontuario/documents/PRONTUARIO.pdf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684212" y="1557337"/>
            <a:ext cx="8135938" cy="9233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just">
              <a:defRPr sz="1800"/>
            </a:pPr>
            <a:r>
              <a:rPr sz="1600" dirty="0"/>
              <a:t>1. </a:t>
            </a:r>
            <a:r>
              <a:rPr dirty="0" err="1"/>
              <a:t>Reconocer</a:t>
            </a:r>
            <a:r>
              <a:rPr dirty="0"/>
              <a:t> </a:t>
            </a:r>
            <a:r>
              <a:rPr dirty="0" err="1"/>
              <a:t>que</a:t>
            </a:r>
            <a:r>
              <a:rPr dirty="0"/>
              <a:t> el </a:t>
            </a:r>
            <a:r>
              <a:rPr dirty="0" err="1"/>
              <a:t>envejecimiento</a:t>
            </a:r>
            <a:r>
              <a:rPr dirty="0"/>
              <a:t> de la </a:t>
            </a:r>
            <a:r>
              <a:rPr dirty="0" err="1"/>
              <a:t>población</a:t>
            </a:r>
            <a:r>
              <a:rPr dirty="0"/>
              <a:t> </a:t>
            </a:r>
            <a:r>
              <a:rPr dirty="0" err="1"/>
              <a:t>es</a:t>
            </a:r>
            <a:r>
              <a:rPr dirty="0"/>
              <a:t> </a:t>
            </a:r>
            <a:r>
              <a:rPr dirty="0" smtClean="0"/>
              <a:t>inevitable</a:t>
            </a:r>
            <a:r>
              <a:rPr lang="es-MX" dirty="0" smtClean="0"/>
              <a:t>---</a:t>
            </a:r>
            <a:r>
              <a:rPr dirty="0" smtClean="0"/>
              <a:t> </a:t>
            </a:r>
            <a:r>
              <a:rPr dirty="0" err="1"/>
              <a:t>que</a:t>
            </a:r>
            <a:r>
              <a:rPr dirty="0"/>
              <a:t> </a:t>
            </a:r>
            <a:r>
              <a:rPr dirty="0" err="1"/>
              <a:t>es</a:t>
            </a:r>
            <a:r>
              <a:rPr dirty="0"/>
              <a:t> </a:t>
            </a:r>
            <a:r>
              <a:rPr dirty="0" err="1"/>
              <a:t>necesario</a:t>
            </a:r>
            <a:r>
              <a:rPr dirty="0"/>
              <a:t> </a:t>
            </a:r>
            <a:r>
              <a:rPr b="1" i="1" dirty="0" err="1">
                <a:solidFill>
                  <a:srgbClr val="800080"/>
                </a:solidFill>
              </a:rPr>
              <a:t>prepararse</a:t>
            </a:r>
            <a:r>
              <a:rPr b="1" i="1" dirty="0">
                <a:solidFill>
                  <a:srgbClr val="800080"/>
                </a:solidFill>
              </a:rPr>
              <a:t> … </a:t>
            </a:r>
            <a:r>
              <a:rPr b="1" i="1" dirty="0" err="1">
                <a:solidFill>
                  <a:srgbClr val="800080"/>
                </a:solidFill>
              </a:rPr>
              <a:t>reformas</a:t>
            </a:r>
            <a:r>
              <a:rPr b="1" i="1" dirty="0">
                <a:solidFill>
                  <a:srgbClr val="800080"/>
                </a:solidFill>
              </a:rPr>
              <a:t> </a:t>
            </a:r>
            <a:r>
              <a:rPr b="1" i="1" dirty="0" err="1">
                <a:solidFill>
                  <a:srgbClr val="800080"/>
                </a:solidFill>
              </a:rPr>
              <a:t>políticas</a:t>
            </a:r>
            <a:r>
              <a:rPr b="1" i="1" dirty="0">
                <a:solidFill>
                  <a:srgbClr val="800080"/>
                </a:solidFill>
              </a:rPr>
              <a:t>, </a:t>
            </a:r>
            <a:r>
              <a:rPr b="1" i="1" dirty="0" err="1">
                <a:solidFill>
                  <a:srgbClr val="800080"/>
                </a:solidFill>
              </a:rPr>
              <a:t>económicas</a:t>
            </a:r>
            <a:r>
              <a:rPr b="1" i="1" dirty="0">
                <a:solidFill>
                  <a:srgbClr val="800080"/>
                </a:solidFill>
              </a:rPr>
              <a:t> y </a:t>
            </a:r>
            <a:r>
              <a:rPr b="1" i="1" dirty="0" err="1">
                <a:solidFill>
                  <a:srgbClr val="800080"/>
                </a:solidFill>
              </a:rPr>
              <a:t>sociales</a:t>
            </a:r>
            <a:r>
              <a:rPr b="1" i="1" dirty="0">
                <a:solidFill>
                  <a:srgbClr val="800080"/>
                </a:solidFill>
              </a:rPr>
              <a:t> </a:t>
            </a:r>
            <a:r>
              <a:rPr b="1" i="1" dirty="0" err="1">
                <a:solidFill>
                  <a:srgbClr val="800080"/>
                </a:solidFill>
              </a:rPr>
              <a:t>que</a:t>
            </a:r>
            <a:r>
              <a:rPr b="1" i="1" dirty="0">
                <a:solidFill>
                  <a:srgbClr val="800080"/>
                </a:solidFill>
              </a:rPr>
              <a:t> se </a:t>
            </a:r>
            <a:r>
              <a:rPr b="1" i="1" dirty="0" err="1">
                <a:solidFill>
                  <a:srgbClr val="800080"/>
                </a:solidFill>
              </a:rPr>
              <a:t>necesitan</a:t>
            </a:r>
            <a:endParaRPr b="1" i="1" dirty="0">
              <a:solidFill>
                <a:srgbClr val="800080"/>
              </a:solidFill>
            </a:endParaRPr>
          </a:p>
        </p:txBody>
      </p:sp>
      <p:sp>
        <p:nvSpPr>
          <p:cNvPr id="38" name="Shape 38"/>
          <p:cNvSpPr/>
          <p:nvPr/>
        </p:nvSpPr>
        <p:spPr>
          <a:xfrm>
            <a:off x="684212" y="347662"/>
            <a:ext cx="8243888" cy="11507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ctr">
              <a:defRPr sz="1800"/>
            </a:pPr>
            <a:r>
              <a:t>En el 2012, el  Fondo de Población de Naciones Unidas  </a:t>
            </a:r>
          </a:p>
          <a:p>
            <a:pPr lvl="0" algn="ctr">
              <a:defRPr sz="1800"/>
            </a:pPr>
            <a:endParaRPr/>
          </a:p>
          <a:p>
            <a:pPr lvl="0" algn="l">
              <a:defRPr sz="1800"/>
            </a:pPr>
            <a:r>
              <a:rPr>
                <a:solidFill>
                  <a:srgbClr val="FF9933"/>
                </a:solidFill>
              </a:rPr>
              <a:t>10 Retos</a:t>
            </a:r>
          </a:p>
          <a:p>
            <a:pPr lvl="0" algn="ctr">
              <a:defRPr sz="1800"/>
            </a:pPr>
            <a:r>
              <a:rPr>
                <a:solidFill>
                  <a:srgbClr val="FF9933"/>
                </a:solidFill>
              </a:rPr>
              <a:t> </a:t>
            </a:r>
          </a:p>
        </p:txBody>
      </p:sp>
      <p:sp>
        <p:nvSpPr>
          <p:cNvPr id="39" name="Shape 39"/>
          <p:cNvSpPr/>
          <p:nvPr/>
        </p:nvSpPr>
        <p:spPr>
          <a:xfrm>
            <a:off x="684212" y="2769924"/>
            <a:ext cx="8280401" cy="18928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just">
              <a:defRPr sz="1800"/>
            </a:pPr>
            <a:r>
              <a:rPr sz="1200" dirty="0"/>
              <a:t>8. </a:t>
            </a:r>
            <a:r>
              <a:rPr sz="1600" dirty="0" err="1"/>
              <a:t>Efectuar</a:t>
            </a:r>
            <a:r>
              <a:rPr sz="1600" dirty="0"/>
              <a:t> </a:t>
            </a:r>
            <a:r>
              <a:rPr sz="1600" dirty="0" err="1"/>
              <a:t>inversiones</a:t>
            </a:r>
            <a:r>
              <a:rPr sz="1600" dirty="0"/>
              <a:t> </a:t>
            </a:r>
            <a:r>
              <a:rPr sz="1600" dirty="0" err="1"/>
              <a:t>en</a:t>
            </a:r>
            <a:r>
              <a:rPr sz="1600" dirty="0"/>
              <a:t> los </a:t>
            </a:r>
            <a:r>
              <a:rPr sz="1600" dirty="0" err="1"/>
              <a:t>j</a:t>
            </a:r>
            <a:r>
              <a:rPr sz="1600" dirty="0" err="1">
                <a:latin typeface="Calibri"/>
                <a:ea typeface="Calibri"/>
                <a:cs typeface="Calibri"/>
                <a:sym typeface="Calibri"/>
              </a:rPr>
              <a:t>ó</a:t>
            </a:r>
            <a:r>
              <a:rPr sz="1600" dirty="0" err="1"/>
              <a:t>venes</a:t>
            </a:r>
            <a:r>
              <a:rPr sz="1600" dirty="0"/>
              <a:t>, </a:t>
            </a:r>
            <a:r>
              <a:rPr sz="1600" dirty="0" err="1"/>
              <a:t>promoviendo</a:t>
            </a:r>
            <a:r>
              <a:rPr sz="1600" dirty="0"/>
              <a:t> </a:t>
            </a:r>
            <a:r>
              <a:rPr sz="1600" dirty="0" err="1"/>
              <a:t>h</a:t>
            </a:r>
            <a:r>
              <a:rPr sz="1600" dirty="0" err="1">
                <a:latin typeface="Calibri"/>
                <a:ea typeface="Calibri"/>
                <a:cs typeface="Calibri"/>
                <a:sym typeface="Calibri"/>
              </a:rPr>
              <a:t>á</a:t>
            </a:r>
            <a:r>
              <a:rPr sz="1600" dirty="0" err="1"/>
              <a:t>bitos</a:t>
            </a:r>
            <a:r>
              <a:rPr sz="1600" dirty="0"/>
              <a:t> </a:t>
            </a:r>
            <a:r>
              <a:rPr sz="1600" dirty="0" err="1"/>
              <a:t>saludables</a:t>
            </a:r>
            <a:r>
              <a:rPr sz="1600" dirty="0"/>
              <a:t> y </a:t>
            </a:r>
            <a:r>
              <a:rPr sz="1600" dirty="0" err="1"/>
              <a:t>oportunidades</a:t>
            </a:r>
            <a:r>
              <a:rPr sz="1600" dirty="0"/>
              <a:t> de </a:t>
            </a:r>
            <a:r>
              <a:rPr sz="1600" dirty="0" err="1"/>
              <a:t>educaci</a:t>
            </a:r>
            <a:r>
              <a:rPr sz="1600" dirty="0" err="1">
                <a:latin typeface="Calibri"/>
                <a:ea typeface="Calibri"/>
                <a:cs typeface="Calibri"/>
                <a:sym typeface="Calibri"/>
              </a:rPr>
              <a:t>ó</a:t>
            </a:r>
            <a:r>
              <a:rPr sz="1600" dirty="0" err="1"/>
              <a:t>n</a:t>
            </a:r>
            <a:r>
              <a:rPr sz="1600" dirty="0"/>
              <a:t> y </a:t>
            </a:r>
            <a:r>
              <a:rPr sz="1600" dirty="0" err="1"/>
              <a:t>empleo</a:t>
            </a:r>
            <a:r>
              <a:rPr sz="1600" dirty="0"/>
              <a:t>.., </a:t>
            </a:r>
            <a:r>
              <a:rPr sz="1600" b="1" i="1" dirty="0" err="1">
                <a:solidFill>
                  <a:srgbClr val="800080"/>
                </a:solidFill>
              </a:rPr>
              <a:t>como</a:t>
            </a:r>
            <a:r>
              <a:rPr sz="1600" b="1" i="1" dirty="0">
                <a:solidFill>
                  <a:srgbClr val="800080"/>
                </a:solidFill>
              </a:rPr>
              <a:t> la </a:t>
            </a:r>
            <a:r>
              <a:rPr sz="1600" b="1" i="1" dirty="0" err="1">
                <a:solidFill>
                  <a:srgbClr val="800080"/>
                </a:solidFill>
              </a:rPr>
              <a:t>mejor</a:t>
            </a:r>
            <a:r>
              <a:rPr sz="1600" b="1" i="1" dirty="0">
                <a:solidFill>
                  <a:srgbClr val="800080"/>
                </a:solidFill>
              </a:rPr>
              <a:t> </a:t>
            </a:r>
            <a:r>
              <a:rPr sz="1600" b="1" i="1" dirty="0" err="1">
                <a:solidFill>
                  <a:srgbClr val="800080"/>
                </a:solidFill>
              </a:rPr>
              <a:t>inversi</a:t>
            </a:r>
            <a:r>
              <a:rPr sz="1600" b="1" i="1" dirty="0" err="1">
                <a:solidFill>
                  <a:srgbClr val="800080"/>
                </a:solidFill>
                <a:latin typeface="Calibri"/>
                <a:ea typeface="Calibri"/>
                <a:cs typeface="Calibri"/>
                <a:sym typeface="Calibri"/>
              </a:rPr>
              <a:t>ó</a:t>
            </a:r>
            <a:r>
              <a:rPr sz="1600" b="1" i="1" dirty="0" err="1">
                <a:solidFill>
                  <a:srgbClr val="800080"/>
                </a:solidFill>
              </a:rPr>
              <a:t>n</a:t>
            </a:r>
            <a:r>
              <a:rPr sz="1600" b="1" i="1" dirty="0">
                <a:solidFill>
                  <a:srgbClr val="800080"/>
                </a:solidFill>
              </a:rPr>
              <a:t> para </a:t>
            </a:r>
            <a:r>
              <a:rPr sz="1600" b="1" i="1" dirty="0" err="1">
                <a:solidFill>
                  <a:srgbClr val="800080"/>
                </a:solidFill>
              </a:rPr>
              <a:t>mejorar</a:t>
            </a:r>
            <a:r>
              <a:rPr sz="1600" b="1" i="1" dirty="0">
                <a:solidFill>
                  <a:srgbClr val="800080"/>
                </a:solidFill>
              </a:rPr>
              <a:t> </a:t>
            </a:r>
            <a:r>
              <a:rPr sz="1600" b="1" i="1" dirty="0" err="1">
                <a:solidFill>
                  <a:srgbClr val="800080"/>
                </a:solidFill>
              </a:rPr>
              <a:t>las</a:t>
            </a:r>
            <a:r>
              <a:rPr sz="1600" b="1" i="1" dirty="0">
                <a:solidFill>
                  <a:srgbClr val="800080"/>
                </a:solidFill>
              </a:rPr>
              <a:t> </a:t>
            </a:r>
            <a:r>
              <a:rPr sz="1600" b="1" i="1" dirty="0" err="1">
                <a:solidFill>
                  <a:srgbClr val="800080"/>
                </a:solidFill>
              </a:rPr>
              <a:t>vidas</a:t>
            </a:r>
            <a:r>
              <a:rPr sz="1600" b="1" i="1" dirty="0">
                <a:solidFill>
                  <a:srgbClr val="800080"/>
                </a:solidFill>
              </a:rPr>
              <a:t> de </a:t>
            </a:r>
            <a:r>
              <a:rPr sz="1600" b="1" i="1" dirty="0" err="1">
                <a:solidFill>
                  <a:srgbClr val="800080"/>
                </a:solidFill>
              </a:rPr>
              <a:t>futuras</a:t>
            </a:r>
            <a:r>
              <a:rPr sz="1600" b="1" i="1" dirty="0">
                <a:solidFill>
                  <a:srgbClr val="800080"/>
                </a:solidFill>
              </a:rPr>
              <a:t> </a:t>
            </a:r>
            <a:r>
              <a:rPr sz="1600" b="1" i="1" dirty="0" err="1">
                <a:solidFill>
                  <a:srgbClr val="800080"/>
                </a:solidFill>
              </a:rPr>
              <a:t>generaciones</a:t>
            </a:r>
            <a:r>
              <a:rPr sz="1600" b="1" i="1" dirty="0">
                <a:solidFill>
                  <a:srgbClr val="800080"/>
                </a:solidFill>
              </a:rPr>
              <a:t> </a:t>
            </a:r>
            <a:r>
              <a:rPr sz="1600" dirty="0"/>
              <a:t>de personas </a:t>
            </a:r>
            <a:r>
              <a:rPr sz="1600" dirty="0" err="1"/>
              <a:t>mayores</a:t>
            </a:r>
            <a:r>
              <a:rPr sz="1600" dirty="0"/>
              <a:t>. </a:t>
            </a:r>
            <a:r>
              <a:rPr sz="1600" dirty="0" err="1" smtClean="0"/>
              <a:t>Promover</a:t>
            </a:r>
            <a:r>
              <a:rPr sz="1600" dirty="0" smtClean="0"/>
              <a:t> </a:t>
            </a:r>
            <a:r>
              <a:rPr sz="1600" dirty="0"/>
              <a:t>el </a:t>
            </a:r>
            <a:r>
              <a:rPr sz="1600" dirty="0" err="1"/>
              <a:t>empleo</a:t>
            </a:r>
            <a:r>
              <a:rPr sz="1600" dirty="0"/>
              <a:t> flexible, </a:t>
            </a:r>
            <a:r>
              <a:rPr sz="1600" b="1" i="1" dirty="0">
                <a:solidFill>
                  <a:srgbClr val="22228B"/>
                </a:solidFill>
              </a:rPr>
              <a:t>el </a:t>
            </a:r>
            <a:r>
              <a:rPr sz="1600" b="1" i="1" dirty="0" err="1">
                <a:solidFill>
                  <a:srgbClr val="22228B"/>
                </a:solidFill>
              </a:rPr>
              <a:t>aprendizaje</a:t>
            </a:r>
            <a:r>
              <a:rPr sz="1600" b="1" i="1" dirty="0">
                <a:solidFill>
                  <a:srgbClr val="22228B"/>
                </a:solidFill>
              </a:rPr>
              <a:t> </a:t>
            </a:r>
            <a:r>
              <a:rPr sz="1600" b="1" i="1" dirty="0" err="1">
                <a:solidFill>
                  <a:srgbClr val="22228B"/>
                </a:solidFill>
              </a:rPr>
              <a:t>permanente</a:t>
            </a:r>
            <a:r>
              <a:rPr sz="1600" b="1" i="1" dirty="0">
                <a:solidFill>
                  <a:srgbClr val="22228B"/>
                </a:solidFill>
              </a:rPr>
              <a:t> a lo largo de </a:t>
            </a:r>
            <a:r>
              <a:rPr sz="1600" b="1" i="1" dirty="0" err="1">
                <a:solidFill>
                  <a:srgbClr val="22228B"/>
                </a:solidFill>
              </a:rPr>
              <a:t>toda</a:t>
            </a:r>
            <a:r>
              <a:rPr sz="1600" b="1" i="1" dirty="0">
                <a:solidFill>
                  <a:srgbClr val="22228B"/>
                </a:solidFill>
              </a:rPr>
              <a:t> la </a:t>
            </a:r>
            <a:r>
              <a:rPr sz="1600" b="1" i="1" dirty="0" err="1">
                <a:solidFill>
                  <a:srgbClr val="22228B"/>
                </a:solidFill>
              </a:rPr>
              <a:t>vida</a:t>
            </a:r>
            <a:r>
              <a:rPr sz="1600" b="1" i="1" dirty="0">
                <a:solidFill>
                  <a:srgbClr val="22228B"/>
                </a:solidFill>
              </a:rPr>
              <a:t> y </a:t>
            </a:r>
            <a:r>
              <a:rPr sz="1600" b="1" i="1" dirty="0" err="1">
                <a:solidFill>
                  <a:srgbClr val="22228B"/>
                </a:solidFill>
              </a:rPr>
              <a:t>oportunidades</a:t>
            </a:r>
            <a:r>
              <a:rPr sz="1600" b="1" i="1" dirty="0">
                <a:solidFill>
                  <a:srgbClr val="22228B"/>
                </a:solidFill>
              </a:rPr>
              <a:t> </a:t>
            </a:r>
            <a:r>
              <a:rPr sz="1600" dirty="0"/>
              <a:t>de la </a:t>
            </a:r>
            <a:r>
              <a:rPr sz="1600" dirty="0" err="1"/>
              <a:t>capacitaci</a:t>
            </a:r>
            <a:r>
              <a:rPr sz="1600" dirty="0" err="1">
                <a:latin typeface="Calibri"/>
                <a:ea typeface="Calibri"/>
                <a:cs typeface="Calibri"/>
                <a:sym typeface="Calibri"/>
              </a:rPr>
              <a:t>ó</a:t>
            </a:r>
            <a:r>
              <a:rPr sz="1600" dirty="0" err="1"/>
              <a:t>n</a:t>
            </a:r>
            <a:r>
              <a:rPr sz="1600" dirty="0"/>
              <a:t>, a fin de </a:t>
            </a:r>
            <a:r>
              <a:rPr sz="1600" dirty="0" err="1"/>
              <a:t>facilitar</a:t>
            </a:r>
            <a:r>
              <a:rPr sz="1600" dirty="0"/>
              <a:t> la </a:t>
            </a:r>
            <a:r>
              <a:rPr sz="1600" dirty="0" err="1"/>
              <a:t>integraci</a:t>
            </a:r>
            <a:r>
              <a:rPr sz="1600" dirty="0" err="1">
                <a:latin typeface="Calibri"/>
                <a:ea typeface="Calibri"/>
                <a:cs typeface="Calibri"/>
                <a:sym typeface="Calibri"/>
              </a:rPr>
              <a:t>ó</a:t>
            </a:r>
            <a:r>
              <a:rPr sz="1600" dirty="0" err="1"/>
              <a:t>n</a:t>
            </a:r>
            <a:r>
              <a:rPr sz="1600" dirty="0"/>
              <a:t> al </a:t>
            </a:r>
            <a:r>
              <a:rPr sz="1600" dirty="0" err="1"/>
              <a:t>mercado</a:t>
            </a:r>
            <a:r>
              <a:rPr sz="1600" dirty="0"/>
              <a:t> </a:t>
            </a:r>
            <a:r>
              <a:rPr sz="1600" dirty="0" err="1"/>
              <a:t>laboral</a:t>
            </a:r>
            <a:r>
              <a:rPr sz="1600" dirty="0"/>
              <a:t> de los </a:t>
            </a:r>
            <a:r>
              <a:rPr sz="1600" dirty="0" err="1"/>
              <a:t>adultos</a:t>
            </a:r>
            <a:r>
              <a:rPr sz="1600" dirty="0"/>
              <a:t> </a:t>
            </a:r>
            <a:r>
              <a:rPr sz="1600" dirty="0" err="1"/>
              <a:t>mayores</a:t>
            </a:r>
            <a:r>
              <a:rPr sz="1600" dirty="0"/>
              <a:t>.</a:t>
            </a:r>
          </a:p>
          <a:p>
            <a:pPr lvl="0" algn="just">
              <a:defRPr sz="1800"/>
            </a:pPr>
            <a:endParaRPr sz="1100" dirty="0"/>
          </a:p>
          <a:p>
            <a:pPr lvl="0" algn="just">
              <a:defRPr sz="1800"/>
            </a:pPr>
            <a:r>
              <a:rPr sz="1200" dirty="0"/>
              <a:t>9. </a:t>
            </a:r>
            <a:r>
              <a:rPr sz="1200" dirty="0" err="1"/>
              <a:t>R</a:t>
            </a:r>
            <a:r>
              <a:rPr sz="1600" dirty="0" err="1"/>
              <a:t>ealizar</a:t>
            </a:r>
            <a:r>
              <a:rPr sz="1600" dirty="0"/>
              <a:t> </a:t>
            </a:r>
            <a:r>
              <a:rPr sz="1600" dirty="0" err="1"/>
              <a:t>investigaciones</a:t>
            </a:r>
            <a:r>
              <a:rPr sz="1600" dirty="0"/>
              <a:t> </a:t>
            </a:r>
            <a:r>
              <a:rPr sz="1600" dirty="0" err="1"/>
              <a:t>comparativas</a:t>
            </a:r>
            <a:r>
              <a:rPr sz="1600" dirty="0"/>
              <a:t> y </a:t>
            </a:r>
            <a:r>
              <a:rPr sz="1600" dirty="0" err="1"/>
              <a:t>asegurar</a:t>
            </a:r>
            <a:r>
              <a:rPr sz="1600" dirty="0"/>
              <a:t> </a:t>
            </a:r>
            <a:r>
              <a:rPr sz="1600" dirty="0" err="1"/>
              <a:t>que</a:t>
            </a:r>
            <a:r>
              <a:rPr sz="1600" dirty="0"/>
              <a:t> los </a:t>
            </a:r>
            <a:r>
              <a:rPr sz="1600" dirty="0" err="1"/>
              <a:t>datos</a:t>
            </a:r>
            <a:r>
              <a:rPr sz="1600" dirty="0"/>
              <a:t> y </a:t>
            </a:r>
            <a:r>
              <a:rPr sz="1600" b="1" i="1" dirty="0" err="1"/>
              <a:t>evidencia</a:t>
            </a:r>
            <a:r>
              <a:rPr sz="1600" dirty="0" err="1"/>
              <a:t>s</a:t>
            </a:r>
            <a:r>
              <a:rPr sz="1600" dirty="0"/>
              <a:t>, </a:t>
            </a:r>
            <a:r>
              <a:rPr sz="1600" dirty="0" err="1"/>
              <a:t>est</a:t>
            </a:r>
            <a:r>
              <a:rPr sz="1600" dirty="0" err="1">
                <a:latin typeface="Calibri"/>
                <a:ea typeface="Calibri"/>
                <a:cs typeface="Calibri"/>
                <a:sym typeface="Calibri"/>
              </a:rPr>
              <a:t>é</a:t>
            </a:r>
            <a:r>
              <a:rPr sz="1600" dirty="0" err="1"/>
              <a:t>n</a:t>
            </a:r>
            <a:r>
              <a:rPr sz="1600" dirty="0"/>
              <a:t> </a:t>
            </a:r>
            <a:r>
              <a:rPr sz="1600" dirty="0" err="1"/>
              <a:t>disponibles</a:t>
            </a:r>
            <a:r>
              <a:rPr sz="1600" dirty="0"/>
              <a:t> para </a:t>
            </a:r>
            <a:r>
              <a:rPr sz="1600" dirty="0" err="1"/>
              <a:t>basar</a:t>
            </a:r>
            <a:r>
              <a:rPr sz="1600" dirty="0"/>
              <a:t> </a:t>
            </a:r>
            <a:r>
              <a:rPr sz="1600" dirty="0" err="1"/>
              <a:t>en</a:t>
            </a:r>
            <a:r>
              <a:rPr sz="1600" dirty="0"/>
              <a:t> </a:t>
            </a:r>
            <a:r>
              <a:rPr sz="1600" dirty="0" err="1">
                <a:latin typeface="Calibri"/>
                <a:ea typeface="Calibri"/>
                <a:cs typeface="Calibri"/>
                <a:sym typeface="Calibri"/>
              </a:rPr>
              <a:t>é</a:t>
            </a:r>
            <a:r>
              <a:rPr sz="1600" dirty="0" err="1"/>
              <a:t>stos</a:t>
            </a:r>
            <a:r>
              <a:rPr sz="1600" dirty="0"/>
              <a:t> la </a:t>
            </a:r>
            <a:r>
              <a:rPr sz="1600" b="1" i="1" dirty="0" err="1"/>
              <a:t>formulaci</a:t>
            </a:r>
            <a:r>
              <a:rPr sz="1600" b="1" i="1" dirty="0" err="1">
                <a:latin typeface="Calibri"/>
                <a:ea typeface="Calibri"/>
                <a:cs typeface="Calibri"/>
                <a:sym typeface="Calibri"/>
              </a:rPr>
              <a:t>ó</a:t>
            </a:r>
            <a:r>
              <a:rPr sz="1600" b="1" i="1" dirty="0" err="1"/>
              <a:t>n</a:t>
            </a:r>
            <a:r>
              <a:rPr sz="1600" b="1" i="1" dirty="0"/>
              <a:t> de </a:t>
            </a:r>
            <a:r>
              <a:rPr sz="1600" b="1" i="1" dirty="0" err="1"/>
              <a:t>pol</a:t>
            </a:r>
            <a:r>
              <a:rPr sz="1600" b="1" i="1" dirty="0" err="1">
                <a:latin typeface="Calibri"/>
                <a:ea typeface="Calibri"/>
                <a:cs typeface="Calibri"/>
                <a:sym typeface="Calibri"/>
              </a:rPr>
              <a:t>í</a:t>
            </a:r>
            <a:r>
              <a:rPr sz="1600" b="1" i="1" dirty="0" err="1"/>
              <a:t>ti</a:t>
            </a:r>
            <a:r>
              <a:rPr sz="1200" b="1" i="1" dirty="0" err="1"/>
              <a:t>cas</a:t>
            </a:r>
            <a:r>
              <a:rPr sz="1200" b="1" i="1" dirty="0"/>
              <a:t>.</a:t>
            </a:r>
          </a:p>
        </p:txBody>
      </p:sp>
      <p:sp>
        <p:nvSpPr>
          <p:cNvPr id="40" name="Shape 40"/>
          <p:cNvSpPr/>
          <p:nvPr/>
        </p:nvSpPr>
        <p:spPr>
          <a:xfrm>
            <a:off x="611187" y="5073967"/>
            <a:ext cx="8353426" cy="1247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just">
              <a:defRPr sz="1800"/>
            </a:pPr>
            <a:r>
              <a:rPr sz="1200"/>
              <a:t>10</a:t>
            </a:r>
            <a:r>
              <a:rPr sz="1600"/>
              <a:t>. Desarrollar una </a:t>
            </a:r>
            <a:r>
              <a:rPr sz="1600" b="1" i="1"/>
              <a:t>nueva cultura b</a:t>
            </a:r>
            <a:r>
              <a:rPr sz="1600" i="1"/>
              <a:t>asada</a:t>
            </a:r>
            <a:r>
              <a:rPr sz="1600" b="1" i="1"/>
              <a:t> </a:t>
            </a:r>
            <a:r>
              <a:rPr sz="1600"/>
              <a:t>en los derechos humanos de las personas mayores y promoviendo un cambio de mentalidad y de actitudes sociales con respecto al envejecimiento y las personas mayores, al consider</a:t>
            </a:r>
            <a:r>
              <a:rPr sz="1600">
                <a:latin typeface="Calibri"/>
                <a:ea typeface="Calibri"/>
                <a:cs typeface="Calibri"/>
                <a:sym typeface="Calibri"/>
              </a:rPr>
              <a:t>á</a:t>
            </a:r>
            <a:r>
              <a:rPr sz="1600"/>
              <a:t>rseles  </a:t>
            </a:r>
            <a:r>
              <a:rPr sz="1600" b="1" i="1"/>
              <a:t>miembros activos que contribuyen a la sociedad…</a:t>
            </a:r>
          </a:p>
        </p:txBody>
      </p:sp>
    </p:spTree>
  </p:cSld>
  <p:clrMapOvr>
    <a:masterClrMapping/>
  </p:clrMapOvr>
  <p:transition spd="slow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image.pn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2120900" y="1219200"/>
            <a:ext cx="3121025" cy="3309938"/>
          </a:xfrm>
          <a:prstGeom prst="rect">
            <a:avLst/>
          </a:prstGeom>
          <a:ln w="12700">
            <a:miter lim="400000"/>
          </a:ln>
        </p:spPr>
      </p:pic>
      <p:pic>
        <p:nvPicPr>
          <p:cNvPr id="43" name="image.jpeg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611187" y="15875"/>
            <a:ext cx="2051051" cy="2333625"/>
          </a:xfrm>
          <a:prstGeom prst="rect">
            <a:avLst/>
          </a:prstGeom>
          <a:ln w="12700">
            <a:miter lim="400000"/>
          </a:ln>
        </p:spPr>
      </p:pic>
      <p:sp>
        <p:nvSpPr>
          <p:cNvPr id="44" name="Shape 44"/>
          <p:cNvSpPr/>
          <p:nvPr/>
        </p:nvSpPr>
        <p:spPr>
          <a:xfrm>
            <a:off x="4356100" y="3533775"/>
            <a:ext cx="688976" cy="758825"/>
          </a:xfrm>
          <a:prstGeom prst="line">
            <a:avLst/>
          </a:prstGeom>
          <a:ln>
            <a:solidFill>
              <a:srgbClr val="C00000"/>
            </a:solidFill>
            <a:miter/>
            <a:headEnd type="triangle"/>
            <a:tailEnd type="triangle"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45" name="Shape 45"/>
          <p:cNvSpPr/>
          <p:nvPr/>
        </p:nvSpPr>
        <p:spPr>
          <a:xfrm>
            <a:off x="3348037" y="2336800"/>
            <a:ext cx="1882776" cy="5174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ctr">
              <a:defRPr sz="1800"/>
            </a:pPr>
            <a:r>
              <a:rPr sz="1600"/>
              <a:t>Programas </a:t>
            </a:r>
            <a:r>
              <a:rPr sz="1400"/>
              <a:t>Intergeneracionales</a:t>
            </a:r>
          </a:p>
        </p:txBody>
      </p:sp>
      <p:pic>
        <p:nvPicPr>
          <p:cNvPr id="46" name="image.png"/>
          <p:cNvPicPr/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1066800" y="133350"/>
            <a:ext cx="7808913" cy="6370638"/>
          </a:xfrm>
          <a:prstGeom prst="rect">
            <a:avLst/>
          </a:prstGeom>
          <a:ln w="12700">
            <a:miter lim="400000"/>
          </a:ln>
        </p:spPr>
      </p:pic>
      <p:sp>
        <p:nvSpPr>
          <p:cNvPr id="47" name="Shape 47"/>
          <p:cNvSpPr/>
          <p:nvPr/>
        </p:nvSpPr>
        <p:spPr>
          <a:xfrm>
            <a:off x="5364162" y="2276475"/>
            <a:ext cx="935039" cy="8191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19050">
            <a:solidFill>
              <a:srgbClr val="F69200"/>
            </a:solidFill>
            <a:miter/>
          </a:ln>
        </p:spPr>
        <p:txBody>
          <a:bodyPr lIns="0" tIns="0" rIns="0" bIns="0"/>
          <a:lstStyle/>
          <a:p>
            <a:pPr lvl="0" algn="l">
              <a:defRPr sz="1800"/>
            </a:pPr>
            <a:endParaRPr/>
          </a:p>
        </p:txBody>
      </p:sp>
      <p:sp>
        <p:nvSpPr>
          <p:cNvPr id="48" name="Shape 48"/>
          <p:cNvSpPr/>
          <p:nvPr/>
        </p:nvSpPr>
        <p:spPr>
          <a:xfrm>
            <a:off x="4992687" y="4492148"/>
            <a:ext cx="809626" cy="294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defRPr sz="1400" b="1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1400" b="1"/>
              <a:t>Servicio</a:t>
            </a:r>
          </a:p>
        </p:txBody>
      </p:sp>
      <p:sp>
        <p:nvSpPr>
          <p:cNvPr id="49" name="Shape 49"/>
          <p:cNvSpPr/>
          <p:nvPr/>
        </p:nvSpPr>
        <p:spPr>
          <a:xfrm>
            <a:off x="4930774" y="4216399"/>
            <a:ext cx="936626" cy="8683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19050">
            <a:solidFill>
              <a:srgbClr val="F69200"/>
            </a:solidFill>
            <a:miter/>
          </a:ln>
        </p:spPr>
        <p:txBody>
          <a:bodyPr lIns="0" tIns="0" rIns="0" bIns="0"/>
          <a:lstStyle/>
          <a:p>
            <a:pPr lvl="0" algn="l">
              <a:defRPr sz="1800"/>
            </a:pPr>
            <a:endParaRPr/>
          </a:p>
        </p:txBody>
      </p:sp>
      <p:sp>
        <p:nvSpPr>
          <p:cNvPr id="50" name="Shape 50"/>
          <p:cNvSpPr/>
          <p:nvPr/>
        </p:nvSpPr>
        <p:spPr>
          <a:xfrm>
            <a:off x="5553075" y="2552223"/>
            <a:ext cx="1033463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defRPr sz="1200" b="1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r>
              <a:rPr sz="1200" b="1"/>
              <a:t>Aprendizaje</a:t>
            </a:r>
          </a:p>
        </p:txBody>
      </p:sp>
      <p:sp>
        <p:nvSpPr>
          <p:cNvPr id="51" name="Shape 51"/>
          <p:cNvSpPr/>
          <p:nvPr/>
        </p:nvSpPr>
        <p:spPr>
          <a:xfrm flipH="1" flipV="1">
            <a:off x="4883149" y="2495550"/>
            <a:ext cx="552451" cy="119063"/>
          </a:xfrm>
          <a:prstGeom prst="line">
            <a:avLst/>
          </a:prstGeom>
          <a:ln>
            <a:solidFill>
              <a:srgbClr val="C00000"/>
            </a:solidFill>
            <a:miter/>
            <a:headEnd type="triangle"/>
            <a:tailEnd type="triangle"/>
          </a:ln>
        </p:spPr>
        <p:txBody>
          <a:bodyPr lIns="0" tIns="0" rIns="0" bIns="0"/>
          <a:lstStyle/>
          <a:p>
            <a:pPr lvl="0" algn="l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52" name="Shape 52"/>
          <p:cNvSpPr/>
          <p:nvPr/>
        </p:nvSpPr>
        <p:spPr>
          <a:xfrm>
            <a:off x="827087" y="2041525"/>
            <a:ext cx="2665413" cy="4920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l">
              <a:defRPr sz="1400"/>
            </a:lvl1pPr>
          </a:lstStyle>
          <a:p>
            <a:pPr lvl="0">
              <a:defRPr sz="1800"/>
            </a:pPr>
            <a:r>
              <a:rPr sz="1400"/>
              <a:t>Acercamiento entre generaciones </a:t>
            </a:r>
          </a:p>
        </p:txBody>
      </p:sp>
      <p:sp>
        <p:nvSpPr>
          <p:cNvPr id="53" name="Shape 53"/>
          <p:cNvSpPr/>
          <p:nvPr/>
        </p:nvSpPr>
        <p:spPr>
          <a:xfrm>
            <a:off x="884237" y="5133975"/>
            <a:ext cx="1931988" cy="3666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l">
              <a:defRPr sz="1800"/>
            </a:pPr>
            <a:r>
              <a:rPr sz="1000"/>
              <a:t>Newman, et, al (1997)</a:t>
            </a:r>
          </a:p>
          <a:p>
            <a:pPr lvl="0" algn="l">
              <a:defRPr sz="1800"/>
            </a:pPr>
            <a:r>
              <a:rPr sz="1000"/>
              <a:t>  Newman  &amp; Sánchez (2007) </a:t>
            </a:r>
          </a:p>
        </p:txBody>
      </p:sp>
      <p:sp>
        <p:nvSpPr>
          <p:cNvPr id="54" name="Shape 54"/>
          <p:cNvSpPr/>
          <p:nvPr/>
        </p:nvSpPr>
        <p:spPr>
          <a:xfrm>
            <a:off x="900112" y="2997200"/>
            <a:ext cx="1511301" cy="6952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l">
              <a:defRPr sz="1400"/>
            </a:lvl1pPr>
          </a:lstStyle>
          <a:p>
            <a:pPr lvl="0">
              <a:defRPr sz="1800"/>
            </a:pPr>
            <a:r>
              <a:rPr sz="1400"/>
              <a:t>Resolviendo problemas comunes </a:t>
            </a:r>
          </a:p>
        </p:txBody>
      </p:sp>
      <p:sp>
        <p:nvSpPr>
          <p:cNvPr id="55" name="Shape 55"/>
          <p:cNvSpPr/>
          <p:nvPr/>
        </p:nvSpPr>
        <p:spPr>
          <a:xfrm>
            <a:off x="990600" y="4641850"/>
            <a:ext cx="1997075" cy="4920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l">
              <a:defRPr sz="1400"/>
            </a:lvl1pPr>
          </a:lstStyle>
          <a:p>
            <a:pPr lvl="0">
              <a:defRPr sz="1800"/>
            </a:pPr>
            <a:r>
              <a:rPr sz="1400"/>
              <a:t>El desarrollo de las comunidades</a:t>
            </a:r>
          </a:p>
        </p:txBody>
      </p:sp>
      <p:sp>
        <p:nvSpPr>
          <p:cNvPr id="56" name="Shape 56"/>
          <p:cNvSpPr/>
          <p:nvPr/>
        </p:nvSpPr>
        <p:spPr>
          <a:xfrm>
            <a:off x="6988175" y="5341937"/>
            <a:ext cx="1389063" cy="2888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l">
              <a:defRPr sz="1800"/>
            </a:pPr>
            <a:r>
              <a:rPr sz="1100"/>
              <a:t>Giraldo  (2011</a:t>
            </a:r>
            <a:r>
              <a:rPr sz="1400"/>
              <a:t>)</a:t>
            </a:r>
          </a:p>
        </p:txBody>
      </p:sp>
      <p:sp>
        <p:nvSpPr>
          <p:cNvPr id="57" name="Shape 57"/>
          <p:cNvSpPr/>
          <p:nvPr/>
        </p:nvSpPr>
        <p:spPr>
          <a:xfrm>
            <a:off x="4500562" y="3070225"/>
            <a:ext cx="3398838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l">
              <a:defRPr sz="1200"/>
            </a:lvl1pPr>
          </a:lstStyle>
          <a:p>
            <a:pPr lvl="0">
              <a:defRPr sz="1800"/>
            </a:pPr>
            <a:r>
              <a:rPr sz="1200"/>
              <a:t>  Universidad de Valencia. ( Pinazo, 2009) </a:t>
            </a:r>
          </a:p>
        </p:txBody>
      </p:sp>
      <p:sp>
        <p:nvSpPr>
          <p:cNvPr id="58" name="Shape 58"/>
          <p:cNvSpPr/>
          <p:nvPr/>
        </p:nvSpPr>
        <p:spPr>
          <a:xfrm>
            <a:off x="4211637" y="3279775"/>
            <a:ext cx="3470276" cy="442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l">
              <a:defRPr sz="1200"/>
            </a:lvl1pPr>
          </a:lstStyle>
          <a:p>
            <a:pPr lvl="0">
              <a:defRPr sz="1800"/>
            </a:pPr>
            <a:r>
              <a:rPr sz="1200"/>
              <a:t>La Universidad de Costa Rica .  (Sedó (2009).</a:t>
            </a:r>
          </a:p>
        </p:txBody>
      </p:sp>
      <p:sp>
        <p:nvSpPr>
          <p:cNvPr id="59" name="Shape 59"/>
          <p:cNvSpPr/>
          <p:nvPr/>
        </p:nvSpPr>
        <p:spPr>
          <a:xfrm>
            <a:off x="4500562" y="3551237"/>
            <a:ext cx="3181351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indent="449262" algn="l">
              <a:lnSpc>
                <a:spcPct val="150000"/>
              </a:lnSpc>
              <a:spcBef>
                <a:spcPts val="600"/>
              </a:spcBef>
              <a:defRPr sz="1200"/>
            </a:lvl1pPr>
          </a:lstStyle>
          <a:p>
            <a:pPr lvl="0">
              <a:defRPr sz="1800"/>
            </a:pPr>
            <a:r>
              <a:rPr sz="1200"/>
              <a:t>Universidad de Iowa. (Murty, 2006)</a:t>
            </a:r>
          </a:p>
        </p:txBody>
      </p:sp>
      <p:sp>
        <p:nvSpPr>
          <p:cNvPr id="60" name="Shape 60"/>
          <p:cNvSpPr/>
          <p:nvPr/>
        </p:nvSpPr>
        <p:spPr>
          <a:xfrm>
            <a:off x="3551237" y="5110162"/>
            <a:ext cx="2606676" cy="4420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l">
              <a:defRPr sz="1200"/>
            </a:lvl1pPr>
          </a:lstStyle>
          <a:p>
            <a:pPr lvl="0">
              <a:defRPr sz="1800"/>
            </a:pPr>
            <a:r>
              <a:rPr sz="1200"/>
              <a:t>Universidad de Colombia. Programa de alojamiento (Luna, 2009) </a:t>
            </a:r>
          </a:p>
        </p:txBody>
      </p:sp>
      <p:sp>
        <p:nvSpPr>
          <p:cNvPr id="61" name="Shape 61"/>
          <p:cNvSpPr/>
          <p:nvPr/>
        </p:nvSpPr>
        <p:spPr>
          <a:xfrm rot="16200000" flipH="1">
            <a:off x="901700" y="3824287"/>
            <a:ext cx="976313" cy="7985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5400" y="0"/>
                  <a:pt x="10800" y="5400"/>
                  <a:pt x="10800" y="10800"/>
                </a:cubicBezTo>
                <a:cubicBezTo>
                  <a:pt x="10800" y="16200"/>
                  <a:pt x="16200" y="21600"/>
                  <a:pt x="21600" y="21600"/>
                </a:cubicBezTo>
              </a:path>
            </a:pathLst>
          </a:custGeom>
          <a:ln>
            <a:solidFill/>
            <a:miter/>
            <a:tailEnd type="triangle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62" name="Shape 62"/>
          <p:cNvSpPr/>
          <p:nvPr/>
        </p:nvSpPr>
        <p:spPr>
          <a:xfrm rot="16200000" flipH="1">
            <a:off x="787400" y="2624137"/>
            <a:ext cx="531813" cy="1254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5400" y="0"/>
                  <a:pt x="10800" y="5400"/>
                  <a:pt x="10800" y="10800"/>
                </a:cubicBezTo>
                <a:cubicBezTo>
                  <a:pt x="10800" y="16200"/>
                  <a:pt x="16200" y="21600"/>
                  <a:pt x="21600" y="21600"/>
                </a:cubicBezTo>
              </a:path>
            </a:pathLst>
          </a:custGeom>
          <a:ln>
            <a:solidFill/>
            <a:miter/>
            <a:tailEnd type="triangle"/>
          </a:ln>
        </p:spPr>
        <p:txBody>
          <a:bodyPr lIns="0" tIns="0" rIns="0" bIns="0"/>
          <a:lstStyle/>
          <a:p>
            <a:pPr lvl="0"/>
            <a:endParaRPr/>
          </a:p>
        </p:txBody>
      </p:sp>
      <p:sp>
        <p:nvSpPr>
          <p:cNvPr id="63" name="Shape 63"/>
          <p:cNvSpPr/>
          <p:nvPr/>
        </p:nvSpPr>
        <p:spPr>
          <a:xfrm>
            <a:off x="2051050" y="3382486"/>
            <a:ext cx="1890713" cy="904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ctr">
              <a:defRPr sz="1800"/>
            </a:pPr>
            <a:r>
              <a:rPr sz="1400" b="1">
                <a:latin typeface="Calibri"/>
                <a:ea typeface="Calibri"/>
                <a:cs typeface="Calibri"/>
                <a:sym typeface="Calibri"/>
              </a:rPr>
              <a:t>Adultos Mayores</a:t>
            </a:r>
          </a:p>
          <a:p>
            <a:pPr lvl="0" algn="ctr">
              <a:defRPr sz="1800"/>
            </a:pPr>
            <a:r>
              <a:rPr sz="1400" b="1">
                <a:latin typeface="Calibri"/>
                <a:ea typeface="Calibri"/>
                <a:cs typeface="Calibri"/>
                <a:sym typeface="Calibri"/>
              </a:rPr>
              <a:t>y Jóvenes  Universitarios</a:t>
            </a:r>
          </a:p>
        </p:txBody>
      </p:sp>
      <p:sp>
        <p:nvSpPr>
          <p:cNvPr id="64" name="Shape 64"/>
          <p:cNvSpPr/>
          <p:nvPr/>
        </p:nvSpPr>
        <p:spPr>
          <a:xfrm>
            <a:off x="6586537" y="498792"/>
            <a:ext cx="2557464" cy="1666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ctr">
              <a:defRPr sz="1800"/>
            </a:pPr>
            <a:r>
              <a:rPr sz="1400" b="1">
                <a:latin typeface="Calibri"/>
                <a:ea typeface="Calibri"/>
                <a:cs typeface="Calibri"/>
                <a:sym typeface="Calibri"/>
              </a:rPr>
              <a:t>Programas Universitarios de Adultos Mayores</a:t>
            </a:r>
          </a:p>
          <a:p>
            <a:pPr lvl="0" algn="ctr">
              <a:defRPr sz="1800"/>
            </a:pPr>
            <a:r>
              <a:rPr sz="1000" b="1">
                <a:latin typeface="Calibri"/>
                <a:ea typeface="Calibri"/>
                <a:cs typeface="Calibri"/>
                <a:sym typeface="Calibri"/>
              </a:rPr>
              <a:t>UNAM</a:t>
            </a:r>
          </a:p>
          <a:p>
            <a:pPr lvl="0" algn="ctr">
              <a:defRPr sz="1800"/>
            </a:pPr>
            <a:r>
              <a:rPr sz="1000" b="1">
                <a:latin typeface="Calibri"/>
                <a:ea typeface="Calibri"/>
                <a:cs typeface="Calibri"/>
                <a:sym typeface="Calibri"/>
              </a:rPr>
              <a:t>Universidad Autónoma de Nuevo León</a:t>
            </a:r>
          </a:p>
          <a:p>
            <a:pPr lvl="0" algn="ctr">
              <a:defRPr sz="1800"/>
            </a:pPr>
            <a:r>
              <a:rPr sz="1000" b="1">
                <a:latin typeface="Calibri"/>
                <a:ea typeface="Calibri"/>
                <a:cs typeface="Calibri"/>
                <a:sym typeface="Calibri"/>
              </a:rPr>
              <a:t>Universidad Iberoamericana de Puebla</a:t>
            </a:r>
          </a:p>
          <a:p>
            <a:pPr lvl="0" algn="ctr">
              <a:defRPr sz="1800"/>
            </a:pPr>
            <a:r>
              <a:rPr sz="1000" b="1">
                <a:latin typeface="Calibri"/>
                <a:ea typeface="Calibri"/>
                <a:cs typeface="Calibri"/>
                <a:sym typeface="Calibri"/>
              </a:rPr>
              <a:t>Universidad del Adulto Mayor  de Oaxaca</a:t>
            </a:r>
          </a:p>
          <a:p>
            <a:pPr lvl="0" algn="ctr">
              <a:defRPr sz="1800"/>
            </a:pPr>
            <a:r>
              <a:rPr sz="1000" b="1">
                <a:latin typeface="Calibri"/>
                <a:ea typeface="Calibri"/>
                <a:cs typeface="Calibri"/>
                <a:sym typeface="Calibri"/>
              </a:rPr>
              <a:t>Universidad de Yucatá</a:t>
            </a:r>
            <a:r>
              <a:rPr sz="1400" b="1">
                <a:latin typeface="Calibri"/>
                <a:ea typeface="Calibri"/>
                <a:cs typeface="Calibri"/>
                <a:sym typeface="Calibri"/>
              </a:rPr>
              <a:t>n</a:t>
            </a:r>
          </a:p>
          <a:p>
            <a:pPr lvl="0" algn="ctr">
              <a:defRPr sz="1800"/>
            </a:pPr>
            <a:endParaRPr sz="14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Shape 65"/>
          <p:cNvSpPr/>
          <p:nvPr/>
        </p:nvSpPr>
        <p:spPr>
          <a:xfrm>
            <a:off x="1976437" y="-26988"/>
            <a:ext cx="6124576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l">
              <a:defRPr sz="1800">
                <a:solidFill>
                  <a:srgbClr val="2D2DB9"/>
                </a:solidFill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2D2DB9"/>
                </a:solidFill>
              </a:rPr>
              <a:t>Experiencias en  contextos universitarios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title" idx="4294967295"/>
          </p:nvPr>
        </p:nvSpPr>
        <p:spPr>
          <a:xfrm>
            <a:off x="884237" y="188912"/>
            <a:ext cx="7575551" cy="468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 algn="l">
              <a:defRPr sz="2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0099"/>
                </a:solidFill>
              </a:rPr>
              <a:t>Propuesta Universitaria</a:t>
            </a:r>
          </a:p>
        </p:txBody>
      </p:sp>
      <p:sp>
        <p:nvSpPr>
          <p:cNvPr id="68" name="Shape 68"/>
          <p:cNvSpPr/>
          <p:nvPr/>
        </p:nvSpPr>
        <p:spPr>
          <a:xfrm>
            <a:off x="811212" y="765175"/>
            <a:ext cx="7921626" cy="2554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just">
              <a:defRPr sz="1800"/>
            </a:pPr>
            <a:r>
              <a:rPr dirty="0" err="1">
                <a:solidFill>
                  <a:srgbClr val="800080"/>
                </a:solidFill>
              </a:rPr>
              <a:t>Generar</a:t>
            </a:r>
            <a:r>
              <a:rPr dirty="0">
                <a:solidFill>
                  <a:srgbClr val="800080"/>
                </a:solidFill>
              </a:rPr>
              <a:t> un </a:t>
            </a:r>
            <a:r>
              <a:rPr dirty="0" err="1">
                <a:solidFill>
                  <a:srgbClr val="800080"/>
                </a:solidFill>
              </a:rPr>
              <a:t>espacio</a:t>
            </a:r>
            <a:r>
              <a:rPr dirty="0">
                <a:solidFill>
                  <a:srgbClr val="800080"/>
                </a:solidFill>
              </a:rPr>
              <a:t>  </a:t>
            </a:r>
            <a:r>
              <a:rPr dirty="0" err="1">
                <a:solidFill>
                  <a:srgbClr val="800080"/>
                </a:solidFill>
              </a:rPr>
              <a:t>universitaria</a:t>
            </a:r>
            <a:r>
              <a:rPr dirty="0">
                <a:solidFill>
                  <a:srgbClr val="800080"/>
                </a:solidFill>
              </a:rPr>
              <a:t> </a:t>
            </a:r>
            <a:r>
              <a:rPr dirty="0" err="1">
                <a:solidFill>
                  <a:srgbClr val="800080"/>
                </a:solidFill>
              </a:rPr>
              <a:t>intergeneracional</a:t>
            </a:r>
            <a:r>
              <a:rPr dirty="0">
                <a:solidFill>
                  <a:srgbClr val="800080"/>
                </a:solidFill>
              </a:rPr>
              <a:t> de </a:t>
            </a:r>
            <a:r>
              <a:rPr dirty="0" err="1">
                <a:solidFill>
                  <a:srgbClr val="800080"/>
                </a:solidFill>
              </a:rPr>
              <a:t>profesores</a:t>
            </a:r>
            <a:r>
              <a:rPr dirty="0">
                <a:solidFill>
                  <a:srgbClr val="800080"/>
                </a:solidFill>
              </a:rPr>
              <a:t> y </a:t>
            </a:r>
            <a:r>
              <a:rPr dirty="0" err="1">
                <a:solidFill>
                  <a:srgbClr val="800080"/>
                </a:solidFill>
              </a:rPr>
              <a:t>estudiantes</a:t>
            </a:r>
            <a:r>
              <a:rPr dirty="0">
                <a:solidFill>
                  <a:srgbClr val="800080"/>
                </a:solidFill>
              </a:rPr>
              <a:t> </a:t>
            </a:r>
            <a:r>
              <a:rPr dirty="0" err="1" smtClean="0">
                <a:solidFill>
                  <a:srgbClr val="800080"/>
                </a:solidFill>
              </a:rPr>
              <a:t>que</a:t>
            </a:r>
            <a:r>
              <a:rPr dirty="0" smtClean="0">
                <a:solidFill>
                  <a:srgbClr val="800080"/>
                </a:solidFill>
              </a:rPr>
              <a:t> </a:t>
            </a:r>
            <a:r>
              <a:rPr dirty="0" err="1">
                <a:solidFill>
                  <a:srgbClr val="800080"/>
                </a:solidFill>
              </a:rPr>
              <a:t>promueva</a:t>
            </a:r>
            <a:r>
              <a:rPr dirty="0" smtClean="0">
                <a:solidFill>
                  <a:srgbClr val="800080"/>
                </a:solidFill>
              </a:rPr>
              <a:t>:</a:t>
            </a:r>
            <a:endParaRPr lang="es-MX" dirty="0" smtClean="0">
              <a:solidFill>
                <a:srgbClr val="800080"/>
              </a:solidFill>
            </a:endParaRPr>
          </a:p>
          <a:p>
            <a:pPr lvl="0" algn="just">
              <a:defRPr sz="1800"/>
            </a:pPr>
            <a:r>
              <a:rPr dirty="0" smtClean="0">
                <a:solidFill>
                  <a:srgbClr val="800080"/>
                </a:solidFill>
              </a:rPr>
              <a:t> </a:t>
            </a:r>
            <a:endParaRPr dirty="0">
              <a:solidFill>
                <a:srgbClr val="800080"/>
              </a:solidFill>
            </a:endParaRPr>
          </a:p>
          <a:p>
            <a:pPr lvl="0" algn="just">
              <a:buSzPct val="100000"/>
              <a:buAutoNum type="arabicPeriod"/>
              <a:defRPr sz="1800"/>
            </a:pPr>
            <a:r>
              <a:rPr dirty="0" err="1"/>
              <a:t>Cambio</a:t>
            </a:r>
            <a:r>
              <a:rPr dirty="0"/>
              <a:t> de </a:t>
            </a:r>
            <a:r>
              <a:rPr dirty="0" err="1"/>
              <a:t>paradigma</a:t>
            </a:r>
            <a:r>
              <a:rPr dirty="0"/>
              <a:t> de la </a:t>
            </a:r>
            <a:r>
              <a:rPr dirty="0" err="1"/>
              <a:t>vejez</a:t>
            </a:r>
            <a:endParaRPr dirty="0"/>
          </a:p>
          <a:p>
            <a:pPr lvl="0" algn="just">
              <a:defRPr sz="1800"/>
            </a:pPr>
            <a:r>
              <a:rPr sz="1600" dirty="0"/>
              <a:t>2</a:t>
            </a:r>
            <a:r>
              <a:rPr dirty="0"/>
              <a:t>. La </a:t>
            </a:r>
            <a:r>
              <a:rPr dirty="0" err="1"/>
              <a:t>posibilidad</a:t>
            </a:r>
            <a:r>
              <a:rPr dirty="0"/>
              <a:t> del </a:t>
            </a:r>
            <a:r>
              <a:rPr dirty="0" err="1"/>
              <a:t>crecimiento</a:t>
            </a:r>
            <a:r>
              <a:rPr dirty="0"/>
              <a:t> y </a:t>
            </a:r>
            <a:r>
              <a:rPr dirty="0" err="1"/>
              <a:t>desarrollo</a:t>
            </a:r>
            <a:r>
              <a:rPr dirty="0"/>
              <a:t> del personal </a:t>
            </a:r>
            <a:r>
              <a:rPr dirty="0" err="1"/>
              <a:t>académico</a:t>
            </a:r>
            <a:r>
              <a:rPr dirty="0"/>
              <a:t> </a:t>
            </a:r>
            <a:r>
              <a:rPr dirty="0" err="1"/>
              <a:t>envejecimiento</a:t>
            </a:r>
            <a:r>
              <a:rPr dirty="0"/>
              <a:t> </a:t>
            </a:r>
            <a:r>
              <a:rPr dirty="0" err="1"/>
              <a:t>sano</a:t>
            </a:r>
            <a:r>
              <a:rPr dirty="0"/>
              <a:t> y </a:t>
            </a:r>
            <a:r>
              <a:rPr dirty="0" err="1"/>
              <a:t>activo</a:t>
            </a:r>
            <a:endParaRPr dirty="0"/>
          </a:p>
          <a:p>
            <a:pPr lvl="0" algn="just">
              <a:defRPr sz="1800"/>
            </a:pPr>
            <a:r>
              <a:rPr sz="1600" dirty="0" smtClean="0"/>
              <a:t>3</a:t>
            </a:r>
            <a:r>
              <a:rPr sz="1600" dirty="0"/>
              <a:t>. La </a:t>
            </a:r>
            <a:r>
              <a:rPr dirty="0" err="1"/>
              <a:t>implicación</a:t>
            </a:r>
            <a:r>
              <a:rPr dirty="0"/>
              <a:t> de los </a:t>
            </a:r>
            <a:r>
              <a:rPr dirty="0" err="1"/>
              <a:t>profesores</a:t>
            </a:r>
            <a:r>
              <a:rPr dirty="0"/>
              <a:t> </a:t>
            </a:r>
            <a:r>
              <a:rPr dirty="0" err="1"/>
              <a:t>adultos</a:t>
            </a:r>
            <a:r>
              <a:rPr dirty="0"/>
              <a:t> </a:t>
            </a:r>
            <a:r>
              <a:rPr dirty="0" err="1"/>
              <a:t>mayores</a:t>
            </a:r>
            <a:r>
              <a:rPr dirty="0"/>
              <a:t>: </a:t>
            </a:r>
            <a:r>
              <a:rPr dirty="0" err="1"/>
              <a:t>generación</a:t>
            </a:r>
            <a:r>
              <a:rPr dirty="0"/>
              <a:t> de capital social y al </a:t>
            </a:r>
            <a:r>
              <a:rPr dirty="0" err="1"/>
              <a:t>desarrollo</a:t>
            </a:r>
            <a:r>
              <a:rPr dirty="0"/>
              <a:t> de la </a:t>
            </a:r>
            <a:r>
              <a:rPr dirty="0" err="1"/>
              <a:t>comunidad</a:t>
            </a:r>
            <a:r>
              <a:rPr dirty="0"/>
              <a:t> </a:t>
            </a:r>
            <a:r>
              <a:rPr dirty="0" err="1"/>
              <a:t>universitaria</a:t>
            </a:r>
            <a:r>
              <a:rPr dirty="0"/>
              <a:t> </a:t>
            </a:r>
          </a:p>
          <a:p>
            <a:pPr lvl="0" algn="just">
              <a:defRPr sz="1800"/>
            </a:pPr>
            <a:r>
              <a:rPr sz="1600" dirty="0"/>
              <a:t> La </a:t>
            </a:r>
            <a:r>
              <a:rPr sz="1600" dirty="0" err="1"/>
              <a:t>promoción</a:t>
            </a:r>
            <a:r>
              <a:rPr sz="1600" dirty="0"/>
              <a:t> de la </a:t>
            </a:r>
            <a:r>
              <a:rPr sz="1600" dirty="0" err="1"/>
              <a:t>salud</a:t>
            </a:r>
            <a:r>
              <a:rPr sz="1600" dirty="0"/>
              <a:t> </a:t>
            </a:r>
          </a:p>
        </p:txBody>
      </p:sp>
      <p:graphicFrame>
        <p:nvGraphicFramePr>
          <p:cNvPr id="70" name="Table 70"/>
          <p:cNvGraphicFramePr/>
          <p:nvPr>
            <p:extLst>
              <p:ext uri="{D42A27DB-BD31-4B8C-83A1-F6EECF244321}">
                <p14:modId xmlns:p14="http://schemas.microsoft.com/office/powerpoint/2010/main" xmlns="" val="63202887"/>
              </p:ext>
            </p:extLst>
          </p:nvPr>
        </p:nvGraphicFramePr>
        <p:xfrm>
          <a:off x="755650" y="3429001"/>
          <a:ext cx="7896224" cy="3664053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368078"/>
                <a:gridCol w="5472608"/>
                <a:gridCol w="1055538"/>
              </a:tblGrid>
              <a:tr h="416641"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lang="es-MX" dirty="0" smtClean="0"/>
                        <a:t>ETAPA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gradFill flip="none" rotWithShape="1">
                      <a:gsLst>
                        <a:gs pos="0">
                          <a:srgbClr val="D1C39F"/>
                        </a:gs>
                        <a:gs pos="35000">
                          <a:srgbClr val="F0EBD5"/>
                        </a:gs>
                        <a:gs pos="100000">
                          <a:srgbClr val="FFC000"/>
                        </a:gs>
                      </a:gsLst>
                      <a:lin ang="108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 sz="1800" b="0" i="0"/>
                      </a:pPr>
                      <a:r>
                        <a:rPr sz="1600" dirty="0"/>
                        <a:t>Dando </a:t>
                      </a:r>
                      <a:r>
                        <a:rPr sz="1600" dirty="0" smtClean="0"/>
                        <a:t>pa</a:t>
                      </a:r>
                      <a:r>
                        <a:rPr lang="es-MX" sz="1600" dirty="0" err="1" smtClean="0"/>
                        <a:t>sos</a:t>
                      </a:r>
                      <a:endParaRPr sz="1600" dirty="0"/>
                    </a:p>
                  </a:txBody>
                  <a:tcPr marL="45720" marR="4572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gradFill flip="none" rotWithShape="1">
                      <a:gsLst>
                        <a:gs pos="0">
                          <a:srgbClr val="D1C39F"/>
                        </a:gs>
                        <a:gs pos="35000">
                          <a:srgbClr val="F0EBD5"/>
                        </a:gs>
                        <a:gs pos="100000">
                          <a:srgbClr val="FFC000"/>
                        </a:gs>
                      </a:gsLst>
                      <a:lin ang="108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lang="es-MX" dirty="0" smtClean="0"/>
                        <a:t>META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38100">
                      <a:solidFill>
                        <a:srgbClr val="FFFFFF"/>
                      </a:solidFill>
                      <a:round/>
                    </a:lnB>
                    <a:gradFill flip="none" rotWithShape="1">
                      <a:gsLst>
                        <a:gs pos="0">
                          <a:srgbClr val="D1C39F"/>
                        </a:gs>
                        <a:gs pos="35000">
                          <a:srgbClr val="F0EBD5"/>
                        </a:gs>
                        <a:gs pos="100000">
                          <a:srgbClr val="FFC000"/>
                        </a:gs>
                      </a:gsLst>
                      <a:lin ang="10800000" scaled="0"/>
                    </a:gradFill>
                  </a:tcPr>
                </a:tc>
              </a:tr>
              <a:tr h="417726"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sz="1400"/>
                        <a:t>1</a:t>
                      </a:r>
                    </a:p>
                  </a:txBody>
                  <a:tcPr marL="45720" marR="4572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gradFill flip="none" rotWithShape="1">
                      <a:gsLst>
                        <a:gs pos="0">
                          <a:srgbClr val="D1C39F"/>
                        </a:gs>
                        <a:gs pos="35000">
                          <a:srgbClr val="F0EBD5"/>
                        </a:gs>
                        <a:gs pos="100000">
                          <a:srgbClr val="FFC000"/>
                        </a:gs>
                      </a:gsLst>
                      <a:lin ang="108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lang="es-MX" sz="1600" dirty="0" smtClean="0"/>
                        <a:t>Marzo 5. convocatoria jubilados</a:t>
                      </a:r>
                      <a:endParaRPr sz="1600" dirty="0"/>
                    </a:p>
                  </a:txBody>
                  <a:tcPr marL="45720" marR="4572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gradFill flip="none" rotWithShape="1">
                      <a:gsLst>
                        <a:gs pos="0">
                          <a:srgbClr val="D1C39F"/>
                        </a:gs>
                        <a:gs pos="35000">
                          <a:srgbClr val="F0EBD5"/>
                        </a:gs>
                        <a:gs pos="100000">
                          <a:srgbClr val="FFC000"/>
                        </a:gs>
                      </a:gsLst>
                      <a:lin ang="108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lang="es-MX" dirty="0" smtClean="0"/>
                        <a:t>2015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381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gradFill flip="none" rotWithShape="1">
                      <a:gsLst>
                        <a:gs pos="0">
                          <a:srgbClr val="D1C39F"/>
                        </a:gs>
                        <a:gs pos="35000">
                          <a:srgbClr val="F0EBD5"/>
                        </a:gs>
                        <a:gs pos="100000">
                          <a:srgbClr val="FFC000"/>
                        </a:gs>
                      </a:gsLst>
                      <a:lin ang="10800000" scaled="0"/>
                    </a:gradFill>
                  </a:tcPr>
                </a:tc>
              </a:tr>
              <a:tr h="659682"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lang="es-MX" sz="1400" dirty="0" smtClean="0"/>
                        <a:t>2</a:t>
                      </a:r>
                      <a:endParaRPr sz="1400" dirty="0"/>
                    </a:p>
                  </a:txBody>
                  <a:tcPr marL="45720" marR="4572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D1C39F"/>
                        </a:gs>
                        <a:gs pos="35000">
                          <a:srgbClr val="F0EBD5"/>
                        </a:gs>
                        <a:gs pos="100000">
                          <a:srgbClr val="FFC000"/>
                        </a:gs>
                      </a:gsLst>
                      <a:lin ang="108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lang="es-MX" sz="1600" dirty="0" smtClean="0"/>
                        <a:t>Marzo/agosto. Programas de educación no formal y registro</a:t>
                      </a:r>
                      <a:endParaRPr sz="1600" dirty="0"/>
                    </a:p>
                  </a:txBody>
                  <a:tcPr marL="45720" marR="4572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D1C39F"/>
                        </a:gs>
                        <a:gs pos="35000">
                          <a:srgbClr val="F0EBD5"/>
                        </a:gs>
                        <a:gs pos="100000">
                          <a:srgbClr val="FFC000"/>
                        </a:gs>
                      </a:gsLst>
                      <a:lin ang="108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lang="es-MX" dirty="0" smtClean="0"/>
                        <a:t>2015</a:t>
                      </a:r>
                      <a:endParaRPr dirty="0"/>
                    </a:p>
                  </a:txBody>
                  <a:tcPr marL="45720" marR="4572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D1C39F"/>
                        </a:gs>
                        <a:gs pos="35000">
                          <a:srgbClr val="F0EBD5"/>
                        </a:gs>
                        <a:gs pos="100000">
                          <a:srgbClr val="FFC000"/>
                        </a:gs>
                      </a:gsLst>
                      <a:lin ang="10800000" scaled="0"/>
                    </a:gradFill>
                  </a:tcPr>
                </a:tc>
              </a:tr>
              <a:tr h="542501"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lang="es-MX" sz="1400" dirty="0" smtClean="0"/>
                        <a:t>3. </a:t>
                      </a:r>
                      <a:endParaRPr sz="1400" dirty="0"/>
                    </a:p>
                  </a:txBody>
                  <a:tcPr marL="45720" marR="4572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D1C39F"/>
                        </a:gs>
                        <a:gs pos="35000">
                          <a:srgbClr val="F0EBD5"/>
                        </a:gs>
                        <a:gs pos="100000">
                          <a:srgbClr val="FFC000"/>
                        </a:gs>
                      </a:gsLst>
                      <a:lin ang="108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lang="es-MX" sz="1600" dirty="0" smtClean="0"/>
                        <a:t>Octubre/ diciembre. Convocatoria</a:t>
                      </a:r>
                      <a:r>
                        <a:rPr lang="es-MX" sz="1600" baseline="0" dirty="0" smtClean="0"/>
                        <a:t> a cursos/ JÓVENES</a:t>
                      </a:r>
                      <a:endParaRPr sz="1600" dirty="0"/>
                    </a:p>
                  </a:txBody>
                  <a:tcPr marL="45720" marR="4572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D1C39F"/>
                        </a:gs>
                        <a:gs pos="35000">
                          <a:srgbClr val="F0EBD5"/>
                        </a:gs>
                        <a:gs pos="100000">
                          <a:srgbClr val="FFC000"/>
                        </a:gs>
                      </a:gsLst>
                      <a:lin ang="108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lang="es-MX" dirty="0" smtClean="0"/>
                        <a:t>2015</a:t>
                      </a:r>
                      <a:endParaRPr dirty="0"/>
                    </a:p>
                  </a:txBody>
                  <a:tcPr marL="45720" marR="4572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D1C39F"/>
                        </a:gs>
                        <a:gs pos="35000">
                          <a:srgbClr val="F0EBD5"/>
                        </a:gs>
                        <a:gs pos="100000">
                          <a:srgbClr val="FFC000"/>
                        </a:gs>
                      </a:gsLst>
                      <a:lin ang="10800000" scaled="0"/>
                    </a:gradFill>
                  </a:tcPr>
                </a:tc>
              </a:tr>
              <a:tr h="542501"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lang="es-MX" sz="1400" dirty="0" smtClean="0"/>
                        <a:t>4</a:t>
                      </a:r>
                      <a:endParaRPr sz="1400" dirty="0"/>
                    </a:p>
                  </a:txBody>
                  <a:tcPr marL="45720" marR="4572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D1C39F"/>
                        </a:gs>
                        <a:gs pos="35000">
                          <a:srgbClr val="F0EBD5"/>
                        </a:gs>
                        <a:gs pos="100000">
                          <a:srgbClr val="FFC000"/>
                        </a:gs>
                      </a:gsLst>
                      <a:lin ang="108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lang="es-MX" sz="1600" dirty="0" smtClean="0"/>
                        <a:t>ENERO/DIC.EJECUCION</a:t>
                      </a:r>
                      <a:endParaRPr sz="1600" dirty="0"/>
                    </a:p>
                  </a:txBody>
                  <a:tcPr marL="45720" marR="4572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D1C39F"/>
                        </a:gs>
                        <a:gs pos="35000">
                          <a:srgbClr val="F0EBD5"/>
                        </a:gs>
                        <a:gs pos="100000">
                          <a:srgbClr val="FFC000"/>
                        </a:gs>
                      </a:gsLst>
                      <a:lin ang="108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lang="es-MX" dirty="0" smtClean="0"/>
                        <a:t>2016</a:t>
                      </a:r>
                      <a:endParaRPr dirty="0"/>
                    </a:p>
                  </a:txBody>
                  <a:tcPr marL="45720" marR="4572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D1C39F"/>
                        </a:gs>
                        <a:gs pos="35000">
                          <a:srgbClr val="F0EBD5"/>
                        </a:gs>
                        <a:gs pos="100000">
                          <a:srgbClr val="FFC000"/>
                        </a:gs>
                      </a:gsLst>
                      <a:lin ang="10800000" scaled="0"/>
                    </a:gradFill>
                  </a:tcPr>
                </a:tc>
              </a:tr>
              <a:tr h="542501"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lang="es-MX" sz="1400" dirty="0" smtClean="0"/>
                        <a:t>5</a:t>
                      </a:r>
                      <a:endParaRPr sz="1400" dirty="0"/>
                    </a:p>
                  </a:txBody>
                  <a:tcPr marL="45720" marR="4572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D1C39F"/>
                        </a:gs>
                        <a:gs pos="35000">
                          <a:srgbClr val="F0EBD5"/>
                        </a:gs>
                        <a:gs pos="100000">
                          <a:srgbClr val="FFC000"/>
                        </a:gs>
                      </a:gsLst>
                      <a:lin ang="108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lang="es-MX" sz="1600" dirty="0" smtClean="0"/>
                        <a:t>FEB/DIC. TUTORES Y</a:t>
                      </a:r>
                      <a:r>
                        <a:rPr lang="es-MX" sz="1600" baseline="0" dirty="0" smtClean="0"/>
                        <a:t> ASESORES</a:t>
                      </a:r>
                      <a:endParaRPr sz="1600" dirty="0"/>
                    </a:p>
                  </a:txBody>
                  <a:tcPr marL="45720" marR="4572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D1C39F"/>
                        </a:gs>
                        <a:gs pos="35000">
                          <a:srgbClr val="F0EBD5"/>
                        </a:gs>
                        <a:gs pos="100000">
                          <a:srgbClr val="FFC000"/>
                        </a:gs>
                      </a:gsLst>
                      <a:lin ang="108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lang="es-MX" dirty="0" smtClean="0"/>
                        <a:t>2016</a:t>
                      </a:r>
                      <a:endParaRPr dirty="0"/>
                    </a:p>
                  </a:txBody>
                  <a:tcPr marL="45720" marR="4572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D1C39F"/>
                        </a:gs>
                        <a:gs pos="35000">
                          <a:srgbClr val="F0EBD5"/>
                        </a:gs>
                        <a:gs pos="100000">
                          <a:srgbClr val="FFC000"/>
                        </a:gs>
                      </a:gsLst>
                      <a:lin ang="10800000" scaled="0"/>
                    </a:gradFill>
                  </a:tcPr>
                </a:tc>
              </a:tr>
              <a:tr h="542501"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lang="es-MX" sz="1400" dirty="0" smtClean="0"/>
                        <a:t>6</a:t>
                      </a:r>
                      <a:endParaRPr sz="1400" dirty="0"/>
                    </a:p>
                  </a:txBody>
                  <a:tcPr marL="45720" marR="45720" horzOverflow="overflow">
                    <a:lnL w="12700">
                      <a:solidFill>
                        <a:srgbClr val="FFFFFF"/>
                      </a:solidFill>
                      <a:round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gradFill flip="none" rotWithShape="1">
                      <a:gsLst>
                        <a:gs pos="0">
                          <a:srgbClr val="D1C39F"/>
                        </a:gs>
                        <a:gs pos="35000">
                          <a:srgbClr val="F0EBD5"/>
                        </a:gs>
                        <a:gs pos="100000">
                          <a:srgbClr val="FFC000"/>
                        </a:gs>
                      </a:gsLst>
                      <a:lin ang="108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lang="es-MX" sz="1600" dirty="0" smtClean="0"/>
                        <a:t>Académicos adultos mayores</a:t>
                      </a:r>
                      <a:endParaRPr sz="1600" dirty="0"/>
                    </a:p>
                  </a:txBody>
                  <a:tcPr marL="45720" marR="4572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gradFill flip="none" rotWithShape="1">
                      <a:gsLst>
                        <a:gs pos="0">
                          <a:srgbClr val="D1C39F"/>
                        </a:gs>
                        <a:gs pos="35000">
                          <a:srgbClr val="F0EBD5"/>
                        </a:gs>
                        <a:gs pos="100000">
                          <a:srgbClr val="FFC000"/>
                        </a:gs>
                      </a:gsLst>
                      <a:lin ang="108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>
                        <a:defRPr sz="1800" b="0" i="0"/>
                      </a:pPr>
                      <a:r>
                        <a:rPr lang="es-MX" dirty="0" smtClean="0"/>
                        <a:t>2017</a:t>
                      </a:r>
                      <a:endParaRPr dirty="0"/>
                    </a:p>
                  </a:txBody>
                  <a:tcPr marL="45720" marR="4572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round/>
                    </a:lnR>
                    <a:lnT w="12700">
                      <a:solidFill>
                        <a:srgbClr val="FFFFFF"/>
                      </a:solidFill>
                      <a:round/>
                    </a:lnT>
                    <a:lnB w="12700">
                      <a:solidFill>
                        <a:srgbClr val="FFFFFF"/>
                      </a:solidFill>
                      <a:round/>
                    </a:lnB>
                    <a:gradFill flip="none" rotWithShape="1">
                      <a:gsLst>
                        <a:gs pos="0">
                          <a:srgbClr val="D1C39F"/>
                        </a:gs>
                        <a:gs pos="35000">
                          <a:srgbClr val="F0EBD5"/>
                        </a:gs>
                        <a:gs pos="100000">
                          <a:srgbClr val="FFC000"/>
                        </a:gs>
                      </a:gsLst>
                      <a:lin ang="108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0C9"/>
      </a:accent5>
      <a:accent6>
        <a:srgbClr val="2E2EB9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CC9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CC99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0C9"/>
      </a:accent5>
      <a:accent6>
        <a:srgbClr val="2E2EB9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CC9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CC99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850</Words>
  <Application>Microsoft Office PowerPoint</Application>
  <PresentationFormat>Presentación en pantalla (4:3)</PresentationFormat>
  <Paragraphs>119</Paragraphs>
  <Slides>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Default</vt:lpstr>
      <vt:lpstr> UNIVERSIDAD DEL ADULTO MAYOR El trabajo intergeneracional: eje en la construcción de una política universitaria saludable</vt:lpstr>
      <vt:lpstr>Diapositiva 2</vt:lpstr>
      <vt:lpstr>Panorama del envejecimiento, en la UV</vt:lpstr>
      <vt:lpstr>Diapositiva 4</vt:lpstr>
      <vt:lpstr>Diapositiva 5</vt:lpstr>
      <vt:lpstr>Propuesta Universitaria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 DEL ADULTO MAYOR El trabajo intergeneracional: eje en la construcción de una política universitaria saludable</dc:title>
  <dc:creator>UV</dc:creator>
  <cp:lastModifiedBy>UV</cp:lastModifiedBy>
  <cp:revision>2</cp:revision>
  <dcterms:modified xsi:type="dcterms:W3CDTF">2015-03-06T17:56:49Z</dcterms:modified>
</cp:coreProperties>
</file>