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01" r:id="rId2"/>
    <p:sldId id="326" r:id="rId3"/>
    <p:sldId id="327" r:id="rId4"/>
    <p:sldId id="302" r:id="rId5"/>
    <p:sldId id="305" r:id="rId6"/>
    <p:sldId id="306" r:id="rId7"/>
    <p:sldId id="304" r:id="rId8"/>
    <p:sldId id="303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22" r:id="rId17"/>
    <p:sldId id="323" r:id="rId18"/>
    <p:sldId id="324" r:id="rId19"/>
    <p:sldId id="314" r:id="rId20"/>
    <p:sldId id="328" r:id="rId21"/>
  </p:sldIdLst>
  <p:sldSz cx="9144000" cy="6858000" type="screen4x3"/>
  <p:notesSz cx="6954838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67" autoAdjust="0"/>
  </p:normalViewPr>
  <p:slideViewPr>
    <p:cSldViewPr>
      <p:cViewPr>
        <p:scale>
          <a:sx n="55" d="100"/>
          <a:sy n="55" d="100"/>
        </p:scale>
        <p:origin x="-1806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5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32"/>
        <p:guide pos="219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14E8A28C-8E4C-4C94-BD0A-2FB9FFA2D7B6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87E6AF9-F61B-468D-A88A-75D48A21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6091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E5301-676F-4C02-980B-2FBC64808E81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4D607-1C40-491F-90B0-15E7F192CC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42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ECF6FB-A887-4CF0-BA9F-A4735FD198F8}" type="slidenum">
              <a:rPr lang="es-ES"/>
              <a:pPr/>
              <a:t>4</a:t>
            </a:fld>
            <a:endParaRPr lang="es-E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9ADBF5-E82D-4A36-875D-D02DAA9C564C}" type="slidenum">
              <a:rPr lang="es-ES"/>
              <a:pPr/>
              <a:t>5</a:t>
            </a:fld>
            <a:endParaRPr lang="es-E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DB04E8-EB18-4239-93A8-BC53C51B499E}" type="slidenum">
              <a:rPr lang="es-ES"/>
              <a:pPr/>
              <a:t>6</a:t>
            </a:fld>
            <a:endParaRPr lang="es-E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46C738-2467-4D76-B564-996359484933}" type="slidenum">
              <a:rPr lang="es-ES"/>
              <a:pPr/>
              <a:t>7</a:t>
            </a:fld>
            <a:endParaRPr lang="es-E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4625" cy="14620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549BAD4-DF25-40EA-919B-774559A0EEC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491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01952-0D80-4912-8CE5-D5D4463DAAF0}" type="datetimeFigureOut">
              <a:rPr lang="es-MX" smtClean="0"/>
              <a:t>19/09/2012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7601-9D5B-4CAE-937C-C44C32F4A7A1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4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2996952"/>
            <a:ext cx="7127875" cy="1778000"/>
          </a:xfrm>
        </p:spPr>
        <p:txBody>
          <a:bodyPr>
            <a:normAutofit fontScale="62500" lnSpcReduction="20000"/>
          </a:bodyPr>
          <a:lstStyle/>
          <a:p>
            <a:r>
              <a:rPr lang="es-MX" sz="4500" dirty="0" smtClean="0">
                <a:solidFill>
                  <a:schemeClr val="tx2"/>
                </a:solidFill>
                <a:latin typeface="Bookman Old Style" pitchFamily="18" charset="0"/>
              </a:rPr>
              <a:t>La prevención del consumo de drogas</a:t>
            </a:r>
            <a:r>
              <a:rPr lang="es-MX" sz="4500" dirty="0">
                <a:solidFill>
                  <a:schemeClr val="tx2"/>
                </a:solidFill>
                <a:latin typeface="Bookman Old Style" pitchFamily="18" charset="0"/>
              </a:rPr>
              <a:t>.</a:t>
            </a:r>
            <a:r>
              <a:rPr lang="es-MX" sz="4500" dirty="0" smtClean="0">
                <a:solidFill>
                  <a:schemeClr val="tx2"/>
                </a:solidFill>
                <a:latin typeface="Bookman Old Style" pitchFamily="18" charset="0"/>
              </a:rPr>
              <a:t> </a:t>
            </a:r>
          </a:p>
          <a:p>
            <a:r>
              <a:rPr lang="es-MX" sz="4500" dirty="0">
                <a:solidFill>
                  <a:schemeClr val="tx2"/>
                </a:solidFill>
                <a:latin typeface="Bookman Old Style" pitchFamily="18" charset="0"/>
              </a:rPr>
              <a:t>C</a:t>
            </a:r>
            <a:r>
              <a:rPr lang="es-MX" sz="4500" dirty="0" smtClean="0">
                <a:solidFill>
                  <a:schemeClr val="tx2"/>
                </a:solidFill>
                <a:latin typeface="Bookman Old Style" pitchFamily="18" charset="0"/>
              </a:rPr>
              <a:t>onceptos básicos </a:t>
            </a:r>
          </a:p>
          <a:p>
            <a:pPr algn="r"/>
            <a:endParaRPr lang="es-MX" sz="14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r"/>
            <a:endParaRPr lang="es-MX" sz="12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r"/>
            <a:endParaRPr lang="es-MX" sz="1200" dirty="0">
              <a:solidFill>
                <a:schemeClr val="tx1"/>
              </a:solidFill>
              <a:latin typeface="Bookman Old Style" pitchFamily="18" charset="0"/>
            </a:endParaRPr>
          </a:p>
          <a:p>
            <a:pPr algn="r"/>
            <a:endParaRPr lang="es-MX" sz="12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r"/>
            <a:r>
              <a:rPr lang="es-MX" sz="2000" dirty="0" smtClean="0">
                <a:solidFill>
                  <a:schemeClr val="tx1"/>
                </a:solidFill>
                <a:latin typeface="Bookman Old Style" pitchFamily="18" charset="0"/>
              </a:rPr>
              <a:t>DR</a:t>
            </a:r>
            <a:r>
              <a:rPr lang="es-MX" sz="2000" dirty="0">
                <a:solidFill>
                  <a:schemeClr val="tx1"/>
                </a:solidFill>
                <a:latin typeface="Bookman Old Style" pitchFamily="18" charset="0"/>
              </a:rPr>
              <a:t>. RAFAEL VELASCO </a:t>
            </a:r>
            <a:r>
              <a:rPr lang="es-MX" sz="2000" dirty="0" smtClean="0">
                <a:solidFill>
                  <a:schemeClr val="tx1"/>
                </a:solidFill>
                <a:latin typeface="Bookman Old Style" pitchFamily="18" charset="0"/>
              </a:rPr>
              <a:t>FERNÁNDEZ</a:t>
            </a:r>
          </a:p>
          <a:p>
            <a:pPr algn="r"/>
            <a:r>
              <a:rPr lang="es-MX" sz="2000" smtClean="0">
                <a:solidFill>
                  <a:schemeClr val="tx1"/>
                </a:solidFill>
                <a:latin typeface="Bookman Old Style" pitchFamily="18" charset="0"/>
              </a:rPr>
              <a:t>Septiembre de 2012</a:t>
            </a:r>
            <a:endParaRPr lang="es-MX" sz="2000" dirty="0">
              <a:solidFill>
                <a:schemeClr val="tx1"/>
              </a:solidFill>
              <a:latin typeface="Bookman Old Style" pitchFamily="18" charset="0"/>
            </a:endParaRPr>
          </a:p>
          <a:p>
            <a:endParaRPr lang="es-MX" sz="1200" dirty="0">
              <a:solidFill>
                <a:schemeClr val="tx1"/>
              </a:solidFill>
              <a:latin typeface="Bookman Old Style" pitchFamily="18" charset="0"/>
            </a:endParaRPr>
          </a:p>
          <a:p>
            <a:endParaRPr lang="es-MX" dirty="0">
              <a:solidFill>
                <a:srgbClr val="0000FF"/>
              </a:solidFill>
              <a:latin typeface="Bookman Old Style" pitchFamily="18" charset="0"/>
            </a:endParaRPr>
          </a:p>
          <a:p>
            <a:pPr algn="r"/>
            <a:endParaRPr lang="es-ES" dirty="0">
              <a:solidFill>
                <a:srgbClr val="0000FF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86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100" dirty="0" smtClean="0">
                <a:solidFill>
                  <a:schemeClr val="tx2"/>
                </a:solidFill>
                <a:latin typeface="Bookman Old Style" pitchFamily="18" charset="0"/>
              </a:rPr>
              <a:t>Enfoques preventivos</a:t>
            </a:r>
            <a:br>
              <a:rPr lang="es-ES_tradnl" sz="3100" dirty="0" smtClean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ES_tradnl" sz="3100" dirty="0" smtClean="0">
                <a:solidFill>
                  <a:schemeClr val="tx2"/>
                </a:solidFill>
                <a:latin typeface="Bookman Old Style" pitchFamily="18" charset="0"/>
              </a:rPr>
              <a:t> (evolución</a:t>
            </a:r>
            <a:r>
              <a:rPr lang="es-ES_tradnl" sz="2800" dirty="0" smtClean="0">
                <a:solidFill>
                  <a:schemeClr val="tx2"/>
                </a:solidFill>
                <a:latin typeface="Bookman Old Style" pitchFamily="18" charset="0"/>
              </a:rPr>
              <a:t>)</a:t>
            </a:r>
            <a:r>
              <a:rPr lang="es-ES_tradnl" sz="2000" b="1" i="1" dirty="0">
                <a:latin typeface="Bookman Old Style" pitchFamily="18" charset="0"/>
              </a:rPr>
              <a:t/>
            </a:r>
            <a:br>
              <a:rPr lang="es-ES_tradnl" sz="2000" b="1" i="1" dirty="0">
                <a:latin typeface="Bookman Old Style" pitchFamily="18" charset="0"/>
              </a:rPr>
            </a:br>
            <a:endParaRPr lang="es-ES_tradnl" b="1" i="1" dirty="0">
              <a:latin typeface="Bookman Old Style" pitchFamily="18" charset="0"/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72816"/>
            <a:ext cx="8172450" cy="4941887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s-ES_tradnl" sz="2000" b="1" i="1" dirty="0">
                <a:latin typeface="Bookman Old Style" pitchFamily="18" charset="0"/>
              </a:rPr>
              <a:t>   </a:t>
            </a:r>
            <a:r>
              <a:rPr lang="es-ES_tradnl" sz="2000" b="1" i="1" dirty="0" smtClean="0">
                <a:latin typeface="Bookman Old Style" pitchFamily="18" charset="0"/>
              </a:rPr>
              <a:t> </a:t>
            </a:r>
            <a:r>
              <a:rPr lang="es-ES_tradnl" sz="1800" i="1" dirty="0" smtClean="0">
                <a:latin typeface="Bookman Old Style" pitchFamily="18" charset="0"/>
              </a:rPr>
              <a:t>Segunda fase, década </a:t>
            </a:r>
            <a:r>
              <a:rPr lang="es-ES_tradnl" sz="1800" i="1" dirty="0">
                <a:latin typeface="Bookman Old Style" pitchFamily="18" charset="0"/>
              </a:rPr>
              <a:t>de </a:t>
            </a:r>
            <a:r>
              <a:rPr lang="es-ES_tradnl" sz="1800" i="1" dirty="0" smtClean="0">
                <a:latin typeface="Bookman Old Style" pitchFamily="18" charset="0"/>
              </a:rPr>
              <a:t>1980</a:t>
            </a:r>
            <a:r>
              <a:rPr lang="es-ES_tradnl" sz="1800" i="1" dirty="0">
                <a:latin typeface="Bookman Old Style" pitchFamily="18" charset="0"/>
              </a:rPr>
              <a:t>:</a:t>
            </a:r>
          </a:p>
          <a:p>
            <a:pPr algn="just">
              <a:buClr>
                <a:srgbClr val="0000FF"/>
              </a:buClr>
              <a:buSzPct val="90000"/>
              <a:buFont typeface="Wingdings" pitchFamily="2" charset="2"/>
              <a:buChar char="§"/>
            </a:pPr>
            <a:r>
              <a:rPr lang="es-ES_tradnl" sz="1800" dirty="0">
                <a:latin typeface="Bookman Old Style" pitchFamily="18" charset="0"/>
              </a:rPr>
              <a:t>Educación escolar y extraescolar.</a:t>
            </a:r>
          </a:p>
          <a:p>
            <a:pPr algn="just">
              <a:buClr>
                <a:srgbClr val="0000FF"/>
              </a:buClr>
              <a:buSzPct val="90000"/>
              <a:buFont typeface="Wingdings" pitchFamily="2" charset="2"/>
              <a:buChar char="§"/>
            </a:pPr>
            <a:r>
              <a:rPr lang="es-ES_tradnl" sz="1800" dirty="0">
                <a:latin typeface="Bookman Old Style" pitchFamily="18" charset="0"/>
              </a:rPr>
              <a:t>Más énfasis en lo afectivo, la autoestima, la conciencia, la presión social, los valores.</a:t>
            </a:r>
          </a:p>
          <a:p>
            <a:pPr algn="just">
              <a:buClr>
                <a:srgbClr val="0000FF"/>
              </a:buClr>
              <a:buSzPct val="90000"/>
              <a:buFont typeface="Wingdings" pitchFamily="2" charset="2"/>
              <a:buChar char="§"/>
            </a:pPr>
            <a:r>
              <a:rPr lang="es-ES_tradnl" sz="1800" dirty="0">
                <a:latin typeface="Bookman Old Style" pitchFamily="18" charset="0"/>
              </a:rPr>
              <a:t>Subprogramas para la familia, la escuela, el club, el barrio, las minorías culturales.</a:t>
            </a:r>
          </a:p>
          <a:p>
            <a:pPr algn="just">
              <a:buClr>
                <a:srgbClr val="0000FF"/>
              </a:buClr>
              <a:buSzPct val="90000"/>
              <a:buFont typeface="Wingdings" pitchFamily="2" charset="2"/>
              <a:buChar char="§"/>
            </a:pPr>
            <a:r>
              <a:rPr lang="es-ES_tradnl" sz="1800" dirty="0" smtClean="0">
                <a:latin typeface="Bookman Old Style" pitchFamily="18" charset="0"/>
              </a:rPr>
              <a:t>Se optó por la información </a:t>
            </a:r>
            <a:r>
              <a:rPr lang="es-ES_tradnl" sz="1800" dirty="0">
                <a:latin typeface="Bookman Old Style" pitchFamily="18" charset="0"/>
              </a:rPr>
              <a:t>con diálogo y participación.</a:t>
            </a:r>
          </a:p>
          <a:p>
            <a:pPr algn="just">
              <a:buClr>
                <a:srgbClr val="0000FF"/>
              </a:buClr>
              <a:buSzPct val="90000"/>
              <a:buFont typeface="Wingdings" pitchFamily="2" charset="2"/>
              <a:buChar char="§"/>
            </a:pPr>
            <a:r>
              <a:rPr lang="es-ES_tradnl" sz="1800" dirty="0">
                <a:latin typeface="Bookman Old Style" pitchFamily="18" charset="0"/>
              </a:rPr>
              <a:t>Identificación de </a:t>
            </a:r>
            <a:r>
              <a:rPr lang="es-ES_tradnl" sz="1800" dirty="0" smtClean="0">
                <a:latin typeface="Bookman Old Style" pitchFamily="18" charset="0"/>
              </a:rPr>
              <a:t>los factores </a:t>
            </a:r>
            <a:r>
              <a:rPr lang="es-ES_tradnl" sz="1800" dirty="0">
                <a:latin typeface="Bookman Old Style" pitchFamily="18" charset="0"/>
              </a:rPr>
              <a:t>de </a:t>
            </a:r>
            <a:r>
              <a:rPr lang="es-ES_tradnl" sz="1800" dirty="0" smtClean="0">
                <a:latin typeface="Bookman Old Style" pitchFamily="18" charset="0"/>
              </a:rPr>
              <a:t>riesgo familiares, sociales, escolares.</a:t>
            </a:r>
            <a:endParaRPr lang="es-ES_tradnl" sz="1800" dirty="0">
              <a:latin typeface="Bookman Old Style" pitchFamily="18" charset="0"/>
            </a:endParaRPr>
          </a:p>
          <a:p>
            <a:pPr algn="just">
              <a:buClr>
                <a:srgbClr val="0000FF"/>
              </a:buClr>
              <a:buSzPct val="90000"/>
              <a:buFont typeface="Wingdings" pitchFamily="2" charset="2"/>
              <a:buChar char="§"/>
            </a:pPr>
            <a:r>
              <a:rPr lang="es-ES_tradnl" sz="1800" dirty="0">
                <a:latin typeface="Bookman Old Style" pitchFamily="18" charset="0"/>
              </a:rPr>
              <a:t>Investigaciones </a:t>
            </a:r>
            <a:r>
              <a:rPr lang="es-ES_tradnl" sz="1800" dirty="0" smtClean="0">
                <a:latin typeface="Bookman Old Style" pitchFamily="18" charset="0"/>
              </a:rPr>
              <a:t>científicas, estudios sociales</a:t>
            </a:r>
            <a:r>
              <a:rPr lang="es-ES_tradnl" sz="1800" dirty="0">
                <a:latin typeface="Bookman Old Style" pitchFamily="18" charset="0"/>
              </a:rPr>
              <a:t>.</a:t>
            </a:r>
          </a:p>
          <a:p>
            <a:pPr algn="just">
              <a:buClr>
                <a:srgbClr val="0000FF"/>
              </a:buClr>
              <a:buFont typeface="Monotype Sorts" pitchFamily="2" charset="2"/>
              <a:buChar char="u"/>
            </a:pPr>
            <a:endParaRPr lang="es-ES_tradnl" sz="1800" dirty="0">
              <a:latin typeface="Bookman Old Style" pitchFamily="18" charset="0"/>
            </a:endParaRPr>
          </a:p>
          <a:p>
            <a:pPr algn="just">
              <a:buClr>
                <a:srgbClr val="0000FF"/>
              </a:buClr>
              <a:buFont typeface="Wingdings" pitchFamily="2" charset="2"/>
              <a:buNone/>
            </a:pPr>
            <a:r>
              <a:rPr lang="es-ES_tradnl" sz="1800" i="1" dirty="0">
                <a:latin typeface="Bookman Old Style" pitchFamily="18" charset="0"/>
              </a:rPr>
              <a:t>	Resultados:</a:t>
            </a:r>
            <a:r>
              <a:rPr lang="es-ES_tradnl" sz="1800" dirty="0">
                <a:latin typeface="Bookman Old Style" pitchFamily="18" charset="0"/>
              </a:rPr>
              <a:t> primero muy estimulantes, después variables. Se favoreció la idea del </a:t>
            </a:r>
            <a:r>
              <a:rPr lang="es-ES_tradnl" sz="1800" i="1" dirty="0">
                <a:latin typeface="Bookman Old Style" pitchFamily="18" charset="0"/>
              </a:rPr>
              <a:t>programa integral</a:t>
            </a:r>
            <a:r>
              <a:rPr lang="es-ES_tradnl" sz="1800" dirty="0">
                <a:latin typeface="Bookman Old Style" pitchFamily="18" charset="0"/>
              </a:rPr>
              <a:t> (acciones contra la oferta y la demanda).</a:t>
            </a:r>
          </a:p>
        </p:txBody>
      </p:sp>
    </p:spTree>
    <p:extLst>
      <p:ext uri="{BB962C8B-B14F-4D97-AF65-F5344CB8AC3E}">
        <p14:creationId xmlns:p14="http://schemas.microsoft.com/office/powerpoint/2010/main" val="15310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2800" dirty="0" smtClean="0">
                <a:solidFill>
                  <a:schemeClr val="tx2"/>
                </a:solidFill>
                <a:latin typeface="Bookman Old Style" pitchFamily="18" charset="0"/>
              </a:rPr>
              <a:t>Prevención: el enfoque actual</a:t>
            </a:r>
            <a:endParaRPr lang="es-ES_tradnl" sz="28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276872"/>
            <a:ext cx="8229600" cy="474198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s-ES_tradnl" sz="2200" dirty="0" smtClean="0">
                <a:latin typeface="Bookman Old Style" pitchFamily="18" charset="0"/>
              </a:rPr>
              <a:t>Proseguir</a:t>
            </a:r>
            <a:r>
              <a:rPr lang="es-ES_tradnl" sz="2200" dirty="0">
                <a:latin typeface="Bookman Old Style" pitchFamily="18" charset="0"/>
              </a:rPr>
              <a:t>, de manera más amplia, las estrategias de </a:t>
            </a:r>
            <a:r>
              <a:rPr lang="es-ES_tradnl" sz="2200" dirty="0" smtClean="0">
                <a:latin typeface="Bookman Old Style" pitchFamily="18" charset="0"/>
              </a:rPr>
              <a:t>las décadas </a:t>
            </a:r>
            <a:r>
              <a:rPr lang="es-ES_tradnl" sz="2200" dirty="0">
                <a:latin typeface="Bookman Old Style" pitchFamily="18" charset="0"/>
              </a:rPr>
              <a:t>de </a:t>
            </a:r>
            <a:r>
              <a:rPr lang="es-ES_tradnl" sz="2200" dirty="0" smtClean="0">
                <a:latin typeface="Bookman Old Style" pitchFamily="18" charset="0"/>
              </a:rPr>
              <a:t>los ochentas y noventas.</a:t>
            </a:r>
            <a:endParaRPr lang="es-ES_tradnl" sz="2200" dirty="0">
              <a:latin typeface="Bookman Old Style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ES_tradnl" sz="2200" dirty="0">
              <a:latin typeface="Bookman Old Style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200" dirty="0">
                <a:latin typeface="Bookman Old Style" pitchFamily="18" charset="0"/>
              </a:rPr>
              <a:t>2. </a:t>
            </a:r>
            <a:r>
              <a:rPr lang="es-ES_tradnl" sz="2200" i="1" dirty="0">
                <a:latin typeface="Bookman Old Style" pitchFamily="18" charset="0"/>
              </a:rPr>
              <a:t>No a la legalización</a:t>
            </a:r>
            <a:r>
              <a:rPr lang="es-ES_tradnl" sz="2200" dirty="0">
                <a:latin typeface="Bookman Old Style" pitchFamily="18" charset="0"/>
              </a:rPr>
              <a:t>: ONU, UNESCO, OMS, </a:t>
            </a:r>
            <a:r>
              <a:rPr lang="es-ES_tradnl" sz="2200" dirty="0" smtClean="0">
                <a:latin typeface="Bookman Old Style" pitchFamily="18" charset="0"/>
              </a:rPr>
              <a:t>UNICEF OIT, </a:t>
            </a:r>
            <a:r>
              <a:rPr lang="es-ES_tradnl" sz="2200" dirty="0">
                <a:latin typeface="Bookman Old Style" pitchFamily="18" charset="0"/>
              </a:rPr>
              <a:t>JIFE.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_tradnl" sz="22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ES_tradnl" sz="2200" dirty="0">
                <a:latin typeface="Bookman Old Style" pitchFamily="18" charset="0"/>
              </a:rPr>
              <a:t>3. Reforzamiento de la prevención primaria, con objetivos específicos de prevención secundaria y terciaria.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_tradnl" sz="2200" dirty="0">
              <a:latin typeface="Bookman Old Style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200" dirty="0">
                <a:latin typeface="Bookman Old Style" pitchFamily="18" charset="0"/>
              </a:rPr>
              <a:t>4. Colaboración internacional, coordinación.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_tradnl" sz="2200" dirty="0">
              <a:latin typeface="Bookman Old Style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200" dirty="0">
                <a:latin typeface="Bookman Old Style" pitchFamily="18" charset="0"/>
              </a:rPr>
              <a:t>5. Apoyo a la investigación</a:t>
            </a:r>
            <a:r>
              <a:rPr lang="es-ES_tradnl" sz="2200" dirty="0" smtClean="0">
                <a:latin typeface="Bookman Old Style" pitchFamily="18" charset="0"/>
              </a:rPr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_tradnl" sz="2200" dirty="0">
              <a:latin typeface="Bookman Old Style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200" dirty="0" smtClean="0">
                <a:latin typeface="Bookman Old Style" pitchFamily="18" charset="0"/>
              </a:rPr>
              <a:t>6. Apego a la evidencia científica.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_tradnl" sz="2200" b="1" dirty="0">
              <a:solidFill>
                <a:srgbClr val="0000FF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16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2400" dirty="0">
                <a:solidFill>
                  <a:schemeClr val="tx2"/>
                </a:solidFill>
                <a:latin typeface="Bookman Old Style" pitchFamily="18" charset="0"/>
              </a:rPr>
              <a:t>En el campo de la prevención del consumo de drogas, estudios </a:t>
            </a:r>
            <a:r>
              <a:rPr lang="es-MX" sz="2400" dirty="0" smtClean="0">
                <a:solidFill>
                  <a:schemeClr val="tx2"/>
                </a:solidFill>
                <a:latin typeface="Bookman Old Style" pitchFamily="18" charset="0"/>
              </a:rPr>
              <a:t> más recientes </a:t>
            </a:r>
            <a:r>
              <a:rPr lang="es-MX" sz="2400" dirty="0">
                <a:solidFill>
                  <a:schemeClr val="tx2"/>
                </a:solidFill>
                <a:latin typeface="Bookman Old Style" pitchFamily="18" charset="0"/>
              </a:rPr>
              <a:t>comprueban:</a:t>
            </a:r>
            <a:br>
              <a:rPr lang="es-MX" sz="2400" dirty="0">
                <a:solidFill>
                  <a:schemeClr val="tx2"/>
                </a:solidFill>
                <a:latin typeface="Bookman Old Style" pitchFamily="18" charset="0"/>
              </a:rPr>
            </a:br>
            <a:endParaRPr lang="es-ES" sz="24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492896"/>
            <a:ext cx="8532813" cy="4114800"/>
          </a:xfrm>
        </p:spPr>
        <p:txBody>
          <a:bodyPr>
            <a:normAutofit/>
          </a:bodyPr>
          <a:lstStyle/>
          <a:p>
            <a:pPr marL="381000" indent="-381000" algn="just">
              <a:lnSpc>
                <a:spcPct val="80000"/>
              </a:lnSpc>
              <a:buClr>
                <a:srgbClr val="0000FF"/>
              </a:buClr>
              <a:buSzPct val="80000"/>
              <a:buFont typeface="Wingdings" pitchFamily="2" charset="2"/>
              <a:buAutoNum type="arabicPeriod"/>
            </a:pPr>
            <a:r>
              <a:rPr lang="es-MX" sz="2000" dirty="0" smtClean="0">
                <a:latin typeface="Bookman Old Style" pitchFamily="18" charset="0"/>
              </a:rPr>
              <a:t>Las “conferencias” y pláticas impartidas a los adolescentes tienen escaso valor preventivo, </a:t>
            </a:r>
            <a:r>
              <a:rPr lang="es-MX" sz="2000" i="1" dirty="0" smtClean="0">
                <a:latin typeface="Bookman Old Style" pitchFamily="18" charset="0"/>
              </a:rPr>
              <a:t>si se utiliza el método tradicional. </a:t>
            </a:r>
            <a:endParaRPr lang="es-MX" sz="2000" dirty="0" smtClean="0">
              <a:latin typeface="Bookman Old Style" pitchFamily="18" charset="0"/>
            </a:endParaRPr>
          </a:p>
          <a:p>
            <a:pPr marL="0" indent="0" algn="just">
              <a:lnSpc>
                <a:spcPct val="80000"/>
              </a:lnSpc>
              <a:buClr>
                <a:srgbClr val="0000FF"/>
              </a:buClr>
              <a:buSzPct val="80000"/>
              <a:buNone/>
            </a:pPr>
            <a:endParaRPr lang="es-MX" sz="2000" dirty="0">
              <a:latin typeface="Bookman Old Style" pitchFamily="18" charset="0"/>
            </a:endParaRPr>
          </a:p>
          <a:p>
            <a:pPr marL="381000" indent="-381000" algn="just">
              <a:lnSpc>
                <a:spcPct val="80000"/>
              </a:lnSpc>
              <a:buClr>
                <a:srgbClr val="0000FF"/>
              </a:buClr>
              <a:buSzPct val="80000"/>
              <a:buFont typeface="Wingdings" pitchFamily="2" charset="2"/>
              <a:buAutoNum type="arabicPeriod"/>
            </a:pPr>
            <a:r>
              <a:rPr lang="es-MX" sz="2000" dirty="0" smtClean="0">
                <a:latin typeface="Bookman Old Style" pitchFamily="18" charset="0"/>
              </a:rPr>
              <a:t>En cambio los métodos interactivos aplicados por profesores </a:t>
            </a:r>
            <a:r>
              <a:rPr lang="es-MX" sz="2000" i="1" dirty="0" smtClean="0">
                <a:latin typeface="Bookman Old Style" pitchFamily="18" charset="0"/>
              </a:rPr>
              <a:t>capacitados</a:t>
            </a:r>
            <a:r>
              <a:rPr lang="es-MX" sz="2000" dirty="0" smtClean="0">
                <a:latin typeface="Bookman Old Style" pitchFamily="18" charset="0"/>
              </a:rPr>
              <a:t>, tienen un </a:t>
            </a:r>
            <a:r>
              <a:rPr lang="es-MX" sz="2000" i="1" dirty="0" smtClean="0">
                <a:latin typeface="Bookman Old Style" pitchFamily="18" charset="0"/>
              </a:rPr>
              <a:t>alto</a:t>
            </a:r>
            <a:r>
              <a:rPr lang="es-MX" sz="2000" dirty="0" smtClean="0">
                <a:latin typeface="Bookman Old Style" pitchFamily="18" charset="0"/>
              </a:rPr>
              <a:t> valor preventivo.</a:t>
            </a:r>
          </a:p>
          <a:p>
            <a:pPr marL="381000" indent="-381000" algn="just">
              <a:lnSpc>
                <a:spcPct val="80000"/>
              </a:lnSpc>
              <a:buClr>
                <a:srgbClr val="0000FF"/>
              </a:buClr>
              <a:buSzPct val="80000"/>
              <a:buFont typeface="Wingdings" pitchFamily="2" charset="2"/>
              <a:buAutoNum type="arabicPeriod"/>
            </a:pPr>
            <a:endParaRPr lang="es-MX" sz="2000" dirty="0">
              <a:latin typeface="Bookman Old Style" pitchFamily="18" charset="0"/>
            </a:endParaRPr>
          </a:p>
          <a:p>
            <a:pPr marL="381000" indent="-381000" algn="just">
              <a:lnSpc>
                <a:spcPct val="80000"/>
              </a:lnSpc>
              <a:buClr>
                <a:srgbClr val="0000FF"/>
              </a:buClr>
              <a:buSzPct val="80000"/>
              <a:buFont typeface="Wingdings" pitchFamily="2" charset="2"/>
              <a:buAutoNum type="arabicPeriod"/>
            </a:pPr>
            <a:r>
              <a:rPr lang="es-MX" sz="2000" dirty="0">
                <a:latin typeface="Bookman Old Style" pitchFamily="18" charset="0"/>
              </a:rPr>
              <a:t>Los programas preventivos escolares que tienen mayor efectividad son los que abarcan desde </a:t>
            </a:r>
            <a:r>
              <a:rPr lang="es-MX" sz="2000" dirty="0" smtClean="0">
                <a:latin typeface="Bookman Old Style" pitchFamily="18" charset="0"/>
              </a:rPr>
              <a:t>el final de la </a:t>
            </a:r>
            <a:r>
              <a:rPr lang="es-MX" sz="2000" i="1" dirty="0">
                <a:latin typeface="Bookman Old Style" pitchFamily="18" charset="0"/>
              </a:rPr>
              <a:t>primaria</a:t>
            </a:r>
            <a:r>
              <a:rPr lang="es-MX" sz="2000" dirty="0">
                <a:latin typeface="Bookman Old Style" pitchFamily="18" charset="0"/>
              </a:rPr>
              <a:t> hasta el </a:t>
            </a:r>
            <a:r>
              <a:rPr lang="es-MX" sz="2000" i="1" dirty="0">
                <a:latin typeface="Bookman Old Style" pitchFamily="18" charset="0"/>
              </a:rPr>
              <a:t>bachillerato</a:t>
            </a:r>
            <a:r>
              <a:rPr lang="es-MX" sz="2000" dirty="0">
                <a:latin typeface="Bookman Old Style" pitchFamily="18" charset="0"/>
              </a:rPr>
              <a:t>.</a:t>
            </a:r>
          </a:p>
          <a:p>
            <a:pPr marL="381000" indent="-381000" algn="just">
              <a:lnSpc>
                <a:spcPct val="80000"/>
              </a:lnSpc>
              <a:buClr>
                <a:srgbClr val="0000FF"/>
              </a:buClr>
              <a:buSzPct val="80000"/>
              <a:buFont typeface="Wingdings" pitchFamily="2" charset="2"/>
              <a:buAutoNum type="arabicPeriod"/>
            </a:pPr>
            <a:endParaRPr lang="es-MX" sz="2000" dirty="0">
              <a:latin typeface="Bookman Old Style" pitchFamily="18" charset="0"/>
            </a:endParaRPr>
          </a:p>
          <a:p>
            <a:pPr marL="381000" indent="-381000" algn="just">
              <a:lnSpc>
                <a:spcPct val="80000"/>
              </a:lnSpc>
              <a:buClr>
                <a:srgbClr val="0000FF"/>
              </a:buClr>
              <a:buSzPct val="80000"/>
              <a:buFont typeface="Wingdings" pitchFamily="2" charset="2"/>
              <a:buAutoNum type="arabicPeriod"/>
            </a:pPr>
            <a:r>
              <a:rPr lang="es-MX" sz="2000" dirty="0">
                <a:latin typeface="Bookman Old Style" pitchFamily="18" charset="0"/>
              </a:rPr>
              <a:t>Cuando los jóvenes entienden </a:t>
            </a:r>
            <a:r>
              <a:rPr lang="es-MX" sz="2000" i="1" dirty="0">
                <a:latin typeface="Bookman Old Style" pitchFamily="18" charset="0"/>
              </a:rPr>
              <a:t>realmente</a:t>
            </a:r>
            <a:r>
              <a:rPr lang="es-MX" sz="2000" dirty="0">
                <a:latin typeface="Bookman Old Style" pitchFamily="18" charset="0"/>
              </a:rPr>
              <a:t> los efectos dañinos (físicos, psicológicos y sociales) </a:t>
            </a:r>
            <a:r>
              <a:rPr lang="es-MX" sz="2000" dirty="0" smtClean="0">
                <a:latin typeface="Bookman Old Style" pitchFamily="18" charset="0"/>
              </a:rPr>
              <a:t>que producen las drogas</a:t>
            </a:r>
            <a:r>
              <a:rPr lang="es-MX" sz="2000" dirty="0">
                <a:latin typeface="Bookman Old Style" pitchFamily="18" charset="0"/>
              </a:rPr>
              <a:t>, tienden a no iniciarse en su consumo, sobre todo si perciben que existe desaprobación familiar y </a:t>
            </a:r>
            <a:r>
              <a:rPr lang="es-MX" sz="2000" dirty="0" smtClean="0">
                <a:latin typeface="Bookman Old Style" pitchFamily="18" charset="0"/>
              </a:rPr>
              <a:t>social.</a:t>
            </a:r>
          </a:p>
        </p:txBody>
      </p:sp>
    </p:spTree>
    <p:extLst>
      <p:ext uri="{BB962C8B-B14F-4D97-AF65-F5344CB8AC3E}">
        <p14:creationId xmlns:p14="http://schemas.microsoft.com/office/powerpoint/2010/main" val="171596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 dirty="0" err="1">
                <a:solidFill>
                  <a:schemeClr val="tx2"/>
                </a:solidFill>
                <a:latin typeface="Bookman Old Style" pitchFamily="18" charset="0"/>
              </a:rPr>
              <a:t>Prevención</a:t>
            </a:r>
            <a:r>
              <a:rPr lang="en-US" altLang="en-US" sz="2800" dirty="0">
                <a:solidFill>
                  <a:schemeClr val="tx2"/>
                </a:solidFill>
                <a:latin typeface="Bookman Old Style" pitchFamily="18" charset="0"/>
              </a:rPr>
              <a:t>: E</a:t>
            </a:r>
            <a:r>
              <a:rPr lang="es-MX" altLang="en-US" sz="2800" dirty="0" err="1">
                <a:solidFill>
                  <a:schemeClr val="tx2"/>
                </a:solidFill>
                <a:latin typeface="Bookman Old Style" pitchFamily="18" charset="0"/>
              </a:rPr>
              <a:t>nfoques</a:t>
            </a:r>
            <a:r>
              <a:rPr lang="es-MX" altLang="en-US" sz="2800" dirty="0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es-MX" altLang="en-US" sz="2800" dirty="0" smtClean="0">
                <a:solidFill>
                  <a:schemeClr val="tx2"/>
                </a:solidFill>
                <a:latin typeface="Bookman Old Style" pitchFamily="18" charset="0"/>
              </a:rPr>
              <a:t>reduccionistas</a:t>
            </a:r>
            <a:r>
              <a:rPr lang="es-MX" altLang="en-US" sz="2400" i="1" dirty="0">
                <a:latin typeface="Bookman Old Style" pitchFamily="18" charset="0"/>
              </a:rPr>
              <a:t/>
            </a:r>
            <a:br>
              <a:rPr lang="es-MX" altLang="en-US" sz="2400" i="1" dirty="0">
                <a:latin typeface="Bookman Old Style" pitchFamily="18" charset="0"/>
              </a:rPr>
            </a:br>
            <a:endParaRPr lang="es-MX" altLang="en-US" sz="2400" i="1" dirty="0">
              <a:latin typeface="Bookman Old Style" pitchFamily="18" charset="0"/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132856"/>
            <a:ext cx="8077200" cy="4419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80000"/>
              </a:lnSpc>
              <a:buClr>
                <a:srgbClr val="0000FF"/>
              </a:buClr>
              <a:buSzPct val="90000"/>
              <a:buNone/>
            </a:pPr>
            <a:endParaRPr lang="es-MX" altLang="en-US" sz="2000" dirty="0">
              <a:solidFill>
                <a:srgbClr val="0000FF"/>
              </a:solidFill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es-MX" altLang="en-US" sz="2400" dirty="0" smtClean="0">
                <a:latin typeface="Bookman Old Style" pitchFamily="18" charset="0"/>
              </a:rPr>
              <a:t>Basar los programas </a:t>
            </a:r>
            <a:r>
              <a:rPr lang="es-MX" altLang="en-US" sz="2400" i="1" dirty="0" smtClean="0">
                <a:latin typeface="Bookman Old Style" pitchFamily="18" charset="0"/>
              </a:rPr>
              <a:t>sólo </a:t>
            </a:r>
            <a:r>
              <a:rPr lang="es-MX" altLang="en-US" sz="2400" dirty="0" smtClean="0">
                <a:latin typeface="Bookman Old Style" pitchFamily="18" charset="0"/>
              </a:rPr>
              <a:t>en la información </a:t>
            </a:r>
            <a:r>
              <a:rPr lang="es-MX" altLang="en-US" sz="2400" dirty="0">
                <a:latin typeface="Bookman Old Style" pitchFamily="18" charset="0"/>
              </a:rPr>
              <a:t>a los jóvenes sobre las drogas (qué son, cuáles son sus efectos en la salud, por qué hay que evitarlas, etc</a:t>
            </a:r>
            <a:r>
              <a:rPr lang="es-MX" altLang="en-US" sz="2400" dirty="0" smtClean="0">
                <a:latin typeface="Bookman Old Style" pitchFamily="18" charset="0"/>
              </a:rPr>
              <a:t>.).</a:t>
            </a:r>
          </a:p>
          <a:p>
            <a:pPr marL="0" indent="0" algn="just">
              <a:lnSpc>
                <a:spcPct val="80000"/>
              </a:lnSpc>
              <a:buClr>
                <a:srgbClr val="0000FF"/>
              </a:buClr>
              <a:buSzPct val="90000"/>
              <a:buNone/>
            </a:pPr>
            <a:endParaRPr lang="es-MX" altLang="en-US" sz="2400" dirty="0" smtClean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es-MX" altLang="en-US" sz="2400" dirty="0" smtClean="0">
                <a:latin typeface="Bookman Old Style" pitchFamily="18" charset="0"/>
              </a:rPr>
              <a:t>Educación </a:t>
            </a:r>
            <a:r>
              <a:rPr lang="es-MX" altLang="en-US" sz="2400" dirty="0">
                <a:latin typeface="Bookman Old Style" pitchFamily="18" charset="0"/>
              </a:rPr>
              <a:t>sobre </a:t>
            </a:r>
            <a:r>
              <a:rPr lang="es-MX" altLang="en-US" sz="2400" dirty="0" smtClean="0">
                <a:latin typeface="Bookman Old Style" pitchFamily="18" charset="0"/>
              </a:rPr>
              <a:t>actitudes, valores</a:t>
            </a:r>
            <a:r>
              <a:rPr lang="es-MX" altLang="en-US" sz="2400" dirty="0">
                <a:latin typeface="Bookman Old Style" pitchFamily="18" charset="0"/>
              </a:rPr>
              <a:t>, autoestima, toma de decisiones, con referencia casi nula a las </a:t>
            </a:r>
            <a:r>
              <a:rPr lang="es-MX" altLang="en-US" sz="2400" dirty="0" smtClean="0">
                <a:latin typeface="Bookman Old Style" pitchFamily="18" charset="0"/>
              </a:rPr>
              <a:t>drogas y sus efectos.  </a:t>
            </a:r>
          </a:p>
          <a:p>
            <a:pPr marL="0" indent="0" algn="just">
              <a:lnSpc>
                <a:spcPct val="80000"/>
              </a:lnSpc>
              <a:buClr>
                <a:srgbClr val="0000FF"/>
              </a:buClr>
              <a:buSzPct val="90000"/>
              <a:buNone/>
            </a:pPr>
            <a:endParaRPr lang="es-MX" altLang="en-US" sz="24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es-MX" altLang="en-US" sz="2400" dirty="0">
                <a:latin typeface="Bookman Old Style" pitchFamily="18" charset="0"/>
              </a:rPr>
              <a:t>Orientación hacia “estilos de vida </a:t>
            </a:r>
            <a:r>
              <a:rPr lang="es-MX" altLang="en-US" sz="2400" dirty="0" smtClean="0">
                <a:latin typeface="Bookman Old Style" pitchFamily="18" charset="0"/>
              </a:rPr>
              <a:t>saludables” y “habilidades para la vida”. </a:t>
            </a:r>
          </a:p>
          <a:p>
            <a:pPr marL="0" indent="0" algn="just">
              <a:lnSpc>
                <a:spcPct val="120000"/>
              </a:lnSpc>
              <a:buClr>
                <a:srgbClr val="0000FF"/>
              </a:buClr>
              <a:buSzPct val="90000"/>
              <a:buNone/>
            </a:pPr>
            <a:endParaRPr lang="es-MX" altLang="en-US" sz="2400" dirty="0" smtClean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Clr>
                <a:srgbClr val="0000FF"/>
              </a:buClr>
              <a:buSzPct val="90000"/>
              <a:buFont typeface="Wingdings" pitchFamily="2" charset="2"/>
              <a:buChar char="v"/>
            </a:pPr>
            <a:r>
              <a:rPr lang="es-MX" altLang="en-US" sz="2400" dirty="0" smtClean="0">
                <a:latin typeface="Bookman Old Style" pitchFamily="18" charset="0"/>
              </a:rPr>
              <a:t>Son reduccionistas porque no consideran otras acciones cuya eficacia ha comprobado la evidencia científica.</a:t>
            </a:r>
            <a:endParaRPr lang="es-ES" altLang="en-US" sz="2400" dirty="0" smtClean="0">
              <a:latin typeface="Bookman Old Style" pitchFamily="18" charset="0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None/>
            </a:pPr>
            <a:r>
              <a:rPr lang="es-ES" altLang="en-US" sz="2400" dirty="0" smtClean="0">
                <a:latin typeface="Bookman Old Style" pitchFamily="18" charset="0"/>
              </a:rPr>
              <a:t>                                                     </a:t>
            </a:r>
            <a:endParaRPr lang="es-ES" altLang="en-US" sz="2400" dirty="0">
              <a:latin typeface="Bookman Old Style" pitchFamily="18" charset="0"/>
            </a:endParaRP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None/>
            </a:pPr>
            <a:endParaRPr lang="en-US" altLang="en-US" sz="2000" dirty="0">
              <a:latin typeface="Bookman Old Style" pitchFamily="18" charset="0"/>
            </a:endParaRPr>
          </a:p>
          <a:p>
            <a:pPr marL="609600" indent="-609600" algn="r">
              <a:lnSpc>
                <a:spcPct val="80000"/>
              </a:lnSpc>
              <a:buFont typeface="Wingdings" pitchFamily="2" charset="2"/>
              <a:buNone/>
            </a:pPr>
            <a:r>
              <a:rPr lang="es-ES" altLang="en-US" sz="1500" dirty="0" smtClean="0">
                <a:latin typeface="Bookman Old Style" pitchFamily="18" charset="0"/>
              </a:rPr>
              <a:t>Dr. Rafael </a:t>
            </a:r>
            <a:r>
              <a:rPr lang="es-ES" altLang="en-US" sz="1500" dirty="0">
                <a:latin typeface="Bookman Old Style" pitchFamily="18" charset="0"/>
              </a:rPr>
              <a:t>Velasco </a:t>
            </a:r>
            <a:r>
              <a:rPr lang="es-ES" altLang="en-US" sz="1500" dirty="0" smtClean="0">
                <a:latin typeface="Bookman Old Style" pitchFamily="18" charset="0"/>
              </a:rPr>
              <a:t>Fernández </a:t>
            </a:r>
            <a:endParaRPr lang="es-ES" altLang="en-US" sz="15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4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es-MX" altLang="en-US" sz="2400" i="1" dirty="0" smtClean="0">
                <a:latin typeface="Bookman Old Style" pitchFamily="18" charset="0"/>
              </a:rPr>
              <a:t/>
            </a:r>
            <a:br>
              <a:rPr lang="es-MX" altLang="en-US" sz="2400" i="1" dirty="0" smtClean="0">
                <a:latin typeface="Bookman Old Style" pitchFamily="18" charset="0"/>
              </a:rPr>
            </a:br>
            <a:r>
              <a:rPr lang="es-MX" altLang="en-US" sz="2400" dirty="0" smtClean="0">
                <a:solidFill>
                  <a:schemeClr val="tx2"/>
                </a:solidFill>
                <a:latin typeface="Bookman Old Style" pitchFamily="18" charset="0"/>
              </a:rPr>
              <a:t>Prevención </a:t>
            </a:r>
            <a:r>
              <a:rPr lang="es-MX" altLang="en-US" sz="2400" dirty="0">
                <a:solidFill>
                  <a:schemeClr val="tx2"/>
                </a:solidFill>
                <a:latin typeface="Bookman Old Style" pitchFamily="18" charset="0"/>
              </a:rPr>
              <a:t>de las adicciones</a:t>
            </a:r>
            <a:br>
              <a:rPr lang="es-MX" altLang="en-US" sz="2400" dirty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MX" altLang="en-US" sz="2400" dirty="0" smtClean="0">
                <a:solidFill>
                  <a:schemeClr val="tx2"/>
                </a:solidFill>
                <a:latin typeface="Bookman Old Style" pitchFamily="18" charset="0"/>
              </a:rPr>
              <a:t>Principios generales </a:t>
            </a:r>
            <a:r>
              <a:rPr lang="es-MX" altLang="en-US" sz="2400" i="1" dirty="0" smtClean="0">
                <a:latin typeface="Bookman Old Style" pitchFamily="18" charset="0"/>
              </a:rPr>
              <a:t/>
            </a:r>
            <a:br>
              <a:rPr lang="es-MX" altLang="en-US" sz="2400" i="1" dirty="0" smtClean="0">
                <a:latin typeface="Bookman Old Style" pitchFamily="18" charset="0"/>
              </a:rPr>
            </a:br>
            <a:r>
              <a:rPr lang="es-MX" altLang="en-US" sz="1800" dirty="0" smtClean="0">
                <a:latin typeface="Bookman Old Style" pitchFamily="18" charset="0"/>
              </a:rPr>
              <a:t>	</a:t>
            </a:r>
            <a:br>
              <a:rPr lang="es-MX" altLang="en-US" sz="1800" dirty="0" smtClean="0">
                <a:latin typeface="Bookman Old Style" pitchFamily="18" charset="0"/>
              </a:rPr>
            </a:br>
            <a:endParaRPr lang="es-ES" altLang="en-US" sz="2400" i="1" dirty="0">
              <a:latin typeface="Bookman Old Style" pitchFamily="18" charset="0"/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06625"/>
            <a:ext cx="8424863" cy="4535488"/>
          </a:xfrm>
        </p:spPr>
        <p:txBody>
          <a:bodyPr>
            <a:normAutofit/>
          </a:bodyPr>
          <a:lstStyle/>
          <a:p>
            <a:pPr marL="533400" indent="-533400" algn="just">
              <a:lnSpc>
                <a:spcPct val="90000"/>
              </a:lnSpc>
              <a:buClr>
                <a:srgbClr val="0000FF"/>
              </a:buClr>
              <a:buSzPct val="90000"/>
              <a:buFont typeface="Wingdings" pitchFamily="2" charset="2"/>
              <a:buAutoNum type="arabicPeriod"/>
              <a:tabLst>
                <a:tab pos="1074738" algn="l"/>
              </a:tabLst>
            </a:pPr>
            <a:r>
              <a:rPr lang="es-MX" altLang="en-US" sz="2100" i="1" dirty="0">
                <a:latin typeface="Bookman Old Style" pitchFamily="18" charset="0"/>
              </a:rPr>
              <a:t>Principio de la continuidad</a:t>
            </a:r>
            <a:r>
              <a:rPr lang="es-MX" altLang="en-US" sz="2100" b="1" dirty="0">
                <a:latin typeface="Bookman Old Style" pitchFamily="18" charset="0"/>
              </a:rPr>
              <a:t>:</a:t>
            </a:r>
          </a:p>
          <a:p>
            <a:pPr marL="533400" indent="-533400" algn="just">
              <a:lnSpc>
                <a:spcPct val="90000"/>
              </a:lnSpc>
              <a:buClr>
                <a:srgbClr val="0000FF"/>
              </a:buClr>
              <a:buFont typeface="Wingdings" pitchFamily="2" charset="2"/>
              <a:buNone/>
              <a:tabLst>
                <a:tab pos="1074738" algn="l"/>
              </a:tabLst>
            </a:pPr>
            <a:endParaRPr lang="es-MX" altLang="en-US" sz="2100" b="1" dirty="0">
              <a:latin typeface="Bookman Old Style" pitchFamily="18" charset="0"/>
            </a:endParaRPr>
          </a:p>
          <a:p>
            <a:pPr marL="533400" indent="-533400" algn="just">
              <a:lnSpc>
                <a:spcPct val="90000"/>
              </a:lnSpc>
              <a:buClr>
                <a:srgbClr val="0000FF"/>
              </a:buClr>
              <a:buFont typeface="Wingdings" pitchFamily="2" charset="2"/>
              <a:buAutoNum type="alphaLcParenR"/>
              <a:tabLst>
                <a:tab pos="1074738" algn="l"/>
              </a:tabLst>
            </a:pPr>
            <a:r>
              <a:rPr lang="es-MX" altLang="en-US" sz="2100" dirty="0">
                <a:latin typeface="Bookman Old Style" pitchFamily="18" charset="0"/>
              </a:rPr>
              <a:t>Repetición </a:t>
            </a:r>
            <a:r>
              <a:rPr lang="es-MX" altLang="en-US" sz="2100" i="1" dirty="0">
                <a:latin typeface="Bookman Old Style" pitchFamily="18" charset="0"/>
              </a:rPr>
              <a:t>continuada</a:t>
            </a:r>
            <a:r>
              <a:rPr lang="es-MX" altLang="en-US" sz="2100" dirty="0">
                <a:latin typeface="Bookman Old Style" pitchFamily="18" charset="0"/>
              </a:rPr>
              <a:t> de los mensajes preventivos (programa para muchos años, NO “campañas”).</a:t>
            </a:r>
          </a:p>
          <a:p>
            <a:pPr marL="533400" indent="-533400" algn="just">
              <a:lnSpc>
                <a:spcPct val="90000"/>
              </a:lnSpc>
              <a:buClr>
                <a:srgbClr val="0000FF"/>
              </a:buClr>
              <a:buFont typeface="Wingdings" pitchFamily="2" charset="2"/>
              <a:buAutoNum type="alphaLcParenR"/>
              <a:tabLst>
                <a:tab pos="1074738" algn="l"/>
              </a:tabLst>
            </a:pPr>
            <a:endParaRPr lang="es-MX" altLang="en-US" sz="2100" dirty="0">
              <a:latin typeface="Bookman Old Style" pitchFamily="18" charset="0"/>
            </a:endParaRPr>
          </a:p>
          <a:p>
            <a:pPr marL="533400" indent="-533400" algn="just">
              <a:lnSpc>
                <a:spcPct val="90000"/>
              </a:lnSpc>
              <a:buClr>
                <a:srgbClr val="0000FF"/>
              </a:buClr>
              <a:buFont typeface="Wingdings" pitchFamily="2" charset="2"/>
              <a:buAutoNum type="alphaLcParenR"/>
              <a:tabLst>
                <a:tab pos="1074738" algn="l"/>
              </a:tabLst>
            </a:pPr>
            <a:r>
              <a:rPr lang="es-MX" altLang="en-US" sz="2100" dirty="0">
                <a:latin typeface="Bookman Old Style" pitchFamily="18" charset="0"/>
              </a:rPr>
              <a:t>Entrenamiento </a:t>
            </a:r>
            <a:r>
              <a:rPr lang="es-MX" altLang="en-US" sz="2100" i="1" dirty="0">
                <a:latin typeface="Bookman Old Style" pitchFamily="18" charset="0"/>
              </a:rPr>
              <a:t>permanente</a:t>
            </a:r>
            <a:r>
              <a:rPr lang="es-MX" altLang="en-US" sz="2100" dirty="0">
                <a:latin typeface="Bookman Old Style" pitchFamily="18" charset="0"/>
              </a:rPr>
              <a:t> de los voluntarios y 	de los equipos técnicos (seminarios, </a:t>
            </a:r>
            <a:r>
              <a:rPr lang="es-MX" altLang="en-US" sz="2100" dirty="0" smtClean="0">
                <a:latin typeface="Bookman Old Style" pitchFamily="18" charset="0"/>
              </a:rPr>
              <a:t>cursos, diplomados</a:t>
            </a:r>
            <a:r>
              <a:rPr lang="es-MX" altLang="en-US" sz="2100" dirty="0">
                <a:latin typeface="Bookman Old Style" pitchFamily="18" charset="0"/>
              </a:rPr>
              <a:t>, p</a:t>
            </a:r>
            <a:r>
              <a:rPr lang="es-MX" altLang="en-US" sz="2100" dirty="0" smtClean="0">
                <a:latin typeface="Bookman Old Style" pitchFamily="18" charset="0"/>
              </a:rPr>
              <a:t>osgrados</a:t>
            </a:r>
            <a:r>
              <a:rPr lang="es-MX" altLang="en-US" sz="2100" dirty="0">
                <a:latin typeface="Bookman Old Style" pitchFamily="18" charset="0"/>
              </a:rPr>
              <a:t>).</a:t>
            </a:r>
          </a:p>
          <a:p>
            <a:pPr marL="533400" indent="-533400" algn="just">
              <a:lnSpc>
                <a:spcPct val="90000"/>
              </a:lnSpc>
              <a:buClr>
                <a:srgbClr val="0000FF"/>
              </a:buClr>
              <a:buFont typeface="Wingdings" pitchFamily="2" charset="2"/>
              <a:buAutoNum type="alphaLcParenR"/>
              <a:tabLst>
                <a:tab pos="1074738" algn="l"/>
              </a:tabLst>
            </a:pPr>
            <a:endParaRPr lang="es-MX" altLang="en-US" sz="2100" dirty="0">
              <a:latin typeface="Bookman Old Style" pitchFamily="18" charset="0"/>
            </a:endParaRPr>
          </a:p>
          <a:p>
            <a:pPr marL="533400" indent="-533400">
              <a:lnSpc>
                <a:spcPct val="90000"/>
              </a:lnSpc>
              <a:buClr>
                <a:srgbClr val="0000FF"/>
              </a:buClr>
              <a:buFont typeface="Wingdings" pitchFamily="2" charset="2"/>
              <a:buAutoNum type="alphaLcParenR"/>
              <a:tabLst>
                <a:tab pos="1074738" algn="l"/>
              </a:tabLst>
            </a:pPr>
            <a:r>
              <a:rPr lang="es-MX" altLang="en-US" sz="2100" dirty="0">
                <a:latin typeface="Bookman Old Style" pitchFamily="18" charset="0"/>
              </a:rPr>
              <a:t>Evaluación cuantitativa y cualitativa de los </a:t>
            </a:r>
            <a:r>
              <a:rPr lang="es-MX" altLang="en-US" sz="2100" dirty="0" smtClean="0">
                <a:latin typeface="Bookman Old Style" pitchFamily="18" charset="0"/>
              </a:rPr>
              <a:t>resultados </a:t>
            </a:r>
            <a:r>
              <a:rPr lang="es-MX" altLang="en-US" sz="2100" i="1" dirty="0" smtClean="0">
                <a:latin typeface="Bookman Old Style" pitchFamily="18" charset="0"/>
              </a:rPr>
              <a:t>continua.</a:t>
            </a:r>
          </a:p>
          <a:p>
            <a:pPr marL="0" indent="0">
              <a:lnSpc>
                <a:spcPct val="90000"/>
              </a:lnSpc>
              <a:buClr>
                <a:srgbClr val="0000FF"/>
              </a:buClr>
              <a:buNone/>
              <a:tabLst>
                <a:tab pos="1074738" algn="l"/>
              </a:tabLst>
            </a:pPr>
            <a:r>
              <a:rPr lang="es-MX" altLang="en-US" sz="2100" i="1" dirty="0">
                <a:latin typeface="Bookman Old Style" pitchFamily="18" charset="0"/>
              </a:rPr>
              <a:t> </a:t>
            </a:r>
            <a:r>
              <a:rPr lang="es-MX" altLang="en-US" sz="2100" i="1" dirty="0" smtClean="0">
                <a:latin typeface="Bookman Old Style" pitchFamily="18" charset="0"/>
              </a:rPr>
              <a:t>                                                    </a:t>
            </a:r>
            <a:r>
              <a:rPr lang="es-MX" altLang="en-US" sz="2100" dirty="0" smtClean="0">
                <a:latin typeface="Bookman Old Style" pitchFamily="18" charset="0"/>
              </a:rPr>
              <a:t> </a:t>
            </a:r>
            <a:r>
              <a:rPr lang="es-MX" altLang="en-US" sz="2000" dirty="0" smtClean="0">
                <a:latin typeface="Bookman Old Style" pitchFamily="18" charset="0"/>
              </a:rPr>
              <a:t>Rafael Velasco Fernández</a:t>
            </a:r>
            <a:endParaRPr lang="es-MX" altLang="en-US" sz="2000" dirty="0">
              <a:latin typeface="Bookman Old Style" pitchFamily="18" charset="0"/>
            </a:endParaRPr>
          </a:p>
          <a:p>
            <a:pPr marL="1997075" lvl="2" indent="-457200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  <a:tabLst>
                <a:tab pos="1074738" algn="l"/>
              </a:tabLst>
            </a:pPr>
            <a:endParaRPr lang="es-MX" altLang="en-US" sz="2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9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altLang="en-US" sz="2800" i="1" dirty="0" smtClean="0">
                <a:latin typeface="Bookman Old Style" pitchFamily="18" charset="0"/>
              </a:rPr>
              <a:t/>
            </a:r>
            <a:br>
              <a:rPr lang="es-MX" altLang="en-US" sz="2800" i="1" dirty="0" smtClean="0">
                <a:latin typeface="Bookman Old Style" pitchFamily="18" charset="0"/>
              </a:rPr>
            </a:br>
            <a:r>
              <a:rPr lang="es-MX" altLang="en-US" sz="2800" i="1" dirty="0">
                <a:latin typeface="Bookman Old Style" pitchFamily="18" charset="0"/>
              </a:rPr>
              <a:t/>
            </a:r>
            <a:br>
              <a:rPr lang="es-MX" altLang="en-US" sz="2800" i="1" dirty="0">
                <a:latin typeface="Bookman Old Style" pitchFamily="18" charset="0"/>
              </a:rPr>
            </a:br>
            <a:r>
              <a:rPr lang="es-MX" altLang="en-US" sz="2800" dirty="0" smtClean="0">
                <a:solidFill>
                  <a:schemeClr val="tx2"/>
                </a:solidFill>
                <a:latin typeface="Bookman Old Style" pitchFamily="18" charset="0"/>
              </a:rPr>
              <a:t>Prevención </a:t>
            </a:r>
            <a:r>
              <a:rPr lang="es-MX" altLang="en-US" sz="2800" dirty="0">
                <a:solidFill>
                  <a:schemeClr val="tx2"/>
                </a:solidFill>
                <a:latin typeface="Bookman Old Style" pitchFamily="18" charset="0"/>
              </a:rPr>
              <a:t>de las adicciones</a:t>
            </a:r>
            <a:br>
              <a:rPr lang="es-MX" altLang="en-US" sz="2800" dirty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MX" altLang="en-US" sz="2800" dirty="0" smtClean="0">
                <a:solidFill>
                  <a:schemeClr val="tx2"/>
                </a:solidFill>
                <a:latin typeface="Bookman Old Style" pitchFamily="18" charset="0"/>
              </a:rPr>
              <a:t>Principios generales </a:t>
            </a:r>
            <a:r>
              <a:rPr lang="es-MX" altLang="en-US" sz="2800" i="1" dirty="0">
                <a:latin typeface="Bookman Old Style" pitchFamily="18" charset="0"/>
              </a:rPr>
              <a:t/>
            </a:r>
            <a:br>
              <a:rPr lang="es-MX" altLang="en-US" sz="2800" i="1" dirty="0">
                <a:latin typeface="Bookman Old Style" pitchFamily="18" charset="0"/>
              </a:rPr>
            </a:br>
            <a:r>
              <a:rPr lang="es-MX" altLang="en-US" sz="2800" i="1" dirty="0" smtClean="0">
                <a:solidFill>
                  <a:srgbClr val="0000FF"/>
                </a:solidFill>
                <a:latin typeface="Bookman Old Style" pitchFamily="18" charset="0"/>
              </a:rPr>
              <a:t>                             </a:t>
            </a:r>
            <a:endParaRPr lang="es-ES" altLang="en-US" sz="1400" i="1" dirty="0">
              <a:latin typeface="Bookman Old Style" pitchFamily="18" charset="0"/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367712" cy="4797425"/>
          </a:xfrm>
        </p:spPr>
        <p:txBody>
          <a:bodyPr/>
          <a:lstStyle/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MX" altLang="en-US" sz="2000" dirty="0">
                <a:solidFill>
                  <a:srgbClr val="0000FF"/>
                </a:solidFill>
                <a:latin typeface="Bookman Old Style" pitchFamily="18" charset="0"/>
              </a:rPr>
              <a:t>2. 	</a:t>
            </a:r>
            <a:r>
              <a:rPr lang="es-MX" altLang="en-US" sz="2000" i="1" dirty="0">
                <a:latin typeface="Bookman Old Style" pitchFamily="18" charset="0"/>
              </a:rPr>
              <a:t>Principio de la oportunidad y la pertinencia</a:t>
            </a:r>
            <a:r>
              <a:rPr lang="es-MX" altLang="en-US" sz="2000" i="1" dirty="0" smtClean="0">
                <a:latin typeface="Bookman Old Style" pitchFamily="18" charset="0"/>
              </a:rPr>
              <a:t>:</a:t>
            </a:r>
            <a:endParaRPr lang="es-MX" altLang="en-US" sz="2000" i="1" dirty="0">
              <a:latin typeface="Bookman Old Style" pitchFamily="18" charset="0"/>
            </a:endParaRPr>
          </a:p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MX" altLang="en-US" sz="2000" dirty="0">
                <a:latin typeface="Bookman Old Style" pitchFamily="18" charset="0"/>
              </a:rPr>
              <a:t>	a) La intervención preventiva es más efectiva si se 	aplica  en las fases tempranas del desarrollo </a:t>
            </a:r>
            <a:r>
              <a:rPr lang="es-MX" altLang="en-US" sz="2000" dirty="0" smtClean="0">
                <a:latin typeface="Bookman Old Style" pitchFamily="18" charset="0"/>
              </a:rPr>
              <a:t>(</a:t>
            </a:r>
            <a:r>
              <a:rPr lang="es-MX" altLang="en-US" sz="2000" dirty="0">
                <a:latin typeface="Bookman Old Style" pitchFamily="18" charset="0"/>
              </a:rPr>
              <a:t>pubertad, </a:t>
            </a:r>
            <a:r>
              <a:rPr lang="es-MX" altLang="en-US" sz="2000" dirty="0" smtClean="0">
                <a:latin typeface="Bookman Old Style" pitchFamily="18" charset="0"/>
              </a:rPr>
              <a:t>adolescencia</a:t>
            </a:r>
            <a:r>
              <a:rPr lang="es-MX" altLang="en-US" sz="2000" dirty="0">
                <a:latin typeface="Bookman Old Style" pitchFamily="18" charset="0"/>
              </a:rPr>
              <a:t>).</a:t>
            </a:r>
          </a:p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MX" altLang="en-US" sz="2000" dirty="0">
                <a:latin typeface="Bookman Old Style" pitchFamily="18" charset="0"/>
              </a:rPr>
              <a:t>	</a:t>
            </a:r>
          </a:p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MX" altLang="en-US" sz="2000" dirty="0">
                <a:latin typeface="Bookman Old Style" pitchFamily="18" charset="0"/>
              </a:rPr>
              <a:t>	b) La prevención </a:t>
            </a:r>
            <a:r>
              <a:rPr lang="es-MX" altLang="en-US" sz="2000" dirty="0" smtClean="0">
                <a:latin typeface="Bookman Old Style" pitchFamily="18" charset="0"/>
              </a:rPr>
              <a:t>produce </a:t>
            </a:r>
            <a:r>
              <a:rPr lang="es-MX" altLang="en-US" sz="2000" dirty="0">
                <a:latin typeface="Bookman Old Style" pitchFamily="18" charset="0"/>
              </a:rPr>
              <a:t>mejores resultados si </a:t>
            </a:r>
            <a:r>
              <a:rPr lang="es-MX" altLang="en-US" sz="2000" dirty="0" smtClean="0">
                <a:latin typeface="Bookman Old Style" pitchFamily="18" charset="0"/>
              </a:rPr>
              <a:t>actúa contra los </a:t>
            </a:r>
            <a:r>
              <a:rPr lang="es-MX" altLang="en-US" sz="2000" dirty="0">
                <a:latin typeface="Bookman Old Style" pitchFamily="18" charset="0"/>
              </a:rPr>
              <a:t>factores de riesgo en los hogares, </a:t>
            </a:r>
            <a:r>
              <a:rPr lang="es-MX" altLang="en-US" sz="2000" dirty="0" smtClean="0">
                <a:latin typeface="Bookman Old Style" pitchFamily="18" charset="0"/>
              </a:rPr>
              <a:t>la </a:t>
            </a:r>
            <a:r>
              <a:rPr lang="es-MX" altLang="en-US" sz="2000" dirty="0">
                <a:latin typeface="Bookman Old Style" pitchFamily="18" charset="0"/>
              </a:rPr>
              <a:t>escuela, las </a:t>
            </a:r>
            <a:r>
              <a:rPr lang="es-MX" altLang="en-US" sz="2000" dirty="0" smtClean="0">
                <a:latin typeface="Bookman Old Style" pitchFamily="18" charset="0"/>
              </a:rPr>
              <a:t>instalaciones </a:t>
            </a:r>
            <a:r>
              <a:rPr lang="es-MX" altLang="en-US" sz="2000" dirty="0">
                <a:latin typeface="Bookman Old Style" pitchFamily="18" charset="0"/>
              </a:rPr>
              <a:t>recreativas, los 	lugares de trabajo y los </a:t>
            </a:r>
            <a:r>
              <a:rPr lang="es-MX" altLang="en-US" sz="2000" dirty="0" smtClean="0">
                <a:latin typeface="Bookman Old Style" pitchFamily="18" charset="0"/>
              </a:rPr>
              <a:t>ámbitos </a:t>
            </a:r>
            <a:r>
              <a:rPr lang="es-MX" altLang="en-US" sz="2000" dirty="0">
                <a:latin typeface="Bookman Old Style" pitchFamily="18" charset="0"/>
              </a:rPr>
              <a:t>religiosos.</a:t>
            </a:r>
          </a:p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endParaRPr lang="es-MX" altLang="en-US" sz="2000" dirty="0">
              <a:latin typeface="Bookman Old Style" pitchFamily="18" charset="0"/>
            </a:endParaRPr>
          </a:p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MX" altLang="en-US" sz="2000" dirty="0">
                <a:latin typeface="Bookman Old Style" pitchFamily="18" charset="0"/>
              </a:rPr>
              <a:t>	c) </a:t>
            </a:r>
            <a:r>
              <a:rPr lang="es-MX" altLang="en-US" sz="2000" dirty="0" smtClean="0">
                <a:latin typeface="Bookman Old Style" pitchFamily="18" charset="0"/>
              </a:rPr>
              <a:t>El diagnóstico oportuno de </a:t>
            </a:r>
            <a:r>
              <a:rPr lang="es-MX" altLang="en-US" sz="2000" dirty="0">
                <a:latin typeface="Bookman Old Style" pitchFamily="18" charset="0"/>
              </a:rPr>
              <a:t>los casos iniciales es una 	acción preventiva esencial (prevención </a:t>
            </a:r>
            <a:r>
              <a:rPr lang="es-MX" altLang="en-US" sz="2000" dirty="0" smtClean="0">
                <a:latin typeface="Bookman Old Style" pitchFamily="18" charset="0"/>
              </a:rPr>
              <a:t>secundaria).</a:t>
            </a:r>
            <a:endParaRPr lang="es-MX" altLang="en-US" sz="2000" b="1" dirty="0" smtClean="0">
              <a:latin typeface="Bookman Old Style" pitchFamily="18" charset="0"/>
            </a:endParaRPr>
          </a:p>
          <a:p>
            <a:pPr marL="812800" indent="-812800" algn="r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s-MX" altLang="en-US" sz="1800" dirty="0" smtClean="0">
                <a:latin typeface="Bookman Old Style" pitchFamily="18" charset="0"/>
              </a:rPr>
              <a:t>Rafael Velasco Fernández</a:t>
            </a:r>
          </a:p>
          <a:p>
            <a:pPr marL="812800" indent="-812800" algn="just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endParaRPr lang="es-MX" altLang="en-US" sz="20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  <a:t>TRECE PRINCIPIOS BÁSICOS</a:t>
            </a:r>
            <a:r>
              <a:rPr lang="es-ES_tradnl" sz="2400" i="1" dirty="0">
                <a:latin typeface="Bookman Old Style" pitchFamily="18" charset="0"/>
              </a:rPr>
              <a:t/>
            </a:r>
            <a:br>
              <a:rPr lang="es-ES_tradnl" sz="2400" i="1" dirty="0">
                <a:latin typeface="Bookman Old Style" pitchFamily="18" charset="0"/>
              </a:rPr>
            </a:br>
            <a: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  <a:t>Para la prevención del consumo de drogas entre niños y adolescentes (NIDA)</a:t>
            </a:r>
            <a:b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  <a:t>(1)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420888"/>
            <a:ext cx="8280400" cy="4681537"/>
          </a:xfrm>
        </p:spPr>
        <p:txBody>
          <a:bodyPr/>
          <a:lstStyle/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r>
              <a:rPr lang="es-ES_tradnl" sz="2000" dirty="0">
                <a:latin typeface="Bookman Old Style" pitchFamily="18" charset="0"/>
              </a:rPr>
              <a:t>Los programas preventivos deben diseñarse para </a:t>
            </a:r>
            <a:r>
              <a:rPr lang="es-ES_tradnl" sz="2000" i="1" dirty="0">
                <a:latin typeface="Bookman Old Style" pitchFamily="18" charset="0"/>
              </a:rPr>
              <a:t>fortalecer </a:t>
            </a:r>
            <a:r>
              <a:rPr lang="es-ES_tradnl" sz="2000" dirty="0" smtClean="0">
                <a:latin typeface="Bookman Old Style" pitchFamily="18" charset="0"/>
              </a:rPr>
              <a:t>los “</a:t>
            </a:r>
            <a:r>
              <a:rPr lang="es-ES_tradnl" sz="2000" dirty="0">
                <a:latin typeface="Bookman Old Style" pitchFamily="18" charset="0"/>
              </a:rPr>
              <a:t>factores protectores” y</a:t>
            </a:r>
            <a:r>
              <a:rPr lang="es-ES_tradnl" sz="2000" i="1" dirty="0">
                <a:latin typeface="Bookman Old Style" pitchFamily="18" charset="0"/>
              </a:rPr>
              <a:t> debilitar </a:t>
            </a:r>
            <a:r>
              <a:rPr lang="es-ES_tradnl" sz="2000" dirty="0">
                <a:latin typeface="Bookman Old Style" pitchFamily="18" charset="0"/>
              </a:rPr>
              <a:t>los “factores de riesgo”.</a:t>
            </a: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endParaRPr lang="es-ES_tradnl" sz="2000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r>
              <a:rPr lang="es-ES_tradnl" sz="2000" dirty="0">
                <a:latin typeface="Bookman Old Style" pitchFamily="18" charset="0"/>
              </a:rPr>
              <a:t>Los programas preventivos deben considerar </a:t>
            </a:r>
            <a:r>
              <a:rPr lang="es-ES_tradnl" sz="2000" i="1" dirty="0" smtClean="0">
                <a:latin typeface="Bookman Old Style" pitchFamily="18" charset="0"/>
              </a:rPr>
              <a:t>todas</a:t>
            </a:r>
            <a:r>
              <a:rPr lang="es-ES_tradnl" sz="2000" dirty="0" smtClean="0">
                <a:latin typeface="Bookman Old Style" pitchFamily="18" charset="0"/>
              </a:rPr>
              <a:t> </a:t>
            </a:r>
            <a:r>
              <a:rPr lang="es-ES_tradnl" sz="2000" dirty="0">
                <a:latin typeface="Bookman Old Style" pitchFamily="18" charset="0"/>
              </a:rPr>
              <a:t>las drogas psicoactivas adictivas</a:t>
            </a:r>
            <a:r>
              <a:rPr lang="es-ES_tradnl" sz="2000" i="1" dirty="0">
                <a:latin typeface="Bookman Old Style" pitchFamily="18" charset="0"/>
              </a:rPr>
              <a:t>, legales e ilegales.</a:t>
            </a:r>
            <a:endParaRPr lang="es-ES_tradnl" sz="2000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endParaRPr lang="es-ES_tradnl" sz="2000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r>
              <a:rPr lang="es-ES_tradnl" sz="2000" dirty="0">
                <a:latin typeface="Bookman Old Style" pitchFamily="18" charset="0"/>
              </a:rPr>
              <a:t>Deben reforzarse las actitudes </a:t>
            </a:r>
            <a:r>
              <a:rPr lang="es-ES_tradnl" sz="2000" dirty="0" smtClean="0">
                <a:latin typeface="Bookman Old Style" pitchFamily="18" charset="0"/>
              </a:rPr>
              <a:t>familiares y sociales </a:t>
            </a:r>
            <a:r>
              <a:rPr lang="es-ES_tradnl" sz="2000" dirty="0">
                <a:latin typeface="Bookman Old Style" pitchFamily="18" charset="0"/>
              </a:rPr>
              <a:t>contra el consumo de drogas y fortalecer la voluntad de rechazarlas.</a:t>
            </a: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endParaRPr lang="es-ES_tradnl" sz="2000" b="1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r>
              <a:rPr lang="es-ES_tradnl" sz="2000" dirty="0">
                <a:latin typeface="Bookman Old Style" pitchFamily="18" charset="0"/>
              </a:rPr>
              <a:t>Hasta donde sea posible, debe evitarse el didactismo  y fomentar el método interactivo.</a:t>
            </a:r>
          </a:p>
          <a:p>
            <a:pPr marL="609600" indent="-609600" algn="just">
              <a:buSzPct val="90000"/>
              <a:buFont typeface="Monotype Sorts" pitchFamily="2" charset="2"/>
              <a:buNone/>
              <a:tabLst>
                <a:tab pos="476250" algn="l"/>
              </a:tabLst>
            </a:pPr>
            <a:endParaRPr lang="es-ES_tradnl" sz="2000" b="1" dirty="0">
              <a:solidFill>
                <a:srgbClr val="0000FF"/>
              </a:solidFill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Monotype Sorts" pitchFamily="2" charset="2"/>
              <a:buAutoNum type="arabicParenR"/>
              <a:tabLst>
                <a:tab pos="476250" algn="l"/>
              </a:tabLst>
            </a:pPr>
            <a:endParaRPr lang="es-ES_tradnl" sz="2000" b="1" dirty="0">
              <a:solidFill>
                <a:srgbClr val="0000FF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05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  <a:t>TRECE PRINCIPIOS BÁSICOS</a:t>
            </a:r>
            <a:b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  <a:t>(2)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420888"/>
            <a:ext cx="8388350" cy="4114800"/>
          </a:xfrm>
        </p:spPr>
        <p:txBody>
          <a:bodyPr>
            <a:normAutofit/>
          </a:bodyPr>
          <a:lstStyle/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r>
              <a:rPr lang="es-ES_tradnl" sz="2000" dirty="0">
                <a:latin typeface="Bookman Old Style" pitchFamily="18" charset="0"/>
              </a:rPr>
              <a:t>Debe </a:t>
            </a:r>
            <a:r>
              <a:rPr lang="es-ES_tradnl" sz="2000" dirty="0" smtClean="0">
                <a:latin typeface="Bookman Old Style" pitchFamily="18" charset="0"/>
              </a:rPr>
              <a:t>procurarse </a:t>
            </a:r>
            <a:r>
              <a:rPr lang="es-ES_tradnl" sz="2000" i="1" dirty="0" smtClean="0">
                <a:latin typeface="Bookman Old Style" pitchFamily="18" charset="0"/>
              </a:rPr>
              <a:t>siempre</a:t>
            </a:r>
            <a:r>
              <a:rPr lang="es-ES_tradnl" sz="2000" dirty="0" smtClean="0">
                <a:latin typeface="Bookman Old Style" pitchFamily="18" charset="0"/>
              </a:rPr>
              <a:t> </a:t>
            </a:r>
            <a:r>
              <a:rPr lang="es-ES_tradnl" sz="2000" dirty="0">
                <a:latin typeface="Bookman Old Style" pitchFamily="18" charset="0"/>
              </a:rPr>
              <a:t>la participación de los padres de familia en las actividades con los adolescentes.</a:t>
            </a:r>
          </a:p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endParaRPr lang="es-ES_tradnl" sz="2000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r>
              <a:rPr lang="es-ES_tradnl" sz="2000" dirty="0">
                <a:latin typeface="Bookman Old Style" pitchFamily="18" charset="0"/>
              </a:rPr>
              <a:t>Los programas preventivos deben considerar acciones a largo plazo (no son “campañas”), continuadas, repetidas y sistemáticas.</a:t>
            </a:r>
          </a:p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endParaRPr lang="es-ES_tradnl" sz="2000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r>
              <a:rPr lang="es-ES_tradnl" sz="2000" dirty="0">
                <a:latin typeface="Bookman Old Style" pitchFamily="18" charset="0"/>
              </a:rPr>
              <a:t>Las mejores estrategias son las que consideran a la familia como el objetivo principal.</a:t>
            </a:r>
          </a:p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endParaRPr lang="es-ES_tradnl" sz="2000" dirty="0">
              <a:latin typeface="Bookman Old Style" pitchFamily="18" charset="0"/>
            </a:endParaRPr>
          </a:p>
          <a:p>
            <a:pPr marL="609600" indent="-609600" algn="just">
              <a:buSzPct val="90000"/>
              <a:buFont typeface="Wingdings" pitchFamily="2" charset="2"/>
              <a:buAutoNum type="arabicParenR" startAt="5"/>
            </a:pPr>
            <a:r>
              <a:rPr lang="es-ES_tradnl" sz="2000" dirty="0">
                <a:latin typeface="Bookman Old Style" pitchFamily="18" charset="0"/>
              </a:rPr>
              <a:t>Las acciones en la comunidad deben incluir a la escuela como componente esencial. </a:t>
            </a:r>
          </a:p>
        </p:txBody>
      </p:sp>
    </p:spTree>
    <p:extLst>
      <p:ext uri="{BB962C8B-B14F-4D97-AF65-F5344CB8AC3E}">
        <p14:creationId xmlns:p14="http://schemas.microsoft.com/office/powerpoint/2010/main" val="189183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 smtClean="0">
                <a:solidFill>
                  <a:schemeClr val="tx2"/>
                </a:solidFill>
                <a:latin typeface="Bookman Old Style" pitchFamily="18" charset="0"/>
              </a:rPr>
              <a:t>TRECE </a:t>
            </a:r>
            <a: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  <a:t>PRINCIPIOS BÁSICOS</a:t>
            </a:r>
            <a:br>
              <a:rPr lang="es-ES_tradnl" sz="2400" dirty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ES_tradnl" sz="2400" dirty="0" smtClean="0">
                <a:solidFill>
                  <a:schemeClr val="tx2"/>
                </a:solidFill>
                <a:latin typeface="Bookman Old Style" pitchFamily="18" charset="0"/>
              </a:rPr>
              <a:t>(3)</a:t>
            </a:r>
            <a:endParaRPr lang="es-ES_tradnl" sz="24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320925"/>
            <a:ext cx="8059737" cy="4537075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r>
              <a:rPr lang="es-ES_tradnl" sz="1900" dirty="0">
                <a:latin typeface="Bookman Old Style" pitchFamily="18" charset="0"/>
              </a:rPr>
              <a:t>Las acciones en la comunidad han de poner énfasis en las normas (jurídicas y sociales) contra el consumo de drogas.</a:t>
            </a: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endParaRPr lang="es-ES_tradnl" sz="1900" dirty="0">
              <a:latin typeface="Bookman Old Style" pitchFamily="18" charset="0"/>
            </a:endParaRP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r>
              <a:rPr lang="es-ES_tradnl" sz="1900" dirty="0">
                <a:latin typeface="Bookman Old Style" pitchFamily="18" charset="0"/>
              </a:rPr>
              <a:t>Las escuelas son los lugares adecuados para actuar sobre grupos en riesgo</a:t>
            </a:r>
            <a:r>
              <a:rPr lang="es-ES_tradnl" sz="1900" dirty="0" smtClean="0">
                <a:latin typeface="Bookman Old Style" pitchFamily="18" charset="0"/>
              </a:rPr>
              <a:t>.</a:t>
            </a:r>
            <a:endParaRPr lang="es-ES_tradnl" sz="1900" dirty="0">
              <a:latin typeface="Bookman Old Style" pitchFamily="18" charset="0"/>
            </a:endParaRP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endParaRPr lang="es-ES_tradnl" sz="1900" dirty="0">
              <a:latin typeface="Bookman Old Style" pitchFamily="18" charset="0"/>
            </a:endParaRP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r>
              <a:rPr lang="es-ES_tradnl" sz="1900" dirty="0">
                <a:latin typeface="Bookman Old Style" pitchFamily="18" charset="0"/>
              </a:rPr>
              <a:t>Los programas deben considerar problemas específicos de cada comunidad.</a:t>
            </a: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endParaRPr lang="es-ES_tradnl" sz="1900" dirty="0">
              <a:latin typeface="Bookman Old Style" pitchFamily="18" charset="0"/>
            </a:endParaRP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r>
              <a:rPr lang="es-ES_tradnl" sz="1900" dirty="0">
                <a:latin typeface="Bookman Old Style" pitchFamily="18" charset="0"/>
              </a:rPr>
              <a:t>Los esfuerzos preventivos deben ser acordes con la importancia de los riesgos.</a:t>
            </a: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endParaRPr lang="es-ES_tradnl" sz="1900" dirty="0">
              <a:latin typeface="Bookman Old Style" pitchFamily="18" charset="0"/>
            </a:endParaRPr>
          </a:p>
          <a:p>
            <a:pPr marL="609600" indent="-609600" algn="just">
              <a:lnSpc>
                <a:spcPct val="90000"/>
              </a:lnSpc>
              <a:buClr>
                <a:srgbClr val="0000FF"/>
              </a:buClr>
              <a:buSzPct val="80000"/>
              <a:buFont typeface="Wingdings" pitchFamily="2" charset="2"/>
              <a:buAutoNum type="arabicParenR" startAt="9"/>
            </a:pPr>
            <a:r>
              <a:rPr lang="es-ES_tradnl" sz="1900" dirty="0">
                <a:latin typeface="Bookman Old Style" pitchFamily="18" charset="0"/>
              </a:rPr>
              <a:t>Las acciones deberán ser específicas para cada etapa del desarrollo y culturalmente adecuadas.</a:t>
            </a:r>
          </a:p>
        </p:txBody>
      </p:sp>
    </p:spTree>
    <p:extLst>
      <p:ext uri="{BB962C8B-B14F-4D97-AF65-F5344CB8AC3E}">
        <p14:creationId xmlns:p14="http://schemas.microsoft.com/office/powerpoint/2010/main" val="1093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800" dirty="0" smtClean="0">
                <a:solidFill>
                  <a:schemeClr val="tx2"/>
                </a:solidFill>
                <a:latin typeface="Bookman Old Style" pitchFamily="18" charset="0"/>
              </a:rPr>
              <a:t>Programa integral contra el consumo de drogas (ONU)</a:t>
            </a:r>
            <a:endParaRPr lang="es-MX" sz="28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2017713"/>
            <a:ext cx="7772400" cy="4114800"/>
          </a:xfrm>
        </p:spPr>
        <p:txBody>
          <a:bodyPr>
            <a:noAutofit/>
          </a:bodyPr>
          <a:lstStyle/>
          <a:p>
            <a:pPr marL="609600" indent="-609600">
              <a:buSzPct val="90000"/>
              <a:buFont typeface="Wingdings" pitchFamily="2" charset="2"/>
              <a:buAutoNum type="arabicPeriod"/>
            </a:pPr>
            <a:r>
              <a:rPr lang="es-MX" sz="2200" i="1" dirty="0">
                <a:latin typeface="Bookman Old Style" pitchFamily="18" charset="0"/>
              </a:rPr>
              <a:t>Disminución de la oferta:</a:t>
            </a:r>
          </a:p>
          <a:p>
            <a:pPr marL="609600" indent="-609600">
              <a:buFont typeface="Wingdings" pitchFamily="2" charset="2"/>
              <a:buNone/>
            </a:pPr>
            <a:r>
              <a:rPr lang="es-MX" sz="2200" dirty="0">
                <a:latin typeface="Bookman Old Style" pitchFamily="18" charset="0"/>
              </a:rPr>
              <a:t>	</a:t>
            </a:r>
            <a:r>
              <a:rPr lang="es-MX" sz="2200" dirty="0" smtClean="0">
                <a:latin typeface="Bookman Old Style" pitchFamily="18" charset="0"/>
              </a:rPr>
              <a:t>Lucha </a:t>
            </a:r>
            <a:r>
              <a:rPr lang="es-MX" sz="2200" dirty="0">
                <a:latin typeface="Bookman Old Style" pitchFamily="18" charset="0"/>
              </a:rPr>
              <a:t>contra el </a:t>
            </a:r>
            <a:r>
              <a:rPr lang="es-MX" sz="2200" dirty="0" smtClean="0">
                <a:latin typeface="Bookman Old Style" pitchFamily="18" charset="0"/>
              </a:rPr>
              <a:t>narcotráfico  </a:t>
            </a:r>
            <a:r>
              <a:rPr lang="es-MX" sz="2200" dirty="0">
                <a:latin typeface="Bookman Old Style" pitchFamily="18" charset="0"/>
              </a:rPr>
              <a:t>		 </a:t>
            </a:r>
            <a:r>
              <a:rPr lang="es-MX" sz="2200" dirty="0" smtClean="0">
                <a:latin typeface="Bookman Old Style" pitchFamily="18" charset="0"/>
              </a:rPr>
              <a:t>   (represión).</a:t>
            </a:r>
            <a:endParaRPr lang="es-MX" sz="2200" dirty="0">
              <a:latin typeface="Bookman Old Style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s-MX" sz="2200" dirty="0">
                <a:latin typeface="Bookman Old Style" pitchFamily="18" charset="0"/>
              </a:rPr>
              <a:t>						</a:t>
            </a:r>
            <a:r>
              <a:rPr lang="es-MX" sz="2200" dirty="0" smtClean="0">
                <a:latin typeface="Bookman Old Style" pitchFamily="18" charset="0"/>
              </a:rPr>
              <a:t>	 legislación</a:t>
            </a:r>
            <a:endParaRPr lang="es-MX" sz="2200" dirty="0">
              <a:latin typeface="Bookman Old Style" pitchFamily="18" charset="0"/>
            </a:endParaRPr>
          </a:p>
          <a:p>
            <a:pPr marL="609600" indent="-609600">
              <a:buSzPct val="90000"/>
              <a:buFont typeface="Wingdings" pitchFamily="2" charset="2"/>
              <a:buAutoNum type="arabicPeriod" startAt="2"/>
            </a:pPr>
            <a:r>
              <a:rPr lang="es-MX" sz="2200" dirty="0">
                <a:latin typeface="Bookman Old Style" pitchFamily="18" charset="0"/>
              </a:rPr>
              <a:t>	</a:t>
            </a:r>
            <a:r>
              <a:rPr lang="es-MX" sz="2200" i="1" dirty="0">
                <a:latin typeface="Bookman Old Style" pitchFamily="18" charset="0"/>
              </a:rPr>
              <a:t>Disminución de la demanda</a:t>
            </a:r>
            <a:r>
              <a:rPr lang="es-MX" sz="2200" i="1" dirty="0" smtClean="0">
                <a:latin typeface="Bookman Old Style" pitchFamily="18" charset="0"/>
              </a:rPr>
              <a:t>:</a:t>
            </a:r>
            <a:endParaRPr lang="es-MX" sz="2200" i="1" dirty="0">
              <a:latin typeface="Bookman Old Style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s-MX" sz="2200" dirty="0">
                <a:latin typeface="Bookman Old Style" pitchFamily="18" charset="0"/>
              </a:rPr>
              <a:t>		Lucha contra el consumo		educación</a:t>
            </a:r>
          </a:p>
          <a:p>
            <a:pPr marL="609600" indent="-609600">
              <a:buFont typeface="Wingdings" pitchFamily="2" charset="2"/>
              <a:buNone/>
            </a:pPr>
            <a:r>
              <a:rPr lang="es-MX" sz="2200" dirty="0">
                <a:latin typeface="Bookman Old Style" pitchFamily="18" charset="0"/>
              </a:rPr>
              <a:t>		</a:t>
            </a:r>
            <a:r>
              <a:rPr lang="es-MX" sz="2200" dirty="0" smtClean="0">
                <a:latin typeface="Bookman Old Style" pitchFamily="18" charset="0"/>
              </a:rPr>
              <a:t>(</a:t>
            </a:r>
            <a:r>
              <a:rPr lang="es-MX" sz="2200" dirty="0">
                <a:latin typeface="Bookman Old Style" pitchFamily="18" charset="0"/>
              </a:rPr>
              <a:t>prevención</a:t>
            </a:r>
            <a:r>
              <a:rPr lang="es-MX" sz="2200" dirty="0" smtClean="0">
                <a:latin typeface="Bookman Old Style" pitchFamily="18" charset="0"/>
              </a:rPr>
              <a:t>).</a:t>
            </a:r>
            <a:r>
              <a:rPr lang="es-MX" sz="2200" dirty="0">
                <a:latin typeface="Bookman Old Style" pitchFamily="18" charset="0"/>
              </a:rPr>
              <a:t>			</a:t>
            </a:r>
            <a:r>
              <a:rPr lang="es-MX" sz="2200" dirty="0" smtClean="0">
                <a:latin typeface="Bookman Old Style" pitchFamily="18" charset="0"/>
              </a:rPr>
              <a:t>          legislación</a:t>
            </a:r>
            <a:endParaRPr lang="es-MX" sz="2200" dirty="0">
              <a:latin typeface="Bookman Old Style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s-MX" sz="2200" dirty="0">
                <a:latin typeface="Bookman Old Style" pitchFamily="18" charset="0"/>
              </a:rPr>
              <a:t>							tratamiento</a:t>
            </a:r>
          </a:p>
        </p:txBody>
      </p:sp>
      <p:sp>
        <p:nvSpPr>
          <p:cNvPr id="171012" name="Line 4"/>
          <p:cNvSpPr>
            <a:spLocks noChangeShapeType="1"/>
          </p:cNvSpPr>
          <p:nvPr/>
        </p:nvSpPr>
        <p:spPr bwMode="auto">
          <a:xfrm>
            <a:off x="6156325" y="2338388"/>
            <a:ext cx="0" cy="9366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71013" name="Line 5"/>
          <p:cNvSpPr>
            <a:spLocks noChangeShapeType="1"/>
          </p:cNvSpPr>
          <p:nvPr/>
        </p:nvSpPr>
        <p:spPr bwMode="auto">
          <a:xfrm>
            <a:off x="7812088" y="2338388"/>
            <a:ext cx="0" cy="9366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71014" name="Line 6"/>
          <p:cNvSpPr>
            <a:spLocks noChangeShapeType="1"/>
          </p:cNvSpPr>
          <p:nvPr/>
        </p:nvSpPr>
        <p:spPr bwMode="auto">
          <a:xfrm>
            <a:off x="6084888" y="4313238"/>
            <a:ext cx="0" cy="9366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67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>
              <a:latin typeface="Bookman Old Styl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es-MX" dirty="0">
              <a:latin typeface="Bookman Old Style" pitchFamily="18" charset="0"/>
            </a:endParaRPr>
          </a:p>
          <a:p>
            <a:pPr marL="0" indent="0">
              <a:buNone/>
            </a:pPr>
            <a:endParaRPr lang="es-MX" dirty="0" smtClean="0">
              <a:latin typeface="Bookman Old Style" pitchFamily="18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dirty="0" smtClean="0">
                <a:latin typeface="Bookman Old Style" pitchFamily="18" charset="0"/>
                <a:cs typeface="Arial" pitchFamily="34" charset="0"/>
              </a:rPr>
              <a:t>“Un tropezón puede prevenir una caída”.</a:t>
            </a:r>
          </a:p>
          <a:p>
            <a:pPr marL="0" indent="0">
              <a:buNone/>
            </a:pPr>
            <a:endParaRPr lang="es-MX" dirty="0">
              <a:latin typeface="Bookman Old Style" pitchFamily="18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s-MX" sz="2400" dirty="0" smtClean="0">
                <a:latin typeface="Bookman Old Style" pitchFamily="18" charset="0"/>
                <a:cs typeface="Arial" pitchFamily="34" charset="0"/>
              </a:rPr>
              <a:t>Proverbio inglés</a:t>
            </a:r>
            <a:endParaRPr lang="es-MX" sz="2400" dirty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10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>
              <a:latin typeface="Bookman Old Styl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es-MX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s-MX" dirty="0" smtClean="0">
                <a:solidFill>
                  <a:schemeClr val="tx2"/>
                </a:solidFill>
                <a:latin typeface="Bookman Old Style" pitchFamily="18" charset="0"/>
                <a:cs typeface="Arial" pitchFamily="34" charset="0"/>
              </a:rPr>
              <a:t>“No hay mejor estimulante que la Luna, en dosis precisas y controladas…”</a:t>
            </a:r>
          </a:p>
          <a:p>
            <a:pPr marL="0" indent="0">
              <a:buNone/>
            </a:pPr>
            <a:endParaRPr lang="es-MX" dirty="0">
              <a:solidFill>
                <a:schemeClr val="tx2"/>
              </a:solidFill>
              <a:latin typeface="Bookman Old Style" pitchFamily="18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s-MX" sz="2400" dirty="0" smtClean="0">
                <a:latin typeface="Bookman Old Style" pitchFamily="18" charset="0"/>
                <a:cs typeface="Arial" pitchFamily="34" charset="0"/>
              </a:rPr>
              <a:t>Jaime Sabines</a:t>
            </a:r>
            <a:endParaRPr lang="es-MX" sz="2400" dirty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58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>
              <a:latin typeface="Bookman Old Styl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 smtClean="0">
              <a:latin typeface="Bookman Old Style" pitchFamily="18" charset="0"/>
              <a:cs typeface="Arial" pitchFamily="34" charset="0"/>
            </a:endParaRPr>
          </a:p>
          <a:p>
            <a:pPr marL="0" indent="0">
              <a:buNone/>
            </a:pPr>
            <a:endParaRPr lang="es-MX" dirty="0">
              <a:latin typeface="Bookman Old Style" pitchFamily="18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dirty="0" smtClean="0">
              <a:latin typeface="Bookman Old Style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dirty="0" smtClean="0">
                <a:latin typeface="Bookman Old Style" pitchFamily="18" charset="0"/>
                <a:cs typeface="Arial" pitchFamily="34" charset="0"/>
              </a:rPr>
              <a:t>“Cuando se está en medio de las adversidades ya es tarde para ser cauto”.</a:t>
            </a:r>
          </a:p>
          <a:p>
            <a:pPr marL="0" indent="0">
              <a:buNone/>
            </a:pPr>
            <a:endParaRPr lang="es-MX" dirty="0">
              <a:latin typeface="Bookman Old Style" pitchFamily="18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s-MX" sz="2400" dirty="0" smtClean="0">
                <a:latin typeface="Bookman Old Style" pitchFamily="18" charset="0"/>
                <a:cs typeface="Arial" pitchFamily="34" charset="0"/>
              </a:rPr>
              <a:t>Lucio </a:t>
            </a:r>
            <a:r>
              <a:rPr lang="es-MX" sz="2400" dirty="0" err="1" smtClean="0">
                <a:latin typeface="Bookman Old Style" pitchFamily="18" charset="0"/>
                <a:cs typeface="Arial" pitchFamily="34" charset="0"/>
              </a:rPr>
              <a:t>Anneo</a:t>
            </a:r>
            <a:r>
              <a:rPr lang="es-MX" sz="2400" dirty="0" smtClean="0">
                <a:latin typeface="Bookman Old Style" pitchFamily="18" charset="0"/>
                <a:cs typeface="Arial" pitchFamily="34" charset="0"/>
              </a:rPr>
              <a:t> Séneca </a:t>
            </a:r>
            <a:endParaRPr lang="es-MX" sz="2400" dirty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79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081088"/>
            <a:ext cx="7794625" cy="595312"/>
          </a:xfrm>
        </p:spPr>
        <p:txBody>
          <a:bodyPr/>
          <a:lstStyle/>
          <a:p>
            <a:r>
              <a:rPr lang="es-ES" sz="3200" dirty="0">
                <a:solidFill>
                  <a:schemeClr val="tx2"/>
                </a:solidFill>
                <a:latin typeface="Bookman Old Style" pitchFamily="18" charset="0"/>
              </a:rPr>
              <a:t>Adicciones - Prevención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2348880"/>
            <a:ext cx="259080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000" b="1" dirty="0">
                <a:latin typeface="Bookman Old Style" pitchFamily="18" charset="0"/>
              </a:rPr>
              <a:t>Prevenir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3200" b="1" dirty="0">
                <a:latin typeface="Bookman Old Style" pitchFamily="18" charset="0"/>
              </a:rPr>
              <a:t>  </a:t>
            </a:r>
          </a:p>
          <a:p>
            <a:pPr>
              <a:lnSpc>
                <a:spcPct val="90000"/>
              </a:lnSpc>
            </a:pPr>
            <a:endParaRPr lang="es-ES" sz="2000" b="1" dirty="0" smtClean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es-ES" sz="2000" b="1" dirty="0" smtClean="0">
                <a:latin typeface="Bookman Old Style" pitchFamily="18" charset="0"/>
              </a:rPr>
              <a:t>Prevención</a:t>
            </a:r>
            <a:endParaRPr lang="es-ES" sz="2000" b="1" dirty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endParaRPr lang="es-MX" sz="2000" b="1" dirty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endParaRPr lang="es-ES" sz="2000" b="1" dirty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endParaRPr lang="es-ES" sz="2000" b="1" dirty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es-ES" sz="2000" b="1" dirty="0" smtClean="0">
                <a:latin typeface="Bookman Old Style" pitchFamily="18" charset="0"/>
              </a:rPr>
              <a:t>Prevención del consumo de drogas  </a:t>
            </a:r>
            <a:endParaRPr lang="es-ES" sz="2000" b="1" dirty="0">
              <a:latin typeface="Bookman Old Style" pitchFamily="18" charset="0"/>
            </a:endParaRPr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987824" y="2348880"/>
            <a:ext cx="5907088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ES" sz="2000" dirty="0">
                <a:latin typeface="Bookman Old Style" pitchFamily="18" charset="0"/>
              </a:rPr>
              <a:t>Preparar, precaver, evitar; del latín </a:t>
            </a:r>
            <a:r>
              <a:rPr lang="es-ES" sz="2000" i="1" dirty="0" err="1">
                <a:latin typeface="Bookman Old Style" pitchFamily="18" charset="0"/>
              </a:rPr>
              <a:t>praevenire</a:t>
            </a:r>
            <a:r>
              <a:rPr lang="es-ES" sz="2000" i="1" dirty="0">
                <a:latin typeface="Bookman Old Style" pitchFamily="18" charset="0"/>
              </a:rPr>
              <a:t>:</a:t>
            </a:r>
            <a:r>
              <a:rPr lang="es-ES" sz="2000" dirty="0">
                <a:latin typeface="Bookman Old Style" pitchFamily="18" charset="0"/>
              </a:rPr>
              <a:t> adelantarse, preceder, venir antes </a:t>
            </a:r>
            <a:r>
              <a:rPr lang="es-ES" sz="2000" dirty="0" smtClean="0">
                <a:latin typeface="Bookman Old Style" pitchFamily="18" charset="0"/>
              </a:rPr>
              <a:t>(de </a:t>
            </a:r>
            <a:r>
              <a:rPr lang="es-ES" sz="2000" dirty="0">
                <a:latin typeface="Bookman Old Style" pitchFamily="18" charset="0"/>
              </a:rPr>
              <a:t>pre-antes+ </a:t>
            </a:r>
            <a:r>
              <a:rPr lang="es-ES" sz="2000" dirty="0" err="1">
                <a:latin typeface="Bookman Old Style" pitchFamily="18" charset="0"/>
              </a:rPr>
              <a:t>venire</a:t>
            </a:r>
            <a:r>
              <a:rPr lang="es-ES" sz="2000" dirty="0">
                <a:latin typeface="Bookman Old Style" pitchFamily="18" charset="0"/>
              </a:rPr>
              <a:t>- venir).</a:t>
            </a:r>
          </a:p>
          <a:p>
            <a:pPr>
              <a:lnSpc>
                <a:spcPct val="90000"/>
              </a:lnSpc>
            </a:pPr>
            <a:endParaRPr lang="es-ES" sz="2000" dirty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es-ES" sz="2000" dirty="0">
                <a:latin typeface="Bookman Old Style" pitchFamily="18" charset="0"/>
              </a:rPr>
              <a:t>Acción de prevenir. En medicina la prevención es el conjunto de medidas y acciones que se realizan para evitar que se presenten enfermedades</a:t>
            </a:r>
            <a:r>
              <a:rPr lang="es-ES" sz="2400" dirty="0">
                <a:latin typeface="Bookman Old Style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ES" sz="2400" dirty="0">
              <a:latin typeface="Bookman Old Style" pitchFamily="18" charset="0"/>
            </a:endParaRPr>
          </a:p>
          <a:p>
            <a:pPr>
              <a:lnSpc>
                <a:spcPct val="90000"/>
              </a:lnSpc>
            </a:pPr>
            <a:r>
              <a:rPr lang="es-ES" sz="2400" dirty="0">
                <a:latin typeface="Bookman Old Style" pitchFamily="18" charset="0"/>
              </a:rPr>
              <a:t>Conjunto de medidas y acciones destinadas a evitar que se presenten nuevos casos de farmacodependencia.</a:t>
            </a:r>
          </a:p>
        </p:txBody>
      </p:sp>
    </p:spTree>
    <p:extLst>
      <p:ext uri="{BB962C8B-B14F-4D97-AF65-F5344CB8AC3E}">
        <p14:creationId xmlns:p14="http://schemas.microsoft.com/office/powerpoint/2010/main" val="202184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solidFill>
                  <a:schemeClr val="tx2"/>
                </a:solidFill>
                <a:latin typeface="Bookman Old Style" pitchFamily="18" charset="0"/>
              </a:rPr>
              <a:t>Adicciones - Prevención</a:t>
            </a:r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685800" y="2438400"/>
            <a:ext cx="2895600" cy="369332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s-ES" dirty="0">
                <a:latin typeface="Tahoma" charset="0"/>
              </a:rPr>
              <a:t>Prevención </a:t>
            </a:r>
            <a:r>
              <a:rPr lang="es-ES" dirty="0" smtClean="0">
                <a:latin typeface="Tahoma" charset="0"/>
              </a:rPr>
              <a:t>primaria</a:t>
            </a:r>
            <a:endParaRPr lang="es-ES" dirty="0">
              <a:latin typeface="Tahoma" charset="0"/>
            </a:endParaRPr>
          </a:p>
        </p:txBody>
      </p:sp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685800" y="4191000"/>
            <a:ext cx="3124200" cy="369332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s-ES" dirty="0">
                <a:latin typeface="Tahoma" charset="0"/>
              </a:rPr>
              <a:t>Prevención </a:t>
            </a:r>
            <a:r>
              <a:rPr lang="es-ES" dirty="0" smtClean="0">
                <a:latin typeface="Tahoma" charset="0"/>
              </a:rPr>
              <a:t>secundaria</a:t>
            </a:r>
            <a:endParaRPr lang="es-ES" dirty="0">
              <a:latin typeface="Tahoma" charset="0"/>
            </a:endParaRPr>
          </a:p>
        </p:txBody>
      </p:sp>
      <p:sp>
        <p:nvSpPr>
          <p:cNvPr id="208901" name="Text Box 5"/>
          <p:cNvSpPr txBox="1">
            <a:spLocks noChangeArrowheads="1"/>
          </p:cNvSpPr>
          <p:nvPr/>
        </p:nvSpPr>
        <p:spPr bwMode="auto">
          <a:xfrm>
            <a:off x="685800" y="5410200"/>
            <a:ext cx="2971800" cy="369332"/>
          </a:xfrm>
          <a:prstGeom prst="rect">
            <a:avLst/>
          </a:prstGeom>
          <a:noFill/>
          <a:ln w="57150" cmpd="thinThick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s-ES" dirty="0">
                <a:latin typeface="Tahoma" charset="0"/>
              </a:rPr>
              <a:t>Prevención </a:t>
            </a:r>
            <a:r>
              <a:rPr lang="es-ES" dirty="0" smtClean="0">
                <a:latin typeface="Tahoma" charset="0"/>
              </a:rPr>
              <a:t>terciaria</a:t>
            </a:r>
            <a:endParaRPr lang="es-ES" dirty="0">
              <a:latin typeface="Tahoma" charset="0"/>
            </a:endParaRPr>
          </a:p>
        </p:txBody>
      </p:sp>
      <p:sp>
        <p:nvSpPr>
          <p:cNvPr id="208902" name="Text Box 6"/>
          <p:cNvSpPr txBox="1">
            <a:spLocks noChangeArrowheads="1"/>
          </p:cNvSpPr>
          <p:nvPr/>
        </p:nvSpPr>
        <p:spPr bwMode="auto">
          <a:xfrm>
            <a:off x="3962400" y="3976687"/>
            <a:ext cx="4800600" cy="863600"/>
          </a:xfrm>
          <a:prstGeom prst="rect">
            <a:avLst/>
          </a:prstGeom>
          <a:noFill/>
          <a:ln w="38100" cmpd="dbl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600">
                <a:latin typeface="Tahoma" charset="0"/>
              </a:rPr>
              <a:t>Intenta identificar a quienes ya consumen drogas pero aún no llegan a la farmacodependencia, para proporcionarles tratamiento.</a:t>
            </a:r>
          </a:p>
        </p:txBody>
      </p:sp>
      <p:sp>
        <p:nvSpPr>
          <p:cNvPr id="208903" name="Text Box 7"/>
          <p:cNvSpPr txBox="1">
            <a:spLocks noChangeArrowheads="1"/>
          </p:cNvSpPr>
          <p:nvPr/>
        </p:nvSpPr>
        <p:spPr bwMode="auto">
          <a:xfrm>
            <a:off x="3962400" y="5401252"/>
            <a:ext cx="4800600" cy="830997"/>
          </a:xfrm>
          <a:prstGeom prst="rect">
            <a:avLst/>
          </a:prstGeom>
          <a:noFill/>
          <a:ln w="57150" cmpd="thickThin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600" dirty="0">
                <a:latin typeface="Tahoma" charset="0"/>
              </a:rPr>
              <a:t>Proporciona el tratamiento adecuado a los </a:t>
            </a:r>
            <a:r>
              <a:rPr lang="es-ES" sz="1600" dirty="0" smtClean="0">
                <a:latin typeface="Tahoma" charset="0"/>
              </a:rPr>
              <a:t>adictos y </a:t>
            </a:r>
            <a:r>
              <a:rPr lang="es-ES" sz="1600" dirty="0">
                <a:latin typeface="Tahoma" charset="0"/>
              </a:rPr>
              <a:t>procura su rehabilitación y reinserción familiar y social.</a:t>
            </a:r>
          </a:p>
        </p:txBody>
      </p:sp>
      <p:sp>
        <p:nvSpPr>
          <p:cNvPr id="208904" name="Text Box 8"/>
          <p:cNvSpPr txBox="1">
            <a:spLocks noChangeArrowheads="1"/>
          </p:cNvSpPr>
          <p:nvPr/>
        </p:nvSpPr>
        <p:spPr bwMode="auto">
          <a:xfrm>
            <a:off x="3962400" y="2438400"/>
            <a:ext cx="4876800" cy="10795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</a:pPr>
            <a:r>
              <a:rPr lang="es-ES" sz="1600" dirty="0">
                <a:latin typeface="Tahoma" charset="0"/>
              </a:rPr>
              <a:t>I</a:t>
            </a:r>
            <a:r>
              <a:rPr lang="es-ES" sz="1600" dirty="0" smtClean="0">
                <a:latin typeface="Tahoma" charset="0"/>
              </a:rPr>
              <a:t>ntenta </a:t>
            </a:r>
            <a:r>
              <a:rPr lang="es-ES" sz="1600" dirty="0">
                <a:latin typeface="Tahoma" charset="0"/>
              </a:rPr>
              <a:t>evitar la aparición de nuevos casos de farmacodependencia , impidiendo que los individuos, principalmente los niños y los jóvenes, empiecen a consumir drogas adictivas.</a:t>
            </a:r>
          </a:p>
        </p:txBody>
      </p:sp>
    </p:spTree>
    <p:extLst>
      <p:ext uri="{BB962C8B-B14F-4D97-AF65-F5344CB8AC3E}">
        <p14:creationId xmlns:p14="http://schemas.microsoft.com/office/powerpoint/2010/main" val="345791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solidFill>
                  <a:schemeClr val="tx2"/>
                </a:solidFill>
                <a:latin typeface="Bookman Old Style" pitchFamily="18" charset="0"/>
              </a:rPr>
              <a:t>Adicciones - Prevención</a:t>
            </a:r>
          </a:p>
        </p:txBody>
      </p:sp>
      <p:sp>
        <p:nvSpPr>
          <p:cNvPr id="200707" name="Text Box 3"/>
          <p:cNvSpPr txBox="1">
            <a:spLocks noChangeArrowheads="1"/>
          </p:cNvSpPr>
          <p:nvPr/>
        </p:nvSpPr>
        <p:spPr bwMode="auto">
          <a:xfrm>
            <a:off x="304800" y="2438400"/>
            <a:ext cx="2743200" cy="369332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s-ES" dirty="0">
                <a:latin typeface="Tahoma" charset="0"/>
              </a:rPr>
              <a:t>Prevención </a:t>
            </a:r>
            <a:r>
              <a:rPr lang="es-ES" dirty="0" smtClean="0">
                <a:latin typeface="Tahoma" charset="0"/>
              </a:rPr>
              <a:t>primaria</a:t>
            </a:r>
            <a:endParaRPr lang="es-ES" dirty="0">
              <a:latin typeface="Tahoma" charset="0"/>
            </a:endParaRP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304800" y="3429000"/>
            <a:ext cx="2960688" cy="369332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s-ES" dirty="0">
                <a:latin typeface="Tahoma" charset="0"/>
              </a:rPr>
              <a:t>Prevención </a:t>
            </a:r>
            <a:r>
              <a:rPr lang="es-ES" dirty="0" smtClean="0">
                <a:latin typeface="Tahoma" charset="0"/>
              </a:rPr>
              <a:t>secundaria</a:t>
            </a:r>
            <a:endParaRPr lang="es-ES" dirty="0">
              <a:latin typeface="Tahoma" charset="0"/>
            </a:endParaRP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304800" y="5410200"/>
            <a:ext cx="2816225" cy="369332"/>
          </a:xfrm>
          <a:prstGeom prst="rect">
            <a:avLst/>
          </a:prstGeom>
          <a:noFill/>
          <a:ln w="57150" cmpd="thinThick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s-ES" dirty="0">
                <a:latin typeface="Tahoma" charset="0"/>
              </a:rPr>
              <a:t>Prevención </a:t>
            </a:r>
            <a:r>
              <a:rPr lang="es-ES" dirty="0" smtClean="0">
                <a:latin typeface="Tahoma" charset="0"/>
              </a:rPr>
              <a:t>terciaria</a:t>
            </a:r>
            <a:endParaRPr lang="es-ES" dirty="0">
              <a:latin typeface="Tahoma" charset="0"/>
            </a:endParaRPr>
          </a:p>
        </p:txBody>
      </p:sp>
      <p:sp>
        <p:nvSpPr>
          <p:cNvPr id="200710" name="Text Box 6"/>
          <p:cNvSpPr txBox="1">
            <a:spLocks noChangeArrowheads="1"/>
          </p:cNvSpPr>
          <p:nvPr/>
        </p:nvSpPr>
        <p:spPr bwMode="auto">
          <a:xfrm>
            <a:off x="3505200" y="2057400"/>
            <a:ext cx="2955925" cy="3143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a) </a:t>
            </a:r>
            <a:r>
              <a:rPr lang="es-ES" sz="1400" dirty="0" smtClean="0">
                <a:latin typeface="Tahoma" charset="0"/>
              </a:rPr>
              <a:t>Para </a:t>
            </a:r>
            <a:r>
              <a:rPr lang="es-ES" sz="1400" dirty="0">
                <a:latin typeface="Tahoma" charset="0"/>
              </a:rPr>
              <a:t>disminuir la </a:t>
            </a:r>
            <a:r>
              <a:rPr lang="es-ES" sz="1400" dirty="0" smtClean="0">
                <a:latin typeface="Tahoma" charset="0"/>
              </a:rPr>
              <a:t>oferta.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11" name="Text Box 7"/>
          <p:cNvSpPr txBox="1">
            <a:spLocks noChangeArrowheads="1"/>
          </p:cNvSpPr>
          <p:nvPr/>
        </p:nvSpPr>
        <p:spPr bwMode="auto">
          <a:xfrm>
            <a:off x="3505200" y="2514600"/>
            <a:ext cx="2971800" cy="3143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b) </a:t>
            </a:r>
            <a:r>
              <a:rPr lang="es-ES" sz="1400" dirty="0" smtClean="0">
                <a:latin typeface="Tahoma" charset="0"/>
              </a:rPr>
              <a:t>Para </a:t>
            </a:r>
            <a:r>
              <a:rPr lang="es-ES" sz="1400" dirty="0">
                <a:latin typeface="Tahoma" charset="0"/>
              </a:rPr>
              <a:t>disminuir la </a:t>
            </a:r>
            <a:r>
              <a:rPr lang="es-ES" sz="1400" dirty="0" smtClean="0">
                <a:latin typeface="Tahoma" charset="0"/>
              </a:rPr>
              <a:t>demanda.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12" name="Text Box 8"/>
          <p:cNvSpPr txBox="1">
            <a:spLocks noChangeArrowheads="1"/>
          </p:cNvSpPr>
          <p:nvPr/>
        </p:nvSpPr>
        <p:spPr bwMode="auto">
          <a:xfrm>
            <a:off x="3505200" y="3041650"/>
            <a:ext cx="2971800" cy="738664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a) Identificación “temprana” de casos (“probadores”, consumidores ocasionales</a:t>
            </a:r>
            <a:r>
              <a:rPr lang="es-ES" sz="1400" dirty="0" smtClean="0">
                <a:latin typeface="Tahoma" charset="0"/>
              </a:rPr>
              <a:t>).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13" name="Text Box 9"/>
          <p:cNvSpPr txBox="1">
            <a:spLocks noChangeArrowheads="1"/>
          </p:cNvSpPr>
          <p:nvPr/>
        </p:nvSpPr>
        <p:spPr bwMode="auto">
          <a:xfrm>
            <a:off x="3505200" y="3879850"/>
            <a:ext cx="2971800" cy="738664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b) Tratamiento oportuno para evitar el paso a las etapas </a:t>
            </a:r>
            <a:r>
              <a:rPr lang="es-ES" sz="1400" dirty="0" smtClean="0">
                <a:latin typeface="Tahoma" charset="0"/>
              </a:rPr>
              <a:t>siguientes.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14" name="Text Box 10"/>
          <p:cNvSpPr txBox="1">
            <a:spLocks noChangeArrowheads="1"/>
          </p:cNvSpPr>
          <p:nvPr/>
        </p:nvSpPr>
        <p:spPr bwMode="auto">
          <a:xfrm>
            <a:off x="3505200" y="4876800"/>
            <a:ext cx="2971800" cy="523220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a) Tratamiento especializado al </a:t>
            </a:r>
            <a:r>
              <a:rPr lang="es-ES" sz="1400" dirty="0" smtClean="0">
                <a:latin typeface="Tahoma" charset="0"/>
              </a:rPr>
              <a:t>adicto.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15" name="Text Box 11"/>
          <p:cNvSpPr txBox="1">
            <a:spLocks noChangeArrowheads="1"/>
          </p:cNvSpPr>
          <p:nvPr/>
        </p:nvSpPr>
        <p:spPr bwMode="auto">
          <a:xfrm>
            <a:off x="3505200" y="5562600"/>
            <a:ext cx="2971800" cy="307777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b) </a:t>
            </a:r>
            <a:r>
              <a:rPr lang="es-ES" sz="1400" dirty="0" smtClean="0">
                <a:latin typeface="Tahoma" charset="0"/>
              </a:rPr>
              <a:t>Rehabilitación.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16" name="Text Box 12"/>
          <p:cNvSpPr txBox="1">
            <a:spLocks noChangeArrowheads="1"/>
          </p:cNvSpPr>
          <p:nvPr/>
        </p:nvSpPr>
        <p:spPr bwMode="auto">
          <a:xfrm>
            <a:off x="6629400" y="1676400"/>
            <a:ext cx="914400" cy="24622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000" b="1" dirty="0">
                <a:latin typeface="Tahoma" charset="0"/>
              </a:rPr>
              <a:t>Legislación</a:t>
            </a:r>
          </a:p>
        </p:txBody>
      </p:sp>
      <p:sp>
        <p:nvSpPr>
          <p:cNvPr id="200717" name="Text Box 13"/>
          <p:cNvSpPr txBox="1">
            <a:spLocks noChangeArrowheads="1"/>
          </p:cNvSpPr>
          <p:nvPr/>
        </p:nvSpPr>
        <p:spPr bwMode="auto">
          <a:xfrm>
            <a:off x="6629400" y="1869281"/>
            <a:ext cx="914400" cy="253916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050" b="1" dirty="0">
                <a:latin typeface="Tahoma" charset="0"/>
              </a:rPr>
              <a:t>Represión</a:t>
            </a:r>
          </a:p>
        </p:txBody>
      </p:sp>
      <p:sp>
        <p:nvSpPr>
          <p:cNvPr id="200718" name="Text Box 14"/>
          <p:cNvSpPr txBox="1">
            <a:spLocks noChangeArrowheads="1"/>
          </p:cNvSpPr>
          <p:nvPr/>
        </p:nvSpPr>
        <p:spPr bwMode="auto">
          <a:xfrm>
            <a:off x="6629400" y="2133600"/>
            <a:ext cx="914400" cy="41549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050" b="1" dirty="0" smtClean="0">
                <a:latin typeface="Tahoma" charset="0"/>
              </a:rPr>
              <a:t>Penaliza-</a:t>
            </a:r>
            <a:r>
              <a:rPr lang="es-ES" sz="1050" b="1" dirty="0" err="1" smtClean="0">
                <a:latin typeface="Tahoma" charset="0"/>
              </a:rPr>
              <a:t>ción</a:t>
            </a:r>
            <a:endParaRPr lang="es-ES" sz="1050" b="1" dirty="0">
              <a:latin typeface="Tahoma" charset="0"/>
            </a:endParaRPr>
          </a:p>
        </p:txBody>
      </p:sp>
      <p:sp>
        <p:nvSpPr>
          <p:cNvPr id="200719" name="Text Box 15"/>
          <p:cNvSpPr txBox="1">
            <a:spLocks noChangeArrowheads="1"/>
          </p:cNvSpPr>
          <p:nvPr/>
        </p:nvSpPr>
        <p:spPr bwMode="auto">
          <a:xfrm>
            <a:off x="6588224" y="2514600"/>
            <a:ext cx="914400" cy="230832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800" b="1" dirty="0" smtClean="0">
                <a:latin typeface="Tahoma" charset="0"/>
              </a:rPr>
              <a:t> </a:t>
            </a:r>
            <a:r>
              <a:rPr lang="es-ES" sz="900" b="1" dirty="0" smtClean="0">
                <a:latin typeface="Tahoma" charset="0"/>
              </a:rPr>
              <a:t>Legislación</a:t>
            </a:r>
            <a:r>
              <a:rPr lang="es-ES" sz="800" b="1" dirty="0" smtClean="0">
                <a:latin typeface="Tahoma" charset="0"/>
              </a:rPr>
              <a:t> </a:t>
            </a:r>
            <a:endParaRPr lang="es-ES" sz="800" b="1" dirty="0">
              <a:latin typeface="Tahoma" charset="0"/>
            </a:endParaRPr>
          </a:p>
        </p:txBody>
      </p:sp>
      <p:sp>
        <p:nvSpPr>
          <p:cNvPr id="200720" name="Text Box 16"/>
          <p:cNvSpPr txBox="1">
            <a:spLocks noChangeArrowheads="1"/>
          </p:cNvSpPr>
          <p:nvPr/>
        </p:nvSpPr>
        <p:spPr bwMode="auto">
          <a:xfrm>
            <a:off x="6629400" y="2743200"/>
            <a:ext cx="914400" cy="207749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750" b="1" dirty="0">
                <a:latin typeface="Tahoma" charset="0"/>
              </a:rPr>
              <a:t>Administración</a:t>
            </a:r>
          </a:p>
        </p:txBody>
      </p:sp>
      <p:sp>
        <p:nvSpPr>
          <p:cNvPr id="200721" name="Text Box 17"/>
          <p:cNvSpPr txBox="1">
            <a:spLocks noChangeArrowheads="1"/>
          </p:cNvSpPr>
          <p:nvPr/>
        </p:nvSpPr>
        <p:spPr bwMode="auto">
          <a:xfrm>
            <a:off x="6650182" y="2971800"/>
            <a:ext cx="914400" cy="246221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000" b="1" dirty="0">
                <a:latin typeface="Tahoma" charset="0"/>
              </a:rPr>
              <a:t>Educación</a:t>
            </a:r>
          </a:p>
        </p:txBody>
      </p:sp>
      <p:sp>
        <p:nvSpPr>
          <p:cNvPr id="200722" name="Text Box 18"/>
          <p:cNvSpPr txBox="1">
            <a:spLocks noChangeArrowheads="1"/>
          </p:cNvSpPr>
          <p:nvPr/>
        </p:nvSpPr>
        <p:spPr bwMode="auto">
          <a:xfrm>
            <a:off x="3505200" y="6096000"/>
            <a:ext cx="2971800" cy="307777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s-ES" sz="1400" dirty="0">
                <a:latin typeface="Tahoma" charset="0"/>
              </a:rPr>
              <a:t>c) Reinserción </a:t>
            </a:r>
            <a:r>
              <a:rPr lang="es-ES" sz="1400" dirty="0" smtClean="0">
                <a:latin typeface="Tahoma" charset="0"/>
              </a:rPr>
              <a:t>social.</a:t>
            </a:r>
            <a:endParaRPr lang="es-ES" sz="1400" dirty="0">
              <a:latin typeface="Tahoma" charset="0"/>
            </a:endParaRPr>
          </a:p>
        </p:txBody>
      </p:sp>
      <p:sp>
        <p:nvSpPr>
          <p:cNvPr id="200723" name="AutoShape 19"/>
          <p:cNvSpPr>
            <a:spLocks/>
          </p:cNvSpPr>
          <p:nvPr/>
        </p:nvSpPr>
        <p:spPr bwMode="auto">
          <a:xfrm>
            <a:off x="6477000" y="19050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200724" name="AutoShape 20"/>
          <p:cNvSpPr>
            <a:spLocks/>
          </p:cNvSpPr>
          <p:nvPr/>
        </p:nvSpPr>
        <p:spPr bwMode="auto">
          <a:xfrm>
            <a:off x="6477000" y="24384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31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800" dirty="0" smtClean="0">
                <a:solidFill>
                  <a:schemeClr val="tx2"/>
                </a:solidFill>
                <a:latin typeface="Bookman Old Style" pitchFamily="18" charset="0"/>
              </a:rPr>
              <a:t>Prevención. Clasificación del </a:t>
            </a:r>
            <a:r>
              <a:rPr lang="es-ES" sz="2800" dirty="0">
                <a:solidFill>
                  <a:schemeClr val="tx2"/>
                </a:solidFill>
                <a:latin typeface="Bookman Old Style" pitchFamily="18" charset="0"/>
              </a:rPr>
              <a:t>D</a:t>
            </a:r>
            <a:r>
              <a:rPr lang="es-ES" sz="2800" dirty="0" smtClean="0">
                <a:solidFill>
                  <a:schemeClr val="tx2"/>
                </a:solidFill>
                <a:latin typeface="Bookman Old Style" pitchFamily="18" charset="0"/>
              </a:rPr>
              <a:t>r. Gordon</a:t>
            </a:r>
            <a:br>
              <a:rPr lang="es-ES" sz="2800" dirty="0" smtClean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ES" sz="2800" dirty="0" smtClean="0">
                <a:solidFill>
                  <a:schemeClr val="tx2"/>
                </a:solidFill>
                <a:latin typeface="Bookman Old Style" pitchFamily="18" charset="0"/>
              </a:rPr>
              <a:t>(actualmente en boga)</a:t>
            </a:r>
            <a:endParaRPr lang="es-ES" sz="28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492896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Tx/>
              <a:buChar char="•"/>
            </a:pPr>
            <a:r>
              <a:rPr lang="es-ES" sz="2400" dirty="0" smtClean="0">
                <a:latin typeface="Bookman Old Style" pitchFamily="18" charset="0"/>
              </a:rPr>
              <a:t>Prevención </a:t>
            </a:r>
            <a:r>
              <a:rPr lang="es-ES" sz="2400" dirty="0">
                <a:latin typeface="Bookman Old Style" pitchFamily="18" charset="0"/>
              </a:rPr>
              <a:t>universal: </a:t>
            </a:r>
            <a:r>
              <a:rPr lang="es-ES" sz="2400" dirty="0" smtClean="0">
                <a:latin typeface="Bookman Old Style" pitchFamily="18" charset="0"/>
              </a:rPr>
              <a:t>dirigida </a:t>
            </a:r>
            <a:r>
              <a:rPr lang="es-ES" sz="2400" dirty="0">
                <a:latin typeface="Bookman Old Style" pitchFamily="18" charset="0"/>
              </a:rPr>
              <a:t>a la población </a:t>
            </a:r>
            <a:r>
              <a:rPr lang="es-ES" sz="2400" dirty="0" smtClean="0">
                <a:latin typeface="Bookman Old Style" pitchFamily="18" charset="0"/>
              </a:rPr>
              <a:t>general, </a:t>
            </a:r>
            <a:r>
              <a:rPr lang="es-ES" sz="2400" dirty="0">
                <a:latin typeface="Bookman Old Style" pitchFamily="18" charset="0"/>
              </a:rPr>
              <a:t>o bien a sectores amplios en los que no se identifican factores de riesgo específicos.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ES" sz="24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Char char="•"/>
            </a:pPr>
            <a:r>
              <a:rPr lang="es-ES" sz="2400" dirty="0">
                <a:latin typeface="Bookman Old Style" pitchFamily="18" charset="0"/>
              </a:rPr>
              <a:t>Prevención selectiva: aplicada a individuos que integran subgrupos de población cuyos factores de riesgo son más visibles que en la población general.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ES" sz="24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Char char="•"/>
            </a:pPr>
            <a:r>
              <a:rPr lang="es-ES" sz="2400" dirty="0">
                <a:latin typeface="Bookman Old Style" pitchFamily="18" charset="0"/>
              </a:rPr>
              <a:t>Prevención focalizada: dirigida a los individuos sujetos a un alto riesgo.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ES" sz="2400" dirty="0">
              <a:solidFill>
                <a:schemeClr val="folHlink"/>
              </a:solidFill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s-ES" sz="2400" dirty="0">
                <a:solidFill>
                  <a:schemeClr val="folHlink"/>
                </a:solidFill>
                <a:latin typeface="Bookman Old Style" pitchFamily="18" charset="0"/>
              </a:rPr>
              <a:t>	</a:t>
            </a:r>
            <a:endParaRPr lang="es-ES" sz="2400" i="1" dirty="0">
              <a:solidFill>
                <a:schemeClr val="folHlink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79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>
              <a:latin typeface="Bookman Old Style" pitchFamily="18" charset="0"/>
            </a:endParaRPr>
          </a:p>
        </p:txBody>
      </p:sp>
      <p:pic>
        <p:nvPicPr>
          <p:cNvPr id="1976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332656"/>
            <a:ext cx="8208962" cy="6408737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18630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3100" dirty="0" smtClean="0">
                <a:solidFill>
                  <a:schemeClr val="tx2"/>
                </a:solidFill>
                <a:latin typeface="Bookman Old Style" pitchFamily="18" charset="0"/>
              </a:rPr>
              <a:t>Enfoques preventivos </a:t>
            </a:r>
            <a:br>
              <a:rPr lang="es-MX" sz="3100" dirty="0" smtClean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es-MX" sz="3100" dirty="0" smtClean="0">
                <a:solidFill>
                  <a:schemeClr val="tx2"/>
                </a:solidFill>
                <a:latin typeface="Bookman Old Style" pitchFamily="18" charset="0"/>
              </a:rPr>
              <a:t>(evolución)</a:t>
            </a:r>
            <a:br>
              <a:rPr lang="es-MX" sz="3100" dirty="0" smtClean="0">
                <a:solidFill>
                  <a:schemeClr val="tx2"/>
                </a:solidFill>
                <a:latin typeface="Bookman Old Style" pitchFamily="18" charset="0"/>
              </a:rPr>
            </a:br>
            <a:endParaRPr lang="es-MX" sz="2800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s-MX" sz="2000" i="1" dirty="0" smtClean="0">
                <a:latin typeface="Bookman Old Style" pitchFamily="18" charset="0"/>
              </a:rPr>
              <a:t>Primera fase, década </a:t>
            </a:r>
            <a:r>
              <a:rPr lang="es-MX" sz="2000" i="1" dirty="0">
                <a:latin typeface="Bookman Old Style" pitchFamily="18" charset="0"/>
              </a:rPr>
              <a:t>de 1970: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s-MX" sz="2000" dirty="0">
              <a:latin typeface="Bookman Old Style" pitchFamily="18" charset="0"/>
            </a:endParaRP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</a:pPr>
            <a:r>
              <a:rPr lang="es-MX" sz="1800" dirty="0" smtClean="0">
                <a:latin typeface="Bookman Old Style" pitchFamily="18" charset="0"/>
              </a:rPr>
              <a:t>Prevención, </a:t>
            </a:r>
            <a:r>
              <a:rPr lang="es-MX" sz="1800" dirty="0">
                <a:latin typeface="Bookman Old Style" pitchFamily="18" charset="0"/>
              </a:rPr>
              <a:t>“el pariente pobre” de los gobiernos.</a:t>
            </a: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</a:pPr>
            <a:r>
              <a:rPr lang="es-MX" sz="1800" dirty="0">
                <a:latin typeface="Bookman Old Style" pitchFamily="18" charset="0"/>
              </a:rPr>
              <a:t>Información sobre los efectos de las drogas.</a:t>
            </a: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</a:pPr>
            <a:r>
              <a:rPr lang="es-MX" sz="1800" dirty="0">
                <a:latin typeface="Bookman Old Style" pitchFamily="18" charset="0"/>
              </a:rPr>
              <a:t>Educación “alarmista”: las sobredosis, la violencia, la ilegalidad, el fracaso escolar, etcétera.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s-MX" sz="2000" i="1" dirty="0">
                <a:latin typeface="Bookman Old Style" pitchFamily="18" charset="0"/>
              </a:rPr>
              <a:t>Resultados</a:t>
            </a:r>
            <a:r>
              <a:rPr lang="es-MX" sz="2000" i="1" dirty="0" smtClean="0">
                <a:latin typeface="Bookman Old Style" pitchFamily="18" charset="0"/>
              </a:rPr>
              <a:t>:</a:t>
            </a:r>
            <a:endParaRPr lang="es-MX" sz="2000" dirty="0">
              <a:latin typeface="Bookman Old Style" pitchFamily="18" charset="0"/>
            </a:endParaRP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</a:pPr>
            <a:r>
              <a:rPr lang="es-MX" sz="1800" dirty="0">
                <a:latin typeface="Bookman Old Style" pitchFamily="18" charset="0"/>
              </a:rPr>
              <a:t>Ineficiencia </a:t>
            </a:r>
            <a:r>
              <a:rPr lang="es-MX" sz="1800" dirty="0" smtClean="0">
                <a:latin typeface="Bookman Old Style" pitchFamily="18" charset="0"/>
              </a:rPr>
              <a:t>preventiva (estudios de seguimiento).</a:t>
            </a:r>
            <a:endParaRPr lang="es-MX" sz="1800" dirty="0">
              <a:latin typeface="Bookman Old Style" pitchFamily="18" charset="0"/>
            </a:endParaRP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</a:pPr>
            <a:r>
              <a:rPr lang="es-MX" sz="1800" dirty="0" smtClean="0">
                <a:latin typeface="Bookman Old Style" pitchFamily="18" charset="0"/>
              </a:rPr>
              <a:t>Confusión, sobre todo entre los más jóvenes.</a:t>
            </a:r>
            <a:endParaRPr lang="es-MX" sz="1800" dirty="0">
              <a:latin typeface="Bookman Old Style" pitchFamily="18" charset="0"/>
            </a:endParaRP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</a:pPr>
            <a:r>
              <a:rPr lang="es-MX" sz="1800" dirty="0">
                <a:latin typeface="Bookman Old Style" pitchFamily="18" charset="0"/>
              </a:rPr>
              <a:t>Pérdida de </a:t>
            </a:r>
            <a:r>
              <a:rPr lang="es-MX" sz="1800" dirty="0" smtClean="0">
                <a:latin typeface="Bookman Old Style" pitchFamily="18" charset="0"/>
              </a:rPr>
              <a:t>confiabilidad en lo enseñado y en quienes lo enseñaron. Pero también hubo resultados deseables:</a:t>
            </a:r>
          </a:p>
          <a:p>
            <a:pPr marL="457200" lvl="1" indent="0">
              <a:lnSpc>
                <a:spcPct val="80000"/>
              </a:lnSpc>
              <a:buClr>
                <a:srgbClr val="0000FF"/>
              </a:buClr>
              <a:buSzPct val="90000"/>
              <a:buNone/>
            </a:pPr>
            <a:endParaRPr lang="es-MX" sz="1800" dirty="0">
              <a:latin typeface="Bookman Old Style" pitchFamily="18" charset="0"/>
            </a:endParaRP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  <a:buFont typeface="Arial" pitchFamily="34" charset="0"/>
              <a:buChar char="•"/>
            </a:pPr>
            <a:r>
              <a:rPr lang="es-MX" sz="1800" dirty="0">
                <a:latin typeface="Bookman Old Style" pitchFamily="18" charset="0"/>
              </a:rPr>
              <a:t>Se preparó el clima para cambios positivos.</a:t>
            </a: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  <a:buFont typeface="Arial" pitchFamily="34" charset="0"/>
              <a:buChar char="•"/>
            </a:pPr>
            <a:r>
              <a:rPr lang="es-MX" sz="1800" dirty="0">
                <a:latin typeface="Bookman Old Style" pitchFamily="18" charset="0"/>
              </a:rPr>
              <a:t>Se llamó la atención sobre el problema.</a:t>
            </a:r>
          </a:p>
          <a:p>
            <a:pPr lvl="1">
              <a:lnSpc>
                <a:spcPct val="80000"/>
              </a:lnSpc>
              <a:buClr>
                <a:srgbClr val="0000FF"/>
              </a:buClr>
              <a:buSzPct val="90000"/>
              <a:buFont typeface="Arial" pitchFamily="34" charset="0"/>
              <a:buChar char="•"/>
            </a:pPr>
            <a:r>
              <a:rPr lang="es-MX" sz="1800" dirty="0">
                <a:latin typeface="Bookman Old Style" pitchFamily="18" charset="0"/>
              </a:rPr>
              <a:t>Se “tomó </a:t>
            </a:r>
            <a:r>
              <a:rPr lang="es-MX" sz="1800" dirty="0" smtClean="0">
                <a:latin typeface="Bookman Old Style" pitchFamily="18" charset="0"/>
              </a:rPr>
              <a:t>conciencia</a:t>
            </a:r>
            <a:r>
              <a:rPr lang="es-MX" sz="1800" dirty="0">
                <a:latin typeface="Bookman Old Style" pitchFamily="18" charset="0"/>
              </a:rPr>
              <a:t>” del peligro.</a:t>
            </a:r>
          </a:p>
        </p:txBody>
      </p:sp>
    </p:spTree>
    <p:extLst>
      <p:ext uri="{BB962C8B-B14F-4D97-AF65-F5344CB8AC3E}">
        <p14:creationId xmlns:p14="http://schemas.microsoft.com/office/powerpoint/2010/main" val="82112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1098</Words>
  <Application>Microsoft Office PowerPoint</Application>
  <PresentationFormat>Presentación en pantalla (4:3)</PresentationFormat>
  <Paragraphs>183</Paragraphs>
  <Slides>20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Presentación de PowerPoint</vt:lpstr>
      <vt:lpstr>Presentación de PowerPoint</vt:lpstr>
      <vt:lpstr>Adicciones - Prevención</vt:lpstr>
      <vt:lpstr>Adicciones - Prevención</vt:lpstr>
      <vt:lpstr>Adicciones - Prevención</vt:lpstr>
      <vt:lpstr>Prevención. Clasificación del Dr. Gordon (actualmente en boga)</vt:lpstr>
      <vt:lpstr>Presentación de PowerPoint</vt:lpstr>
      <vt:lpstr>Enfoques preventivos  (evolución) </vt:lpstr>
      <vt:lpstr>Enfoques preventivos  (evolución) </vt:lpstr>
      <vt:lpstr>Prevención: el enfoque actual</vt:lpstr>
      <vt:lpstr>En el campo de la prevención del consumo de drogas, estudios  más recientes comprueban: </vt:lpstr>
      <vt:lpstr>Prevención: Enfoques reduccionistas </vt:lpstr>
      <vt:lpstr> Prevención de las adicciones Principios generales    </vt:lpstr>
      <vt:lpstr>  Prevención de las adicciones Principios generales                               </vt:lpstr>
      <vt:lpstr>TRECE PRINCIPIOS BÁSICOS Para la prevención del consumo de drogas entre niños y adolescentes (NIDA) (1)</vt:lpstr>
      <vt:lpstr>TRECE PRINCIPIOS BÁSICOS (2)</vt:lpstr>
      <vt:lpstr>TRECE PRINCIPIOS BÁSICOS (3)</vt:lpstr>
      <vt:lpstr>Programa integral contra el consumo de drogas (ONU)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OEM</dc:creator>
  <cp:lastModifiedBy>Beatriz Velasco</cp:lastModifiedBy>
  <cp:revision>265</cp:revision>
  <cp:lastPrinted>2012-05-07T19:25:48Z</cp:lastPrinted>
  <dcterms:created xsi:type="dcterms:W3CDTF">2011-06-30T15:31:40Z</dcterms:created>
  <dcterms:modified xsi:type="dcterms:W3CDTF">2012-09-19T08:42:13Z</dcterms:modified>
</cp:coreProperties>
</file>