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322" r:id="rId2"/>
    <p:sldId id="324" r:id="rId3"/>
    <p:sldId id="304" r:id="rId4"/>
    <p:sldId id="306" r:id="rId5"/>
    <p:sldId id="323" r:id="rId6"/>
    <p:sldId id="308" r:id="rId7"/>
    <p:sldId id="309" r:id="rId8"/>
    <p:sldId id="310" r:id="rId9"/>
    <p:sldId id="311" r:id="rId10"/>
    <p:sldId id="312" r:id="rId11"/>
    <p:sldId id="313" r:id="rId12"/>
    <p:sldId id="314" r:id="rId13"/>
    <p:sldId id="315" r:id="rId14"/>
    <p:sldId id="316" r:id="rId15"/>
    <p:sldId id="317" r:id="rId16"/>
    <p:sldId id="318" r:id="rId17"/>
    <p:sldId id="319" r:id="rId18"/>
    <p:sldId id="320" r:id="rId19"/>
    <p:sldId id="321" r:id="rId20"/>
    <p:sldId id="307" r:id="rId21"/>
  </p:sldIdLst>
  <p:sldSz cx="9144000" cy="6858000" type="screen4x3"/>
  <p:notesSz cx="6954838" cy="93091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B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5" d="100"/>
          <a:sy n="55" d="100"/>
        </p:scale>
        <p:origin x="-1806" y="-384"/>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886" y="-84"/>
      </p:cViewPr>
      <p:guideLst>
        <p:guide orient="horz" pos="2932"/>
        <p:guide pos="219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s-MX" dirty="0"/>
          </a:p>
        </p:txBody>
      </p:sp>
      <p:sp>
        <p:nvSpPr>
          <p:cNvPr id="3" name="2 Marcador de fecha"/>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14E8A28C-8E4C-4C94-BD0A-2FB9FFA2D7B6}" type="datetimeFigureOut">
              <a:rPr lang="es-MX" smtClean="0"/>
              <a:t>19/09/2012</a:t>
            </a:fld>
            <a:endParaRPr lang="es-MX" dirty="0"/>
          </a:p>
        </p:txBody>
      </p:sp>
      <p:sp>
        <p:nvSpPr>
          <p:cNvPr id="4" name="3 Marcador de pie de página"/>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F87E6AF9-F61B-468D-A88A-75D48A21D3E3}" type="slidenum">
              <a:rPr lang="es-MX" smtClean="0"/>
              <a:t>‹Nº›</a:t>
            </a:fld>
            <a:endParaRPr lang="es-MX" dirty="0"/>
          </a:p>
        </p:txBody>
      </p:sp>
    </p:spTree>
    <p:extLst>
      <p:ext uri="{BB962C8B-B14F-4D97-AF65-F5344CB8AC3E}">
        <p14:creationId xmlns:p14="http://schemas.microsoft.com/office/powerpoint/2010/main" val="30560915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940175" y="0"/>
            <a:ext cx="3013075" cy="465138"/>
          </a:xfrm>
          <a:prstGeom prst="rect">
            <a:avLst/>
          </a:prstGeom>
        </p:spPr>
        <p:txBody>
          <a:bodyPr vert="horz" lIns="91440" tIns="45720" rIns="91440" bIns="45720" rtlCol="0"/>
          <a:lstStyle>
            <a:lvl1pPr algn="r">
              <a:defRPr sz="1200"/>
            </a:lvl1pPr>
          </a:lstStyle>
          <a:p>
            <a:fld id="{52CE5301-676F-4C02-980B-2FBC64808E81}" type="datetimeFigureOut">
              <a:rPr lang="es-MX" smtClean="0"/>
              <a:t>19/09/2012</a:t>
            </a:fld>
            <a:endParaRPr lang="es-MX" dirty="0"/>
          </a:p>
        </p:txBody>
      </p:sp>
      <p:sp>
        <p:nvSpPr>
          <p:cNvPr id="4" name="3 Marcador de imagen de diapositiva"/>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95325" y="4421188"/>
            <a:ext cx="5564188" cy="4189412"/>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940175" y="8842375"/>
            <a:ext cx="3013075" cy="465138"/>
          </a:xfrm>
          <a:prstGeom prst="rect">
            <a:avLst/>
          </a:prstGeom>
        </p:spPr>
        <p:txBody>
          <a:bodyPr vert="horz" lIns="91440" tIns="45720" rIns="91440" bIns="45720" rtlCol="0" anchor="b"/>
          <a:lstStyle>
            <a:lvl1pPr algn="r">
              <a:defRPr sz="1200"/>
            </a:lvl1pPr>
          </a:lstStyle>
          <a:p>
            <a:fld id="{35F4D607-1C40-491F-90B0-15E7F192CCC6}" type="slidenum">
              <a:rPr lang="es-MX" smtClean="0"/>
              <a:t>‹Nº›</a:t>
            </a:fld>
            <a:endParaRPr lang="es-MX" dirty="0"/>
          </a:p>
        </p:txBody>
      </p:sp>
    </p:spTree>
    <p:extLst>
      <p:ext uri="{BB962C8B-B14F-4D97-AF65-F5344CB8AC3E}">
        <p14:creationId xmlns:p14="http://schemas.microsoft.com/office/powerpoint/2010/main" val="2147423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6B4D0672-56A5-4114-B401-97F2C106AA6A}" type="slidenum">
              <a:rPr lang="es-ES_tradnl" smtClean="0"/>
              <a:pPr eaLnBrk="1" hangingPunct="1"/>
              <a:t>6</a:t>
            </a:fld>
            <a:endParaRPr lang="es-ES_tradnl" dirty="0"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dirty="0"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AEC5A8-46F5-4CFE-804F-0F99769EBA9C}" type="slidenum">
              <a:rPr lang="es-ES"/>
              <a:pPr/>
              <a:t>10</a:t>
            </a:fld>
            <a:endParaRPr lang="es-ES" dirty="0"/>
          </a:p>
        </p:txBody>
      </p:sp>
      <p:sp>
        <p:nvSpPr>
          <p:cNvPr id="211970" name="Rectangle 2"/>
          <p:cNvSpPr>
            <a:spLocks noGrp="1" noRot="1" noChangeAspect="1" noChangeArrowheads="1" noTextEdit="1"/>
          </p:cNvSpPr>
          <p:nvPr>
            <p:ph type="sldImg"/>
          </p:nvPr>
        </p:nvSpPr>
        <p:spPr>
          <a:xfrm>
            <a:off x="1150938" y="698500"/>
            <a:ext cx="4654550" cy="3490913"/>
          </a:xfrm>
          <a:ln/>
        </p:spPr>
      </p:sp>
      <p:sp>
        <p:nvSpPr>
          <p:cNvPr id="211971" name="Rectangle 3"/>
          <p:cNvSpPr>
            <a:spLocks noGrp="1" noChangeArrowheads="1"/>
          </p:cNvSpPr>
          <p:nvPr>
            <p:ph type="body" idx="1"/>
          </p:nvPr>
        </p:nvSpPr>
        <p:spPr>
          <a:xfrm>
            <a:off x="927313" y="4421079"/>
            <a:ext cx="5100215" cy="4189261"/>
          </a:xfrm>
        </p:spPr>
        <p:txBody>
          <a:bodyPr/>
          <a:lstStyle/>
          <a:p>
            <a:endParaRPr lang="es-ES_tradnl"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77801952-0D80-4912-8CE5-D5D4463DAAF0}" type="datetimeFigureOut">
              <a:rPr lang="es-MX" smtClean="0"/>
              <a:t>19/09/2012</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039C7601-9D5B-4CAE-937C-C44C32F4A7A1}" type="slidenum">
              <a:rPr lang="es-MX" smtClean="0"/>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7801952-0D80-4912-8CE5-D5D4463DAAF0}" type="datetimeFigureOut">
              <a:rPr lang="es-MX" smtClean="0"/>
              <a:t>19/09/2012</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039C7601-9D5B-4CAE-937C-C44C32F4A7A1}" type="slidenum">
              <a:rPr lang="es-MX" smtClean="0"/>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7801952-0D80-4912-8CE5-D5D4463DAAF0}" type="datetimeFigureOut">
              <a:rPr lang="es-MX" smtClean="0"/>
              <a:t>19/09/2012</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039C7601-9D5B-4CAE-937C-C44C32F4A7A1}" type="slidenum">
              <a:rPr lang="es-MX" smtClean="0"/>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7801952-0D80-4912-8CE5-D5D4463DAAF0}" type="datetimeFigureOut">
              <a:rPr lang="es-MX" smtClean="0"/>
              <a:t>19/09/2012</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039C7601-9D5B-4CAE-937C-C44C32F4A7A1}" type="slidenum">
              <a:rPr lang="es-MX" smtClean="0"/>
              <a:t>‹Nº›</a:t>
            </a:fld>
            <a:endParaRPr lang="es-MX"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7801952-0D80-4912-8CE5-D5D4463DAAF0}" type="datetimeFigureOut">
              <a:rPr lang="es-MX" smtClean="0"/>
              <a:t>19/09/2012</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039C7601-9D5B-4CAE-937C-C44C32F4A7A1}" type="slidenum">
              <a:rPr lang="es-MX" smtClean="0"/>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77801952-0D80-4912-8CE5-D5D4463DAAF0}" type="datetimeFigureOut">
              <a:rPr lang="es-MX" smtClean="0"/>
              <a:t>19/09/2012</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039C7601-9D5B-4CAE-937C-C44C32F4A7A1}" type="slidenum">
              <a:rPr lang="es-MX" smtClean="0"/>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77801952-0D80-4912-8CE5-D5D4463DAAF0}" type="datetimeFigureOut">
              <a:rPr lang="es-MX" smtClean="0"/>
              <a:t>19/09/2012</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039C7601-9D5B-4CAE-937C-C44C32F4A7A1}" type="slidenum">
              <a:rPr lang="es-MX" smtClean="0"/>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77801952-0D80-4912-8CE5-D5D4463DAAF0}" type="datetimeFigureOut">
              <a:rPr lang="es-MX" smtClean="0"/>
              <a:t>19/09/2012</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039C7601-9D5B-4CAE-937C-C44C32F4A7A1}" type="slidenum">
              <a:rPr lang="es-MX" smtClean="0"/>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7801952-0D80-4912-8CE5-D5D4463DAAF0}" type="datetimeFigureOut">
              <a:rPr lang="es-MX" smtClean="0"/>
              <a:t>19/09/2012</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039C7601-9D5B-4CAE-937C-C44C32F4A7A1}" type="slidenum">
              <a:rPr lang="es-MX" smtClean="0"/>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7801952-0D80-4912-8CE5-D5D4463DAAF0}" type="datetimeFigureOut">
              <a:rPr lang="es-MX" smtClean="0"/>
              <a:t>19/09/2012</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039C7601-9D5B-4CAE-937C-C44C32F4A7A1}" type="slidenum">
              <a:rPr lang="es-MX" smtClean="0"/>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7801952-0D80-4912-8CE5-D5D4463DAAF0}" type="datetimeFigureOut">
              <a:rPr lang="es-MX" smtClean="0"/>
              <a:t>19/09/2012</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039C7601-9D5B-4CAE-937C-C44C32F4A7A1}" type="slidenum">
              <a:rPr lang="es-MX" smtClean="0"/>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801952-0D80-4912-8CE5-D5D4463DAAF0}" type="datetimeFigureOut">
              <a:rPr lang="es-MX" smtClean="0"/>
              <a:t>19/09/2012</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9C7601-9D5B-4CAE-937C-C44C32F4A7A1}" type="slidenum">
              <a:rPr lang="es-MX" smtClean="0"/>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lstStyle/>
          <a:p>
            <a:pPr marL="0" indent="0" algn="ctr">
              <a:buNone/>
            </a:pPr>
            <a:endParaRPr lang="es-MX" dirty="0" smtClean="0">
              <a:latin typeface="Baskerville Old Face" pitchFamily="18" charset="0"/>
            </a:endParaRPr>
          </a:p>
          <a:p>
            <a:pPr marL="0" indent="0" algn="r">
              <a:buNone/>
            </a:pPr>
            <a:endParaRPr lang="es-MX" sz="2800" dirty="0" smtClean="0">
              <a:latin typeface="Baskerville Old Face" pitchFamily="18" charset="0"/>
            </a:endParaRPr>
          </a:p>
          <a:p>
            <a:pPr marL="0" indent="0" algn="r">
              <a:buNone/>
            </a:pPr>
            <a:endParaRPr lang="es-MX" sz="2800" i="1" dirty="0" smtClean="0">
              <a:latin typeface="Baskerville Old Face" pitchFamily="18" charset="0"/>
            </a:endParaRPr>
          </a:p>
          <a:p>
            <a:pPr marL="0" indent="0" algn="r">
              <a:buNone/>
            </a:pPr>
            <a:endParaRPr lang="es-MX" sz="2800" i="1" dirty="0">
              <a:latin typeface="Baskerville Old Face" pitchFamily="18" charset="0"/>
            </a:endParaRPr>
          </a:p>
          <a:p>
            <a:pPr marL="0" indent="0" algn="r">
              <a:buNone/>
            </a:pPr>
            <a:r>
              <a:rPr lang="es-MX" sz="2800" i="1" dirty="0" smtClean="0">
                <a:latin typeface="Baskerville Old Face" pitchFamily="18" charset="0"/>
              </a:rPr>
              <a:t>El </a:t>
            </a:r>
            <a:r>
              <a:rPr lang="es-MX" sz="2800" i="1" dirty="0" smtClean="0">
                <a:latin typeface="Baskerville Old Face" pitchFamily="18" charset="0"/>
              </a:rPr>
              <a:t>consumo de drogas y la </a:t>
            </a:r>
            <a:r>
              <a:rPr lang="es-MX" sz="2800" i="1" dirty="0" smtClean="0">
                <a:latin typeface="Baskerville Old Face" pitchFamily="18" charset="0"/>
              </a:rPr>
              <a:t>violencia</a:t>
            </a:r>
            <a:endParaRPr lang="es-MX" sz="2800" i="1" dirty="0">
              <a:latin typeface="Baskerville Old Face" pitchFamily="18" charset="0"/>
            </a:endParaRPr>
          </a:p>
          <a:p>
            <a:pPr marL="0" indent="0" algn="r">
              <a:buNone/>
            </a:pPr>
            <a:r>
              <a:rPr lang="es-MX" sz="2800" dirty="0" smtClean="0">
                <a:latin typeface="Baskerville Old Face" pitchFamily="18" charset="0"/>
              </a:rPr>
              <a:t>Dr. Rafael Velasco </a:t>
            </a:r>
            <a:r>
              <a:rPr lang="es-MX" sz="2800" dirty="0" smtClean="0">
                <a:latin typeface="Baskerville Old Face" pitchFamily="18" charset="0"/>
              </a:rPr>
              <a:t>Fernández</a:t>
            </a:r>
            <a:endParaRPr lang="es-MX" sz="2800" dirty="0">
              <a:latin typeface="Baskerville Old Face" pitchFamily="18" charset="0"/>
            </a:endParaRPr>
          </a:p>
          <a:p>
            <a:pPr marL="0" indent="0" algn="r">
              <a:buNone/>
            </a:pPr>
            <a:r>
              <a:rPr lang="es-MX" sz="2800" dirty="0" err="1" smtClean="0">
                <a:latin typeface="Baskerville Old Face" pitchFamily="18" charset="0"/>
              </a:rPr>
              <a:t>CEnDHIU</a:t>
            </a:r>
            <a:r>
              <a:rPr lang="es-MX" sz="2800" dirty="0" smtClean="0">
                <a:latin typeface="Baskerville Old Face" pitchFamily="18" charset="0"/>
              </a:rPr>
              <a:t>,  septiembre de 2012 </a:t>
            </a:r>
            <a:endParaRPr lang="es-MX" sz="2800" dirty="0">
              <a:latin typeface="Baskerville Old Face" pitchFamily="18" charset="0"/>
            </a:endParaRPr>
          </a:p>
        </p:txBody>
      </p:sp>
    </p:spTree>
    <p:extLst>
      <p:ext uri="{BB962C8B-B14F-4D97-AF65-F5344CB8AC3E}">
        <p14:creationId xmlns:p14="http://schemas.microsoft.com/office/powerpoint/2010/main" val="3613538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3"/>
          <p:cNvSpPr>
            <a:spLocks noGrp="1" noChangeArrowheads="1"/>
          </p:cNvSpPr>
          <p:nvPr>
            <p:ph type="title"/>
          </p:nvPr>
        </p:nvSpPr>
        <p:spPr/>
        <p:txBody>
          <a:bodyPr>
            <a:normAutofit/>
          </a:bodyPr>
          <a:lstStyle/>
          <a:p>
            <a:r>
              <a:rPr lang="es-ES" sz="3200" i="1" dirty="0" smtClean="0">
                <a:latin typeface="Baskerville Old Face" pitchFamily="18" charset="0"/>
              </a:rPr>
              <a:t>Las drogas y la ley en México </a:t>
            </a:r>
            <a:r>
              <a:rPr lang="es-ES" sz="3200" i="1" dirty="0" smtClean="0">
                <a:latin typeface="Baskerville Old Face" pitchFamily="18" charset="0"/>
              </a:rPr>
              <a:t> (1)</a:t>
            </a:r>
            <a:endParaRPr lang="es-ES" sz="3200" i="1" dirty="0">
              <a:latin typeface="Baskerville Old Face" pitchFamily="18" charset="0"/>
            </a:endParaRPr>
          </a:p>
        </p:txBody>
      </p:sp>
      <p:sp>
        <p:nvSpPr>
          <p:cNvPr id="210948" name="Rectangle 4"/>
          <p:cNvSpPr>
            <a:spLocks noGrp="1" noChangeArrowheads="1"/>
          </p:cNvSpPr>
          <p:nvPr>
            <p:ph idx="1"/>
          </p:nvPr>
        </p:nvSpPr>
        <p:spPr/>
        <p:txBody>
          <a:bodyPr>
            <a:normAutofit fontScale="85000" lnSpcReduction="20000"/>
          </a:bodyPr>
          <a:lstStyle/>
          <a:p>
            <a:pPr marL="0" indent="0">
              <a:buNone/>
            </a:pPr>
            <a:endParaRPr lang="es-ES" sz="2400" dirty="0">
              <a:solidFill>
                <a:srgbClr val="000066"/>
              </a:solidFill>
            </a:endParaRPr>
          </a:p>
          <a:p>
            <a:pPr marL="0" indent="0">
              <a:buNone/>
            </a:pPr>
            <a:endParaRPr lang="es-ES" sz="2400" dirty="0" smtClean="0">
              <a:solidFill>
                <a:srgbClr val="000066"/>
              </a:solidFill>
            </a:endParaRPr>
          </a:p>
          <a:p>
            <a:pPr marL="0" indent="0">
              <a:buNone/>
            </a:pPr>
            <a:endParaRPr lang="es-ES" sz="2400" dirty="0">
              <a:solidFill>
                <a:srgbClr val="000066"/>
              </a:solidFill>
            </a:endParaRPr>
          </a:p>
          <a:p>
            <a:pPr>
              <a:buFont typeface="Wingdings" pitchFamily="2" charset="2"/>
              <a:buChar char="§"/>
            </a:pPr>
            <a:r>
              <a:rPr lang="es-ES" sz="2400" dirty="0" smtClean="0">
                <a:latin typeface="Baskerville Old Face" pitchFamily="18" charset="0"/>
              </a:rPr>
              <a:t>Tanto la posesión de droga como su consumo están despenalizados </a:t>
            </a:r>
            <a:r>
              <a:rPr lang="es-ES" sz="2400" i="1" dirty="0" smtClean="0">
                <a:latin typeface="Baskerville Old Face" pitchFamily="18" charset="0"/>
              </a:rPr>
              <a:t>pero reglamentados. Los conceptos deben aclararse.</a:t>
            </a:r>
          </a:p>
          <a:p>
            <a:pPr>
              <a:buFont typeface="Wingdings" pitchFamily="2" charset="2"/>
              <a:buChar char="§"/>
            </a:pPr>
            <a:r>
              <a:rPr lang="es-ES" sz="2400" dirty="0" smtClean="0">
                <a:latin typeface="Baskerville Old Face" pitchFamily="18" charset="0"/>
              </a:rPr>
              <a:t>Poseer una cantidad menor a la señalada en la tabla oficial no es delito pero la autoridad puede </a:t>
            </a:r>
            <a:r>
              <a:rPr lang="es-ES" sz="2400" i="1" dirty="0" smtClean="0">
                <a:latin typeface="Baskerville Old Face" pitchFamily="18" charset="0"/>
              </a:rPr>
              <a:t>recomendar </a:t>
            </a:r>
            <a:r>
              <a:rPr lang="es-ES" sz="2400" dirty="0" smtClean="0">
                <a:latin typeface="Baskerville Old Face" pitchFamily="18" charset="0"/>
              </a:rPr>
              <a:t>la asistencia a tratamiento en instituciones oficiales y no oficiales (CAPA, CIJ , </a:t>
            </a:r>
            <a:r>
              <a:rPr lang="es-ES" sz="2400" dirty="0">
                <a:latin typeface="Baskerville Old Face" pitchFamily="18" charset="0"/>
              </a:rPr>
              <a:t>c</a:t>
            </a:r>
            <a:r>
              <a:rPr lang="es-ES" sz="2400" dirty="0" smtClean="0">
                <a:latin typeface="Baskerville Old Face" pitchFamily="18" charset="0"/>
              </a:rPr>
              <a:t>línicas</a:t>
            </a:r>
            <a:r>
              <a:rPr lang="es-ES" sz="2400" dirty="0" smtClean="0">
                <a:latin typeface="Baskerville Old Face" pitchFamily="18" charset="0"/>
              </a:rPr>
              <a:t>, etc</a:t>
            </a:r>
            <a:r>
              <a:rPr lang="es-ES" sz="2400" dirty="0" smtClean="0">
                <a:latin typeface="Baskerville Old Face" pitchFamily="18" charset="0"/>
              </a:rPr>
              <a:t>.).*</a:t>
            </a:r>
            <a:endParaRPr lang="es-ES" sz="2400" dirty="0" smtClean="0">
              <a:latin typeface="Baskerville Old Face" pitchFamily="18" charset="0"/>
            </a:endParaRPr>
          </a:p>
          <a:p>
            <a:pPr>
              <a:buFont typeface="Wingdings" pitchFamily="2" charset="2"/>
              <a:buChar char="§"/>
            </a:pPr>
            <a:r>
              <a:rPr lang="es-ES" sz="2400" dirty="0" smtClean="0">
                <a:latin typeface="Baskerville Old Face" pitchFamily="18" charset="0"/>
              </a:rPr>
              <a:t>Poseer una cantidad mayor a la señalada en la tabla oficial y </a:t>
            </a:r>
            <a:r>
              <a:rPr lang="es-ES" sz="2400" dirty="0" smtClean="0">
                <a:latin typeface="Baskerville Old Face" pitchFamily="18" charset="0"/>
              </a:rPr>
              <a:t>“por </a:t>
            </a:r>
            <a:r>
              <a:rPr lang="es-ES" sz="2400" dirty="0" smtClean="0">
                <a:latin typeface="Baskerville Old Face" pitchFamily="18" charset="0"/>
              </a:rPr>
              <a:t>circunstancias del caso no sea demostrable que la droga estaba destinada a la venta y suministro gratuito</a:t>
            </a:r>
            <a:r>
              <a:rPr lang="es-ES" sz="2400" dirty="0" smtClean="0">
                <a:latin typeface="Baskerville Old Face" pitchFamily="18" charset="0"/>
              </a:rPr>
              <a:t>”. </a:t>
            </a:r>
            <a:r>
              <a:rPr lang="es-ES" sz="2400" dirty="0" smtClean="0">
                <a:latin typeface="Baskerville Old Face" pitchFamily="18" charset="0"/>
              </a:rPr>
              <a:t>C</a:t>
            </a:r>
            <a:r>
              <a:rPr lang="es-ES" sz="2400" dirty="0" smtClean="0">
                <a:latin typeface="Baskerville Old Face" pitchFamily="18" charset="0"/>
              </a:rPr>
              <a:t>uando </a:t>
            </a:r>
            <a:r>
              <a:rPr lang="es-ES" sz="2400" dirty="0" smtClean="0">
                <a:latin typeface="Baskerville Old Face" pitchFamily="18" charset="0"/>
              </a:rPr>
              <a:t>constituye delito, la pena que se aplica es de 10 a 36 meses de prisión y hasta 80 días de salario mínimo de multa. </a:t>
            </a:r>
          </a:p>
          <a:p>
            <a:pPr marL="0" indent="0">
              <a:buNone/>
            </a:pPr>
            <a:endParaRPr lang="es-ES" sz="2400" dirty="0" smtClean="0">
              <a:latin typeface="Baskerville Old Face" pitchFamily="18" charset="0"/>
            </a:endParaRPr>
          </a:p>
          <a:p>
            <a:pPr marL="0" indent="0">
              <a:buNone/>
            </a:pPr>
            <a:r>
              <a:rPr lang="es-ES" sz="2000" dirty="0" smtClean="0">
                <a:latin typeface="Baskerville Old Face" pitchFamily="18" charset="0"/>
              </a:rPr>
              <a:t>* CAPA: Centro de Atención Primaria de las Adicciones, CIJ: Centros de     Integración </a:t>
            </a:r>
            <a:r>
              <a:rPr lang="es-ES" sz="2000" dirty="0" smtClean="0">
                <a:latin typeface="Baskerville Old Face" pitchFamily="18" charset="0"/>
              </a:rPr>
              <a:t>Juvenil.</a:t>
            </a:r>
            <a:endParaRPr lang="es-ES" sz="2000" dirty="0">
              <a:latin typeface="Baskerville Old Face" pitchFamily="18" charset="0"/>
            </a:endParaRPr>
          </a:p>
        </p:txBody>
      </p:sp>
    </p:spTree>
    <p:extLst>
      <p:ext uri="{BB962C8B-B14F-4D97-AF65-F5344CB8AC3E}">
        <p14:creationId xmlns:p14="http://schemas.microsoft.com/office/powerpoint/2010/main" val="56814152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200" i="1" dirty="0" smtClean="0">
                <a:latin typeface="Baskerville Old Face" pitchFamily="18" charset="0"/>
              </a:rPr>
              <a:t>Las drogas y la Ley en </a:t>
            </a:r>
            <a:r>
              <a:rPr lang="es-MX" sz="3200" i="1" dirty="0" smtClean="0">
                <a:latin typeface="Baskerville Old Face" pitchFamily="18" charset="0"/>
              </a:rPr>
              <a:t>México (2) </a:t>
            </a:r>
            <a:endParaRPr lang="es-MX" sz="3200" i="1" dirty="0">
              <a:latin typeface="Baskerville Old Face" pitchFamily="18" charset="0"/>
            </a:endParaRPr>
          </a:p>
        </p:txBody>
      </p:sp>
      <p:sp>
        <p:nvSpPr>
          <p:cNvPr id="3" name="2 Marcador de contenido"/>
          <p:cNvSpPr>
            <a:spLocks noGrp="1"/>
          </p:cNvSpPr>
          <p:nvPr>
            <p:ph idx="1"/>
          </p:nvPr>
        </p:nvSpPr>
        <p:spPr/>
        <p:txBody>
          <a:bodyPr>
            <a:normAutofit/>
          </a:bodyPr>
          <a:lstStyle/>
          <a:p>
            <a:pPr marL="0" indent="0">
              <a:buNone/>
            </a:pPr>
            <a:endParaRPr lang="es-MX" sz="2200" dirty="0">
              <a:latin typeface="Baskerville Old Face" pitchFamily="18" charset="0"/>
            </a:endParaRPr>
          </a:p>
          <a:p>
            <a:pPr marL="0" indent="0">
              <a:buNone/>
            </a:pPr>
            <a:endParaRPr lang="es-MX" sz="2200" dirty="0" smtClean="0">
              <a:latin typeface="Baskerville Old Face" pitchFamily="18" charset="0"/>
            </a:endParaRPr>
          </a:p>
          <a:p>
            <a:r>
              <a:rPr lang="es-MX" sz="2300" dirty="0" smtClean="0">
                <a:latin typeface="Baskerville Old Face" pitchFamily="18" charset="0"/>
              </a:rPr>
              <a:t>En nuestro país, la posesión y el consumo de drogas ilícitas </a:t>
            </a:r>
            <a:r>
              <a:rPr lang="es-MX" sz="2300" i="1" dirty="0" smtClean="0">
                <a:latin typeface="Baskerville Old Face" pitchFamily="18" charset="0"/>
              </a:rPr>
              <a:t>están despenalizados bajo reglamentación expresa: </a:t>
            </a:r>
          </a:p>
          <a:p>
            <a:r>
              <a:rPr lang="es-MX" sz="2300" dirty="0" smtClean="0">
                <a:latin typeface="Baskerville Old Face" pitchFamily="18" charset="0"/>
              </a:rPr>
              <a:t>Las dosis máximas permitidas para la posesión y el consumo de drogas ilegales son las siguientes: </a:t>
            </a:r>
          </a:p>
          <a:p>
            <a:endParaRPr lang="es-MX" sz="2000" dirty="0" smtClean="0">
              <a:latin typeface="Baskerville Old Face" pitchFamily="18" charset="0"/>
            </a:endParaRPr>
          </a:p>
          <a:p>
            <a:pPr>
              <a:buNone/>
            </a:pPr>
            <a:r>
              <a:rPr lang="es-MX" sz="1800" dirty="0" smtClean="0">
                <a:latin typeface="Baskerville Old Face" pitchFamily="18" charset="0"/>
              </a:rPr>
              <a:t>Opio                             2 grs. 	                 Éxtasis, cristal y otras drogas </a:t>
            </a:r>
            <a:r>
              <a:rPr lang="es-MX" sz="1800" dirty="0" smtClean="0">
                <a:latin typeface="Baskerville Old Face" pitchFamily="18" charset="0"/>
              </a:rPr>
              <a:t>sintéticas: </a:t>
            </a:r>
            <a:r>
              <a:rPr lang="es-MX" sz="1800" dirty="0" smtClean="0">
                <a:latin typeface="Baskerville Old Face" pitchFamily="18" charset="0"/>
              </a:rPr>
              <a:t>40  mgs.</a:t>
            </a:r>
          </a:p>
          <a:p>
            <a:pPr>
              <a:buNone/>
            </a:pPr>
            <a:r>
              <a:rPr lang="es-MX" sz="1800" i="1" dirty="0" smtClean="0">
                <a:latin typeface="Baskerville Old Face" pitchFamily="18" charset="0"/>
              </a:rPr>
              <a:t>Cannabis</a:t>
            </a:r>
            <a:r>
              <a:rPr lang="es-MX" sz="1800" dirty="0" smtClean="0">
                <a:latin typeface="Baskerville Old Face" pitchFamily="18" charset="0"/>
              </a:rPr>
              <a:t> (mariguana)  5 grs.                  (unidades con peso no mayor a 200  mgs.)                  </a:t>
            </a:r>
          </a:p>
          <a:p>
            <a:pPr>
              <a:buNone/>
            </a:pPr>
            <a:r>
              <a:rPr lang="es-MX" sz="1800" dirty="0" smtClean="0">
                <a:latin typeface="Baskerville Old Face" pitchFamily="18" charset="0"/>
              </a:rPr>
              <a:t>L.S.D.                        15 mgs.             </a:t>
            </a:r>
            <a:endParaRPr lang="es-MX" sz="1800" dirty="0">
              <a:latin typeface="Baskerville Old Face" pitchFamily="18" charset="0"/>
            </a:endParaRPr>
          </a:p>
        </p:txBody>
      </p:sp>
      <p:cxnSp>
        <p:nvCxnSpPr>
          <p:cNvPr id="5" name="4 Conector recto"/>
          <p:cNvCxnSpPr/>
          <p:nvPr/>
        </p:nvCxnSpPr>
        <p:spPr>
          <a:xfrm>
            <a:off x="3707904" y="3861048"/>
            <a:ext cx="0" cy="1656184"/>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47633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i="1" dirty="0">
                <a:latin typeface="Baskerville Old Face" pitchFamily="18" charset="0"/>
              </a:rPr>
              <a:t>Las drogas y la ley en </a:t>
            </a:r>
            <a:r>
              <a:rPr lang="es-ES" sz="2800" i="1" dirty="0" smtClean="0">
                <a:latin typeface="Baskerville Old Face" pitchFamily="18" charset="0"/>
              </a:rPr>
              <a:t>México (3) </a:t>
            </a:r>
            <a:endParaRPr lang="es-MX" sz="2800" dirty="0"/>
          </a:p>
        </p:txBody>
      </p:sp>
      <p:sp>
        <p:nvSpPr>
          <p:cNvPr id="7" name="6 Marcador de contenido"/>
          <p:cNvSpPr>
            <a:spLocks noGrp="1"/>
          </p:cNvSpPr>
          <p:nvPr>
            <p:ph idx="1"/>
          </p:nvPr>
        </p:nvSpPr>
        <p:spPr/>
        <p:txBody>
          <a:bodyPr>
            <a:normAutofit fontScale="92500" lnSpcReduction="20000"/>
          </a:bodyPr>
          <a:lstStyle/>
          <a:p>
            <a:pPr marL="0" indent="0">
              <a:buNone/>
            </a:pPr>
            <a:endParaRPr lang="es-MX" dirty="0"/>
          </a:p>
          <a:p>
            <a:pPr marL="0" indent="0">
              <a:buNone/>
            </a:pPr>
            <a:endParaRPr lang="es-MX" sz="2000" dirty="0" smtClean="0">
              <a:latin typeface="Baskerville Old Face" pitchFamily="18" charset="0"/>
            </a:endParaRPr>
          </a:p>
          <a:p>
            <a:pPr marL="0" indent="0">
              <a:buNone/>
            </a:pPr>
            <a:r>
              <a:rPr lang="es-MX" sz="2600" i="1" dirty="0" smtClean="0">
                <a:latin typeface="Baskerville Old Face" pitchFamily="18" charset="0"/>
              </a:rPr>
              <a:t>En relación con el consumidor:</a:t>
            </a:r>
          </a:p>
          <a:p>
            <a:pPr>
              <a:buFont typeface="Wingdings" pitchFamily="2" charset="2"/>
              <a:buChar char="§"/>
            </a:pPr>
            <a:r>
              <a:rPr lang="es-MX" sz="2600" dirty="0" smtClean="0">
                <a:latin typeface="Baskerville Old Face" pitchFamily="18" charset="0"/>
              </a:rPr>
              <a:t>El adicto tiene derecho a la confidencialidad durante su </a:t>
            </a:r>
            <a:r>
              <a:rPr lang="es-MX" sz="2600" dirty="0" smtClean="0">
                <a:latin typeface="Baskerville Old Face" pitchFamily="18" charset="0"/>
              </a:rPr>
              <a:t>tratamiento. </a:t>
            </a:r>
            <a:endParaRPr lang="es-MX" sz="2600" dirty="0" smtClean="0">
              <a:latin typeface="Baskerville Old Face" pitchFamily="18" charset="0"/>
            </a:endParaRPr>
          </a:p>
          <a:p>
            <a:pPr>
              <a:buFont typeface="Wingdings" pitchFamily="2" charset="2"/>
              <a:buChar char="§"/>
            </a:pPr>
            <a:r>
              <a:rPr lang="es-MX" sz="2600" dirty="0" smtClean="0">
                <a:latin typeface="Baskerville Old Face" pitchFamily="18" charset="0"/>
              </a:rPr>
              <a:t>El detenido por posesión o consumo de drogas tiene derecho a un proceso legal y justo, apegado a la ley, incluso si cometió algún delito mientras estuvo </a:t>
            </a:r>
            <a:r>
              <a:rPr lang="es-MX" sz="2600" dirty="0" smtClean="0">
                <a:latin typeface="Baskerville Old Face" pitchFamily="18" charset="0"/>
              </a:rPr>
              <a:t>intoxicado.</a:t>
            </a:r>
            <a:endParaRPr lang="es-MX" sz="2600" dirty="0" smtClean="0">
              <a:latin typeface="Baskerville Old Face" pitchFamily="18" charset="0"/>
            </a:endParaRPr>
          </a:p>
          <a:p>
            <a:pPr>
              <a:buFont typeface="Wingdings" pitchFamily="2" charset="2"/>
              <a:buChar char="§"/>
            </a:pPr>
            <a:r>
              <a:rPr lang="es-MX" sz="2600" dirty="0" smtClean="0">
                <a:latin typeface="Baskerville Old Face" pitchFamily="18" charset="0"/>
              </a:rPr>
              <a:t>El adicto puede ser internado para recibir tratamiento aun contra su voluntad, pero es requisito contar con la decisión de un juez </a:t>
            </a:r>
            <a:r>
              <a:rPr lang="es-MX" sz="2600" dirty="0" smtClean="0">
                <a:latin typeface="Baskerville Old Face" pitchFamily="18" charset="0"/>
              </a:rPr>
              <a:t>,quien </a:t>
            </a:r>
            <a:r>
              <a:rPr lang="es-MX" sz="2600" dirty="0" smtClean="0">
                <a:latin typeface="Baskerville Old Face" pitchFamily="18" charset="0"/>
              </a:rPr>
              <a:t>se basará en dos dictámenes psiquiátricos que indiquen la posibilidad de que el adicto se dañe a sí mismo o dañe a </a:t>
            </a:r>
            <a:r>
              <a:rPr lang="es-MX" sz="2600" dirty="0" smtClean="0">
                <a:latin typeface="Baskerville Old Face" pitchFamily="18" charset="0"/>
              </a:rPr>
              <a:t>terceros. </a:t>
            </a:r>
            <a:endParaRPr lang="es-MX" sz="2600" dirty="0">
              <a:latin typeface="Baskerville Old Face" pitchFamily="18" charset="0"/>
            </a:endParaRPr>
          </a:p>
        </p:txBody>
      </p:sp>
    </p:spTree>
    <p:extLst>
      <p:ext uri="{BB962C8B-B14F-4D97-AF65-F5344CB8AC3E}">
        <p14:creationId xmlns:p14="http://schemas.microsoft.com/office/powerpoint/2010/main" val="25921604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i="1" dirty="0">
                <a:latin typeface="Baskerville Old Face" pitchFamily="18" charset="0"/>
              </a:rPr>
              <a:t>Las drogas y la ley en </a:t>
            </a:r>
            <a:r>
              <a:rPr lang="es-ES" sz="2800" i="1" dirty="0" smtClean="0">
                <a:latin typeface="Baskerville Old Face" pitchFamily="18" charset="0"/>
              </a:rPr>
              <a:t>México (4) </a:t>
            </a:r>
            <a:endParaRPr lang="es-MX" sz="2800" dirty="0"/>
          </a:p>
        </p:txBody>
      </p:sp>
      <p:sp>
        <p:nvSpPr>
          <p:cNvPr id="3" name="2 Marcador de contenido"/>
          <p:cNvSpPr>
            <a:spLocks noGrp="1"/>
          </p:cNvSpPr>
          <p:nvPr>
            <p:ph idx="1"/>
          </p:nvPr>
        </p:nvSpPr>
        <p:spPr/>
        <p:txBody>
          <a:bodyPr>
            <a:normAutofit fontScale="92500" lnSpcReduction="10000"/>
          </a:bodyPr>
          <a:lstStyle/>
          <a:p>
            <a:endParaRPr lang="es-MX" sz="2000" dirty="0" smtClean="0">
              <a:latin typeface="Baskerville Old Face" pitchFamily="18" charset="0"/>
            </a:endParaRPr>
          </a:p>
          <a:p>
            <a:pPr marL="0" indent="0">
              <a:buNone/>
            </a:pPr>
            <a:endParaRPr lang="es-MX" sz="2000" dirty="0" smtClean="0">
              <a:latin typeface="Baskerville Old Face" pitchFamily="18" charset="0"/>
            </a:endParaRPr>
          </a:p>
          <a:p>
            <a:pPr marL="0" indent="0">
              <a:buNone/>
            </a:pPr>
            <a:r>
              <a:rPr lang="es-MX" sz="2600" i="1" dirty="0" smtClean="0">
                <a:latin typeface="Baskerville Old Face" pitchFamily="18" charset="0"/>
              </a:rPr>
              <a:t>Significado de los términos (1):</a:t>
            </a:r>
          </a:p>
          <a:p>
            <a:pPr marL="0" indent="0">
              <a:buNone/>
            </a:pPr>
            <a:endParaRPr lang="es-MX" sz="2400" dirty="0">
              <a:latin typeface="Baskerville Old Face" pitchFamily="18" charset="0"/>
            </a:endParaRPr>
          </a:p>
          <a:p>
            <a:pPr>
              <a:buFontTx/>
              <a:buChar char="-"/>
            </a:pPr>
            <a:r>
              <a:rPr lang="es-MX" sz="2500" i="1" dirty="0" smtClean="0">
                <a:latin typeface="Baskerville Old Face" pitchFamily="18" charset="0"/>
              </a:rPr>
              <a:t>Comercio</a:t>
            </a:r>
            <a:r>
              <a:rPr lang="es-MX" sz="2500" dirty="0" smtClean="0">
                <a:latin typeface="Baskerville Old Face" pitchFamily="18" charset="0"/>
              </a:rPr>
              <a:t>: venta, compra, adquisición o enajenación de cualquier droga ilegal.</a:t>
            </a:r>
          </a:p>
          <a:p>
            <a:pPr>
              <a:buFontTx/>
              <a:buChar char="-"/>
            </a:pPr>
            <a:r>
              <a:rPr lang="es-MX" sz="2500" i="1" dirty="0" smtClean="0">
                <a:latin typeface="Baskerville Old Face" pitchFamily="18" charset="0"/>
              </a:rPr>
              <a:t>Farmacodependencia: </a:t>
            </a:r>
            <a:r>
              <a:rPr lang="es-MX" sz="2500" dirty="0" smtClean="0">
                <a:latin typeface="Baskerville Old Face" pitchFamily="18" charset="0"/>
              </a:rPr>
              <a:t>conjunto de fenómenos de comportamientos cognoscitivos y fisiológicos que se desarrollan luego del consumo repetido de algún </a:t>
            </a:r>
            <a:r>
              <a:rPr lang="es-MX" sz="2500" dirty="0" smtClean="0">
                <a:latin typeface="Baskerville Old Face" pitchFamily="18" charset="0"/>
              </a:rPr>
              <a:t>narcótico.</a:t>
            </a:r>
            <a:endParaRPr lang="es-MX" sz="2500" dirty="0" smtClean="0">
              <a:latin typeface="Baskerville Old Face" pitchFamily="18" charset="0"/>
            </a:endParaRPr>
          </a:p>
          <a:p>
            <a:pPr>
              <a:buFontTx/>
              <a:buChar char="-"/>
            </a:pPr>
            <a:r>
              <a:rPr lang="es-MX" sz="2500" i="1" dirty="0" smtClean="0">
                <a:latin typeface="Baskerville Old Face" pitchFamily="18" charset="0"/>
              </a:rPr>
              <a:t>Farmacodependiente:</a:t>
            </a:r>
            <a:r>
              <a:rPr lang="es-MX" sz="2500" dirty="0" smtClean="0">
                <a:latin typeface="Baskerville Old Face" pitchFamily="18" charset="0"/>
              </a:rPr>
              <a:t> persona que sufre </a:t>
            </a:r>
            <a:r>
              <a:rPr lang="es-MX" sz="2500" dirty="0" smtClean="0">
                <a:latin typeface="Baskerville Old Face" pitchFamily="18" charset="0"/>
              </a:rPr>
              <a:t>farmacodependencia. </a:t>
            </a:r>
            <a:endParaRPr lang="es-MX" sz="2500" dirty="0" smtClean="0">
              <a:latin typeface="Baskerville Old Face" pitchFamily="18" charset="0"/>
            </a:endParaRPr>
          </a:p>
          <a:p>
            <a:pPr marL="0" indent="0" algn="ctr">
              <a:buNone/>
            </a:pPr>
            <a:r>
              <a:rPr lang="es-MX" sz="2500" b="1" i="1" dirty="0" smtClean="0">
                <a:latin typeface="Baskerville Old Face" pitchFamily="18" charset="0"/>
              </a:rPr>
              <a:t>Estas definiciones no son </a:t>
            </a:r>
            <a:r>
              <a:rPr lang="es-MX" sz="2500" b="1" i="1" dirty="0" smtClean="0">
                <a:latin typeface="Baskerville Old Face" pitchFamily="18" charset="0"/>
              </a:rPr>
              <a:t>científicas, </a:t>
            </a:r>
            <a:r>
              <a:rPr lang="es-MX" sz="2500" b="1" i="1" dirty="0" smtClean="0">
                <a:latin typeface="Baskerville Old Face" pitchFamily="18" charset="0"/>
              </a:rPr>
              <a:t>pero son las que </a:t>
            </a:r>
            <a:r>
              <a:rPr lang="es-MX" sz="2500" b="1" i="1" dirty="0">
                <a:latin typeface="Baskerville Old Face" pitchFamily="18" charset="0"/>
              </a:rPr>
              <a:t> </a:t>
            </a:r>
            <a:r>
              <a:rPr lang="es-MX" sz="2500" b="1" i="1" dirty="0" smtClean="0">
                <a:latin typeface="Baskerville Old Face" pitchFamily="18" charset="0"/>
              </a:rPr>
              <a:t>se encuentran</a:t>
            </a:r>
            <a:r>
              <a:rPr lang="es-MX" sz="2500" b="1" i="1" dirty="0" smtClean="0">
                <a:latin typeface="Baskerville Old Face" pitchFamily="18" charset="0"/>
              </a:rPr>
              <a:t> </a:t>
            </a:r>
            <a:r>
              <a:rPr lang="es-MX" sz="2500" b="1" i="1" dirty="0" err="1" smtClean="0">
                <a:latin typeface="Baskerville Old Face" pitchFamily="18" charset="0"/>
              </a:rPr>
              <a:t>incluídas</a:t>
            </a:r>
            <a:r>
              <a:rPr lang="es-MX" sz="2500" b="1" i="1" dirty="0" smtClean="0">
                <a:latin typeface="Baskerville Old Face" pitchFamily="18" charset="0"/>
              </a:rPr>
              <a:t> </a:t>
            </a:r>
            <a:r>
              <a:rPr lang="es-MX" sz="2500" b="1" i="1" dirty="0" smtClean="0">
                <a:latin typeface="Baskerville Old Face" pitchFamily="18" charset="0"/>
              </a:rPr>
              <a:t>en </a:t>
            </a:r>
            <a:r>
              <a:rPr lang="es-MX" sz="2500" b="1" i="1" dirty="0" smtClean="0">
                <a:latin typeface="Baskerville Old Face" pitchFamily="18" charset="0"/>
              </a:rPr>
              <a:t>la ley </a:t>
            </a:r>
            <a:r>
              <a:rPr lang="es-MX" sz="2500" b="1" i="1" dirty="0" smtClean="0">
                <a:latin typeface="Baskerville Old Face" pitchFamily="18" charset="0"/>
              </a:rPr>
              <a:t>  </a:t>
            </a:r>
            <a:endParaRPr lang="es-MX" sz="2500" b="1" i="1" dirty="0" smtClean="0">
              <a:latin typeface="Baskerville Old Face" pitchFamily="18" charset="0"/>
            </a:endParaRPr>
          </a:p>
          <a:p>
            <a:pPr marL="0" indent="0">
              <a:buNone/>
            </a:pPr>
            <a:endParaRPr lang="es-MX" sz="2500" i="1" dirty="0">
              <a:latin typeface="Baskerville Old Face" pitchFamily="18" charset="0"/>
            </a:endParaRPr>
          </a:p>
        </p:txBody>
      </p:sp>
    </p:spTree>
    <p:extLst>
      <p:ext uri="{BB962C8B-B14F-4D97-AF65-F5344CB8AC3E}">
        <p14:creationId xmlns:p14="http://schemas.microsoft.com/office/powerpoint/2010/main" val="21577287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600" i="1" dirty="0" smtClean="0">
                <a:latin typeface="Baskerville Old Face" pitchFamily="18" charset="0"/>
              </a:rPr>
              <a:t/>
            </a:r>
            <a:br>
              <a:rPr lang="es-ES" sz="2600" i="1" dirty="0" smtClean="0">
                <a:latin typeface="Baskerville Old Face" pitchFamily="18" charset="0"/>
              </a:rPr>
            </a:br>
            <a:r>
              <a:rPr lang="es-ES" sz="3200" i="1" dirty="0" smtClean="0">
                <a:latin typeface="Baskerville Old Face" pitchFamily="18" charset="0"/>
              </a:rPr>
              <a:t>Las </a:t>
            </a:r>
            <a:r>
              <a:rPr lang="es-ES" sz="3200" i="1" dirty="0">
                <a:latin typeface="Baskerville Old Face" pitchFamily="18" charset="0"/>
              </a:rPr>
              <a:t>drogas y la ley en </a:t>
            </a:r>
            <a:r>
              <a:rPr lang="es-ES" sz="3200" i="1" dirty="0" smtClean="0">
                <a:latin typeface="Baskerville Old Face" pitchFamily="18" charset="0"/>
              </a:rPr>
              <a:t>México (5) </a:t>
            </a:r>
            <a:endParaRPr lang="es-MX" sz="3200" dirty="0"/>
          </a:p>
        </p:txBody>
      </p:sp>
      <p:sp>
        <p:nvSpPr>
          <p:cNvPr id="3" name="2 Marcador de contenido"/>
          <p:cNvSpPr>
            <a:spLocks noGrp="1"/>
          </p:cNvSpPr>
          <p:nvPr>
            <p:ph idx="1"/>
          </p:nvPr>
        </p:nvSpPr>
        <p:spPr/>
        <p:txBody>
          <a:bodyPr>
            <a:normAutofit lnSpcReduction="10000"/>
          </a:bodyPr>
          <a:lstStyle/>
          <a:p>
            <a:pPr marL="0" indent="0">
              <a:buNone/>
            </a:pPr>
            <a:endParaRPr lang="es-MX" dirty="0">
              <a:latin typeface="Baskerville Old Face" pitchFamily="18" charset="0"/>
            </a:endParaRPr>
          </a:p>
          <a:p>
            <a:pPr marL="0" indent="0">
              <a:buNone/>
            </a:pPr>
            <a:endParaRPr lang="es-MX" sz="2000" i="1" dirty="0" smtClean="0">
              <a:latin typeface="Baskerville Old Face" pitchFamily="18" charset="0"/>
            </a:endParaRPr>
          </a:p>
          <a:p>
            <a:pPr marL="0" indent="0">
              <a:buNone/>
            </a:pPr>
            <a:r>
              <a:rPr lang="es-MX" sz="2400" i="1" dirty="0" smtClean="0">
                <a:latin typeface="Baskerville Old Face" pitchFamily="18" charset="0"/>
              </a:rPr>
              <a:t>Significado de términos (2): </a:t>
            </a:r>
          </a:p>
          <a:p>
            <a:pPr>
              <a:buFontTx/>
              <a:buChar char="-"/>
            </a:pPr>
            <a:r>
              <a:rPr lang="es-MX" sz="2400" dirty="0" smtClean="0">
                <a:latin typeface="Baskerville Old Face" pitchFamily="18" charset="0"/>
              </a:rPr>
              <a:t>Narcóticos: los estupefacientes, psicotrópicos y demás sustancias o vegetales determinados por esta ley y los convenios internacionales de observancia obligatoria en </a:t>
            </a:r>
            <a:r>
              <a:rPr lang="es-MX" sz="2400" dirty="0" smtClean="0">
                <a:latin typeface="Baskerville Old Face" pitchFamily="18" charset="0"/>
              </a:rPr>
              <a:t>México.</a:t>
            </a:r>
            <a:endParaRPr lang="es-MX" sz="2400" dirty="0" smtClean="0">
              <a:latin typeface="Baskerville Old Face" pitchFamily="18" charset="0"/>
            </a:endParaRPr>
          </a:p>
          <a:p>
            <a:pPr>
              <a:buFontTx/>
              <a:buChar char="-"/>
            </a:pPr>
            <a:r>
              <a:rPr lang="es-MX" sz="2400" dirty="0" smtClean="0">
                <a:latin typeface="Baskerville Old Face" pitchFamily="18" charset="0"/>
              </a:rPr>
              <a:t>Posesión: la tenencia material de narcóticos o cuando </a:t>
            </a:r>
            <a:r>
              <a:rPr lang="es-MX" sz="2400" dirty="0" smtClean="0">
                <a:latin typeface="Baskerville Old Face" pitchFamily="18" charset="0"/>
              </a:rPr>
              <a:t>éstos </a:t>
            </a:r>
            <a:r>
              <a:rPr lang="es-MX" sz="2400" dirty="0" smtClean="0">
                <a:latin typeface="Baskerville Old Face" pitchFamily="18" charset="0"/>
              </a:rPr>
              <a:t>están dentro del radio de acción y disponibilidad de la </a:t>
            </a:r>
            <a:r>
              <a:rPr lang="es-MX" sz="2400" dirty="0" smtClean="0">
                <a:latin typeface="Baskerville Old Face" pitchFamily="18" charset="0"/>
              </a:rPr>
              <a:t>persona.</a:t>
            </a:r>
            <a:endParaRPr lang="es-MX" sz="2400" dirty="0" smtClean="0">
              <a:latin typeface="Baskerville Old Face" pitchFamily="18" charset="0"/>
            </a:endParaRPr>
          </a:p>
          <a:p>
            <a:pPr>
              <a:buFontTx/>
              <a:buChar char="-"/>
            </a:pPr>
            <a:r>
              <a:rPr lang="es-MX" sz="2400" dirty="0" smtClean="0">
                <a:latin typeface="Baskerville Old Face" pitchFamily="18" charset="0"/>
              </a:rPr>
              <a:t>Suministro: transmisión material en forma directa o indirecta, por cualquier concepto, de la tenencia de </a:t>
            </a:r>
            <a:r>
              <a:rPr lang="es-MX" sz="2400" dirty="0" smtClean="0">
                <a:latin typeface="Baskerville Old Face" pitchFamily="18" charset="0"/>
              </a:rPr>
              <a:t>narcóticos.</a:t>
            </a:r>
            <a:endParaRPr lang="es-MX" sz="2400" dirty="0" smtClean="0">
              <a:latin typeface="Baskerville Old Face" pitchFamily="18" charset="0"/>
            </a:endParaRPr>
          </a:p>
          <a:p>
            <a:pPr marL="0" indent="0">
              <a:buNone/>
            </a:pPr>
            <a:r>
              <a:rPr lang="es-MX" sz="2000" i="1" dirty="0" smtClean="0">
                <a:latin typeface="Baskerville Old Face" pitchFamily="18" charset="0"/>
              </a:rPr>
              <a:t>                                </a:t>
            </a:r>
          </a:p>
          <a:p>
            <a:pPr marL="0" indent="0">
              <a:buNone/>
            </a:pPr>
            <a:r>
              <a:rPr lang="es-MX" sz="2000" i="1" dirty="0">
                <a:latin typeface="Baskerville Old Face" pitchFamily="18" charset="0"/>
              </a:rPr>
              <a:t> </a:t>
            </a:r>
            <a:r>
              <a:rPr lang="es-MX" sz="2000" i="1" dirty="0" smtClean="0">
                <a:latin typeface="Baskerville Old Face" pitchFamily="18" charset="0"/>
              </a:rPr>
              <a:t>                                       </a:t>
            </a:r>
            <a:r>
              <a:rPr lang="es-MX" sz="2000" i="1" dirty="0" smtClean="0">
                <a:latin typeface="Baskerville Old Face" pitchFamily="18" charset="0"/>
              </a:rPr>
              <a:t>    </a:t>
            </a:r>
            <a:r>
              <a:rPr lang="es-MX" sz="2000" b="1" i="1" dirty="0" smtClean="0">
                <a:latin typeface="Baskerville Old Face" pitchFamily="18" charset="0"/>
              </a:rPr>
              <a:t>Así lo </a:t>
            </a:r>
            <a:r>
              <a:rPr lang="es-MX" sz="2000" b="1" i="1" dirty="0" smtClean="0">
                <a:latin typeface="Baskerville Old Face" pitchFamily="18" charset="0"/>
              </a:rPr>
              <a:t>dice </a:t>
            </a:r>
            <a:r>
              <a:rPr lang="es-MX" sz="2000" b="1" i="1" dirty="0" smtClean="0">
                <a:latin typeface="Baskerville Old Face" pitchFamily="18" charset="0"/>
              </a:rPr>
              <a:t>la ley</a:t>
            </a:r>
          </a:p>
          <a:p>
            <a:pPr>
              <a:buFontTx/>
              <a:buChar char="-"/>
            </a:pPr>
            <a:endParaRPr lang="es-MX" sz="2000" dirty="0">
              <a:latin typeface="Baskerville Old Face" pitchFamily="18" charset="0"/>
            </a:endParaRPr>
          </a:p>
        </p:txBody>
      </p:sp>
    </p:spTree>
    <p:extLst>
      <p:ext uri="{BB962C8B-B14F-4D97-AF65-F5344CB8AC3E}">
        <p14:creationId xmlns:p14="http://schemas.microsoft.com/office/powerpoint/2010/main" val="23999019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lnSpcReduction="10000"/>
          </a:bodyPr>
          <a:lstStyle/>
          <a:p>
            <a:pPr marL="0" indent="0" algn="ctr">
              <a:buNone/>
            </a:pPr>
            <a:endParaRPr lang="es-MX" sz="2400" i="1" dirty="0" smtClean="0">
              <a:latin typeface="Baskerville Old Face" pitchFamily="18" charset="0"/>
            </a:endParaRPr>
          </a:p>
          <a:p>
            <a:pPr marL="0" indent="0" algn="ctr">
              <a:buNone/>
            </a:pPr>
            <a:r>
              <a:rPr lang="es-MX" sz="3000" i="1" dirty="0" smtClean="0">
                <a:latin typeface="Baskerville Old Face" pitchFamily="18" charset="0"/>
              </a:rPr>
              <a:t>Las drogas y la ley </a:t>
            </a:r>
          </a:p>
          <a:p>
            <a:pPr marL="0" indent="0" algn="ctr">
              <a:buNone/>
            </a:pPr>
            <a:endParaRPr lang="es-MX" sz="2400" i="1" dirty="0">
              <a:latin typeface="Baskerville Old Face" pitchFamily="18" charset="0"/>
            </a:endParaRPr>
          </a:p>
          <a:p>
            <a:pPr marL="0" indent="0">
              <a:buNone/>
            </a:pPr>
            <a:r>
              <a:rPr lang="es-MX" sz="2800" dirty="0" smtClean="0">
                <a:latin typeface="Baskerville Old Face" pitchFamily="18" charset="0"/>
              </a:rPr>
              <a:t>Necesitamos instituir alternativas para que al mismo tiempo que se cumpla la sentencia por delitos agregados, se permita al consumidor recibir apoyo médico-psicológico para suspender el consumo, y si no hay delitos además de la posesión y el consumo, no se le envíe a prisión </a:t>
            </a:r>
            <a:r>
              <a:rPr lang="es-MX" sz="2800" i="1" dirty="0" smtClean="0">
                <a:latin typeface="Baskerville Old Face" pitchFamily="18" charset="0"/>
              </a:rPr>
              <a:t>sino a tratamiento</a:t>
            </a:r>
            <a:r>
              <a:rPr lang="es-MX" sz="2400" i="1" dirty="0" smtClean="0">
                <a:latin typeface="Baskerville Old Face" pitchFamily="18" charset="0"/>
              </a:rPr>
              <a:t>. </a:t>
            </a:r>
          </a:p>
          <a:p>
            <a:pPr marL="0" indent="0">
              <a:buNone/>
            </a:pPr>
            <a:endParaRPr lang="es-MX" sz="2400" i="1" dirty="0">
              <a:latin typeface="Baskerville Old Face" pitchFamily="18" charset="0"/>
            </a:endParaRPr>
          </a:p>
          <a:p>
            <a:pPr marL="0" indent="0" algn="r">
              <a:buNone/>
            </a:pPr>
            <a:r>
              <a:rPr lang="es-MX" sz="2000" dirty="0" smtClean="0">
                <a:latin typeface="Baskerville Old Face" pitchFamily="18" charset="0"/>
              </a:rPr>
              <a:t>Ciudades Europeas contra las Drogas (ECAD</a:t>
            </a:r>
            <a:r>
              <a:rPr lang="es-MX" sz="2000" dirty="0" smtClean="0">
                <a:latin typeface="Baskerville Old Face" pitchFamily="18" charset="0"/>
              </a:rPr>
              <a:t>).   </a:t>
            </a:r>
            <a:endParaRPr lang="es-MX" sz="2000" dirty="0">
              <a:latin typeface="Baskerville Old Face" pitchFamily="18" charset="0"/>
            </a:endParaRPr>
          </a:p>
        </p:txBody>
      </p:sp>
    </p:spTree>
    <p:extLst>
      <p:ext uri="{BB962C8B-B14F-4D97-AF65-F5344CB8AC3E}">
        <p14:creationId xmlns:p14="http://schemas.microsoft.com/office/powerpoint/2010/main" val="42676113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fontScale="92500" lnSpcReduction="10000"/>
          </a:bodyPr>
          <a:lstStyle/>
          <a:p>
            <a:pPr marL="0" indent="0">
              <a:buNone/>
            </a:pPr>
            <a:endParaRPr lang="es-MX" sz="2600" dirty="0" smtClean="0">
              <a:latin typeface="Baskerville Old Face" pitchFamily="18" charset="0"/>
            </a:endParaRPr>
          </a:p>
          <a:p>
            <a:pPr marL="0" indent="0" algn="ctr">
              <a:buNone/>
            </a:pPr>
            <a:r>
              <a:rPr lang="es-MX" sz="3000" i="1" dirty="0" smtClean="0">
                <a:latin typeface="Baskerville Old Face" pitchFamily="18" charset="0"/>
              </a:rPr>
              <a:t>Las </a:t>
            </a:r>
            <a:r>
              <a:rPr lang="es-MX" sz="3000" i="1" dirty="0" smtClean="0">
                <a:latin typeface="Baskerville Old Face" pitchFamily="18" charset="0"/>
              </a:rPr>
              <a:t>drogas y la </a:t>
            </a:r>
            <a:r>
              <a:rPr lang="es-MX" sz="3000" i="1" dirty="0" smtClean="0">
                <a:latin typeface="Baskerville Old Face" pitchFamily="18" charset="0"/>
              </a:rPr>
              <a:t>ley</a:t>
            </a:r>
          </a:p>
          <a:p>
            <a:pPr marL="0" indent="0" algn="ctr">
              <a:buNone/>
            </a:pPr>
            <a:endParaRPr lang="es-MX" sz="2800" dirty="0" smtClean="0">
              <a:latin typeface="Baskerville Old Face" pitchFamily="18" charset="0"/>
            </a:endParaRPr>
          </a:p>
          <a:p>
            <a:pPr>
              <a:buFont typeface="Wingdings" pitchFamily="2" charset="2"/>
              <a:buChar char="§"/>
            </a:pPr>
            <a:r>
              <a:rPr lang="es-MX" sz="2800" dirty="0" smtClean="0">
                <a:latin typeface="Baskerville Old Face" pitchFamily="18" charset="0"/>
              </a:rPr>
              <a:t>El requisito básico para el tratamiento de los que se encuentran prisioneros es </a:t>
            </a:r>
            <a:r>
              <a:rPr lang="es-MX" sz="2800" i="1" dirty="0" smtClean="0">
                <a:latin typeface="Baskerville Old Face" pitchFamily="18" charset="0"/>
              </a:rPr>
              <a:t>que no tengan acceso a las drogas.</a:t>
            </a:r>
            <a:endParaRPr lang="es-MX" sz="2800" dirty="0" smtClean="0">
              <a:latin typeface="Baskerville Old Face" pitchFamily="18" charset="0"/>
            </a:endParaRPr>
          </a:p>
          <a:p>
            <a:pPr>
              <a:buFont typeface="Wingdings" pitchFamily="2" charset="2"/>
              <a:buChar char="§"/>
            </a:pPr>
            <a:r>
              <a:rPr lang="es-MX" sz="2800" dirty="0" smtClean="0">
                <a:latin typeface="Baskerville Old Face" pitchFamily="18" charset="0"/>
              </a:rPr>
              <a:t>Una vez que han obtenido su libertad, lo más importante es que reciban tratamiento ambulatorio </a:t>
            </a:r>
            <a:r>
              <a:rPr lang="es-MX" sz="2800" i="1" dirty="0" smtClean="0">
                <a:latin typeface="Baskerville Old Face" pitchFamily="18" charset="0"/>
              </a:rPr>
              <a:t>obligatorio</a:t>
            </a:r>
            <a:r>
              <a:rPr lang="es-MX" sz="2800" dirty="0" smtClean="0">
                <a:latin typeface="Baskerville Old Face" pitchFamily="18" charset="0"/>
              </a:rPr>
              <a:t> y seguimiento de su situación jurídica-médica. </a:t>
            </a:r>
          </a:p>
          <a:p>
            <a:pPr>
              <a:buFont typeface="Wingdings" pitchFamily="2" charset="2"/>
              <a:buChar char="§"/>
            </a:pPr>
            <a:endParaRPr lang="es-MX" sz="2400" dirty="0">
              <a:latin typeface="Baskerville Old Face" pitchFamily="18" charset="0"/>
            </a:endParaRPr>
          </a:p>
          <a:p>
            <a:pPr marL="0" indent="0" algn="r">
              <a:buNone/>
            </a:pPr>
            <a:r>
              <a:rPr lang="es-MX" sz="1800" dirty="0" smtClean="0">
                <a:latin typeface="Baskerville Old Face" pitchFamily="18" charset="0"/>
              </a:rPr>
              <a:t>Rafael Velasco Fernández </a:t>
            </a:r>
            <a:endParaRPr lang="es-MX" sz="1800" dirty="0">
              <a:latin typeface="Baskerville Old Face" pitchFamily="18" charset="0"/>
            </a:endParaRPr>
          </a:p>
        </p:txBody>
      </p:sp>
    </p:spTree>
    <p:extLst>
      <p:ext uri="{BB962C8B-B14F-4D97-AF65-F5344CB8AC3E}">
        <p14:creationId xmlns:p14="http://schemas.microsoft.com/office/powerpoint/2010/main" val="31756027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a:bodyPr>
          <a:lstStyle/>
          <a:p>
            <a:pPr marL="0" indent="0">
              <a:buNone/>
            </a:pPr>
            <a:endParaRPr lang="es-MX" sz="2600" dirty="0" smtClean="0">
              <a:latin typeface="Baskerville Old Face" pitchFamily="18" charset="0"/>
            </a:endParaRPr>
          </a:p>
          <a:p>
            <a:pPr marL="0" indent="0" algn="ctr">
              <a:buNone/>
            </a:pPr>
            <a:r>
              <a:rPr lang="es-MX" sz="2800" i="1" dirty="0" smtClean="0">
                <a:latin typeface="Baskerville Old Face" pitchFamily="18" charset="0"/>
              </a:rPr>
              <a:t>Las drogas y la ley </a:t>
            </a:r>
          </a:p>
          <a:p>
            <a:pPr>
              <a:buFont typeface="Wingdings" pitchFamily="2" charset="2"/>
              <a:buChar char="§"/>
            </a:pPr>
            <a:r>
              <a:rPr lang="es-MX" sz="2400" dirty="0" smtClean="0">
                <a:latin typeface="Baskerville Old Face" pitchFamily="18" charset="0"/>
              </a:rPr>
              <a:t>En </a:t>
            </a:r>
            <a:r>
              <a:rPr lang="es-MX" sz="2400" dirty="0" smtClean="0">
                <a:latin typeface="Baskerville Old Face" pitchFamily="18" charset="0"/>
              </a:rPr>
              <a:t>EUA</a:t>
            </a:r>
            <a:r>
              <a:rPr lang="es-MX" sz="2400" dirty="0" smtClean="0">
                <a:latin typeface="Baskerville Old Face" pitchFamily="18" charset="0"/>
              </a:rPr>
              <a:t> </a:t>
            </a:r>
            <a:r>
              <a:rPr lang="es-MX" sz="2400" dirty="0" smtClean="0">
                <a:latin typeface="Baskerville Old Face" pitchFamily="18" charset="0"/>
              </a:rPr>
              <a:t>hay siete </a:t>
            </a:r>
            <a:r>
              <a:rPr lang="es-MX" sz="2400" dirty="0" smtClean="0">
                <a:latin typeface="Baskerville Old Face" pitchFamily="18" charset="0"/>
              </a:rPr>
              <a:t>millones y </a:t>
            </a:r>
            <a:r>
              <a:rPr lang="es-MX" sz="2400" dirty="0">
                <a:latin typeface="Baskerville Old Face" pitchFamily="18" charset="0"/>
              </a:rPr>
              <a:t>medio  </a:t>
            </a:r>
            <a:r>
              <a:rPr lang="es-MX" sz="2400" dirty="0" smtClean="0">
                <a:latin typeface="Baskerville Old Face" pitchFamily="18" charset="0"/>
              </a:rPr>
              <a:t>de adolescentes sentenciados en instituciones especiales (“correccionales”, no prisiones para adultos). Cinco millones fueron recluidos por delitos relacionados con las drogas y sólo menos </a:t>
            </a:r>
            <a:r>
              <a:rPr lang="es-MX" sz="2400" dirty="0" smtClean="0">
                <a:latin typeface="Baskerville Old Face" pitchFamily="18" charset="0"/>
              </a:rPr>
              <a:t>de </a:t>
            </a:r>
            <a:r>
              <a:rPr lang="es-MX" sz="2400" dirty="0" smtClean="0">
                <a:latin typeface="Baskerville Old Face" pitchFamily="18" charset="0"/>
              </a:rPr>
              <a:t>20% de ellos recibe tratamiento adecuado. El gobierno tiene decidido proporcionar tratamiento </a:t>
            </a:r>
            <a:r>
              <a:rPr lang="es-MX" sz="2400" i="1" dirty="0" smtClean="0">
                <a:latin typeface="Baskerville Old Face" pitchFamily="18" charset="0"/>
              </a:rPr>
              <a:t>a todos. </a:t>
            </a:r>
          </a:p>
          <a:p>
            <a:pPr>
              <a:buFont typeface="Wingdings" pitchFamily="2" charset="2"/>
              <a:buChar char="§"/>
            </a:pPr>
            <a:r>
              <a:rPr lang="es-MX" sz="2400" dirty="0" smtClean="0">
                <a:latin typeface="Baskerville Old Face" pitchFamily="18" charset="0"/>
              </a:rPr>
              <a:t>La mitad de esos cinco millones son verdaderos adictos, no simples consumidores ocasionales.</a:t>
            </a:r>
            <a:endParaRPr lang="es-MX" sz="2400" dirty="0">
              <a:latin typeface="Baskerville Old Face" pitchFamily="18" charset="0"/>
            </a:endParaRPr>
          </a:p>
        </p:txBody>
      </p:sp>
    </p:spTree>
    <p:extLst>
      <p:ext uri="{BB962C8B-B14F-4D97-AF65-F5344CB8AC3E}">
        <p14:creationId xmlns:p14="http://schemas.microsoft.com/office/powerpoint/2010/main" val="986867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a:bodyPr>
          <a:lstStyle/>
          <a:p>
            <a:pPr marL="0" indent="0">
              <a:buNone/>
            </a:pPr>
            <a:endParaRPr lang="es-MX" sz="2600" dirty="0">
              <a:latin typeface="Baskerville Old Face" pitchFamily="18" charset="0"/>
            </a:endParaRPr>
          </a:p>
          <a:p>
            <a:pPr marL="0" indent="0" algn="ctr">
              <a:buNone/>
            </a:pPr>
            <a:r>
              <a:rPr lang="es-MX" sz="2800" i="1" dirty="0" smtClean="0">
                <a:latin typeface="Baskerville Old Face" pitchFamily="18" charset="0"/>
              </a:rPr>
              <a:t>Las drogas y la ley</a:t>
            </a:r>
          </a:p>
          <a:p>
            <a:pPr marL="0" indent="0">
              <a:buNone/>
            </a:pPr>
            <a:r>
              <a:rPr lang="es-MX" sz="2400" i="1" dirty="0" smtClean="0">
                <a:latin typeface="Baskerville Old Face" pitchFamily="18" charset="0"/>
              </a:rPr>
              <a:t>Recomendaciones del departamento de Justicia de </a:t>
            </a:r>
            <a:r>
              <a:rPr lang="es-MX" sz="2400" i="1" dirty="0" smtClean="0">
                <a:latin typeface="Baskerville Old Face" pitchFamily="18" charset="0"/>
              </a:rPr>
              <a:t>EUA</a:t>
            </a:r>
            <a:r>
              <a:rPr lang="es-MX" sz="2400" i="1" dirty="0" smtClean="0">
                <a:latin typeface="Baskerville Old Face" pitchFamily="18" charset="0"/>
              </a:rPr>
              <a:t> </a:t>
            </a:r>
            <a:endParaRPr lang="es-MX" sz="2400" i="1" dirty="0" smtClean="0">
              <a:latin typeface="Baskerville Old Face" pitchFamily="18" charset="0"/>
            </a:endParaRPr>
          </a:p>
          <a:p>
            <a:pPr>
              <a:buFont typeface="Wingdings" pitchFamily="2" charset="2"/>
              <a:buChar char="§"/>
            </a:pPr>
            <a:r>
              <a:rPr lang="es-MX" sz="2400" dirty="0" smtClean="0">
                <a:latin typeface="Baskerville Old Face" pitchFamily="18" charset="0"/>
              </a:rPr>
              <a:t>Crear cada vez más “cortes de la droga” capaces de dar seguimiento a los adictos que han delinquido, y que sancionen con mayor conocimiento las faltas durante y después del </a:t>
            </a:r>
            <a:r>
              <a:rPr lang="es-MX" sz="2400" dirty="0" smtClean="0">
                <a:latin typeface="Baskerville Old Face" pitchFamily="18" charset="0"/>
              </a:rPr>
              <a:t>internamiento.</a:t>
            </a:r>
            <a:endParaRPr lang="es-MX" sz="2400" dirty="0" smtClean="0">
              <a:latin typeface="Baskerville Old Face" pitchFamily="18" charset="0"/>
            </a:endParaRPr>
          </a:p>
          <a:p>
            <a:pPr>
              <a:buFont typeface="Wingdings" pitchFamily="2" charset="2"/>
              <a:buChar char="§"/>
            </a:pPr>
            <a:r>
              <a:rPr lang="es-MX" sz="2400" dirty="0" smtClean="0">
                <a:latin typeface="Baskerville Old Face" pitchFamily="18" charset="0"/>
              </a:rPr>
              <a:t>Favorecer la práctica del tratamiento obligatorio sin prisión con seguimiento “bajo palabra</a:t>
            </a:r>
            <a:r>
              <a:rPr lang="es-MX" sz="2400" dirty="0" smtClean="0">
                <a:latin typeface="Baskerville Old Face" pitchFamily="18" charset="0"/>
              </a:rPr>
              <a:t>”,  </a:t>
            </a:r>
            <a:r>
              <a:rPr lang="es-MX" sz="2400" dirty="0" smtClean="0">
                <a:latin typeface="Baskerville Old Face" pitchFamily="18" charset="0"/>
              </a:rPr>
              <a:t>siempre que las circunstancias del caso, a criterio del juez, así lo aconsejen. </a:t>
            </a:r>
            <a:endParaRPr lang="es-MX" sz="2400" dirty="0">
              <a:latin typeface="Baskerville Old Face" pitchFamily="18" charset="0"/>
            </a:endParaRPr>
          </a:p>
        </p:txBody>
      </p:sp>
    </p:spTree>
    <p:extLst>
      <p:ext uri="{BB962C8B-B14F-4D97-AF65-F5344CB8AC3E}">
        <p14:creationId xmlns:p14="http://schemas.microsoft.com/office/powerpoint/2010/main" val="8969484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200" i="1" dirty="0" smtClean="0">
                <a:latin typeface="Baskerville Old Face" pitchFamily="18" charset="0"/>
              </a:rPr>
              <a:t>El consumo de drogas en el mundo</a:t>
            </a:r>
            <a:endParaRPr lang="es-MX" sz="3200" i="1" dirty="0">
              <a:latin typeface="Baskerville Old Face" pitchFamily="18" charset="0"/>
            </a:endParaRPr>
          </a:p>
        </p:txBody>
      </p:sp>
      <p:sp>
        <p:nvSpPr>
          <p:cNvPr id="3" name="2 Marcador de contenido"/>
          <p:cNvSpPr>
            <a:spLocks noGrp="1"/>
          </p:cNvSpPr>
          <p:nvPr>
            <p:ph idx="1"/>
          </p:nvPr>
        </p:nvSpPr>
        <p:spPr/>
        <p:txBody>
          <a:bodyPr>
            <a:normAutofit fontScale="92500"/>
          </a:bodyPr>
          <a:lstStyle/>
          <a:p>
            <a:pPr>
              <a:buNone/>
            </a:pPr>
            <a:endParaRPr lang="es-MX" sz="2000" i="1" dirty="0" smtClean="0">
              <a:latin typeface="Baskerville Old Face" pitchFamily="18" charset="0"/>
            </a:endParaRPr>
          </a:p>
          <a:p>
            <a:pPr>
              <a:buNone/>
            </a:pPr>
            <a:endParaRPr lang="es-MX" sz="2000" i="1" dirty="0" smtClean="0">
              <a:latin typeface="Baskerville Old Face" pitchFamily="18" charset="0"/>
            </a:endParaRPr>
          </a:p>
          <a:p>
            <a:pPr>
              <a:buNone/>
            </a:pPr>
            <a:r>
              <a:rPr lang="es-MX" sz="2400" i="1" dirty="0" smtClean="0">
                <a:latin typeface="Baskerville Old Face" pitchFamily="18" charset="0"/>
              </a:rPr>
              <a:t>Datos a considerar en 2012 (para reflexionar):</a:t>
            </a:r>
          </a:p>
          <a:p>
            <a:pPr>
              <a:buFont typeface="Wingdings" pitchFamily="2" charset="2"/>
              <a:buChar char="§"/>
            </a:pPr>
            <a:r>
              <a:rPr lang="es-MX" sz="2000" dirty="0" smtClean="0">
                <a:latin typeface="Baskerville Old Face" pitchFamily="18" charset="0"/>
              </a:rPr>
              <a:t>El consumo de drogas ilegales</a:t>
            </a:r>
            <a:r>
              <a:rPr lang="es-MX" sz="2000" i="1" dirty="0" smtClean="0">
                <a:latin typeface="Baskerville Old Face" pitchFamily="18" charset="0"/>
              </a:rPr>
              <a:t> se estabiliza </a:t>
            </a:r>
            <a:r>
              <a:rPr lang="es-MX" sz="2000" dirty="0" smtClean="0">
                <a:latin typeface="Baskerville Old Face" pitchFamily="18" charset="0"/>
              </a:rPr>
              <a:t>en el mundo desde hace </a:t>
            </a:r>
            <a:r>
              <a:rPr lang="es-MX" sz="2000" dirty="0" smtClean="0">
                <a:latin typeface="Baskerville Old Face" pitchFamily="18" charset="0"/>
              </a:rPr>
              <a:t>cinco </a:t>
            </a:r>
            <a:r>
              <a:rPr lang="es-MX" sz="2000" dirty="0" smtClean="0">
                <a:latin typeface="Baskerville Old Face" pitchFamily="18" charset="0"/>
              </a:rPr>
              <a:t>años.</a:t>
            </a:r>
            <a:endParaRPr lang="es-MX" sz="2000" dirty="0" smtClean="0">
              <a:latin typeface="Baskerville Old Face" pitchFamily="18" charset="0"/>
            </a:endParaRPr>
          </a:p>
          <a:p>
            <a:pPr>
              <a:buFont typeface="Wingdings" pitchFamily="2" charset="2"/>
              <a:buChar char="§"/>
            </a:pPr>
            <a:r>
              <a:rPr lang="es-MX" sz="2000" dirty="0" smtClean="0">
                <a:latin typeface="Baskerville Old Face" pitchFamily="18" charset="0"/>
              </a:rPr>
              <a:t>El 0.6% de los adultos consume </a:t>
            </a:r>
            <a:r>
              <a:rPr lang="es-MX" sz="2000" dirty="0" smtClean="0">
                <a:latin typeface="Baskerville Old Face" pitchFamily="18" charset="0"/>
              </a:rPr>
              <a:t>problemáticamente.</a:t>
            </a:r>
            <a:endParaRPr lang="es-MX" sz="2000" dirty="0" smtClean="0">
              <a:latin typeface="Baskerville Old Face" pitchFamily="18" charset="0"/>
            </a:endParaRPr>
          </a:p>
          <a:p>
            <a:pPr>
              <a:buFont typeface="Wingdings" pitchFamily="2" charset="2"/>
              <a:buChar char="§"/>
            </a:pPr>
            <a:r>
              <a:rPr lang="es-MX" sz="2000" dirty="0" smtClean="0">
                <a:latin typeface="Baskerville Old Face" pitchFamily="18" charset="0"/>
              </a:rPr>
              <a:t>Aumenta el consumo de drogas </a:t>
            </a:r>
            <a:r>
              <a:rPr lang="es-MX" sz="2000" dirty="0" smtClean="0">
                <a:latin typeface="Baskerville Old Face" pitchFamily="18" charset="0"/>
              </a:rPr>
              <a:t>sintéticas.</a:t>
            </a:r>
            <a:endParaRPr lang="es-MX" sz="2000" dirty="0" smtClean="0">
              <a:latin typeface="Baskerville Old Face" pitchFamily="18" charset="0"/>
            </a:endParaRPr>
          </a:p>
          <a:p>
            <a:pPr>
              <a:buFont typeface="Wingdings" pitchFamily="2" charset="2"/>
              <a:buChar char="§"/>
            </a:pPr>
            <a:r>
              <a:rPr lang="es-MX" sz="2000" dirty="0" smtClean="0">
                <a:latin typeface="Baskerville Old Face" pitchFamily="18" charset="0"/>
              </a:rPr>
              <a:t>EUA</a:t>
            </a:r>
            <a:r>
              <a:rPr lang="es-MX" sz="2000" dirty="0" smtClean="0">
                <a:latin typeface="Baskerville Old Face" pitchFamily="18" charset="0"/>
              </a:rPr>
              <a:t> </a:t>
            </a:r>
            <a:r>
              <a:rPr lang="es-MX" sz="2000" dirty="0" smtClean="0">
                <a:latin typeface="Baskerville Old Face" pitchFamily="18" charset="0"/>
              </a:rPr>
              <a:t>y Europa </a:t>
            </a:r>
            <a:r>
              <a:rPr lang="es-MX" sz="2000" dirty="0" smtClean="0">
                <a:latin typeface="Baskerville Old Face" pitchFamily="18" charset="0"/>
              </a:rPr>
              <a:t>continúan</a:t>
            </a:r>
            <a:r>
              <a:rPr lang="es-MX" sz="2000" dirty="0" smtClean="0">
                <a:latin typeface="Baskerville Old Face" pitchFamily="18" charset="0"/>
              </a:rPr>
              <a:t> </a:t>
            </a:r>
            <a:r>
              <a:rPr lang="es-MX" sz="2000" dirty="0" smtClean="0">
                <a:latin typeface="Baskerville Old Face" pitchFamily="18" charset="0"/>
              </a:rPr>
              <a:t>siendo los mayores </a:t>
            </a:r>
            <a:r>
              <a:rPr lang="es-MX" sz="2000" dirty="0" smtClean="0">
                <a:latin typeface="Baskerville Old Face" pitchFamily="18" charset="0"/>
              </a:rPr>
              <a:t>consumidores. </a:t>
            </a:r>
            <a:endParaRPr lang="es-MX" sz="2000" dirty="0" smtClean="0">
              <a:latin typeface="Baskerville Old Face" pitchFamily="18" charset="0"/>
            </a:endParaRPr>
          </a:p>
          <a:p>
            <a:pPr>
              <a:buFont typeface="Wingdings" pitchFamily="2" charset="2"/>
              <a:buChar char="§"/>
            </a:pPr>
            <a:r>
              <a:rPr lang="es-MX" sz="2000" dirty="0" smtClean="0">
                <a:latin typeface="Baskerville Old Face" pitchFamily="18" charset="0"/>
              </a:rPr>
              <a:t>Baja el consumo de mariguana en 10 países europeos (Suecia, Chipre, Noruega, Islandia, Dinamarca, Grecia, Finlandia</a:t>
            </a:r>
            <a:r>
              <a:rPr lang="es-MX" sz="2000" dirty="0" smtClean="0">
                <a:latin typeface="Baskerville Old Face" pitchFamily="18" charset="0"/>
              </a:rPr>
              <a:t>… ).</a:t>
            </a:r>
            <a:endParaRPr lang="es-MX" sz="2000" dirty="0" smtClean="0">
              <a:latin typeface="Baskerville Old Face" pitchFamily="18" charset="0"/>
            </a:endParaRPr>
          </a:p>
          <a:p>
            <a:pPr>
              <a:buFont typeface="Wingdings" pitchFamily="2" charset="2"/>
              <a:buChar char="§"/>
            </a:pPr>
            <a:r>
              <a:rPr lang="es-MX" sz="2000" dirty="0" smtClean="0">
                <a:latin typeface="Baskerville Old Face" pitchFamily="18" charset="0"/>
              </a:rPr>
              <a:t>Cada vez más países despenalizan la posesión y el consumo de drogas ilegales. </a:t>
            </a:r>
          </a:p>
          <a:p>
            <a:pPr>
              <a:buFont typeface="Wingdings" pitchFamily="2" charset="2"/>
              <a:buChar char="§"/>
            </a:pPr>
            <a:r>
              <a:rPr lang="es-MX" sz="2000" dirty="0" smtClean="0">
                <a:latin typeface="Baskerville Old Face" pitchFamily="18" charset="0"/>
              </a:rPr>
              <a:t>El consumo de drogas ilícitas en el mundo </a:t>
            </a:r>
            <a:r>
              <a:rPr lang="es-MX" sz="2000" i="1" dirty="0" smtClean="0">
                <a:latin typeface="Baskerville Old Face" pitchFamily="18" charset="0"/>
              </a:rPr>
              <a:t>cayó 40% entre 1979 y 2012, y </a:t>
            </a:r>
            <a:r>
              <a:rPr lang="es-MX" sz="2000" dirty="0" smtClean="0">
                <a:latin typeface="Baskerville Old Face" pitchFamily="18" charset="0"/>
              </a:rPr>
              <a:t>debe insistirse en recordarlo. </a:t>
            </a:r>
            <a:r>
              <a:rPr lang="es-MX" sz="2000" i="1" dirty="0" smtClean="0">
                <a:latin typeface="Baskerville Old Face" pitchFamily="18" charset="0"/>
              </a:rPr>
              <a:t>1978 FUE EL PEOR AÑO EN </a:t>
            </a:r>
            <a:r>
              <a:rPr lang="es-MX" sz="2000" i="1" dirty="0">
                <a:latin typeface="Baskerville Old Face" pitchFamily="18" charset="0"/>
              </a:rPr>
              <a:t> </a:t>
            </a:r>
            <a:r>
              <a:rPr lang="es-MX" sz="2000" i="1" dirty="0" smtClean="0">
                <a:latin typeface="Baskerville Old Face" pitchFamily="18" charset="0"/>
              </a:rPr>
              <a:t>EUA</a:t>
            </a:r>
            <a:r>
              <a:rPr lang="es-MX" sz="2000" i="1" dirty="0" smtClean="0">
                <a:latin typeface="Baskerville Old Face" pitchFamily="18" charset="0"/>
              </a:rPr>
              <a:t>.   </a:t>
            </a:r>
            <a:endParaRPr lang="es-MX" sz="2000" i="1" dirty="0">
              <a:latin typeface="Baskerville Old Face" pitchFamily="18" charset="0"/>
            </a:endParaRPr>
          </a:p>
        </p:txBody>
      </p:sp>
    </p:spTree>
    <p:extLst>
      <p:ext uri="{BB962C8B-B14F-4D97-AF65-F5344CB8AC3E}">
        <p14:creationId xmlns:p14="http://schemas.microsoft.com/office/powerpoint/2010/main" val="3783058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endParaRPr lang="es-MX"/>
          </a:p>
        </p:txBody>
      </p:sp>
      <p:sp>
        <p:nvSpPr>
          <p:cNvPr id="5" name="4 Marcador de contenido"/>
          <p:cNvSpPr>
            <a:spLocks noGrp="1"/>
          </p:cNvSpPr>
          <p:nvPr>
            <p:ph idx="1"/>
          </p:nvPr>
        </p:nvSpPr>
        <p:spPr/>
        <p:txBody>
          <a:bodyPr>
            <a:normAutofit fontScale="40000" lnSpcReduction="20000"/>
          </a:bodyPr>
          <a:lstStyle/>
          <a:p>
            <a:pPr>
              <a:buFont typeface="Wingdings" pitchFamily="2" charset="2"/>
              <a:buChar char="§"/>
            </a:pPr>
            <a:endParaRPr lang="es-MX" dirty="0" smtClean="0">
              <a:latin typeface="Baskerville Old Face" pitchFamily="18" charset="0"/>
            </a:endParaRPr>
          </a:p>
          <a:p>
            <a:pPr>
              <a:buFont typeface="Wingdings" pitchFamily="2" charset="2"/>
              <a:buChar char="§"/>
            </a:pPr>
            <a:endParaRPr lang="es-MX" dirty="0">
              <a:latin typeface="Baskerville Old Face" pitchFamily="18" charset="0"/>
            </a:endParaRPr>
          </a:p>
          <a:p>
            <a:pPr marL="0" indent="0">
              <a:buNone/>
            </a:pPr>
            <a:endParaRPr lang="es-MX" dirty="0" smtClean="0">
              <a:latin typeface="Baskerville Old Face" pitchFamily="18" charset="0"/>
            </a:endParaRPr>
          </a:p>
          <a:p>
            <a:pPr marL="0" indent="0" algn="ctr">
              <a:buNone/>
            </a:pPr>
            <a:r>
              <a:rPr lang="es-MX" sz="8000" i="1" dirty="0" smtClean="0">
                <a:latin typeface="Baskerville Old Face" pitchFamily="18" charset="0"/>
              </a:rPr>
              <a:t>El sistema límbico del cerebro </a:t>
            </a:r>
          </a:p>
          <a:p>
            <a:pPr marL="0" indent="0" algn="ctr">
              <a:buNone/>
            </a:pPr>
            <a:endParaRPr lang="es-MX" sz="7000" i="1" dirty="0" smtClean="0">
              <a:latin typeface="Baskerville Old Face" pitchFamily="18" charset="0"/>
            </a:endParaRPr>
          </a:p>
          <a:p>
            <a:pPr>
              <a:buFont typeface="Wingdings" pitchFamily="2" charset="2"/>
              <a:buChar char="§"/>
            </a:pPr>
            <a:r>
              <a:rPr lang="es-MX" sz="6300" dirty="0" smtClean="0">
                <a:latin typeface="Baskerville Old Face" pitchFamily="18" charset="0"/>
              </a:rPr>
              <a:t>Da </a:t>
            </a:r>
            <a:r>
              <a:rPr lang="es-MX" sz="6300" dirty="0">
                <a:latin typeface="Baskerville Old Face" pitchFamily="18" charset="0"/>
              </a:rPr>
              <a:t>respuestas fisiológicas a estímulos </a:t>
            </a:r>
            <a:r>
              <a:rPr lang="es-MX" sz="6300" dirty="0" smtClean="0">
                <a:latin typeface="Baskerville Old Face" pitchFamily="18" charset="0"/>
              </a:rPr>
              <a:t>emocionales. </a:t>
            </a:r>
            <a:endParaRPr lang="es-MX" sz="6300" dirty="0">
              <a:latin typeface="Baskerville Old Face" pitchFamily="18" charset="0"/>
            </a:endParaRPr>
          </a:p>
          <a:p>
            <a:pPr>
              <a:buFont typeface="Wingdings" pitchFamily="2" charset="2"/>
              <a:buChar char="§"/>
            </a:pPr>
            <a:r>
              <a:rPr lang="es-MX" sz="6300" dirty="0">
                <a:latin typeface="Baskerville Old Face" pitchFamily="18" charset="0"/>
              </a:rPr>
              <a:t>Se relaciona con: memoria, atención, sexo, placer, miedo, agresividad, temperamento y conducta. </a:t>
            </a:r>
          </a:p>
          <a:p>
            <a:pPr>
              <a:buFont typeface="Wingdings" pitchFamily="2" charset="2"/>
              <a:buChar char="§"/>
            </a:pPr>
            <a:r>
              <a:rPr lang="es-MX" sz="6300" dirty="0">
                <a:latin typeface="Baskerville Old Face" pitchFamily="18" charset="0"/>
              </a:rPr>
              <a:t>Lo integran: tálamo, hipotálamo, hipocampo, amígdala, cuerpo calloso, </a:t>
            </a:r>
            <a:r>
              <a:rPr lang="es-MX" sz="6300" i="1" dirty="0">
                <a:latin typeface="Baskerville Old Face" pitchFamily="18" charset="0"/>
              </a:rPr>
              <a:t>septum</a:t>
            </a:r>
            <a:r>
              <a:rPr lang="es-MX" sz="6300" dirty="0">
                <a:latin typeface="Baskerville Old Face" pitchFamily="18" charset="0"/>
              </a:rPr>
              <a:t> y </a:t>
            </a:r>
            <a:r>
              <a:rPr lang="es-MX" sz="6300" dirty="0" smtClean="0">
                <a:latin typeface="Baskerville Old Face" pitchFamily="18" charset="0"/>
              </a:rPr>
              <a:t>mesencéfalo.</a:t>
            </a:r>
            <a:endParaRPr lang="es-MX" sz="6300" dirty="0">
              <a:latin typeface="Baskerville Old Face" pitchFamily="18" charset="0"/>
            </a:endParaRPr>
          </a:p>
          <a:p>
            <a:pPr>
              <a:buFont typeface="Wingdings" pitchFamily="2" charset="2"/>
              <a:buChar char="§"/>
            </a:pPr>
            <a:r>
              <a:rPr lang="es-MX" sz="6300" dirty="0">
                <a:latin typeface="Baskerville Old Face" pitchFamily="18" charset="0"/>
              </a:rPr>
              <a:t>Interacciona con los sistemas endócrino y neurovegetativo.  </a:t>
            </a:r>
          </a:p>
          <a:p>
            <a:pPr>
              <a:buFont typeface="Wingdings" pitchFamily="2" charset="2"/>
              <a:buChar char="§"/>
            </a:pPr>
            <a:endParaRPr lang="es-MX" sz="5900" dirty="0">
              <a:latin typeface="Baskerville Old Face" pitchFamily="18" charset="0"/>
            </a:endParaRPr>
          </a:p>
          <a:p>
            <a:pPr marL="0" indent="0" algn="r">
              <a:buNone/>
            </a:pPr>
            <a:r>
              <a:rPr lang="es-MX" sz="4000" b="1" i="1" dirty="0">
                <a:latin typeface="Baskerville Old Face" pitchFamily="18" charset="0"/>
              </a:rPr>
              <a:t>NIDA</a:t>
            </a:r>
          </a:p>
          <a:p>
            <a:pPr marL="0" indent="0">
              <a:buNone/>
            </a:pPr>
            <a:endParaRPr lang="es-MX" sz="2800" dirty="0">
              <a:latin typeface="Baskerville Old Face" pitchFamily="18" charset="0"/>
            </a:endParaRPr>
          </a:p>
          <a:p>
            <a:endParaRPr lang="es-MX" dirty="0"/>
          </a:p>
        </p:txBody>
      </p:sp>
    </p:spTree>
    <p:extLst>
      <p:ext uri="{BB962C8B-B14F-4D97-AF65-F5344CB8AC3E}">
        <p14:creationId xmlns:p14="http://schemas.microsoft.com/office/powerpoint/2010/main" val="22979879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916832"/>
            <a:ext cx="8229600" cy="1143000"/>
          </a:xfrm>
        </p:spPr>
        <p:txBody>
          <a:bodyPr>
            <a:normAutofit/>
          </a:bodyPr>
          <a:lstStyle/>
          <a:p>
            <a:r>
              <a:rPr lang="es-MX" sz="2400" dirty="0" smtClean="0">
                <a:latin typeface="Baskerville Old Face" pitchFamily="18" charset="0"/>
              </a:rPr>
              <a:t>La percepción del daño</a:t>
            </a:r>
            <a:endParaRPr lang="es-MX" sz="2400" dirty="0">
              <a:latin typeface="Baskerville Old Face" pitchFamily="18" charset="0"/>
            </a:endParaRPr>
          </a:p>
        </p:txBody>
      </p:sp>
      <p:sp>
        <p:nvSpPr>
          <p:cNvPr id="3" name="2 Marcador de contenido"/>
          <p:cNvSpPr>
            <a:spLocks noGrp="1"/>
          </p:cNvSpPr>
          <p:nvPr>
            <p:ph idx="1"/>
          </p:nvPr>
        </p:nvSpPr>
        <p:spPr>
          <a:xfrm>
            <a:off x="457200" y="1484784"/>
            <a:ext cx="8229600" cy="4641379"/>
          </a:xfrm>
        </p:spPr>
        <p:txBody>
          <a:bodyPr>
            <a:normAutofit/>
          </a:bodyPr>
          <a:lstStyle/>
          <a:p>
            <a:pPr marL="0" indent="0" algn="ctr">
              <a:buNone/>
            </a:pPr>
            <a:endParaRPr lang="es-MX" sz="2000" i="1" dirty="0" smtClean="0">
              <a:latin typeface="Baskerville Old Face" pitchFamily="18" charset="0"/>
            </a:endParaRPr>
          </a:p>
          <a:p>
            <a:pPr marL="0" indent="0">
              <a:buNone/>
            </a:pPr>
            <a:endParaRPr lang="es-MX" sz="2000" i="1" dirty="0">
              <a:latin typeface="Baskerville Old Face" pitchFamily="18" charset="0"/>
            </a:endParaRPr>
          </a:p>
          <a:p>
            <a:pPr marL="0" indent="0">
              <a:buNone/>
            </a:pPr>
            <a:r>
              <a:rPr lang="es-MX" sz="2000" i="1" dirty="0" smtClean="0">
                <a:latin typeface="Baskerville Old Face" pitchFamily="18" charset="0"/>
              </a:rPr>
              <a:t>			</a:t>
            </a:r>
          </a:p>
          <a:p>
            <a:pPr marL="0" indent="0" algn="ctr">
              <a:buNone/>
            </a:pPr>
            <a:endParaRPr lang="es-MX" sz="2000" i="1" dirty="0" smtClean="0">
              <a:latin typeface="Baskerville Old Face" pitchFamily="18" charset="0"/>
            </a:endParaRPr>
          </a:p>
          <a:p>
            <a:pPr marL="0" indent="0" algn="ctr">
              <a:buNone/>
            </a:pPr>
            <a:endParaRPr lang="es-MX" sz="2000" i="1" dirty="0">
              <a:latin typeface="Baskerville Old Face" pitchFamily="18" charset="0"/>
            </a:endParaRPr>
          </a:p>
          <a:p>
            <a:pPr marL="0" indent="0" algn="ctr">
              <a:buNone/>
            </a:pPr>
            <a:r>
              <a:rPr lang="es-MX" sz="2400" i="1" dirty="0" smtClean="0">
                <a:latin typeface="Baskerville Old Face" pitchFamily="18" charset="0"/>
              </a:rPr>
              <a:t>SÓLO CUANDO SE CONOCEN BIEN LOS HECHOS RELACIONADOS CON LAS DROGAS, SÓLO </a:t>
            </a:r>
            <a:r>
              <a:rPr lang="es-MX" sz="2400" i="1" dirty="0" smtClean="0">
                <a:latin typeface="Baskerville Old Face" pitchFamily="18" charset="0"/>
              </a:rPr>
              <a:t>ENTONCES, SE </a:t>
            </a:r>
            <a:r>
              <a:rPr lang="es-MX" sz="2400" i="1" dirty="0" smtClean="0">
                <a:latin typeface="Baskerville Old Face" pitchFamily="18" charset="0"/>
              </a:rPr>
              <a:t>TOMAN LAS MEJORES DECISIONES </a:t>
            </a:r>
          </a:p>
          <a:p>
            <a:pPr marL="0" indent="0" algn="ctr">
              <a:buNone/>
            </a:pPr>
            <a:endParaRPr lang="es-MX" sz="2400" i="1" dirty="0" smtClean="0">
              <a:latin typeface="Baskerville Old Face" pitchFamily="18" charset="0"/>
            </a:endParaRPr>
          </a:p>
          <a:p>
            <a:pPr marL="0" indent="0" algn="ctr">
              <a:buNone/>
            </a:pPr>
            <a:endParaRPr lang="es-MX" sz="2000" i="1" dirty="0">
              <a:latin typeface="Baskerville Old Face" pitchFamily="18" charset="0"/>
            </a:endParaRPr>
          </a:p>
          <a:p>
            <a:pPr marL="0" indent="0" algn="r">
              <a:buNone/>
            </a:pPr>
            <a:r>
              <a:rPr lang="es-MX" sz="1800" i="1" dirty="0" smtClean="0">
                <a:latin typeface="Baskerville Old Face" pitchFamily="18" charset="0"/>
              </a:rPr>
              <a:t>GRIFFITH EDWARDS</a:t>
            </a:r>
          </a:p>
          <a:p>
            <a:pPr marL="0" indent="0" algn="r">
              <a:buNone/>
            </a:pPr>
            <a:r>
              <a:rPr lang="es-MX" sz="1800" i="1" dirty="0" smtClean="0">
                <a:latin typeface="Baskerville Old Face" pitchFamily="18" charset="0"/>
              </a:rPr>
              <a:t>Organización Mundial de la Salud  </a:t>
            </a:r>
            <a:endParaRPr lang="es-MX" sz="1800" i="1" dirty="0">
              <a:latin typeface="Baskerville Old Face" pitchFamily="18" charset="0"/>
            </a:endParaRPr>
          </a:p>
        </p:txBody>
      </p:sp>
    </p:spTree>
    <p:extLst>
      <p:ext uri="{BB962C8B-B14F-4D97-AF65-F5344CB8AC3E}">
        <p14:creationId xmlns:p14="http://schemas.microsoft.com/office/powerpoint/2010/main" val="2892084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200" i="1" dirty="0" smtClean="0">
                <a:latin typeface="Baskerville Old Face" pitchFamily="18" charset="0"/>
              </a:rPr>
              <a:t>Corteza frontal y </a:t>
            </a:r>
            <a:r>
              <a:rPr lang="es-MX" sz="3200" i="1" dirty="0" smtClean="0">
                <a:latin typeface="Baskerville Old Face" pitchFamily="18" charset="0"/>
              </a:rPr>
              <a:t>pre-frontal</a:t>
            </a:r>
            <a:endParaRPr lang="es-MX" sz="3200" i="1" dirty="0">
              <a:latin typeface="Baskerville Old Face" pitchFamily="18" charset="0"/>
            </a:endParaRPr>
          </a:p>
        </p:txBody>
      </p:sp>
      <p:sp>
        <p:nvSpPr>
          <p:cNvPr id="3" name="2 Marcador de contenido"/>
          <p:cNvSpPr>
            <a:spLocks noGrp="1"/>
          </p:cNvSpPr>
          <p:nvPr>
            <p:ph idx="1"/>
          </p:nvPr>
        </p:nvSpPr>
        <p:spPr/>
        <p:txBody>
          <a:bodyPr>
            <a:normAutofit fontScale="85000" lnSpcReduction="20000"/>
          </a:bodyPr>
          <a:lstStyle/>
          <a:p>
            <a:pPr marL="0" indent="0">
              <a:buNone/>
            </a:pPr>
            <a:endParaRPr lang="es-MX" sz="2000" dirty="0" smtClean="0">
              <a:latin typeface="Baskerville Old Face" pitchFamily="18" charset="0"/>
            </a:endParaRPr>
          </a:p>
          <a:p>
            <a:pPr marL="0" indent="0">
              <a:buNone/>
            </a:pPr>
            <a:endParaRPr lang="es-MX" sz="2000" dirty="0" smtClean="0">
              <a:latin typeface="Baskerville Old Face" pitchFamily="18" charset="0"/>
            </a:endParaRPr>
          </a:p>
          <a:p>
            <a:pPr>
              <a:buNone/>
            </a:pPr>
            <a:endParaRPr lang="es-MX" sz="2000" dirty="0">
              <a:latin typeface="Baskerville Old Face" pitchFamily="18" charset="0"/>
            </a:endParaRPr>
          </a:p>
          <a:p>
            <a:pPr>
              <a:buFont typeface="Wingdings" pitchFamily="2" charset="2"/>
              <a:buChar char="§"/>
            </a:pPr>
            <a:r>
              <a:rPr lang="es-MX" sz="2600" dirty="0" smtClean="0">
                <a:latin typeface="Baskerville Old Face" pitchFamily="18" charset="0"/>
              </a:rPr>
              <a:t>Constituyen el llamado </a:t>
            </a:r>
            <a:r>
              <a:rPr lang="es-MX" sz="2600" i="1" dirty="0" err="1" smtClean="0">
                <a:latin typeface="Baskerville Old Face" pitchFamily="18" charset="0"/>
              </a:rPr>
              <a:t>neocórtex</a:t>
            </a:r>
            <a:r>
              <a:rPr lang="es-MX" sz="2600" dirty="0" smtClean="0">
                <a:latin typeface="Baskerville Old Face" pitchFamily="18" charset="0"/>
              </a:rPr>
              <a:t>  (lo </a:t>
            </a:r>
            <a:r>
              <a:rPr lang="es-MX" sz="2600" dirty="0" smtClean="0">
                <a:latin typeface="Baskerville Old Face" pitchFamily="18" charset="0"/>
              </a:rPr>
              <a:t>más nuevo en el desarrollo cerebral </a:t>
            </a:r>
            <a:r>
              <a:rPr lang="es-MX" sz="2600" dirty="0" smtClean="0">
                <a:latin typeface="Baskerville Old Face" pitchFamily="18" charset="0"/>
              </a:rPr>
              <a:t>filogenético).</a:t>
            </a:r>
            <a:endParaRPr lang="es-MX" sz="2600" dirty="0" smtClean="0">
              <a:latin typeface="Baskerville Old Face" pitchFamily="18" charset="0"/>
            </a:endParaRPr>
          </a:p>
          <a:p>
            <a:pPr>
              <a:buFont typeface="Wingdings" pitchFamily="2" charset="2"/>
              <a:buChar char="§"/>
            </a:pPr>
            <a:r>
              <a:rPr lang="es-MX" sz="2600" dirty="0" smtClean="0">
                <a:latin typeface="Baskerville Old Face" pitchFamily="18" charset="0"/>
              </a:rPr>
              <a:t>Procesa el funcionamiento intelectual-cognitivo-reflexivo y la capacidad de planear la conducta.</a:t>
            </a:r>
          </a:p>
          <a:p>
            <a:pPr>
              <a:buFont typeface="Wingdings" pitchFamily="2" charset="2"/>
              <a:buChar char="§"/>
            </a:pPr>
            <a:r>
              <a:rPr lang="es-MX" sz="2600" dirty="0" smtClean="0">
                <a:latin typeface="Baskerville Old Face" pitchFamily="18" charset="0"/>
              </a:rPr>
              <a:t>Está ligado funcional y anatómicamente con el </a:t>
            </a:r>
            <a:r>
              <a:rPr lang="es-MX" sz="2600" i="1" dirty="0" err="1" smtClean="0">
                <a:latin typeface="Baskerville Old Face" pitchFamily="18" charset="0"/>
              </a:rPr>
              <a:t>paleocórtex</a:t>
            </a:r>
            <a:r>
              <a:rPr lang="es-MX" sz="2600" i="1" dirty="0" smtClean="0">
                <a:latin typeface="Baskerville Old Face" pitchFamily="18" charset="0"/>
              </a:rPr>
              <a:t>, </a:t>
            </a:r>
            <a:r>
              <a:rPr lang="es-MX" sz="2600" dirty="0" smtClean="0">
                <a:latin typeface="Baskerville Old Face" pitchFamily="18" charset="0"/>
              </a:rPr>
              <a:t>integrado principalmente por el sistema límbico.</a:t>
            </a:r>
          </a:p>
          <a:p>
            <a:pPr>
              <a:buFont typeface="Wingdings" pitchFamily="2" charset="2"/>
              <a:buChar char="§"/>
            </a:pPr>
            <a:r>
              <a:rPr lang="es-MX" sz="2600" dirty="0" smtClean="0">
                <a:latin typeface="Baskerville Old Face" pitchFamily="18" charset="0"/>
              </a:rPr>
              <a:t>Emociones e intelecto se fusionan para producir el </a:t>
            </a:r>
            <a:r>
              <a:rPr lang="es-MX" sz="2600" i="1" dirty="0" smtClean="0">
                <a:latin typeface="Baskerville Old Face" pitchFamily="18" charset="0"/>
              </a:rPr>
              <a:t>juicio crítico.</a:t>
            </a:r>
          </a:p>
          <a:p>
            <a:pPr>
              <a:buFont typeface="Wingdings" pitchFamily="2" charset="2"/>
              <a:buChar char="§"/>
            </a:pPr>
            <a:r>
              <a:rPr lang="es-MX" sz="2600" dirty="0" smtClean="0">
                <a:latin typeface="Baskerville Old Face" pitchFamily="18" charset="0"/>
              </a:rPr>
              <a:t>En el sistema límbico no todo es proceso de las </a:t>
            </a:r>
            <a:r>
              <a:rPr lang="es-MX" sz="2600" dirty="0" smtClean="0">
                <a:latin typeface="Baskerville Old Face" pitchFamily="18" charset="0"/>
              </a:rPr>
              <a:t>emociones; </a:t>
            </a:r>
            <a:r>
              <a:rPr lang="es-MX" sz="2600" dirty="0" smtClean="0">
                <a:latin typeface="Baskerville Old Face" pitchFamily="18" charset="0"/>
              </a:rPr>
              <a:t>el hipocampo es esencial para la cognición y el aprendizaje, siempre como resultado de la interacción límbica-prefrontal.    </a:t>
            </a:r>
          </a:p>
          <a:p>
            <a:pPr marL="0" indent="0">
              <a:buNone/>
            </a:pPr>
            <a:endParaRPr lang="es-MX" sz="2200" dirty="0" smtClean="0">
              <a:latin typeface="Baskerville Old Face" pitchFamily="18" charset="0"/>
            </a:endParaRPr>
          </a:p>
          <a:p>
            <a:pPr marL="0" indent="0" algn="r">
              <a:buNone/>
            </a:pPr>
            <a:r>
              <a:rPr lang="es-MX" sz="2200" dirty="0">
                <a:latin typeface="Baskerville Old Face" pitchFamily="18" charset="0"/>
              </a:rPr>
              <a:t>	</a:t>
            </a:r>
            <a:r>
              <a:rPr lang="es-MX" sz="2000" dirty="0" smtClean="0">
                <a:latin typeface="Baskerville Old Face" pitchFamily="18" charset="0"/>
              </a:rPr>
              <a:t>	</a:t>
            </a:r>
            <a:r>
              <a:rPr lang="es-MX" sz="2000" b="1" i="1" dirty="0" smtClean="0">
                <a:latin typeface="Baskerville Old Face" pitchFamily="18" charset="0"/>
              </a:rPr>
              <a:t>NIDA</a:t>
            </a:r>
          </a:p>
        </p:txBody>
      </p:sp>
    </p:spTree>
    <p:extLst>
      <p:ext uri="{BB962C8B-B14F-4D97-AF65-F5344CB8AC3E}">
        <p14:creationId xmlns:p14="http://schemas.microsoft.com/office/powerpoint/2010/main" val="4002332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endParaRPr lang="es-MX" sz="2400" i="1" dirty="0">
              <a:latin typeface="Baskerville Old Face" pitchFamily="18" charset="0"/>
            </a:endParaRPr>
          </a:p>
        </p:txBody>
      </p:sp>
      <p:sp>
        <p:nvSpPr>
          <p:cNvPr id="3" name="2 Marcador de contenido"/>
          <p:cNvSpPr>
            <a:spLocks noGrp="1"/>
          </p:cNvSpPr>
          <p:nvPr>
            <p:ph idx="1"/>
          </p:nvPr>
        </p:nvSpPr>
        <p:spPr/>
        <p:txBody>
          <a:bodyPr>
            <a:normAutofit/>
          </a:bodyPr>
          <a:lstStyle/>
          <a:p>
            <a:pPr marL="0" indent="0">
              <a:buNone/>
            </a:pPr>
            <a:endParaRPr lang="es-MX" sz="2400" i="1" dirty="0">
              <a:latin typeface="Baskerville Old Face" pitchFamily="18" charset="0"/>
            </a:endParaRPr>
          </a:p>
          <a:p>
            <a:pPr marL="0" indent="0" algn="ctr">
              <a:buNone/>
            </a:pPr>
            <a:r>
              <a:rPr lang="es-MX" sz="2800" i="1" dirty="0" smtClean="0">
                <a:latin typeface="Baskerville Old Face" pitchFamily="18" charset="0"/>
              </a:rPr>
              <a:t>Integración </a:t>
            </a:r>
            <a:r>
              <a:rPr lang="es-MX" sz="2800" i="1" dirty="0">
                <a:latin typeface="Baskerville Old Face" pitchFamily="18" charset="0"/>
              </a:rPr>
              <a:t>de la conducta </a:t>
            </a:r>
            <a:r>
              <a:rPr lang="es-MX" sz="2800" i="1" dirty="0" smtClean="0">
                <a:latin typeface="Baskerville Old Face" pitchFamily="18" charset="0"/>
              </a:rPr>
              <a:t>humana</a:t>
            </a:r>
          </a:p>
          <a:p>
            <a:pPr marL="0" indent="0" algn="ctr">
              <a:buNone/>
            </a:pPr>
            <a:endParaRPr lang="es-MX" sz="2400" i="1" dirty="0" smtClean="0">
              <a:latin typeface="Baskerville Old Face" pitchFamily="18" charset="0"/>
            </a:endParaRPr>
          </a:p>
          <a:p>
            <a:pPr marL="0" indent="0">
              <a:buNone/>
            </a:pPr>
            <a:r>
              <a:rPr lang="es-MX" sz="2000" i="1" dirty="0" smtClean="0">
                <a:latin typeface="Baskerville Old Face" pitchFamily="18" charset="0"/>
              </a:rPr>
              <a:t>Sistema límbico 				         Corteza frontal y </a:t>
            </a:r>
            <a:r>
              <a:rPr lang="es-MX" sz="2000" i="1" dirty="0" smtClean="0">
                <a:latin typeface="Baskerville Old Face" pitchFamily="18" charset="0"/>
              </a:rPr>
              <a:t>pre-frontal </a:t>
            </a:r>
            <a:r>
              <a:rPr lang="es-MX" sz="2000" i="1" dirty="0" smtClean="0">
                <a:latin typeface="Baskerville Old Face" pitchFamily="18" charset="0"/>
              </a:rPr>
              <a:t>(conducta emocional y                                             (razonamiento, voluntad, </a:t>
            </a:r>
          </a:p>
          <a:p>
            <a:pPr marL="0" indent="0">
              <a:buNone/>
            </a:pPr>
            <a:r>
              <a:rPr lang="es-MX" sz="2000" i="1" dirty="0" smtClean="0">
                <a:latin typeface="Baskerville Old Face" pitchFamily="18" charset="0"/>
              </a:rPr>
              <a:t>neurovegetativa)                                                       juicio crítico) </a:t>
            </a:r>
          </a:p>
          <a:p>
            <a:pPr marL="0" indent="0">
              <a:buNone/>
            </a:pPr>
            <a:endParaRPr lang="es-MX" sz="2000" i="1" dirty="0">
              <a:latin typeface="Baskerville Old Face" pitchFamily="18" charset="0"/>
            </a:endParaRPr>
          </a:p>
          <a:p>
            <a:pPr marL="0" indent="0">
              <a:buNone/>
            </a:pPr>
            <a:r>
              <a:rPr lang="es-MX" sz="2000" i="1" dirty="0" smtClean="0">
                <a:latin typeface="Baskerville Old Face" pitchFamily="18" charset="0"/>
              </a:rPr>
              <a:t>                        </a:t>
            </a:r>
          </a:p>
          <a:p>
            <a:pPr marL="0" indent="0">
              <a:buNone/>
            </a:pPr>
            <a:r>
              <a:rPr lang="es-MX" sz="2000" i="1" dirty="0">
                <a:latin typeface="Baskerville Old Face" pitchFamily="18" charset="0"/>
              </a:rPr>
              <a:t> </a:t>
            </a:r>
            <a:r>
              <a:rPr lang="es-MX" sz="2000" i="1" dirty="0" smtClean="0">
                <a:latin typeface="Baskerville Old Face" pitchFamily="18" charset="0"/>
              </a:rPr>
              <a:t>                                            </a:t>
            </a:r>
            <a:r>
              <a:rPr lang="es-MX" sz="2000" i="1" dirty="0" smtClean="0">
                <a:latin typeface="Baskerville Old Face" pitchFamily="18" charset="0"/>
              </a:rPr>
              <a:t>Comportamiento </a:t>
            </a:r>
            <a:endParaRPr lang="es-MX" sz="2000" i="1" dirty="0" smtClean="0">
              <a:latin typeface="Baskerville Old Face" pitchFamily="18" charset="0"/>
            </a:endParaRPr>
          </a:p>
          <a:p>
            <a:pPr marL="0" indent="0">
              <a:buNone/>
            </a:pPr>
            <a:r>
              <a:rPr lang="es-MX" sz="2000" i="1" dirty="0" smtClean="0">
                <a:latin typeface="Baskerville Old Face" pitchFamily="18" charset="0"/>
              </a:rPr>
              <a:t>                                    característicamente humano  </a:t>
            </a:r>
            <a:endParaRPr lang="es-MX" sz="2000" i="1" dirty="0">
              <a:latin typeface="Baskerville Old Face" pitchFamily="18" charset="0"/>
            </a:endParaRPr>
          </a:p>
          <a:p>
            <a:pPr marL="0" indent="0" algn="r">
              <a:buNone/>
            </a:pPr>
            <a:endParaRPr lang="es-MX" sz="1600" i="1" dirty="0" smtClean="0">
              <a:latin typeface="Baskerville Old Face" pitchFamily="18" charset="0"/>
            </a:endParaRPr>
          </a:p>
          <a:p>
            <a:pPr marL="0" indent="0" algn="r">
              <a:buNone/>
            </a:pPr>
            <a:r>
              <a:rPr lang="es-MX" sz="1600" i="1" dirty="0" smtClean="0">
                <a:latin typeface="Baskerville Old Face" pitchFamily="18" charset="0"/>
              </a:rPr>
              <a:t>Rafael Velasco Fernández </a:t>
            </a:r>
            <a:endParaRPr lang="es-MX" sz="1600" i="1" dirty="0">
              <a:latin typeface="Baskerville Old Face" pitchFamily="18" charset="0"/>
            </a:endParaRPr>
          </a:p>
        </p:txBody>
      </p:sp>
      <p:sp>
        <p:nvSpPr>
          <p:cNvPr id="5" name="4 Flecha izquierda y derecha"/>
          <p:cNvSpPr/>
          <p:nvPr/>
        </p:nvSpPr>
        <p:spPr>
          <a:xfrm>
            <a:off x="3579488" y="3485301"/>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 name="5 Flecha abajo"/>
          <p:cNvSpPr/>
          <p:nvPr/>
        </p:nvSpPr>
        <p:spPr>
          <a:xfrm>
            <a:off x="3957060" y="393590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extLst>
      <p:ext uri="{BB962C8B-B14F-4D97-AF65-F5344CB8AC3E}">
        <p14:creationId xmlns:p14="http://schemas.microsoft.com/office/powerpoint/2010/main" val="3537118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8" name="Picture 4" descr="Cerebro"/>
          <p:cNvPicPr>
            <a:picLocks noGrp="1" noChangeAspect="1" noChangeArrowheads="1"/>
          </p:cNvPicPr>
          <p:nvPr>
            <p:ph idx="1"/>
          </p:nvPr>
        </p:nvPicPr>
        <p:blipFill>
          <a:blip r:embed="rId2"/>
          <a:srcRect/>
          <a:stretch>
            <a:fillRect/>
          </a:stretch>
        </p:blipFill>
        <p:spPr>
          <a:xfrm>
            <a:off x="539552" y="764704"/>
            <a:ext cx="8135938" cy="5256212"/>
          </a:xfrm>
        </p:spPr>
      </p:pic>
    </p:spTree>
    <p:extLst>
      <p:ext uri="{BB962C8B-B14F-4D97-AF65-F5344CB8AC3E}">
        <p14:creationId xmlns:p14="http://schemas.microsoft.com/office/powerpoint/2010/main" val="4165106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7388" y="188913"/>
            <a:ext cx="7772400" cy="1470025"/>
          </a:xfrm>
        </p:spPr>
        <p:txBody>
          <a:bodyPr/>
          <a:lstStyle/>
          <a:p>
            <a:pPr eaLnBrk="1" hangingPunct="1"/>
            <a:endParaRPr lang="es-ES" sz="4000" dirty="0" smtClean="0">
              <a:latin typeface="Arial" pitchFamily="34" charset="0"/>
              <a:cs typeface="Arial" pitchFamily="34" charset="0"/>
            </a:endParaRPr>
          </a:p>
        </p:txBody>
      </p:sp>
      <p:sp>
        <p:nvSpPr>
          <p:cNvPr id="2051" name="Rectangle 3"/>
          <p:cNvSpPr>
            <a:spLocks noGrp="1" noChangeArrowheads="1"/>
          </p:cNvSpPr>
          <p:nvPr>
            <p:ph type="subTitle" idx="1"/>
          </p:nvPr>
        </p:nvSpPr>
        <p:spPr>
          <a:xfrm>
            <a:off x="714375" y="1571625"/>
            <a:ext cx="8208963" cy="4392613"/>
          </a:xfrm>
        </p:spPr>
        <p:txBody>
          <a:bodyPr>
            <a:normAutofit fontScale="70000" lnSpcReduction="20000"/>
          </a:bodyPr>
          <a:lstStyle/>
          <a:p>
            <a:pPr algn="just" eaLnBrk="1" hangingPunct="1">
              <a:lnSpc>
                <a:spcPct val="105000"/>
              </a:lnSpc>
              <a:spcBef>
                <a:spcPct val="0"/>
              </a:spcBef>
              <a:buFont typeface="Arial" charset="0"/>
              <a:buNone/>
              <a:defRPr/>
            </a:pPr>
            <a:endParaRPr lang="es-ES" sz="2400" dirty="0" smtClean="0">
              <a:solidFill>
                <a:schemeClr val="tx1"/>
              </a:solidFill>
              <a:latin typeface="Arial" pitchFamily="34" charset="0"/>
              <a:cs typeface="Arial" pitchFamily="34" charset="0"/>
            </a:endParaRPr>
          </a:p>
          <a:p>
            <a:pPr algn="l" eaLnBrk="1" hangingPunct="1">
              <a:lnSpc>
                <a:spcPct val="125000"/>
              </a:lnSpc>
              <a:buFont typeface="Arial" charset="0"/>
              <a:buNone/>
              <a:defRPr/>
            </a:pPr>
            <a:r>
              <a:rPr lang="es-ES" sz="2000" i="1" dirty="0" smtClean="0">
                <a:solidFill>
                  <a:schemeClr val="tx1"/>
                </a:solidFill>
                <a:latin typeface="Arial" pitchFamily="34" charset="0"/>
                <a:cs typeface="Arial" pitchFamily="34" charset="0"/>
              </a:rPr>
              <a:t>	</a:t>
            </a:r>
          </a:p>
          <a:p>
            <a:pPr eaLnBrk="1" hangingPunct="1">
              <a:lnSpc>
                <a:spcPct val="125000"/>
              </a:lnSpc>
              <a:buFont typeface="Arial" charset="0"/>
              <a:buNone/>
              <a:defRPr/>
            </a:pPr>
            <a:r>
              <a:rPr lang="es-ES" sz="3600" i="1" dirty="0" smtClean="0">
                <a:solidFill>
                  <a:schemeClr val="tx1"/>
                </a:solidFill>
                <a:latin typeface="Baskerville Old Face" pitchFamily="18" charset="0"/>
                <a:cs typeface="Arial" pitchFamily="34" charset="0"/>
              </a:rPr>
              <a:t>El cerebro del adicto </a:t>
            </a:r>
            <a:endParaRPr lang="es-ES" sz="3600" i="1" dirty="0">
              <a:solidFill>
                <a:schemeClr val="tx1"/>
              </a:solidFill>
              <a:latin typeface="Baskerville Old Face" pitchFamily="18" charset="0"/>
              <a:cs typeface="Arial" pitchFamily="34" charset="0"/>
            </a:endParaRPr>
          </a:p>
          <a:p>
            <a:pPr algn="l" eaLnBrk="1" hangingPunct="1">
              <a:lnSpc>
                <a:spcPct val="125000"/>
              </a:lnSpc>
              <a:buFont typeface="Arial" charset="0"/>
              <a:buNone/>
              <a:defRPr/>
            </a:pPr>
            <a:r>
              <a:rPr lang="es-ES" sz="2900" dirty="0" smtClean="0">
                <a:solidFill>
                  <a:schemeClr val="tx1"/>
                </a:solidFill>
                <a:latin typeface="Baskerville Old Face" pitchFamily="18" charset="0"/>
                <a:cs typeface="Arial" pitchFamily="34" charset="0"/>
              </a:rPr>
              <a:t>La adicción provoca cambios cerebrales bien conocidos, que </a:t>
            </a:r>
            <a:r>
              <a:rPr lang="es-ES" sz="2900" dirty="0" smtClean="0">
                <a:solidFill>
                  <a:schemeClr val="tx1"/>
                </a:solidFill>
                <a:latin typeface="Baskerville Old Face" pitchFamily="18" charset="0"/>
                <a:cs typeface="Arial" pitchFamily="34" charset="0"/>
              </a:rPr>
              <a:t>después de un </a:t>
            </a:r>
            <a:r>
              <a:rPr lang="es-ES" sz="2900" dirty="0" smtClean="0">
                <a:solidFill>
                  <a:schemeClr val="tx1"/>
                </a:solidFill>
                <a:latin typeface="Baskerville Old Face" pitchFamily="18" charset="0"/>
                <a:cs typeface="Arial" pitchFamily="34" charset="0"/>
              </a:rPr>
              <a:t>tiempo prolongado, pueden revertirse. </a:t>
            </a:r>
          </a:p>
          <a:p>
            <a:pPr algn="l" eaLnBrk="1" hangingPunct="1">
              <a:lnSpc>
                <a:spcPct val="125000"/>
              </a:lnSpc>
              <a:buFont typeface="Arial" charset="0"/>
              <a:buNone/>
              <a:defRPr/>
            </a:pPr>
            <a:r>
              <a:rPr lang="es-ES" sz="2600" i="1" dirty="0" smtClean="0">
                <a:solidFill>
                  <a:schemeClr val="tx1"/>
                </a:solidFill>
                <a:latin typeface="Arial" pitchFamily="34" charset="0"/>
                <a:cs typeface="Arial" pitchFamily="34" charset="0"/>
              </a:rPr>
              <a:t>	</a:t>
            </a:r>
          </a:p>
          <a:p>
            <a:pPr algn="l"/>
            <a:r>
              <a:rPr lang="es-MX" sz="2900" i="1" dirty="0">
                <a:solidFill>
                  <a:schemeClr val="tx1"/>
                </a:solidFill>
                <a:latin typeface="Baskerville Old Face" pitchFamily="18" charset="0"/>
              </a:rPr>
              <a:t>En términos simples: </a:t>
            </a:r>
            <a:endParaRPr lang="es-MX" sz="2900" i="1" dirty="0" smtClean="0">
              <a:solidFill>
                <a:schemeClr val="tx1"/>
              </a:solidFill>
              <a:latin typeface="Baskerville Old Face" pitchFamily="18" charset="0"/>
            </a:endParaRPr>
          </a:p>
          <a:p>
            <a:endParaRPr lang="es-MX" sz="2600" i="1" dirty="0">
              <a:latin typeface="Baskerville Old Face" pitchFamily="18" charset="0"/>
            </a:endParaRPr>
          </a:p>
          <a:p>
            <a:pPr algn="just"/>
            <a:r>
              <a:rPr lang="es-MX" sz="2900" dirty="0">
                <a:solidFill>
                  <a:schemeClr val="tx1"/>
                </a:solidFill>
                <a:latin typeface="Baskerville Old Face" pitchFamily="18" charset="0"/>
              </a:rPr>
              <a:t>Las sustancias </a:t>
            </a:r>
            <a:r>
              <a:rPr lang="es-MX" sz="2900" dirty="0" err="1">
                <a:solidFill>
                  <a:schemeClr val="tx1"/>
                </a:solidFill>
                <a:latin typeface="Baskerville Old Face" pitchFamily="18" charset="0"/>
              </a:rPr>
              <a:t>adictógenas</a:t>
            </a:r>
            <a:r>
              <a:rPr lang="es-MX" sz="2900" dirty="0">
                <a:solidFill>
                  <a:schemeClr val="tx1"/>
                </a:solidFill>
                <a:latin typeface="Baskerville Old Face" pitchFamily="18" charset="0"/>
              </a:rPr>
              <a:t> activan los mismos circuitos  que nos permiten vivir: los del deseo sexual, el apetito, etc. Lo hacen liberando cantidades anormales de </a:t>
            </a:r>
            <a:r>
              <a:rPr lang="es-MX" sz="2900" dirty="0" smtClean="0">
                <a:solidFill>
                  <a:schemeClr val="tx1"/>
                </a:solidFill>
                <a:latin typeface="Baskerville Old Face" pitchFamily="18" charset="0"/>
              </a:rPr>
              <a:t>dopamina</a:t>
            </a:r>
            <a:r>
              <a:rPr lang="es-MX" sz="2900" dirty="0">
                <a:solidFill>
                  <a:schemeClr val="tx1"/>
                </a:solidFill>
                <a:latin typeface="Baskerville Old Face" pitchFamily="18" charset="0"/>
              </a:rPr>
              <a:t>, lo cual provoca placer. </a:t>
            </a:r>
            <a:r>
              <a:rPr lang="es-MX" sz="2900" i="1" dirty="0">
                <a:solidFill>
                  <a:schemeClr val="tx1"/>
                </a:solidFill>
                <a:latin typeface="Baskerville Old Face" pitchFamily="18" charset="0"/>
              </a:rPr>
              <a:t>El cerebro</a:t>
            </a:r>
            <a:r>
              <a:rPr lang="es-MX" sz="2900" dirty="0">
                <a:solidFill>
                  <a:schemeClr val="tx1"/>
                </a:solidFill>
                <a:latin typeface="Baskerville Old Face" pitchFamily="18" charset="0"/>
              </a:rPr>
              <a:t> </a:t>
            </a:r>
            <a:r>
              <a:rPr lang="es-MX" sz="2900" dirty="0" smtClean="0">
                <a:solidFill>
                  <a:schemeClr val="tx1"/>
                </a:solidFill>
                <a:latin typeface="Baskerville Old Face" pitchFamily="18" charset="0"/>
              </a:rPr>
              <a:t>lo </a:t>
            </a:r>
            <a:r>
              <a:rPr lang="es-MX" sz="2900" dirty="0">
                <a:solidFill>
                  <a:schemeClr val="tx1"/>
                </a:solidFill>
                <a:latin typeface="Baskerville Old Face" pitchFamily="18" charset="0"/>
              </a:rPr>
              <a:t>recuerda y </a:t>
            </a:r>
            <a:r>
              <a:rPr lang="es-MX" sz="2900" dirty="0" smtClean="0">
                <a:solidFill>
                  <a:schemeClr val="tx1"/>
                </a:solidFill>
                <a:latin typeface="Baskerville Old Face" pitchFamily="18" charset="0"/>
              </a:rPr>
              <a:t>desea</a:t>
            </a:r>
            <a:r>
              <a:rPr lang="es-MX" sz="2900" dirty="0" smtClean="0">
                <a:solidFill>
                  <a:schemeClr val="tx1"/>
                </a:solidFill>
                <a:latin typeface="Baskerville Old Face" pitchFamily="18" charset="0"/>
              </a:rPr>
              <a:t> </a:t>
            </a:r>
            <a:r>
              <a:rPr lang="es-MX" sz="2900" dirty="0">
                <a:solidFill>
                  <a:schemeClr val="tx1"/>
                </a:solidFill>
                <a:latin typeface="Baskerville Old Face" pitchFamily="18" charset="0"/>
              </a:rPr>
              <a:t>repetir la </a:t>
            </a:r>
            <a:r>
              <a:rPr lang="es-MX" sz="2900" dirty="0" smtClean="0">
                <a:solidFill>
                  <a:schemeClr val="tx1"/>
                </a:solidFill>
                <a:latin typeface="Baskerville Old Face" pitchFamily="18" charset="0"/>
              </a:rPr>
              <a:t>experiencia. </a:t>
            </a:r>
            <a:endParaRPr lang="es-MX" sz="2900" dirty="0">
              <a:solidFill>
                <a:schemeClr val="tx1"/>
              </a:solidFill>
              <a:latin typeface="Baskerville Old Face" pitchFamily="18" charset="0"/>
            </a:endParaRPr>
          </a:p>
          <a:p>
            <a:pPr algn="just"/>
            <a:endParaRPr lang="es-MX" sz="2400" dirty="0">
              <a:solidFill>
                <a:schemeClr val="tx1"/>
              </a:solidFill>
              <a:latin typeface="Baskerville Old Face" pitchFamily="18" charset="0"/>
              <a:cs typeface="Arial" pitchFamily="34" charset="0"/>
            </a:endParaRPr>
          </a:p>
          <a:p>
            <a:pPr algn="just" eaLnBrk="1" hangingPunct="1">
              <a:lnSpc>
                <a:spcPct val="125000"/>
              </a:lnSpc>
              <a:buFont typeface="Arial" charset="0"/>
              <a:buNone/>
              <a:defRPr/>
            </a:pPr>
            <a:r>
              <a:rPr lang="es-ES" sz="2400" i="1" dirty="0" smtClean="0">
                <a:solidFill>
                  <a:schemeClr val="tx1"/>
                </a:solidFill>
                <a:latin typeface="Baskerville Old Face" pitchFamily="18" charset="0"/>
                <a:cs typeface="Arial" pitchFamily="34" charset="0"/>
              </a:rPr>
              <a:t>		</a:t>
            </a:r>
          </a:p>
        </p:txBody>
      </p:sp>
    </p:spTree>
    <p:extLst>
      <p:ext uri="{BB962C8B-B14F-4D97-AF65-F5344CB8AC3E}">
        <p14:creationId xmlns:p14="http://schemas.microsoft.com/office/powerpoint/2010/main" val="1186717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lnSpcReduction="10000"/>
          </a:bodyPr>
          <a:lstStyle/>
          <a:p>
            <a:pPr marL="0" indent="0">
              <a:buNone/>
            </a:pPr>
            <a:endParaRPr lang="es-MX" dirty="0" smtClean="0"/>
          </a:p>
          <a:p>
            <a:pPr marL="0" indent="0" algn="ctr">
              <a:buNone/>
            </a:pPr>
            <a:r>
              <a:rPr lang="es-MX" sz="2800" i="1" dirty="0" smtClean="0">
                <a:latin typeface="Baskerville Old Face" pitchFamily="18" charset="0"/>
              </a:rPr>
              <a:t>¿Por qué delinque el adicto</a:t>
            </a:r>
            <a:r>
              <a:rPr lang="es-MX" sz="2800" i="1" dirty="0" smtClean="0">
                <a:latin typeface="Baskerville Old Face" pitchFamily="18" charset="0"/>
              </a:rPr>
              <a:t>?</a:t>
            </a:r>
          </a:p>
          <a:p>
            <a:pPr marL="0" indent="0" algn="ctr">
              <a:buNone/>
            </a:pPr>
            <a:endParaRPr lang="es-MX" sz="2800" i="1" dirty="0" smtClean="0">
              <a:latin typeface="Baskerville Old Face" pitchFamily="18" charset="0"/>
            </a:endParaRPr>
          </a:p>
          <a:p>
            <a:pPr marL="457200" indent="-457200">
              <a:buFont typeface="+mj-lt"/>
              <a:buAutoNum type="arabicPeriod"/>
            </a:pPr>
            <a:r>
              <a:rPr lang="es-MX" sz="2400" dirty="0" smtClean="0">
                <a:latin typeface="Baskerville Old Face" pitchFamily="18" charset="0"/>
              </a:rPr>
              <a:t>Por su propia adicción: simplemente </a:t>
            </a:r>
            <a:r>
              <a:rPr lang="es-MX" sz="2400" i="1" dirty="0" smtClean="0">
                <a:latin typeface="Baskerville Old Face" pitchFamily="18" charset="0"/>
              </a:rPr>
              <a:t>necesita la droga</a:t>
            </a:r>
            <a:r>
              <a:rPr lang="es-MX" sz="2400" dirty="0" smtClean="0">
                <a:latin typeface="Baskerville Old Face" pitchFamily="18" charset="0"/>
              </a:rPr>
              <a:t> y la obtiene </a:t>
            </a:r>
            <a:r>
              <a:rPr lang="es-MX" sz="2400" i="1" dirty="0" smtClean="0">
                <a:latin typeface="Baskerville Old Face" pitchFamily="18" charset="0"/>
              </a:rPr>
              <a:t>por cualquier </a:t>
            </a:r>
            <a:r>
              <a:rPr lang="es-MX" sz="2400" i="1" dirty="0" smtClean="0">
                <a:latin typeface="Baskerville Old Face" pitchFamily="18" charset="0"/>
              </a:rPr>
              <a:t>medio.</a:t>
            </a:r>
            <a:endParaRPr lang="es-MX" sz="2400" i="1" dirty="0" smtClean="0">
              <a:latin typeface="Baskerville Old Face" pitchFamily="18" charset="0"/>
            </a:endParaRPr>
          </a:p>
          <a:p>
            <a:pPr marL="457200" indent="-457200">
              <a:buFont typeface="+mj-lt"/>
              <a:buAutoNum type="arabicPeriod"/>
            </a:pPr>
            <a:r>
              <a:rPr lang="es-MX" sz="2400" dirty="0" smtClean="0">
                <a:latin typeface="Baskerville Old Face" pitchFamily="18" charset="0"/>
              </a:rPr>
              <a:t>Por el efecto de la droga, que lo lleva a actuar violentamente (el </a:t>
            </a:r>
            <a:r>
              <a:rPr lang="es-MX" sz="2400" dirty="0" err="1" smtClean="0">
                <a:latin typeface="Baskerville Old Face" pitchFamily="18" charset="0"/>
              </a:rPr>
              <a:t>crack</a:t>
            </a:r>
            <a:r>
              <a:rPr lang="es-MX" sz="2400" dirty="0" smtClean="0">
                <a:latin typeface="Baskerville Old Face" pitchFamily="18" charset="0"/>
              </a:rPr>
              <a:t>-cocaína, los alucinógenos, el alcohol, etc.)</a:t>
            </a:r>
          </a:p>
          <a:p>
            <a:pPr marL="457200" indent="-457200">
              <a:buFont typeface="+mj-lt"/>
              <a:buAutoNum type="arabicPeriod"/>
            </a:pPr>
            <a:r>
              <a:rPr lang="es-MX" sz="2400" dirty="0" smtClean="0">
                <a:latin typeface="Baskerville Old Face" pitchFamily="18" charset="0"/>
              </a:rPr>
              <a:t>Porque el crimen organizado lo incluye en sus actividades ilícitas y violentas. </a:t>
            </a:r>
          </a:p>
          <a:p>
            <a:pPr marL="457200" indent="-457200">
              <a:buFont typeface="+mj-lt"/>
              <a:buAutoNum type="arabicPeriod"/>
            </a:pPr>
            <a:endParaRPr lang="es-MX" sz="2400" dirty="0" smtClean="0">
              <a:latin typeface="Baskerville Old Face" pitchFamily="18" charset="0"/>
            </a:endParaRPr>
          </a:p>
          <a:p>
            <a:pPr marL="0" indent="0" algn="r">
              <a:buNone/>
            </a:pPr>
            <a:r>
              <a:rPr lang="es-MX" sz="2400" dirty="0">
                <a:latin typeface="Baskerville Old Face" pitchFamily="18" charset="0"/>
              </a:rPr>
              <a:t> </a:t>
            </a:r>
            <a:r>
              <a:rPr lang="es-MX" sz="2200" dirty="0" smtClean="0">
                <a:latin typeface="Baskerville Old Face" pitchFamily="18" charset="0"/>
              </a:rPr>
              <a:t>Estudios del Dr. Q. Wilson, OMS.  </a:t>
            </a:r>
            <a:endParaRPr lang="es-MX" sz="2200" dirty="0">
              <a:latin typeface="Baskerville Old Face" pitchFamily="18" charset="0"/>
            </a:endParaRPr>
          </a:p>
        </p:txBody>
      </p:sp>
    </p:spTree>
    <p:extLst>
      <p:ext uri="{BB962C8B-B14F-4D97-AF65-F5344CB8AC3E}">
        <p14:creationId xmlns:p14="http://schemas.microsoft.com/office/powerpoint/2010/main" val="1549742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a:bodyPr>
          <a:lstStyle/>
          <a:p>
            <a:pPr marL="0" indent="0" algn="ctr">
              <a:buNone/>
            </a:pPr>
            <a:endParaRPr lang="es-MX" sz="2400" i="1" dirty="0" smtClean="0">
              <a:latin typeface="Baskerville Old Face" pitchFamily="18" charset="0"/>
            </a:endParaRPr>
          </a:p>
          <a:p>
            <a:pPr marL="0" indent="0" algn="ctr">
              <a:buNone/>
            </a:pPr>
            <a:r>
              <a:rPr lang="es-MX" sz="2800" i="1" dirty="0" smtClean="0">
                <a:latin typeface="Baskerville Old Face" pitchFamily="18" charset="0"/>
              </a:rPr>
              <a:t>La adolescencia y las drogas </a:t>
            </a:r>
          </a:p>
          <a:p>
            <a:pPr>
              <a:buFont typeface="Wingdings" pitchFamily="2" charset="2"/>
              <a:buChar char="§"/>
            </a:pPr>
            <a:r>
              <a:rPr lang="es-MX" sz="2400" dirty="0" smtClean="0">
                <a:latin typeface="Baskerville Old Face" pitchFamily="18" charset="0"/>
              </a:rPr>
              <a:t>El cerebro es un órgano de gran plasticidad. Del mismo modo que en el adolescente se desarrolla más rápidamente la adicción, un tratamiento adecuado logra la recuperación más pronto que si se trata de un adulto mayor. En </a:t>
            </a:r>
            <a:r>
              <a:rPr lang="es-MX" sz="2400" dirty="0">
                <a:latin typeface="Baskerville Old Face" pitchFamily="18" charset="0"/>
              </a:rPr>
              <a:t>é</a:t>
            </a:r>
            <a:r>
              <a:rPr lang="es-MX" sz="2400" dirty="0" smtClean="0">
                <a:latin typeface="Baskerville Old Face" pitchFamily="18" charset="0"/>
              </a:rPr>
              <a:t>ste</a:t>
            </a:r>
            <a:r>
              <a:rPr lang="es-MX" sz="2400" dirty="0" smtClean="0">
                <a:latin typeface="Baskerville Old Face" pitchFamily="18" charset="0"/>
              </a:rPr>
              <a:t>, </a:t>
            </a:r>
            <a:r>
              <a:rPr lang="es-MX" sz="2400" i="1" dirty="0">
                <a:latin typeface="Baskerville Old Face" pitchFamily="18" charset="0"/>
              </a:rPr>
              <a:t>l</a:t>
            </a:r>
            <a:r>
              <a:rPr lang="es-MX" sz="2400" i="1" dirty="0" smtClean="0">
                <a:latin typeface="Baskerville Old Face" pitchFamily="18" charset="0"/>
              </a:rPr>
              <a:t>a   </a:t>
            </a:r>
            <a:r>
              <a:rPr lang="es-MX" sz="2400" i="1" dirty="0" smtClean="0">
                <a:latin typeface="Baskerville Old Face" pitchFamily="18" charset="0"/>
              </a:rPr>
              <a:t>plasticidad se ha disminuido por la edad</a:t>
            </a:r>
            <a:r>
              <a:rPr lang="es-MX" sz="2400" dirty="0" smtClean="0">
                <a:latin typeface="Baskerville Old Face" pitchFamily="18" charset="0"/>
              </a:rPr>
              <a:t>. Es, así, muy importante diagnosticar a tiempo (prevención secundaria) y tratar el consumo de drogas lo antes posible. </a:t>
            </a:r>
            <a:endParaRPr lang="es-MX" sz="2400" dirty="0">
              <a:latin typeface="Baskerville Old Face" pitchFamily="18" charset="0"/>
            </a:endParaRPr>
          </a:p>
        </p:txBody>
      </p:sp>
    </p:spTree>
    <p:extLst>
      <p:ext uri="{BB962C8B-B14F-4D97-AF65-F5344CB8AC3E}">
        <p14:creationId xmlns:p14="http://schemas.microsoft.com/office/powerpoint/2010/main" val="2065078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lnSpcReduction="10000"/>
          </a:bodyPr>
          <a:lstStyle/>
          <a:p>
            <a:pPr marL="0" indent="0" algn="ctr">
              <a:buNone/>
            </a:pPr>
            <a:r>
              <a:rPr lang="es-MX" sz="2400" i="1" dirty="0" smtClean="0">
                <a:latin typeface="Baskerville Old Face" pitchFamily="18" charset="0"/>
              </a:rPr>
              <a:t> </a:t>
            </a:r>
          </a:p>
          <a:p>
            <a:pPr marL="0" indent="0" algn="ctr">
              <a:buNone/>
            </a:pPr>
            <a:r>
              <a:rPr lang="es-MX" sz="2800" i="1" dirty="0" smtClean="0">
                <a:latin typeface="Baskerville Old Face" pitchFamily="18" charset="0"/>
              </a:rPr>
              <a:t>La adolescencia y las </a:t>
            </a:r>
            <a:r>
              <a:rPr lang="es-MX" sz="2800" i="1" dirty="0" smtClean="0">
                <a:latin typeface="Baskerville Old Face" pitchFamily="18" charset="0"/>
              </a:rPr>
              <a:t>drogas </a:t>
            </a:r>
            <a:r>
              <a:rPr lang="es-MX" sz="2800" dirty="0" smtClean="0">
                <a:latin typeface="Baskerville Old Face" pitchFamily="18" charset="0"/>
              </a:rPr>
              <a:t>(2)</a:t>
            </a:r>
            <a:r>
              <a:rPr lang="es-MX" sz="2800" i="1" dirty="0" smtClean="0">
                <a:latin typeface="Baskerville Old Face" pitchFamily="18" charset="0"/>
              </a:rPr>
              <a:t> </a:t>
            </a:r>
            <a:endParaRPr lang="es-MX" sz="2800" i="1" dirty="0" smtClean="0">
              <a:latin typeface="Baskerville Old Face" pitchFamily="18" charset="0"/>
            </a:endParaRPr>
          </a:p>
          <a:p>
            <a:pPr marL="0" indent="0">
              <a:buNone/>
            </a:pPr>
            <a:endParaRPr lang="es-MX" sz="2400" i="1" dirty="0">
              <a:latin typeface="Baskerville Old Face" pitchFamily="18" charset="0"/>
            </a:endParaRPr>
          </a:p>
          <a:p>
            <a:pPr>
              <a:buFont typeface="Wingdings" pitchFamily="2" charset="2"/>
              <a:buChar char="§"/>
            </a:pPr>
            <a:r>
              <a:rPr lang="es-MX" sz="2400" dirty="0" smtClean="0">
                <a:latin typeface="Baskerville Old Face" pitchFamily="18" charset="0"/>
              </a:rPr>
              <a:t>Bajo el efecto de la sustancia adictiva, el proceso bioquímico </a:t>
            </a:r>
            <a:r>
              <a:rPr lang="es-MX" sz="2400" dirty="0" smtClean="0">
                <a:latin typeface="Baskerville Old Face" pitchFamily="18" charset="0"/>
              </a:rPr>
              <a:t>activado </a:t>
            </a:r>
            <a:r>
              <a:rPr lang="es-MX" sz="2400" dirty="0" smtClean="0">
                <a:latin typeface="Baskerville Old Face" pitchFamily="18" charset="0"/>
              </a:rPr>
              <a:t>debilita aquello que el cerebro ha registrado previamente, obstaculizando la memoria de experiencias importantes para la vida.</a:t>
            </a:r>
          </a:p>
          <a:p>
            <a:pPr>
              <a:buFont typeface="Wingdings" pitchFamily="2" charset="2"/>
              <a:buChar char="§"/>
            </a:pPr>
            <a:r>
              <a:rPr lang="es-MX" sz="2400" dirty="0" smtClean="0">
                <a:latin typeface="Baskerville Old Face" pitchFamily="18" charset="0"/>
              </a:rPr>
              <a:t>El </a:t>
            </a:r>
            <a:r>
              <a:rPr lang="es-MX" sz="2400" dirty="0" smtClean="0">
                <a:latin typeface="Baskerville Old Face" pitchFamily="18" charset="0"/>
              </a:rPr>
              <a:t>aprendizaje </a:t>
            </a:r>
            <a:r>
              <a:rPr lang="es-MX" sz="2400" dirty="0" smtClean="0">
                <a:latin typeface="Baskerville Old Face" pitchFamily="18" charset="0"/>
              </a:rPr>
              <a:t>puede ser sobre algo </a:t>
            </a:r>
            <a:r>
              <a:rPr lang="es-MX" sz="2400" i="1" dirty="0" smtClean="0">
                <a:latin typeface="Baskerville Old Face" pitchFamily="18" charset="0"/>
              </a:rPr>
              <a:t>enteramente nuevo</a:t>
            </a:r>
            <a:r>
              <a:rPr lang="es-MX" sz="2400" dirty="0" smtClean="0">
                <a:latin typeface="Baskerville Old Face" pitchFamily="18" charset="0"/>
              </a:rPr>
              <a:t>. </a:t>
            </a:r>
            <a:r>
              <a:rPr lang="es-MX" sz="2400" dirty="0" smtClean="0">
                <a:latin typeface="Baskerville Old Face" pitchFamily="18" charset="0"/>
              </a:rPr>
              <a:t>La </a:t>
            </a:r>
            <a:r>
              <a:rPr lang="es-MX" sz="2400" dirty="0" smtClean="0">
                <a:latin typeface="Baskerville Old Face" pitchFamily="18" charset="0"/>
              </a:rPr>
              <a:t>droga interfiere con el proceso </a:t>
            </a:r>
            <a:r>
              <a:rPr lang="es-MX" sz="2400" i="1" dirty="0" smtClean="0">
                <a:latin typeface="Baskerville Old Face" pitchFamily="18" charset="0"/>
              </a:rPr>
              <a:t>de planeación de la conducta, </a:t>
            </a:r>
            <a:r>
              <a:rPr lang="es-MX" sz="2400" dirty="0" smtClean="0">
                <a:latin typeface="Baskerville Old Face" pitchFamily="18" charset="0"/>
              </a:rPr>
              <a:t>que se basa en la experiencia. Este proceso indeseable se facilita por la inmadurez de la corteza cerebral frontal y pre-frontal que es característica de la adolescencia. </a:t>
            </a:r>
            <a:endParaRPr lang="es-MX" sz="2400" dirty="0">
              <a:latin typeface="Baskerville Old Face" pitchFamily="18" charset="0"/>
            </a:endParaRPr>
          </a:p>
        </p:txBody>
      </p:sp>
    </p:spTree>
    <p:extLst>
      <p:ext uri="{BB962C8B-B14F-4D97-AF65-F5344CB8AC3E}">
        <p14:creationId xmlns:p14="http://schemas.microsoft.com/office/powerpoint/2010/main" val="497113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1013</TotalTime>
  <Words>1265</Words>
  <Application>Microsoft Office PowerPoint</Application>
  <PresentationFormat>Presentación en pantalla (4:3)</PresentationFormat>
  <Paragraphs>155</Paragraphs>
  <Slides>20</Slides>
  <Notes>2</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Presentación de PowerPoint</vt:lpstr>
      <vt:lpstr>Presentación de PowerPoint</vt:lpstr>
      <vt:lpstr>Corteza frontal y pre-frontal</vt:lpstr>
      <vt:lpstr>Presentación de PowerPoint</vt:lpstr>
      <vt:lpstr>Presentación de PowerPoint</vt:lpstr>
      <vt:lpstr>Presentación de PowerPoint</vt:lpstr>
      <vt:lpstr>Presentación de PowerPoint</vt:lpstr>
      <vt:lpstr>Presentación de PowerPoint</vt:lpstr>
      <vt:lpstr>Presentación de PowerPoint</vt:lpstr>
      <vt:lpstr>Las drogas y la ley en México  (1)</vt:lpstr>
      <vt:lpstr>Las drogas y la Ley en México (2) </vt:lpstr>
      <vt:lpstr>Las drogas y la ley en México (3) </vt:lpstr>
      <vt:lpstr>Las drogas y la ley en México (4) </vt:lpstr>
      <vt:lpstr> Las drogas y la ley en México (5) </vt:lpstr>
      <vt:lpstr>Presentación de PowerPoint</vt:lpstr>
      <vt:lpstr>Presentación de PowerPoint</vt:lpstr>
      <vt:lpstr>Presentación de PowerPoint</vt:lpstr>
      <vt:lpstr>Presentación de PowerPoint</vt:lpstr>
      <vt:lpstr>El consumo de drogas en el mundo</vt:lpstr>
      <vt:lpstr>La percepción del daño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OEM</dc:creator>
  <cp:lastModifiedBy>Beatriz Velasco</cp:lastModifiedBy>
  <cp:revision>280</cp:revision>
  <cp:lastPrinted>2012-08-29T18:23:15Z</cp:lastPrinted>
  <dcterms:created xsi:type="dcterms:W3CDTF">2011-06-30T15:31:40Z</dcterms:created>
  <dcterms:modified xsi:type="dcterms:W3CDTF">2012-09-19T11:10:34Z</dcterms:modified>
</cp:coreProperties>
</file>