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5" r:id="rId2"/>
    <p:sldId id="256" r:id="rId3"/>
    <p:sldId id="272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4" r:id="rId14"/>
    <p:sldId id="267" r:id="rId15"/>
    <p:sldId id="273" r:id="rId16"/>
    <p:sldId id="268" r:id="rId17"/>
    <p:sldId id="276" r:id="rId18"/>
    <p:sldId id="280" r:id="rId19"/>
    <p:sldId id="281" r:id="rId20"/>
    <p:sldId id="277" r:id="rId21"/>
    <p:sldId id="278" r:id="rId22"/>
    <p:sldId id="269" r:id="rId23"/>
    <p:sldId id="270" r:id="rId24"/>
    <p:sldId id="271" r:id="rId25"/>
    <p:sldId id="279" r:id="rId26"/>
    <p:sldId id="282" r:id="rId27"/>
    <p:sldId id="284" r:id="rId28"/>
    <p:sldId id="283" r:id="rId29"/>
    <p:sldId id="285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F4170-0B63-4C89-BE85-2B5CDEEAA3FE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47E2C-52ED-43DF-AB63-25886B4A04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53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47E2C-52ED-43DF-AB63-25886B4A042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74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47E2C-52ED-43DF-AB63-25886B4A042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74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47E2C-52ED-43DF-AB63-25886B4A042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74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36D2-030D-47F1-989A-A16C7FE2E907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D1DF-78C3-4CB2-83D7-6656172576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44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36D2-030D-47F1-989A-A16C7FE2E907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D1DF-78C3-4CB2-83D7-6656172576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693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36D2-030D-47F1-989A-A16C7FE2E907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D1DF-78C3-4CB2-83D7-6656172576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30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36D2-030D-47F1-989A-A16C7FE2E907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D1DF-78C3-4CB2-83D7-6656172576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947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36D2-030D-47F1-989A-A16C7FE2E907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D1DF-78C3-4CB2-83D7-6656172576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5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36D2-030D-47F1-989A-A16C7FE2E907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D1DF-78C3-4CB2-83D7-6656172576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48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36D2-030D-47F1-989A-A16C7FE2E907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D1DF-78C3-4CB2-83D7-6656172576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181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36D2-030D-47F1-989A-A16C7FE2E907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D1DF-78C3-4CB2-83D7-6656172576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788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36D2-030D-47F1-989A-A16C7FE2E907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D1DF-78C3-4CB2-83D7-6656172576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43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36D2-030D-47F1-989A-A16C7FE2E907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D1DF-78C3-4CB2-83D7-6656172576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49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36D2-030D-47F1-989A-A16C7FE2E907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D1DF-78C3-4CB2-83D7-6656172576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358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636D2-030D-47F1-989A-A16C7FE2E907}" type="datetimeFigureOut">
              <a:rPr lang="es-MX" smtClean="0"/>
              <a:t>22/11/2018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CD1DF-78C3-4CB2-83D7-6656172576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82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bvirtua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ricyt.mx/index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6018349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966788"/>
            <a:ext cx="74199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2843808" y="3429000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69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8638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62068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Aquí se muestra la interfaz de escritorio de </a:t>
            </a:r>
            <a:r>
              <a:rPr lang="es-MX" b="1" dirty="0"/>
              <a:t>Mendeley</a:t>
            </a:r>
            <a:r>
              <a:rPr lang="es-MX" dirty="0"/>
              <a:t>, que permite guardar documentos y referencias de manera local, así como la creación y edición de la bibliografía de acuerdo al estilo de citación de su preferencia.</a:t>
            </a:r>
          </a:p>
        </p:txBody>
      </p:sp>
    </p:spTree>
    <p:extLst>
      <p:ext uri="{BB962C8B-B14F-4D97-AF65-F5344CB8AC3E}">
        <p14:creationId xmlns:p14="http://schemas.microsoft.com/office/powerpoint/2010/main" val="6459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95179"/>
            <a:ext cx="7751238" cy="45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 rot="5400000">
            <a:off x="1187312" y="1989151"/>
            <a:ext cx="504677" cy="165618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31329"/>
            <a:ext cx="2191692" cy="284423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1558" y="620688"/>
            <a:ext cx="7751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Dentro de la opción </a:t>
            </a:r>
            <a:r>
              <a:rPr lang="es-MX" b="1" i="1" dirty="0" smtClean="0"/>
              <a:t>File</a:t>
            </a:r>
            <a:r>
              <a:rPr lang="es-MX" dirty="0" smtClean="0"/>
              <a:t>, se encuentran las funciones para </a:t>
            </a:r>
            <a:r>
              <a:rPr lang="es-MX" b="1" dirty="0" smtClean="0"/>
              <a:t>creación de carpetas</a:t>
            </a:r>
            <a:r>
              <a:rPr lang="es-MX" dirty="0" smtClean="0"/>
              <a:t>, </a:t>
            </a:r>
            <a:r>
              <a:rPr lang="es-MX" b="1" dirty="0" smtClean="0"/>
              <a:t>agregar archivos </a:t>
            </a:r>
            <a:r>
              <a:rPr lang="es-MX" dirty="0" smtClean="0"/>
              <a:t>y la </a:t>
            </a:r>
            <a:r>
              <a:rPr lang="es-MX" b="1" u="sng" dirty="0" smtClean="0"/>
              <a:t>creación manual de referencias </a:t>
            </a:r>
            <a:r>
              <a:rPr lang="es-MX" dirty="0" smtClean="0"/>
              <a:t>cuando no se ha exportado el documento con sus metadatos desde algún sitio web o base de datos.</a:t>
            </a:r>
            <a:endParaRPr lang="es-MX" dirty="0"/>
          </a:p>
        </p:txBody>
      </p:sp>
      <p:sp>
        <p:nvSpPr>
          <p:cNvPr id="8" name="7 Flecha abajo"/>
          <p:cNvSpPr/>
          <p:nvPr/>
        </p:nvSpPr>
        <p:spPr>
          <a:xfrm>
            <a:off x="624549" y="1544018"/>
            <a:ext cx="216026" cy="454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4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8" y="1124744"/>
            <a:ext cx="6696743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 Elipse"/>
          <p:cNvSpPr/>
          <p:nvPr/>
        </p:nvSpPr>
        <p:spPr>
          <a:xfrm>
            <a:off x="1619672" y="1492602"/>
            <a:ext cx="1224136" cy="60515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endParaRPr lang="es-MX"/>
          </a:p>
        </p:txBody>
      </p:sp>
      <p:sp>
        <p:nvSpPr>
          <p:cNvPr id="6" name="23 Flecha izquierda"/>
          <p:cNvSpPr/>
          <p:nvPr/>
        </p:nvSpPr>
        <p:spPr>
          <a:xfrm>
            <a:off x="4932578" y="2000775"/>
            <a:ext cx="420747" cy="390557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cxnSp>
        <p:nvCxnSpPr>
          <p:cNvPr id="7" name="6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1686122" y="756258"/>
            <a:ext cx="216026" cy="454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47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8359532" cy="450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3 Flecha izquierda"/>
          <p:cNvSpPr/>
          <p:nvPr/>
        </p:nvSpPr>
        <p:spPr>
          <a:xfrm>
            <a:off x="2843808" y="2104794"/>
            <a:ext cx="420747" cy="195278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619672" y="54868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 posible instalar en nuestro navegador la función de un importador web de documentos</a:t>
            </a:r>
            <a:endParaRPr lang="es-MX" dirty="0"/>
          </a:p>
        </p:txBody>
      </p:sp>
      <p:sp>
        <p:nvSpPr>
          <p:cNvPr id="7" name="6 Flecha abajo"/>
          <p:cNvSpPr/>
          <p:nvPr/>
        </p:nvSpPr>
        <p:spPr>
          <a:xfrm>
            <a:off x="1435431" y="1166311"/>
            <a:ext cx="216026" cy="454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72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>
          <a:xfrm>
            <a:off x="2483768" y="69269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puede instalar en cualquier navegador</a:t>
            </a:r>
            <a:endParaRPr lang="es-MX" dirty="0"/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818455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305736" cy="432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3 Flecha izquierda"/>
          <p:cNvSpPr/>
          <p:nvPr/>
        </p:nvSpPr>
        <p:spPr>
          <a:xfrm rot="16200000">
            <a:off x="8389394" y="1331792"/>
            <a:ext cx="420747" cy="390557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812100" y="67871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icono de Mendeley se encontrará en la barra de nuestro navegador para la exportación inmediata del documento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62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12100" y="67871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icono de Mendeley se encontrará en la barra de nuestro navegador para la exportación inmediata del documento 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2485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3 Flecha izquierda"/>
          <p:cNvSpPr/>
          <p:nvPr/>
        </p:nvSpPr>
        <p:spPr>
          <a:xfrm rot="5400000" flipH="1">
            <a:off x="6388567" y="2188497"/>
            <a:ext cx="789871" cy="390557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59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5" y="1556792"/>
            <a:ext cx="8030025" cy="384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7648122" y="1988840"/>
            <a:ext cx="1008112" cy="449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endParaRPr lang="es-MX"/>
          </a:p>
        </p:txBody>
      </p:sp>
      <p:cxnSp>
        <p:nvCxnSpPr>
          <p:cNvPr id="4" name="3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7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02674" cy="42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2322637" y="2708920"/>
            <a:ext cx="2268252" cy="57606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82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2708920"/>
            <a:ext cx="7416824" cy="3168352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s-MX" sz="5600" b="1" dirty="0">
                <a:solidFill>
                  <a:schemeClr val="tx1"/>
                </a:solidFill>
              </a:rPr>
              <a:t>Mendeley </a:t>
            </a:r>
            <a:r>
              <a:rPr lang="es-MX" sz="5600" dirty="0">
                <a:solidFill>
                  <a:schemeClr val="tx1"/>
                </a:solidFill>
              </a:rPr>
              <a:t>es un gestor de referencias bibliográficas con características avanzadas de red social que está integrado a las bases de datos comerciales </a:t>
            </a:r>
            <a:r>
              <a:rPr lang="es-MX" sz="5600" dirty="0" err="1" smtClean="0">
                <a:solidFill>
                  <a:schemeClr val="tx1"/>
                </a:solidFill>
              </a:rPr>
              <a:t>CONRICyT</a:t>
            </a:r>
            <a:r>
              <a:rPr lang="es-MX" sz="5600" dirty="0" smtClean="0">
                <a:solidFill>
                  <a:schemeClr val="tx1"/>
                </a:solidFill>
              </a:rPr>
              <a:t>. Con </a:t>
            </a:r>
            <a:r>
              <a:rPr lang="es-MX" sz="5600" dirty="0">
                <a:solidFill>
                  <a:schemeClr val="tx1"/>
                </a:solidFill>
              </a:rPr>
              <a:t>Mendeley es posible organizar la </a:t>
            </a:r>
            <a:r>
              <a:rPr lang="es-MX" sz="5600" dirty="0" smtClean="0">
                <a:solidFill>
                  <a:schemeClr val="tx1"/>
                </a:solidFill>
              </a:rPr>
              <a:t>información, </a:t>
            </a:r>
            <a:r>
              <a:rPr lang="es-MX" sz="5600" dirty="0">
                <a:solidFill>
                  <a:schemeClr val="tx1"/>
                </a:solidFill>
              </a:rPr>
              <a:t>colaborar con otros usuarios en </a:t>
            </a:r>
            <a:r>
              <a:rPr lang="es-MX" sz="5600" dirty="0" smtClean="0">
                <a:solidFill>
                  <a:schemeClr val="tx1"/>
                </a:solidFill>
              </a:rPr>
              <a:t>línea, </a:t>
            </a:r>
            <a:r>
              <a:rPr lang="es-MX" sz="5600" dirty="0">
                <a:solidFill>
                  <a:schemeClr val="tx1"/>
                </a:solidFill>
              </a:rPr>
              <a:t>con otros grupos existentes y conocer los documentos publicados recientemente. Es necesario solicitar las claves para su acceso a través del sitio web www.conricyt.mx</a:t>
            </a:r>
          </a:p>
          <a:p>
            <a:endParaRPr lang="es-MX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3073" name="Imagen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577" y="445148"/>
            <a:ext cx="5102845" cy="96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44453" y="1807949"/>
            <a:ext cx="55081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Calibri" pitchFamily="34" charset="0"/>
                <a:cs typeface="Times New Roman" pitchFamily="18" charset="0"/>
              </a:rPr>
              <a:t>Pasos para el registro a MENDELEY  a trav</a:t>
            </a: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itchFamily="34" charset="0"/>
                <a:ea typeface="Calibri" pitchFamily="34" charset="0"/>
                <a:cs typeface="Times New Roman" pitchFamily="18" charset="0"/>
              </a:rPr>
              <a:t>s del CONRICYT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5" y="678719"/>
            <a:ext cx="770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El importador web de Mendeley, permite agregar un documento de manera inmediata, sin importar utilizar la función de “exportar” del recurso del cual se obtuvo el documento.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2" y="1846882"/>
            <a:ext cx="8516291" cy="35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7955731" y="5023481"/>
            <a:ext cx="1008112" cy="449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4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000" dirty="0" smtClean="0"/>
              <a:t>Se utiliza el importador web para agregar documentos a </a:t>
            </a:r>
            <a:r>
              <a:rPr lang="es-MX" sz="2000" dirty="0"/>
              <a:t>M</a:t>
            </a:r>
            <a:r>
              <a:rPr lang="es-MX" sz="2000" dirty="0" smtClean="0"/>
              <a:t>endeley aunque no se encuentre dentro de las opciones de la base de datos.</a:t>
            </a:r>
            <a:endParaRPr lang="es-MX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640479" cy="383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7955731" y="5023481"/>
            <a:ext cx="1008112" cy="449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endParaRPr lang="es-MX"/>
          </a:p>
        </p:txBody>
      </p:sp>
      <p:sp>
        <p:nvSpPr>
          <p:cNvPr id="6" name="5 Flecha abajo"/>
          <p:cNvSpPr/>
          <p:nvPr/>
        </p:nvSpPr>
        <p:spPr>
          <a:xfrm rot="16200000">
            <a:off x="1093087" y="4342575"/>
            <a:ext cx="40509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373"/>
            <a:ext cx="8819991" cy="31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abajo"/>
          <p:cNvSpPr/>
          <p:nvPr/>
        </p:nvSpPr>
        <p:spPr>
          <a:xfrm>
            <a:off x="8459788" y="1196750"/>
            <a:ext cx="360204" cy="452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18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3"/>
            <a:ext cx="8359532" cy="450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3 Flecha izquierda"/>
          <p:cNvSpPr/>
          <p:nvPr/>
        </p:nvSpPr>
        <p:spPr>
          <a:xfrm>
            <a:off x="2843808" y="2300072"/>
            <a:ext cx="420747" cy="195278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7" name="6 Flecha abajo"/>
          <p:cNvSpPr/>
          <p:nvPr/>
        </p:nvSpPr>
        <p:spPr>
          <a:xfrm>
            <a:off x="1435431" y="1166311"/>
            <a:ext cx="216026" cy="454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979712" y="62068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 posible descargar una aplicación que permite vincular el  contenido de Mendeley con Word</a:t>
            </a:r>
            <a:endParaRPr lang="es-MX" dirty="0"/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181" y="2708920"/>
            <a:ext cx="3243710" cy="28382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393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09198" cy="44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3 Flecha izquierda"/>
          <p:cNvSpPr/>
          <p:nvPr/>
        </p:nvSpPr>
        <p:spPr>
          <a:xfrm rot="16200000">
            <a:off x="1460561" y="1542165"/>
            <a:ext cx="420747" cy="390557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2411760" y="69269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La instalación del </a:t>
            </a:r>
            <a:r>
              <a:rPr lang="es-MX" dirty="0" err="1" smtClean="0"/>
              <a:t>plugin</a:t>
            </a:r>
            <a:r>
              <a:rPr lang="es-MX" dirty="0" smtClean="0"/>
              <a:t> de Mendeley, permite desde </a:t>
            </a:r>
            <a:r>
              <a:rPr lang="es-MX" b="1" dirty="0"/>
              <a:t>W</a:t>
            </a:r>
            <a:r>
              <a:rPr lang="es-MX" b="1" dirty="0" smtClean="0"/>
              <a:t>ord</a:t>
            </a:r>
            <a:r>
              <a:rPr lang="es-MX" dirty="0" smtClean="0"/>
              <a:t> poder insertar una cita o citas, así como la bibliografía completa del documento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87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Elipse"/>
          <p:cNvSpPr/>
          <p:nvPr/>
        </p:nvSpPr>
        <p:spPr>
          <a:xfrm>
            <a:off x="4788024" y="4221088"/>
            <a:ext cx="1440160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2" y="1484784"/>
            <a:ext cx="76581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275856" y="2060848"/>
            <a:ext cx="1188132" cy="449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83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99" y="1238316"/>
            <a:ext cx="7700981" cy="509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 Elipse"/>
          <p:cNvSpPr/>
          <p:nvPr/>
        </p:nvSpPr>
        <p:spPr>
          <a:xfrm>
            <a:off x="3192832" y="1412776"/>
            <a:ext cx="1440160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endParaRPr lang="es-MX"/>
          </a:p>
        </p:txBody>
      </p:sp>
      <p:sp>
        <p:nvSpPr>
          <p:cNvPr id="2" name="1 Flecha derecha"/>
          <p:cNvSpPr/>
          <p:nvPr/>
        </p:nvSpPr>
        <p:spPr>
          <a:xfrm>
            <a:off x="1261703" y="5085184"/>
            <a:ext cx="42790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4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3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erecha"/>
          <p:cNvSpPr/>
          <p:nvPr/>
        </p:nvSpPr>
        <p:spPr>
          <a:xfrm>
            <a:off x="1261703" y="5085184"/>
            <a:ext cx="42790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4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10242" name="Picture 2" descr="C:\Users\noolivares\Downloads\mendeley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57" y="1954268"/>
            <a:ext cx="7223717" cy="444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 Elipse"/>
          <p:cNvSpPr/>
          <p:nvPr/>
        </p:nvSpPr>
        <p:spPr>
          <a:xfrm>
            <a:off x="4788024" y="2207729"/>
            <a:ext cx="648072" cy="5069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960142" y="1052736"/>
            <a:ext cx="742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La versión de </a:t>
            </a:r>
            <a:r>
              <a:rPr lang="es-MX" sz="1600" b="1" dirty="0" smtClean="0"/>
              <a:t>Mendeley Mobile</a:t>
            </a:r>
            <a:r>
              <a:rPr lang="es-MX" sz="1600" dirty="0" smtClean="0"/>
              <a:t>, permite guardar documentos desde cualquier ubicación con la posibilidad de ser importados por la aplicación de Mendeley Desktop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6799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44918"/>
            <a:ext cx="8030025" cy="384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55576" y="126876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Se guardan los documentos en la Biblioteca Web para posteriormente ser sincronizados (importados) al gestor </a:t>
            </a:r>
            <a:r>
              <a:rPr lang="es-MX" dirty="0" err="1" smtClean="0"/>
              <a:t>Mendeley</a:t>
            </a:r>
            <a:r>
              <a:rPr lang="es-MX" dirty="0"/>
              <a:t> </a:t>
            </a:r>
            <a:r>
              <a:rPr lang="es-MX" dirty="0" smtClean="0"/>
              <a:t>de escritorio. </a:t>
            </a:r>
            <a:endParaRPr lang="es-MX" dirty="0"/>
          </a:p>
        </p:txBody>
      </p:sp>
      <p:sp>
        <p:nvSpPr>
          <p:cNvPr id="8" name="7 Elipse"/>
          <p:cNvSpPr/>
          <p:nvPr/>
        </p:nvSpPr>
        <p:spPr>
          <a:xfrm>
            <a:off x="6516216" y="2389384"/>
            <a:ext cx="1008112" cy="4494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6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2" y="1412776"/>
            <a:ext cx="8619104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5 Elipse"/>
          <p:cNvSpPr/>
          <p:nvPr/>
        </p:nvSpPr>
        <p:spPr>
          <a:xfrm>
            <a:off x="1979712" y="1772816"/>
            <a:ext cx="648072" cy="50692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3951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79738" y="1052736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Es </a:t>
            </a:r>
            <a:r>
              <a:rPr lang="es-MX" sz="1600" dirty="0"/>
              <a:t>un gestor bibliográfico social que combina una </a:t>
            </a:r>
            <a:r>
              <a:rPr lang="es-MX" sz="1600" b="1" dirty="0"/>
              <a:t>versión web </a:t>
            </a:r>
            <a:r>
              <a:rPr lang="es-MX" sz="1600" dirty="0"/>
              <a:t>con una </a:t>
            </a:r>
            <a:r>
              <a:rPr lang="es-MX" sz="1600" b="1" dirty="0"/>
              <a:t>versión de escritorio</a:t>
            </a:r>
            <a:r>
              <a:rPr lang="es-MX" sz="1600" dirty="0"/>
              <a:t>. Además, incorpora funcionalidades de la Web 2.0 que permiten compartir las referencias bibliográficas con contactos y navegar por los contenidos subidos por otros </a:t>
            </a:r>
            <a:r>
              <a:rPr lang="es-MX" sz="1600" dirty="0" smtClean="0"/>
              <a:t>usuarios.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D</a:t>
            </a:r>
            <a:r>
              <a:rPr lang="es-MX" sz="1600" dirty="0" smtClean="0"/>
              <a:t>ispone </a:t>
            </a:r>
            <a:r>
              <a:rPr lang="es-MX" sz="1600" dirty="0"/>
              <a:t>de una versión gratuita y otras versiones de pago con mayores funcionalidades.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/>
              <a:t>E</a:t>
            </a:r>
            <a:r>
              <a:rPr lang="es-MX" sz="1600" b="1" dirty="0" smtClean="0"/>
              <a:t>xtrae</a:t>
            </a:r>
            <a:r>
              <a:rPr lang="es-MX" sz="1600" dirty="0" smtClean="0"/>
              <a:t> </a:t>
            </a:r>
            <a:r>
              <a:rPr lang="es-MX" sz="1600" dirty="0"/>
              <a:t>automáticamente los </a:t>
            </a:r>
            <a:r>
              <a:rPr lang="es-MX" sz="1600" b="1" dirty="0"/>
              <a:t>metadatos</a:t>
            </a:r>
            <a:r>
              <a:rPr lang="es-MX" sz="1600" dirty="0"/>
              <a:t> y las referencias de los artículos desde archivos </a:t>
            </a:r>
            <a:r>
              <a:rPr lang="es-MX" sz="1600" dirty="0" smtClean="0"/>
              <a:t>PDF.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 smtClean="0"/>
              <a:t>También </a:t>
            </a:r>
            <a:r>
              <a:rPr lang="es-MX" sz="1600" dirty="0"/>
              <a:t>recupera información adicional desde </a:t>
            </a:r>
            <a:r>
              <a:rPr lang="es-MX" sz="1600" dirty="0" err="1"/>
              <a:t>Crossref</a:t>
            </a:r>
            <a:r>
              <a:rPr lang="es-MX" sz="1600" dirty="0"/>
              <a:t>, </a:t>
            </a:r>
            <a:r>
              <a:rPr lang="es-MX" sz="1600" dirty="0" err="1"/>
              <a:t>PubMed</a:t>
            </a:r>
            <a:r>
              <a:rPr lang="es-MX" sz="1600" dirty="0"/>
              <a:t>, </a:t>
            </a:r>
            <a:r>
              <a:rPr lang="es-MX" sz="1600" dirty="0" err="1"/>
              <a:t>ArXiv</a:t>
            </a:r>
            <a:r>
              <a:rPr lang="es-MX" sz="1600" dirty="0"/>
              <a:t>, etc.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Permite realizar búsquedas a texto completo en la biblioteca de archivos PDF, dispone de un visor propio de documentos PDF, en el que podemos subrayar el documento y hacer anotaciones para compartir con colegas.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Permite sincronizar la base de datos bibliográfica a través de varios ordenadores, compartir con otros usuarios, administrar online o integrar las referencias en blogs y sitios web.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Existe una integración con editores de texto como </a:t>
            </a:r>
            <a:r>
              <a:rPr lang="es-MX" sz="1600" b="1" dirty="0"/>
              <a:t>Microsoft Word.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Captura referencias bibliográficas de sitios web usando la herramienta </a:t>
            </a:r>
            <a:r>
              <a:rPr lang="es-MX" sz="1600" b="1" dirty="0"/>
              <a:t>Web </a:t>
            </a:r>
            <a:r>
              <a:rPr lang="es-MX" sz="1600" b="1" dirty="0" err="1"/>
              <a:t>Importer</a:t>
            </a:r>
            <a:r>
              <a:rPr lang="es-MX" sz="1600" dirty="0"/>
              <a:t> para instalar en diferentes navegadores o sincronizándose con </a:t>
            </a:r>
            <a:r>
              <a:rPr lang="es-MX" sz="1600" dirty="0" err="1"/>
              <a:t>Citeulike</a:t>
            </a:r>
            <a:r>
              <a:rPr lang="es-MX" sz="1600" dirty="0"/>
              <a:t> y </a:t>
            </a:r>
            <a:r>
              <a:rPr lang="es-MX" sz="1600" dirty="0" err="1"/>
              <a:t>Zotero</a:t>
            </a:r>
            <a:r>
              <a:rPr lang="es-MX" sz="1600" dirty="0" smtClean="0"/>
              <a:t>.</a:t>
            </a:r>
            <a:endParaRPr lang="es-MX" sz="1600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539552" y="836712"/>
            <a:ext cx="820891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573249" y="364594"/>
            <a:ext cx="3134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 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19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1600" y="862123"/>
            <a:ext cx="727280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 smtClean="0"/>
              <a:t>Paso 1</a:t>
            </a:r>
          </a:p>
          <a:p>
            <a:pPr>
              <a:lnSpc>
                <a:spcPct val="150000"/>
              </a:lnSpc>
            </a:pPr>
            <a:r>
              <a:rPr lang="es-MX" b="1" dirty="0"/>
              <a:t>S</a:t>
            </a:r>
            <a:r>
              <a:rPr lang="es-MX" b="1" dirty="0" smtClean="0"/>
              <a:t>olicitar una cuenta personal a través del portal de la </a:t>
            </a:r>
            <a:r>
              <a:rPr lang="es-MX" b="1" u="sng" dirty="0" smtClean="0"/>
              <a:t>Biblioteca Virtual</a:t>
            </a:r>
          </a:p>
          <a:p>
            <a:pPr>
              <a:lnSpc>
                <a:spcPct val="150000"/>
              </a:lnSpc>
            </a:pPr>
            <a:r>
              <a:rPr lang="es-MX" b="1" u="sng" dirty="0">
                <a:hlinkClick r:id="rId3"/>
              </a:rPr>
              <a:t>https://www.uv.mx/bvirtual</a:t>
            </a:r>
            <a:r>
              <a:rPr lang="es-MX" b="1" u="sng" dirty="0" smtClean="0">
                <a:hlinkClick r:id="rId3"/>
              </a:rPr>
              <a:t>/</a:t>
            </a:r>
            <a:endParaRPr lang="es-MX" b="1" u="sng" dirty="0" smtClean="0"/>
          </a:p>
          <a:p>
            <a:pPr>
              <a:lnSpc>
                <a:spcPct val="150000"/>
              </a:lnSpc>
            </a:pPr>
            <a:r>
              <a:rPr lang="es-MX" b="1" u="sng" dirty="0" smtClean="0"/>
              <a:t> </a:t>
            </a:r>
            <a:endParaRPr lang="es-MX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877" y="2433228"/>
            <a:ext cx="5272222" cy="380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Elipse"/>
          <p:cNvSpPr/>
          <p:nvPr/>
        </p:nvSpPr>
        <p:spPr>
          <a:xfrm>
            <a:off x="4171073" y="5152761"/>
            <a:ext cx="1637389" cy="108012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6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568" y="1401742"/>
            <a:ext cx="7838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dirty="0" smtClean="0"/>
              <a:t>Deberá dar </a:t>
            </a:r>
            <a:r>
              <a:rPr lang="es-MX" altLang="es-MX" dirty="0" err="1" smtClean="0"/>
              <a:t>click</a:t>
            </a:r>
            <a:r>
              <a:rPr lang="es-MX" altLang="es-MX" dirty="0" smtClean="0"/>
              <a:t> en el icono para la solicitud de cuenta</a:t>
            </a:r>
            <a:endParaRPr lang="es-MX" altLang="es-MX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2" y="2048073"/>
            <a:ext cx="8276803" cy="34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1 Flecha derecha"/>
          <p:cNvSpPr/>
          <p:nvPr/>
        </p:nvSpPr>
        <p:spPr>
          <a:xfrm rot="10800000">
            <a:off x="1706640" y="4560888"/>
            <a:ext cx="504825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56304"/>
            <a:ext cx="4176464" cy="37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6152" y="1124744"/>
            <a:ext cx="81156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dirty="0"/>
              <a:t>También es posible generar su cuenta a través del sitio del CONRICYT y dar clic en el icono de MENDELEY: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dirty="0">
                <a:hlinkClick r:id="rId4"/>
              </a:rPr>
              <a:t>http://www.conricyt.mx/index.php</a:t>
            </a:r>
            <a:endParaRPr lang="es-MX" altLang="es-MX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1 Flecha derecha"/>
          <p:cNvSpPr/>
          <p:nvPr/>
        </p:nvSpPr>
        <p:spPr>
          <a:xfrm>
            <a:off x="1978943" y="5085184"/>
            <a:ext cx="504825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2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157288"/>
            <a:ext cx="72294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41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871538"/>
            <a:ext cx="75723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40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909638"/>
            <a:ext cx="71151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042988"/>
            <a:ext cx="62769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539552" y="836712"/>
            <a:ext cx="7848872" cy="0"/>
          </a:xfrm>
          <a:prstGeom prst="line">
            <a:avLst/>
          </a:prstGeom>
          <a:ln w="34925" cmpd="thinThick"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796136" y="43143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latin typeface="Adobe Fan Heiti Std B" pitchFamily="34" charset="-128"/>
                <a:ea typeface="Adobe Fan Heiti Std B" pitchFamily="34" charset="-128"/>
              </a:rPr>
              <a:t>MENDELEY</a:t>
            </a:r>
            <a:endParaRPr lang="es-MX" sz="20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7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433</Words>
  <Application>Microsoft Office PowerPoint</Application>
  <PresentationFormat>Presentación en pantalla (4:3)</PresentationFormat>
  <Paragraphs>49</Paragraphs>
  <Slides>29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utiliza el importador web para agregar documentos a Mendeley aunque no se encuentre dentro de las opciones de la base de datos.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Olivares Hernandez Nora Elizabeth</dc:creator>
  <cp:lastModifiedBy>Olivares Hernandez Nora Elizabeth</cp:lastModifiedBy>
  <cp:revision>24</cp:revision>
  <dcterms:created xsi:type="dcterms:W3CDTF">2018-02-22T16:44:16Z</dcterms:created>
  <dcterms:modified xsi:type="dcterms:W3CDTF">2018-11-22T19:46:42Z</dcterms:modified>
</cp:coreProperties>
</file>