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8" r:id="rId9"/>
    <p:sldId id="26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MX" b="1" dirty="0" smtClean="0"/>
              <a:t>La investigación en la LDEPLUJ</a:t>
            </a:r>
            <a:endParaRPr lang="es-MX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MX" b="1" i="1" dirty="0" smtClean="0"/>
              <a:t>Daniel Bello López. Coordinación LDEPLUJ</a:t>
            </a:r>
          </a:p>
          <a:p>
            <a:r>
              <a:rPr lang="es-MX" b="1" i="1" dirty="0" smtClean="0"/>
              <a:t>Formación Metodológica para la Investigación Vinculada</a:t>
            </a:r>
          </a:p>
          <a:p>
            <a:r>
              <a:rPr lang="es-MX" b="1" i="1" dirty="0" smtClean="0"/>
              <a:t>Xalapa, Ver., 12 al 15 de noviembre 2019</a:t>
            </a:r>
            <a:endParaRPr lang="es-MX" b="1" i="1" dirty="0"/>
          </a:p>
        </p:txBody>
      </p:sp>
    </p:spTree>
    <p:extLst>
      <p:ext uri="{BB962C8B-B14F-4D97-AF65-F5344CB8AC3E}">
        <p14:creationId xmlns:p14="http://schemas.microsoft.com/office/powerpoint/2010/main" val="376949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2" y="99674"/>
            <a:ext cx="8911687" cy="976091"/>
          </a:xfrm>
        </p:spPr>
        <p:txBody>
          <a:bodyPr>
            <a:normAutofit fontScale="90000"/>
          </a:bodyPr>
          <a:lstStyle/>
          <a:p>
            <a:pPr algn="ctr"/>
            <a:r>
              <a:rPr lang="es-MX" sz="3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Trabajo en campo: Comunidades/temáticas (Primera Generación)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903412" y="2126222"/>
            <a:ext cx="4313864" cy="3777622"/>
          </a:xfrm>
        </p:spPr>
        <p:txBody>
          <a:bodyPr>
            <a:normAutofit fontScale="92500" lnSpcReduction="10000"/>
          </a:bodyPr>
          <a:lstStyle/>
          <a:p>
            <a:pPr lvl="0">
              <a:buClr>
                <a:srgbClr val="A53010"/>
              </a:buClr>
            </a:pPr>
            <a:r>
              <a:rPr lang="es-MX" dirty="0">
                <a:solidFill>
                  <a:prstClr val="black">
                    <a:lumMod val="75000"/>
                    <a:lumOff val="25000"/>
                  </a:prstClr>
                </a:solidFill>
              </a:rPr>
              <a:t>Primera Etapa</a:t>
            </a:r>
          </a:p>
          <a:p>
            <a:pPr lvl="0">
              <a:buClr>
                <a:srgbClr val="A53010"/>
              </a:buClr>
            </a:pPr>
            <a:r>
              <a:rPr lang="es-MX" dirty="0">
                <a:solidFill>
                  <a:prstClr val="black">
                    <a:lumMod val="75000"/>
                    <a:lumOff val="25000"/>
                  </a:prstClr>
                </a:solidFill>
              </a:rPr>
              <a:t>San Leoncio Jamaya, </a:t>
            </a:r>
            <a:r>
              <a:rPr lang="es-MX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Mpio</a:t>
            </a:r>
            <a:r>
              <a:rPr lang="es-MX" dirty="0">
                <a:solidFill>
                  <a:prstClr val="black">
                    <a:lumMod val="75000"/>
                    <a:lumOff val="25000"/>
                  </a:prstClr>
                </a:solidFill>
              </a:rPr>
              <a:t>. Espinal</a:t>
            </a:r>
          </a:p>
          <a:p>
            <a:pPr lvl="0">
              <a:buClr>
                <a:srgbClr val="A53010"/>
              </a:buClr>
            </a:pPr>
            <a:r>
              <a:rPr lang="es-MX" dirty="0">
                <a:solidFill>
                  <a:prstClr val="black">
                    <a:lumMod val="75000"/>
                    <a:lumOff val="25000"/>
                  </a:prstClr>
                </a:solidFill>
              </a:rPr>
              <a:t>La Escalera-Rancho Alegre, </a:t>
            </a:r>
            <a:r>
              <a:rPr lang="es-MX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Mpio</a:t>
            </a:r>
            <a:r>
              <a:rPr lang="es-MX" dirty="0">
                <a:solidFill>
                  <a:prstClr val="black">
                    <a:lumMod val="75000"/>
                    <a:lumOff val="25000"/>
                  </a:prstClr>
                </a:solidFill>
              </a:rPr>
              <a:t>. </a:t>
            </a:r>
            <a:r>
              <a:rPr lang="es-MX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Mecatlán</a:t>
            </a:r>
            <a:endParaRPr lang="es-MX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A53010"/>
              </a:buClr>
            </a:pPr>
            <a:r>
              <a:rPr lang="es-MX" dirty="0">
                <a:solidFill>
                  <a:prstClr val="black">
                    <a:lumMod val="75000"/>
                    <a:lumOff val="25000"/>
                  </a:prstClr>
                </a:solidFill>
              </a:rPr>
              <a:t>Progreso de Zaragoza, 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562164" y="1075765"/>
            <a:ext cx="5298141" cy="578223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MX" dirty="0" smtClean="0"/>
              <a:t>Segunda Etapa (Temática)</a:t>
            </a:r>
            <a:endParaRPr lang="es-MX" dirty="0"/>
          </a:p>
          <a:p>
            <a:r>
              <a:rPr lang="es-MX" b="1" dirty="0" err="1" smtClean="0"/>
              <a:t>Coxquihui</a:t>
            </a:r>
            <a:endParaRPr lang="es-MX" b="1" dirty="0" smtClean="0"/>
          </a:p>
          <a:p>
            <a:r>
              <a:rPr lang="es-MX" dirty="0" smtClean="0"/>
              <a:t>Sistemas Normativos Comunitarios</a:t>
            </a:r>
          </a:p>
          <a:p>
            <a:r>
              <a:rPr lang="es-MX" b="1" dirty="0" smtClean="0"/>
              <a:t>Palmar, </a:t>
            </a:r>
            <a:r>
              <a:rPr lang="es-MX" b="1" dirty="0" err="1" smtClean="0"/>
              <a:t>Tenampulco</a:t>
            </a:r>
            <a:r>
              <a:rPr lang="es-MX" b="1" dirty="0" smtClean="0"/>
              <a:t>, Pue.</a:t>
            </a:r>
          </a:p>
          <a:p>
            <a:r>
              <a:rPr lang="es-MX" dirty="0" smtClean="0"/>
              <a:t>Asuntos Penales</a:t>
            </a:r>
          </a:p>
          <a:p>
            <a:r>
              <a:rPr lang="es-MX" b="1" dirty="0" smtClean="0"/>
              <a:t>Lerdo de Tejada, </a:t>
            </a:r>
            <a:r>
              <a:rPr lang="es-MX" b="1" dirty="0" err="1" smtClean="0"/>
              <a:t>Altotonga</a:t>
            </a:r>
            <a:endParaRPr lang="es-MX" b="1" dirty="0" smtClean="0"/>
          </a:p>
          <a:p>
            <a:r>
              <a:rPr lang="es-MX" dirty="0" smtClean="0"/>
              <a:t>DDHH/Derecho al Desarrollo</a:t>
            </a:r>
          </a:p>
          <a:p>
            <a:r>
              <a:rPr lang="es-MX" b="1" dirty="0" smtClean="0"/>
              <a:t>Gildardo Muñoz, Papantla</a:t>
            </a:r>
          </a:p>
          <a:p>
            <a:r>
              <a:rPr lang="es-MX" dirty="0" smtClean="0"/>
              <a:t>Asuntos Agrarios/Forma de elección de autoridad comunitaria</a:t>
            </a:r>
          </a:p>
          <a:p>
            <a:r>
              <a:rPr lang="es-MX" b="1" dirty="0" smtClean="0"/>
              <a:t>San Marcos, </a:t>
            </a:r>
            <a:r>
              <a:rPr lang="es-MX" b="1" dirty="0" err="1" smtClean="0"/>
              <a:t>Coyutla</a:t>
            </a:r>
            <a:endParaRPr lang="es-MX" b="1" dirty="0" smtClean="0"/>
          </a:p>
          <a:p>
            <a:r>
              <a:rPr lang="es-MX" dirty="0" smtClean="0"/>
              <a:t>Asuntos Agrarios/Derechos de la Mujer</a:t>
            </a:r>
          </a:p>
          <a:p>
            <a:r>
              <a:rPr lang="es-MX" b="1" dirty="0" smtClean="0"/>
              <a:t>Progreso de Zaragoza, </a:t>
            </a:r>
            <a:r>
              <a:rPr lang="es-MX" b="1" dirty="0" err="1" smtClean="0"/>
              <a:t>Coahuitlán</a:t>
            </a:r>
            <a:r>
              <a:rPr lang="es-MX" b="1" dirty="0" smtClean="0"/>
              <a:t> </a:t>
            </a:r>
          </a:p>
          <a:p>
            <a:r>
              <a:rPr lang="es-MX" dirty="0" smtClean="0"/>
              <a:t>Derechos de la Mujer/Violencia Intrafamiliar</a:t>
            </a:r>
          </a:p>
          <a:p>
            <a:r>
              <a:rPr lang="es-MX" b="1" dirty="0" smtClean="0"/>
              <a:t>Buenavista, Espinal</a:t>
            </a:r>
          </a:p>
          <a:p>
            <a:r>
              <a:rPr lang="es-MX" dirty="0" smtClean="0"/>
              <a:t>Asuntos Agrarios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23731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Perfil de la Plantilla Docente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465729"/>
            <a:ext cx="8915400" cy="5392271"/>
          </a:xfrm>
        </p:spPr>
        <p:txBody>
          <a:bodyPr>
            <a:normAutofit lnSpcReduction="10000"/>
          </a:bodyPr>
          <a:lstStyle/>
          <a:p>
            <a:r>
              <a:rPr lang="es-MX" sz="2400" dirty="0" smtClean="0"/>
              <a:t>Lic. Maribel Olarte García. Abogada Totonaco-hablante egresada de la UNAM. Cursa Maestría en Juicios Orales</a:t>
            </a:r>
          </a:p>
          <a:p>
            <a:r>
              <a:rPr lang="es-MX" sz="2400" dirty="0" smtClean="0"/>
              <a:t>Mtra. Vicky Hernández </a:t>
            </a:r>
            <a:r>
              <a:rPr lang="es-MX" sz="2400" dirty="0" err="1" smtClean="0"/>
              <a:t>Hernández</a:t>
            </a:r>
            <a:r>
              <a:rPr lang="es-MX" sz="2400" dirty="0" smtClean="0"/>
              <a:t>. Abogada Nahua-hablante egresada de la UMSNH</a:t>
            </a:r>
          </a:p>
          <a:p>
            <a:r>
              <a:rPr lang="es-MX" sz="2400" dirty="0" smtClean="0"/>
              <a:t>Mtra. Angelina Morales Díaz. Abogada Litigante</a:t>
            </a:r>
          </a:p>
          <a:p>
            <a:r>
              <a:rPr lang="es-MX" sz="2400" dirty="0" smtClean="0"/>
              <a:t>Mtro. Mario Constantino </a:t>
            </a:r>
            <a:r>
              <a:rPr lang="es-MX" sz="2400" dirty="0" err="1" smtClean="0"/>
              <a:t>Toto</a:t>
            </a:r>
            <a:r>
              <a:rPr lang="es-MX" sz="2400" dirty="0" smtClean="0"/>
              <a:t>.</a:t>
            </a:r>
          </a:p>
          <a:p>
            <a:r>
              <a:rPr lang="es-MX" sz="2400" dirty="0" smtClean="0"/>
              <a:t>Dra. Daisy Bernal Lorenzo.</a:t>
            </a:r>
          </a:p>
          <a:p>
            <a:r>
              <a:rPr lang="es-MX" sz="2400" dirty="0" smtClean="0"/>
              <a:t>Mtro. Jesús A. Martell León</a:t>
            </a:r>
          </a:p>
          <a:p>
            <a:r>
              <a:rPr lang="es-MX" sz="2400" dirty="0" smtClean="0"/>
              <a:t>Lic. Eusebio Hernández de la Cruz</a:t>
            </a:r>
          </a:p>
          <a:p>
            <a:r>
              <a:rPr lang="es-MX" sz="2400" dirty="0" smtClean="0"/>
              <a:t>Mtro. Antonino Santiago Isidro</a:t>
            </a:r>
          </a:p>
          <a:p>
            <a:r>
              <a:rPr lang="es-MX" sz="2400" dirty="0" smtClean="0"/>
              <a:t>Dr. Daniel Bello López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11060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EE de carácter metodológico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19518" y="1371599"/>
            <a:ext cx="10502153" cy="5392271"/>
          </a:xfrm>
        </p:spPr>
        <p:txBody>
          <a:bodyPr>
            <a:noAutofit/>
          </a:bodyPr>
          <a:lstStyle/>
          <a:p>
            <a:r>
              <a:rPr lang="es-MX" sz="2800" dirty="0" smtClean="0"/>
              <a:t>Pensamiento Crítico para la resolución de problemas (1P)</a:t>
            </a:r>
            <a:endParaRPr lang="es-MX" sz="2800" dirty="0"/>
          </a:p>
          <a:p>
            <a:r>
              <a:rPr lang="es-MX" sz="2800" dirty="0" smtClean="0"/>
              <a:t>Comunidad y sus instituciones (2 P)</a:t>
            </a:r>
          </a:p>
          <a:p>
            <a:r>
              <a:rPr lang="es-MX" sz="2800" dirty="0" smtClean="0"/>
              <a:t>Metodología para la Investigación vinculada e intervención (3 P)</a:t>
            </a:r>
          </a:p>
          <a:p>
            <a:r>
              <a:rPr lang="es-MX" sz="2800" dirty="0" smtClean="0"/>
              <a:t>Derecho de los pueblos a la libre determinación, autonomía y consulta/Fundamentación </a:t>
            </a:r>
            <a:r>
              <a:rPr lang="es-MX" sz="2800" dirty="0" err="1" smtClean="0"/>
              <a:t>sociojurídica</a:t>
            </a:r>
            <a:r>
              <a:rPr lang="es-MX" sz="2800" dirty="0" smtClean="0"/>
              <a:t> y sistemas de protección de los DDHH  (4 P)</a:t>
            </a:r>
            <a:endParaRPr lang="es-MX" sz="2800" dirty="0"/>
          </a:p>
          <a:p>
            <a:r>
              <a:rPr lang="es-MX" sz="2800" dirty="0" smtClean="0"/>
              <a:t>Sistemas Jurídicos e impartición de justicia indígena (5P)</a:t>
            </a:r>
          </a:p>
          <a:p>
            <a:r>
              <a:rPr lang="es-MX" sz="2800" dirty="0" smtClean="0"/>
              <a:t>Metodología y protocolo de la investigación jurídica (6 P)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127301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Características de la vinculación comunitaria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199965"/>
          </a:xfrm>
        </p:spPr>
        <p:txBody>
          <a:bodyPr>
            <a:normAutofit/>
          </a:bodyPr>
          <a:lstStyle/>
          <a:p>
            <a:r>
              <a:rPr lang="es-MX" sz="2400" dirty="0"/>
              <a:t>C</a:t>
            </a:r>
            <a:r>
              <a:rPr lang="es-MX" sz="2400" dirty="0" smtClean="0"/>
              <a:t>on actores comunitarios, autoridades, y grupos de interesados.</a:t>
            </a:r>
          </a:p>
          <a:p>
            <a:r>
              <a:rPr lang="es-MX" sz="2400" dirty="0" smtClean="0"/>
              <a:t>Diagnóstico </a:t>
            </a:r>
            <a:r>
              <a:rPr lang="es-MX" sz="2400" dirty="0" err="1" smtClean="0"/>
              <a:t>sociojurídico</a:t>
            </a:r>
            <a:endParaRPr lang="es-MX" sz="2400" dirty="0" smtClean="0"/>
          </a:p>
          <a:p>
            <a:r>
              <a:rPr lang="es-MX" sz="2400" dirty="0" smtClean="0"/>
              <a:t>Promoción del Derecho al Desarrollo (ante Problemáticas sociales)</a:t>
            </a:r>
          </a:p>
          <a:p>
            <a:r>
              <a:rPr lang="es-MX" sz="2400" dirty="0" smtClean="0"/>
              <a:t>Talleres de difusión de los DDHH (Mujeres, </a:t>
            </a:r>
            <a:r>
              <a:rPr lang="es-MX" sz="2400" dirty="0" err="1" smtClean="0"/>
              <a:t>Niñxs</a:t>
            </a:r>
            <a:r>
              <a:rPr lang="es-MX" sz="2400" dirty="0" smtClean="0"/>
              <a:t>, etc.)</a:t>
            </a:r>
            <a:endParaRPr lang="es-MX" sz="2400" dirty="0"/>
          </a:p>
          <a:p>
            <a:r>
              <a:rPr lang="es-MX" sz="2400" dirty="0" smtClean="0"/>
              <a:t>Revaloración de Sistemas Normativos Comunitarios</a:t>
            </a:r>
          </a:p>
          <a:p>
            <a:r>
              <a:rPr lang="es-MX" sz="2400" dirty="0" smtClean="0"/>
              <a:t>Derecho a la Consulta</a:t>
            </a:r>
          </a:p>
          <a:p>
            <a:r>
              <a:rPr lang="es-MX" sz="2400" dirty="0" smtClean="0"/>
              <a:t>Jurisdicción Indígena (Desde los propio y lo legislado)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71347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2" y="140016"/>
            <a:ext cx="8911687" cy="720595"/>
          </a:xfrm>
        </p:spPr>
        <p:txBody>
          <a:bodyPr/>
          <a:lstStyle/>
          <a:p>
            <a:r>
              <a:rPr lang="es-MX" dirty="0" smtClean="0"/>
              <a:t>Investigación de sesgo antropológico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09483" y="860611"/>
            <a:ext cx="10044952" cy="5809129"/>
          </a:xfrm>
        </p:spPr>
        <p:txBody>
          <a:bodyPr>
            <a:noAutofit/>
          </a:bodyPr>
          <a:lstStyle/>
          <a:p>
            <a:r>
              <a:rPr lang="es-MX" sz="2000" b="1" dirty="0" smtClean="0"/>
              <a:t>Antropología Jurídica:</a:t>
            </a:r>
          </a:p>
          <a:p>
            <a:r>
              <a:rPr lang="es-MX" sz="2000" dirty="0" smtClean="0"/>
              <a:t>Trabajos etnohistóricos de Victoria </a:t>
            </a:r>
            <a:r>
              <a:rPr lang="es-MX" sz="2000" dirty="0" err="1" smtClean="0"/>
              <a:t>Chenaut</a:t>
            </a:r>
            <a:r>
              <a:rPr lang="es-MX" sz="2000" dirty="0" smtClean="0"/>
              <a:t> (revisión de expedientes, entrevistas, observación; investigación contextualizada al </a:t>
            </a:r>
            <a:r>
              <a:rPr lang="es-MX" sz="2000" dirty="0" err="1" smtClean="0"/>
              <a:t>Totonacapan</a:t>
            </a:r>
            <a:r>
              <a:rPr lang="es-MX" sz="2000" dirty="0" smtClean="0"/>
              <a:t>) </a:t>
            </a:r>
          </a:p>
          <a:p>
            <a:r>
              <a:rPr lang="es-MX" sz="2000" dirty="0" smtClean="0"/>
              <a:t>Rodolfo </a:t>
            </a:r>
            <a:r>
              <a:rPr lang="es-MX" sz="2000" dirty="0" err="1" smtClean="0"/>
              <a:t>Stavenhaguen</a:t>
            </a:r>
            <a:r>
              <a:rPr lang="es-MX" sz="2000" dirty="0" smtClean="0"/>
              <a:t> (9 pasos para el análisis de la costumbre jurídica)</a:t>
            </a:r>
          </a:p>
          <a:p>
            <a:r>
              <a:rPr lang="es-MX" sz="2000" dirty="0" smtClean="0"/>
              <a:t>Jane </a:t>
            </a:r>
            <a:r>
              <a:rPr lang="es-MX" sz="2000" dirty="0" err="1" smtClean="0"/>
              <a:t>Collier</a:t>
            </a:r>
            <a:r>
              <a:rPr lang="es-MX" sz="2000" dirty="0" smtClean="0"/>
              <a:t>. Análisis de Casos </a:t>
            </a:r>
          </a:p>
          <a:p>
            <a:r>
              <a:rPr lang="es-MX" sz="2000" dirty="0" smtClean="0"/>
              <a:t>Honorio </a:t>
            </a:r>
            <a:r>
              <a:rPr lang="es-MX" sz="2000" dirty="0" err="1" smtClean="0"/>
              <a:t>Mendia</a:t>
            </a:r>
            <a:r>
              <a:rPr lang="es-MX" sz="2000" dirty="0" smtClean="0"/>
              <a:t> (</a:t>
            </a:r>
            <a:r>
              <a:rPr lang="es-MX" sz="2000" dirty="0" err="1" smtClean="0"/>
              <a:t>O´dam</a:t>
            </a:r>
            <a:r>
              <a:rPr lang="es-MX" sz="2000" dirty="0" smtClean="0"/>
              <a:t>) y Adriana </a:t>
            </a:r>
            <a:r>
              <a:rPr lang="es-MX" sz="2000" dirty="0" err="1" smtClean="0"/>
              <a:t>Terven</a:t>
            </a:r>
            <a:r>
              <a:rPr lang="es-MX" sz="2000" dirty="0" smtClean="0"/>
              <a:t> (2018). Casos de disputa</a:t>
            </a:r>
          </a:p>
          <a:p>
            <a:r>
              <a:rPr lang="es-MX" sz="2000" dirty="0" smtClean="0"/>
              <a:t>Irene Guadalupe Juárez Ortiz (2018). </a:t>
            </a:r>
            <a:r>
              <a:rPr lang="es-MX" sz="2000" b="1" dirty="0" smtClean="0"/>
              <a:t>Antropología del Derecho </a:t>
            </a:r>
            <a:r>
              <a:rPr lang="es-MX" sz="2000" dirty="0" smtClean="0"/>
              <a:t>(etnografía de las burocracia judicial y el proceso)</a:t>
            </a:r>
          </a:p>
          <a:p>
            <a:r>
              <a:rPr lang="es-MX" sz="2000" dirty="0" smtClean="0"/>
              <a:t>Revisión de </a:t>
            </a:r>
            <a:r>
              <a:rPr lang="es-MX" sz="2000" b="1" dirty="0" smtClean="0"/>
              <a:t>Recomendaciones de DDHH </a:t>
            </a:r>
            <a:r>
              <a:rPr lang="es-MX" sz="2000" dirty="0" smtClean="0"/>
              <a:t>(CEDH, CNAH, CIDH) combinación de la investigación jurídica documental/lo etnográfico (técnica de desempaque) </a:t>
            </a:r>
          </a:p>
          <a:p>
            <a:r>
              <a:rPr lang="es-MX" sz="2000" dirty="0" smtClean="0"/>
              <a:t> Revisión de Documentos (Carpeta Básica del ejido, archivo de agencias municipales, documentos personales de involucrados en procesos judiciales, expedientes de casos juzgados)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3000637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b="1" i="1" dirty="0" smtClean="0"/>
              <a:t>Jane </a:t>
            </a:r>
            <a:r>
              <a:rPr lang="es-MX" b="1" i="1" dirty="0" err="1" smtClean="0"/>
              <a:t>Collier</a:t>
            </a:r>
            <a:r>
              <a:rPr lang="es-MX" b="1" i="1" dirty="0" smtClean="0"/>
              <a:t> (2014)</a:t>
            </a:r>
            <a:br>
              <a:rPr lang="es-MX" b="1" i="1" dirty="0" smtClean="0"/>
            </a:br>
            <a:r>
              <a:rPr lang="es-MX" b="1" i="1" dirty="0" smtClean="0"/>
              <a:t>Análisis de casos “problemáticos”</a:t>
            </a:r>
            <a:endParaRPr lang="es-MX" b="1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6411912"/>
          </a:xfrm>
        </p:spPr>
        <p:txBody>
          <a:bodyPr>
            <a:normAutofit lnSpcReduction="10000"/>
          </a:bodyPr>
          <a:lstStyle/>
          <a:p>
            <a:pPr algn="ctr"/>
            <a:r>
              <a:rPr lang="es-MX" sz="1600" b="1" i="1" dirty="0" smtClean="0"/>
              <a:t>Rodolfo </a:t>
            </a:r>
            <a:r>
              <a:rPr lang="es-MX" sz="1600" b="1" i="1" dirty="0" err="1" smtClean="0"/>
              <a:t>Stavenhaguen</a:t>
            </a:r>
            <a:r>
              <a:rPr lang="es-MX" sz="1600" b="1" i="1" dirty="0" smtClean="0"/>
              <a:t> (1990)</a:t>
            </a:r>
          </a:p>
          <a:p>
            <a:pPr algn="ctr"/>
            <a:r>
              <a:rPr lang="es-MX" sz="1600" b="1" i="1" dirty="0" smtClean="0"/>
              <a:t>Pasos para el análisis de lo jurídico en el Derecho Consuetudinario</a:t>
            </a:r>
          </a:p>
          <a:p>
            <a:pPr lvl="0" algn="just">
              <a:lnSpc>
                <a:spcPct val="107000"/>
              </a:lnSpc>
              <a:spcAft>
                <a:spcPts val="1000"/>
              </a:spcAft>
              <a:buSzPts val="1200"/>
              <a:buFont typeface="+mj-lt"/>
              <a:buAutoNum type="arabicPeriod"/>
            </a:pPr>
            <a:r>
              <a:rPr lang="es-MX" sz="16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Normas </a:t>
            </a:r>
            <a:r>
              <a:rPr lang="es-MX" sz="1600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generales de </a:t>
            </a:r>
            <a:r>
              <a:rPr lang="es-MX" sz="16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comportamiento </a:t>
            </a:r>
            <a:r>
              <a:rPr lang="es-MX" sz="1600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público</a:t>
            </a:r>
          </a:p>
          <a:p>
            <a:pPr lvl="0" algn="just">
              <a:lnSpc>
                <a:spcPct val="107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MX" sz="16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Mantenimiento del orden </a:t>
            </a:r>
            <a:r>
              <a:rPr lang="es-MX" sz="1600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interno</a:t>
            </a:r>
          </a:p>
          <a:p>
            <a:pPr lvl="0" algn="just">
              <a:lnSpc>
                <a:spcPct val="107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MX" sz="16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Definición de derechos y </a:t>
            </a:r>
            <a:r>
              <a:rPr lang="es-MX" sz="1600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obligaciones de los miembros</a:t>
            </a:r>
          </a:p>
          <a:p>
            <a:pPr lvl="0" algn="just">
              <a:lnSpc>
                <a:spcPts val="1265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MX" sz="16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Reglamentación </a:t>
            </a:r>
            <a:r>
              <a:rPr lang="es-MX" sz="1600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sobre el  </a:t>
            </a:r>
            <a:r>
              <a:rPr lang="es-MX" sz="16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acceso y </a:t>
            </a:r>
            <a:r>
              <a:rPr lang="es-MX" sz="1600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distribución </a:t>
            </a:r>
            <a:r>
              <a:rPr lang="es-MX" sz="16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recurso </a:t>
            </a:r>
            <a:r>
              <a:rPr lang="es-MX" sz="1600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escasos (naturales)</a:t>
            </a:r>
          </a:p>
          <a:p>
            <a:pPr lvl="0" algn="just">
              <a:lnSpc>
                <a:spcPct val="107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MX" sz="16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Reglamentación sobre Trasmisión e intercambio de </a:t>
            </a:r>
            <a:r>
              <a:rPr lang="es-MX" sz="1600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bienes y servicios</a:t>
            </a:r>
          </a:p>
          <a:p>
            <a:pPr lvl="0" algn="just">
              <a:lnSpc>
                <a:spcPct val="107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MX" sz="16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Definición y tipificación de delitos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MX" sz="1600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Sanción a </a:t>
            </a:r>
            <a:r>
              <a:rPr lang="es-MX" sz="16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600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conducta delictiva de los individuos</a:t>
            </a:r>
          </a:p>
          <a:p>
            <a:pPr lvl="0" algn="just">
              <a:lnSpc>
                <a:spcPct val="107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MX" sz="1600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Manejo</a:t>
            </a:r>
            <a:r>
              <a:rPr lang="es-MX" sz="16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control y solución de </a:t>
            </a:r>
            <a:r>
              <a:rPr lang="es-MX" sz="1600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conflictos</a:t>
            </a:r>
          </a:p>
          <a:p>
            <a:pPr lvl="0" algn="just">
              <a:lnSpc>
                <a:spcPct val="107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MX" sz="16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Definición </a:t>
            </a:r>
            <a:r>
              <a:rPr lang="es-MX" sz="1600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los cargos y funciones de la autoridad pública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MX" sz="2800" dirty="0" smtClean="0"/>
              <a:t>Casos recordados</a:t>
            </a:r>
          </a:p>
          <a:p>
            <a:r>
              <a:rPr lang="es-MX" sz="2800" dirty="0" smtClean="0"/>
              <a:t>Observación directa de cortes [Juzgados]</a:t>
            </a:r>
          </a:p>
          <a:p>
            <a:r>
              <a:rPr lang="es-MX" sz="2800" dirty="0" smtClean="0"/>
              <a:t>Archivos Judiciales</a:t>
            </a:r>
          </a:p>
          <a:p>
            <a:r>
              <a:rPr lang="es-MX" sz="2800" dirty="0" smtClean="0"/>
              <a:t>Asistente Escribano para registro de casos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72302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0415" y="0"/>
            <a:ext cx="8911687" cy="51889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Vinculación interinstitucional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57400" y="518890"/>
            <a:ext cx="9977718" cy="6339109"/>
          </a:xfrm>
        </p:spPr>
        <p:txBody>
          <a:bodyPr>
            <a:normAutofit fontScale="92500" lnSpcReduction="10000"/>
          </a:bodyPr>
          <a:lstStyle/>
          <a:p>
            <a:r>
              <a:rPr lang="es-MX" dirty="0" smtClean="0"/>
              <a:t>Delegación Étnica CEDH. </a:t>
            </a:r>
          </a:p>
          <a:p>
            <a:r>
              <a:rPr lang="es-MX" dirty="0" smtClean="0"/>
              <a:t>Cuarta </a:t>
            </a:r>
            <a:r>
              <a:rPr lang="es-MX" dirty="0" err="1" smtClean="0"/>
              <a:t>Visitaduria</a:t>
            </a:r>
            <a:r>
              <a:rPr lang="es-MX" dirty="0" smtClean="0"/>
              <a:t> de la CNDH</a:t>
            </a:r>
          </a:p>
          <a:p>
            <a:r>
              <a:rPr lang="es-MX" dirty="0" smtClean="0"/>
              <a:t>Juzgados Indígenas de </a:t>
            </a:r>
            <a:r>
              <a:rPr lang="es-MX" dirty="0" err="1" smtClean="0"/>
              <a:t>Cuetzalán</a:t>
            </a:r>
            <a:r>
              <a:rPr lang="es-MX" dirty="0" smtClean="0"/>
              <a:t>/</a:t>
            </a:r>
            <a:r>
              <a:rPr lang="es-MX" dirty="0" err="1" smtClean="0"/>
              <a:t>Huehuetla</a:t>
            </a:r>
            <a:r>
              <a:rPr lang="es-MX" dirty="0" smtClean="0"/>
              <a:t>, Pue.</a:t>
            </a:r>
          </a:p>
          <a:p>
            <a:r>
              <a:rPr lang="es-MX" dirty="0" smtClean="0"/>
              <a:t>Instancia Municipal de la Mujer de Espinal</a:t>
            </a:r>
          </a:p>
          <a:p>
            <a:pPr lvl="0">
              <a:buClr>
                <a:srgbClr val="A53010"/>
              </a:buClr>
            </a:pPr>
            <a:r>
              <a:rPr lang="es-MX" dirty="0">
                <a:solidFill>
                  <a:prstClr val="black">
                    <a:lumMod val="75000"/>
                    <a:lumOff val="25000"/>
                  </a:prstClr>
                </a:solidFill>
              </a:rPr>
              <a:t>Unidad de Atención Especializada de Asuntos Indígenas FGR</a:t>
            </a:r>
          </a:p>
          <a:p>
            <a:r>
              <a:rPr lang="es-MX" b="1" i="1" dirty="0" smtClean="0"/>
              <a:t>OSC</a:t>
            </a:r>
          </a:p>
          <a:p>
            <a:pPr lvl="0">
              <a:buClr>
                <a:srgbClr val="A53010"/>
              </a:buClr>
            </a:pPr>
            <a:r>
              <a:rPr lang="es-MX" sz="17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Casa de la Mujer Indígena de Papantla, </a:t>
            </a:r>
          </a:p>
          <a:p>
            <a:pPr lvl="0">
              <a:buClr>
                <a:srgbClr val="A53010"/>
              </a:buClr>
            </a:pPr>
            <a:r>
              <a:rPr lang="es-MX" sz="17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Casa de la Mujer Indígena de </a:t>
            </a:r>
            <a:r>
              <a:rPr lang="es-MX" sz="17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Cuetzalán</a:t>
            </a:r>
            <a:endParaRPr lang="es-MX" sz="17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r>
              <a:rPr lang="es-MX" dirty="0" smtClean="0"/>
              <a:t>Organización Independiente Totonaca (</a:t>
            </a:r>
            <a:r>
              <a:rPr lang="es-MX" dirty="0" err="1" smtClean="0"/>
              <a:t>Huehuetla</a:t>
            </a:r>
            <a:r>
              <a:rPr lang="es-MX" dirty="0" smtClean="0"/>
              <a:t>) </a:t>
            </a:r>
          </a:p>
          <a:p>
            <a:r>
              <a:rPr lang="es-MX" dirty="0" err="1" smtClean="0"/>
              <a:t>Tlacacihualis</a:t>
            </a:r>
            <a:r>
              <a:rPr lang="es-MX" dirty="0" smtClean="0"/>
              <a:t> A.C. San Miguel </a:t>
            </a:r>
            <a:r>
              <a:rPr lang="es-MX" dirty="0" err="1" smtClean="0"/>
              <a:t>Tzinacapan</a:t>
            </a:r>
            <a:r>
              <a:rPr lang="es-MX" dirty="0" smtClean="0"/>
              <a:t>, </a:t>
            </a:r>
            <a:r>
              <a:rPr lang="es-MX" dirty="0" err="1" smtClean="0"/>
              <a:t>Mpio</a:t>
            </a:r>
            <a:r>
              <a:rPr lang="es-MX" dirty="0" smtClean="0"/>
              <a:t>., </a:t>
            </a:r>
            <a:r>
              <a:rPr lang="es-MX" dirty="0" err="1" smtClean="0"/>
              <a:t>Cuetzalán</a:t>
            </a:r>
            <a:r>
              <a:rPr lang="es-MX" dirty="0" smtClean="0"/>
              <a:t>, Pue.</a:t>
            </a:r>
          </a:p>
          <a:p>
            <a:r>
              <a:rPr lang="es-MX" dirty="0" smtClean="0"/>
              <a:t>Radio </a:t>
            </a:r>
            <a:r>
              <a:rPr lang="es-MX" dirty="0" err="1" smtClean="0"/>
              <a:t>Huaya</a:t>
            </a:r>
            <a:r>
              <a:rPr lang="es-MX" dirty="0" smtClean="0"/>
              <a:t> “La Voz de los Campesinos”</a:t>
            </a:r>
          </a:p>
          <a:p>
            <a:r>
              <a:rPr lang="es-MX" b="1" i="1" dirty="0" smtClean="0"/>
              <a:t>Académica</a:t>
            </a:r>
          </a:p>
          <a:p>
            <a:r>
              <a:rPr lang="es-MX" dirty="0" smtClean="0"/>
              <a:t>Centro de Estudios sobre Derecho, Globalización y Seguridad UV/Clínica de Litigio Estratégico----Monitoreo de DDHH: Educación, Salud y a la NO discriminación</a:t>
            </a:r>
          </a:p>
          <a:p>
            <a:r>
              <a:rPr lang="es-MX" dirty="0" smtClean="0"/>
              <a:t>COLSAN (Francisco López </a:t>
            </a:r>
            <a:r>
              <a:rPr lang="es-MX" dirty="0" err="1" smtClean="0"/>
              <a:t>Barcenas</a:t>
            </a:r>
            <a:r>
              <a:rPr lang="es-MX" dirty="0" smtClean="0"/>
              <a:t>/Agustín Ávila Méndez)</a:t>
            </a:r>
          </a:p>
          <a:p>
            <a:r>
              <a:rPr lang="es-MX" dirty="0" smtClean="0"/>
              <a:t>CIESAS Golfo (Victoria </a:t>
            </a:r>
            <a:r>
              <a:rPr lang="es-MX" dirty="0" err="1" smtClean="0"/>
              <a:t>Chenaut</a:t>
            </a:r>
            <a:r>
              <a:rPr lang="es-MX" dirty="0" smtClean="0"/>
              <a:t>)  COLMICH (Carmen Ventura Patiño) </a:t>
            </a:r>
          </a:p>
          <a:p>
            <a:r>
              <a:rPr lang="es-MX" b="1" dirty="0" smtClean="0"/>
              <a:t>RELAJU    </a:t>
            </a:r>
          </a:p>
          <a:p>
            <a:r>
              <a:rPr lang="es-MX" b="1" dirty="0" smtClean="0"/>
              <a:t>RMEMS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15769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653361"/>
          </a:xfrm>
        </p:spPr>
        <p:txBody>
          <a:bodyPr/>
          <a:lstStyle/>
          <a:p>
            <a:pPr algn="ctr"/>
            <a:r>
              <a:rPr lang="es-MX" dirty="0" smtClean="0"/>
              <a:t>Relacionamiento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589212" y="1277471"/>
            <a:ext cx="4313864" cy="5042647"/>
          </a:xfrm>
        </p:spPr>
        <p:txBody>
          <a:bodyPr>
            <a:normAutofit/>
          </a:bodyPr>
          <a:lstStyle/>
          <a:p>
            <a:pPr lvl="0" algn="ctr">
              <a:buClr>
                <a:srgbClr val="A53010"/>
              </a:buClr>
            </a:pPr>
            <a:r>
              <a:rPr lang="es-MX" sz="1700" dirty="0">
                <a:solidFill>
                  <a:prstClr val="black">
                    <a:lumMod val="75000"/>
                    <a:lumOff val="25000"/>
                  </a:prstClr>
                </a:solidFill>
              </a:rPr>
              <a:t>Visitas </a:t>
            </a:r>
            <a:r>
              <a:rPr lang="es-MX" sz="17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a:</a:t>
            </a:r>
          </a:p>
          <a:p>
            <a:pPr lvl="0">
              <a:buClr>
                <a:srgbClr val="A53010"/>
              </a:buClr>
            </a:pPr>
            <a:r>
              <a:rPr lang="es-MX" sz="17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s-MX" sz="17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Tribunal Agrario de </a:t>
            </a:r>
            <a:r>
              <a:rPr lang="es-MX" sz="17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Tuxpan</a:t>
            </a:r>
          </a:p>
          <a:p>
            <a:pPr lvl="0">
              <a:buClr>
                <a:srgbClr val="A53010"/>
              </a:buClr>
            </a:pPr>
            <a:r>
              <a:rPr lang="es-MX" sz="17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Módulos Procuraduría Agraria</a:t>
            </a:r>
            <a:endParaRPr lang="es-MX" sz="17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A53010"/>
              </a:buClr>
            </a:pPr>
            <a:r>
              <a:rPr lang="es-MX" sz="1700" dirty="0">
                <a:solidFill>
                  <a:prstClr val="black">
                    <a:lumMod val="75000"/>
                    <a:lumOff val="25000"/>
                  </a:prstClr>
                </a:solidFill>
              </a:rPr>
              <a:t>Unidad </a:t>
            </a:r>
            <a:r>
              <a:rPr lang="es-MX" sz="17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Integral de </a:t>
            </a:r>
            <a:r>
              <a:rPr lang="es-MX" sz="17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Procuración de Justicia de Papantla  (Juzgados civiles, penales)</a:t>
            </a:r>
          </a:p>
          <a:p>
            <a:pPr lvl="0">
              <a:buClr>
                <a:srgbClr val="A53010"/>
              </a:buClr>
            </a:pPr>
            <a:r>
              <a:rPr lang="es-MX" sz="17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CERESO </a:t>
            </a:r>
            <a:r>
              <a:rPr lang="es-MX" sz="17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Papantla</a:t>
            </a:r>
          </a:p>
          <a:p>
            <a:pPr lvl="0">
              <a:buClr>
                <a:srgbClr val="A53010"/>
              </a:buClr>
            </a:pPr>
            <a:r>
              <a:rPr lang="es-MX" sz="17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Juzgados Indígenas de: </a:t>
            </a:r>
          </a:p>
          <a:p>
            <a:pPr lvl="0">
              <a:buClr>
                <a:srgbClr val="A53010"/>
              </a:buClr>
            </a:pPr>
            <a:r>
              <a:rPr lang="es-MX" sz="17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Huehuetla</a:t>
            </a:r>
            <a:r>
              <a:rPr lang="es-MX" sz="17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</a:p>
          <a:p>
            <a:pPr lvl="0">
              <a:buClr>
                <a:srgbClr val="A53010"/>
              </a:buClr>
            </a:pPr>
            <a:r>
              <a:rPr lang="es-MX" sz="17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Cuetzalán</a:t>
            </a:r>
            <a:endParaRPr lang="es-MX" sz="17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A53010"/>
              </a:buClr>
            </a:pPr>
            <a:r>
              <a:rPr lang="es-MX" sz="17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Comisión de Género, Cámara de Diputados</a:t>
            </a:r>
          </a:p>
          <a:p>
            <a:pPr lvl="0">
              <a:buClr>
                <a:srgbClr val="A53010"/>
              </a:buClr>
            </a:pPr>
            <a:r>
              <a:rPr lang="es-MX" sz="17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Barra de Abogados </a:t>
            </a:r>
            <a:r>
              <a:rPr lang="es-MX" sz="17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</a:t>
            </a:r>
            <a:r>
              <a:rPr lang="es-MX" sz="17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apantla</a:t>
            </a:r>
            <a:endParaRPr lang="es-MX" sz="17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es-MX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7190746" y="1277471"/>
            <a:ext cx="4817477" cy="4626373"/>
          </a:xfrm>
        </p:spPr>
        <p:txBody>
          <a:bodyPr>
            <a:normAutofit/>
          </a:bodyPr>
          <a:lstStyle/>
          <a:p>
            <a:pPr lvl="0" algn="ctr">
              <a:buClr>
                <a:srgbClr val="A53010"/>
              </a:buClr>
            </a:pPr>
            <a:r>
              <a:rPr lang="es-MX" sz="17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Por trabajo  en campo Estudiantes con:</a:t>
            </a:r>
          </a:p>
          <a:p>
            <a:pPr lvl="0">
              <a:buClr>
                <a:srgbClr val="A53010"/>
              </a:buClr>
            </a:pPr>
            <a:r>
              <a:rPr lang="es-MX" sz="17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Sindicaturas </a:t>
            </a:r>
            <a:r>
              <a:rPr lang="es-MX" sz="1700" dirty="0">
                <a:solidFill>
                  <a:prstClr val="black">
                    <a:lumMod val="75000"/>
                    <a:lumOff val="25000"/>
                  </a:prstClr>
                </a:solidFill>
              </a:rPr>
              <a:t>y Juzgados municipales: </a:t>
            </a:r>
            <a:endParaRPr lang="es-MX" sz="17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A53010"/>
              </a:buClr>
            </a:pPr>
            <a:r>
              <a:rPr lang="es-MX" sz="17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Filomeno </a:t>
            </a:r>
            <a:r>
              <a:rPr lang="es-MX" sz="1700" dirty="0">
                <a:solidFill>
                  <a:prstClr val="black">
                    <a:lumMod val="75000"/>
                    <a:lumOff val="25000"/>
                  </a:prstClr>
                </a:solidFill>
              </a:rPr>
              <a:t>Mata, </a:t>
            </a:r>
            <a:endParaRPr lang="es-MX" sz="17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A53010"/>
              </a:buClr>
            </a:pPr>
            <a:r>
              <a:rPr lang="es-MX" sz="17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Coahuitlán</a:t>
            </a:r>
            <a:r>
              <a:rPr lang="es-MX" sz="1700" dirty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endParaRPr lang="es-MX" sz="17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A53010"/>
              </a:buClr>
            </a:pPr>
            <a:r>
              <a:rPr lang="es-MX" sz="17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Zozocolco</a:t>
            </a:r>
            <a:r>
              <a:rPr lang="es-MX" sz="1700" dirty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endParaRPr lang="es-MX" sz="17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A53010"/>
              </a:buClr>
            </a:pPr>
            <a:r>
              <a:rPr lang="es-MX" sz="17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Coxquihui</a:t>
            </a:r>
            <a:endParaRPr lang="es-MX" sz="17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A53010"/>
              </a:buClr>
            </a:pPr>
            <a:endParaRPr lang="es-MX" sz="17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A53010"/>
              </a:buClr>
            </a:pPr>
            <a:r>
              <a:rPr lang="es-MX" sz="17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Estudiantes </a:t>
            </a:r>
            <a:r>
              <a:rPr lang="es-MX" sz="17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 autoridades comunitarias: </a:t>
            </a:r>
            <a:endParaRPr lang="es-MX" sz="17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A53010"/>
              </a:buClr>
            </a:pPr>
            <a:r>
              <a:rPr lang="es-MX" sz="17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agentes </a:t>
            </a:r>
            <a:r>
              <a:rPr lang="es-MX" sz="1700" dirty="0">
                <a:solidFill>
                  <a:prstClr val="black">
                    <a:lumMod val="75000"/>
                    <a:lumOff val="25000"/>
                  </a:prstClr>
                </a:solidFill>
              </a:rPr>
              <a:t>y </a:t>
            </a:r>
            <a:r>
              <a:rPr lang="es-MX" sz="17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subagentes municipales </a:t>
            </a:r>
          </a:p>
          <a:p>
            <a:pPr lvl="0">
              <a:buClr>
                <a:srgbClr val="A53010"/>
              </a:buClr>
            </a:pPr>
            <a:r>
              <a:rPr lang="es-MX" sz="17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comisariados </a:t>
            </a:r>
            <a:r>
              <a:rPr lang="es-MX" sz="17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ejidales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71656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35749"/>
          </a:xfrm>
        </p:spPr>
        <p:txBody>
          <a:bodyPr/>
          <a:lstStyle/>
          <a:p>
            <a:r>
              <a:rPr lang="es-MX" dirty="0" smtClean="0"/>
              <a:t>Trabajo en campo: </a:t>
            </a:r>
            <a:r>
              <a:rPr lang="es-MX" dirty="0" smtClean="0"/>
              <a:t>Comunidades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775011"/>
            <a:ext cx="8915400" cy="4867835"/>
          </a:xfrm>
        </p:spPr>
        <p:txBody>
          <a:bodyPr>
            <a:normAutofit/>
          </a:bodyPr>
          <a:lstStyle/>
          <a:p>
            <a:r>
              <a:rPr lang="es-MX" dirty="0" smtClean="0"/>
              <a:t>Sección 101 Recorrido exploratorio por NUEVAS RUTAS</a:t>
            </a:r>
          </a:p>
          <a:p>
            <a:r>
              <a:rPr lang="es-MX" dirty="0" smtClean="0"/>
              <a:t>Sección 301 (Sistemas Normativos comunitarios/Talleres)</a:t>
            </a:r>
          </a:p>
          <a:p>
            <a:r>
              <a:rPr lang="es-MX" b="1" i="1" dirty="0" smtClean="0"/>
              <a:t>Papantla</a:t>
            </a:r>
            <a:r>
              <a:rPr lang="es-MX" dirty="0" smtClean="0"/>
              <a:t>:</a:t>
            </a:r>
          </a:p>
          <a:p>
            <a:r>
              <a:rPr lang="es-MX" dirty="0" smtClean="0"/>
              <a:t>Poza Larga</a:t>
            </a:r>
          </a:p>
          <a:p>
            <a:r>
              <a:rPr lang="es-MX" dirty="0" smtClean="0"/>
              <a:t>Vicente Guerrero/La </a:t>
            </a:r>
            <a:r>
              <a:rPr lang="es-MX" dirty="0" err="1" smtClean="0"/>
              <a:t>Guasima</a:t>
            </a:r>
            <a:endParaRPr lang="es-MX" dirty="0" smtClean="0"/>
          </a:p>
          <a:p>
            <a:r>
              <a:rPr lang="es-MX" dirty="0" smtClean="0"/>
              <a:t>La Isla</a:t>
            </a:r>
          </a:p>
          <a:p>
            <a:r>
              <a:rPr lang="es-MX" b="1" i="1" dirty="0" err="1" smtClean="0"/>
              <a:t>Coyutla</a:t>
            </a:r>
            <a:r>
              <a:rPr lang="es-MX" b="1" i="1" dirty="0" smtClean="0"/>
              <a:t>:</a:t>
            </a:r>
          </a:p>
          <a:p>
            <a:r>
              <a:rPr lang="es-MX" dirty="0" smtClean="0"/>
              <a:t>El Paso (</a:t>
            </a:r>
            <a:r>
              <a:rPr lang="es-MX" dirty="0" err="1" smtClean="0"/>
              <a:t>Puxtla</a:t>
            </a:r>
            <a:r>
              <a:rPr lang="es-MX" dirty="0" smtClean="0"/>
              <a:t>)</a:t>
            </a:r>
          </a:p>
          <a:p>
            <a:r>
              <a:rPr lang="es-MX" dirty="0" smtClean="0"/>
              <a:t>Buenavista (Vistahermosa de Madero, </a:t>
            </a:r>
            <a:r>
              <a:rPr lang="es-MX" dirty="0" err="1" smtClean="0"/>
              <a:t>Pap</a:t>
            </a:r>
            <a:r>
              <a:rPr lang="es-MX" dirty="0" smtClean="0"/>
              <a:t>.)</a:t>
            </a:r>
          </a:p>
          <a:p>
            <a:r>
              <a:rPr lang="es-MX" b="1" i="1" dirty="0" err="1" smtClean="0"/>
              <a:t>Mecatlan</a:t>
            </a:r>
            <a:r>
              <a:rPr lang="es-MX" dirty="0" err="1" smtClean="0"/>
              <a:t>-Puxtla</a:t>
            </a:r>
            <a:endParaRPr lang="es-MX" dirty="0" smtClean="0"/>
          </a:p>
          <a:p>
            <a:r>
              <a:rPr lang="es-MX" b="1" i="1" dirty="0" smtClean="0"/>
              <a:t>Filomeno Mata</a:t>
            </a:r>
            <a:r>
              <a:rPr lang="es-MX" dirty="0" smtClean="0"/>
              <a:t>-Col. Heliodoro Dávila</a:t>
            </a:r>
          </a:p>
          <a:p>
            <a:r>
              <a:rPr lang="es-MX" b="1" i="1" dirty="0" err="1" smtClean="0"/>
              <a:t>Zozocolco</a:t>
            </a:r>
            <a:r>
              <a:rPr lang="es-MX" dirty="0" err="1" smtClean="0"/>
              <a:t>-Anayal</a:t>
            </a:r>
            <a:endParaRPr lang="es-MX" dirty="0" smtClean="0"/>
          </a:p>
          <a:p>
            <a:pPr marL="0" indent="0">
              <a:buNone/>
            </a:pP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34130068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144</TotalTime>
  <Words>823</Words>
  <Application>Microsoft Office PowerPoint</Application>
  <PresentationFormat>Panorámica</PresentationFormat>
  <Paragraphs>126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 3</vt:lpstr>
      <vt:lpstr>Espiral</vt:lpstr>
      <vt:lpstr>La investigación en la LDEPLUJ</vt:lpstr>
      <vt:lpstr>Perfil de la Plantilla Docente</vt:lpstr>
      <vt:lpstr>EE de carácter metodológico</vt:lpstr>
      <vt:lpstr>Características de la vinculación comunitaria</vt:lpstr>
      <vt:lpstr>Investigación de sesgo antropológico</vt:lpstr>
      <vt:lpstr>Jane Collier (2014) Análisis de casos “problemáticos”</vt:lpstr>
      <vt:lpstr>Vinculación interinstitucional</vt:lpstr>
      <vt:lpstr>Relacionamiento </vt:lpstr>
      <vt:lpstr>Trabajo en campo: Comunidades</vt:lpstr>
      <vt:lpstr>Trabajo en campo: Comunidades/temáticas (Primera Generación)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investigación en la LDEPLUJ</dc:title>
  <dc:creator>Videoconferencias</dc:creator>
  <cp:lastModifiedBy>Videoconferencias</cp:lastModifiedBy>
  <cp:revision>20</cp:revision>
  <dcterms:created xsi:type="dcterms:W3CDTF">2019-11-14T06:40:39Z</dcterms:created>
  <dcterms:modified xsi:type="dcterms:W3CDTF">2019-11-16T02:28:57Z</dcterms:modified>
</cp:coreProperties>
</file>