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0"/>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313"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9144000" cy="5143500" type="screen16x9"/>
  <p:notesSz cx="6858000" cy="9144000"/>
  <p:embeddedFontLst>
    <p:embeddedFont>
      <p:font typeface="PT Sans Narrow" panose="020B0604020202020204" charset="0"/>
      <p:regular r:id="rId61"/>
      <p:bold r:id="rId62"/>
    </p:embeddedFont>
    <p:embeddedFont>
      <p:font typeface="Roboto" panose="020B0604020202020204" charset="0"/>
      <p:regular r:id="rId63"/>
      <p:bold r:id="rId64"/>
      <p:italic r:id="rId65"/>
      <p:boldItalic r:id="rId66"/>
    </p:embeddedFont>
    <p:embeddedFont>
      <p:font typeface="Cormorant Garamond" panose="020B0604020202020204" charset="0"/>
      <p:regular r:id="rId67"/>
      <p:bold r:id="rId68"/>
      <p:italic r:id="rId69"/>
      <p:boldItalic r:id="rId70"/>
    </p:embeddedFont>
    <p:embeddedFont>
      <p:font typeface="Open Sans" panose="020B0604020202020204" charset="0"/>
      <p:regular r:id="rId71"/>
      <p:bold r:id="rId72"/>
      <p:italic r:id="rId73"/>
      <p:boldItalic r:id="rId74"/>
    </p:embeddedFont>
    <p:embeddedFont>
      <p:font typeface="EB Garamond" panose="020B060402020202020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7F6030-06E7-4121-B885-806FA1267A1F}">
  <a:tblStyle styleId="{4C7F6030-06E7-4121-B885-806FA1267A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3"/>
    <p:restoredTop sz="94658"/>
  </p:normalViewPr>
  <p:slideViewPr>
    <p:cSldViewPr snapToGrid="0">
      <p:cViewPr varScale="1">
        <p:scale>
          <a:sx n="126" d="100"/>
          <a:sy n="126" d="100"/>
        </p:scale>
        <p:origin x="2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fntdata"/><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2afbdf2ed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2afbdf2ed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2afbdf2edf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2afbdf2edf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afbdf2ed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afbdf2ed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afbdf2edf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2afbdf2edf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2afbdf2edf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2afbdf2edf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2afbdf2edf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2afbdf2edf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adf59397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2adf59397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21094784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521094784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296ccc78c4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296ccc78c4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ab0fb8c3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2ab0fb8c3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2ab0fb8c3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2ab0fb8c3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2ab0fb8c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2ab0fb8c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2ace2e8e9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2ace2e8e9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521094784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521094784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521094784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521094784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521094784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521094784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521094784e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521094784e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21094784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521094784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55520703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55520703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555207039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555207039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552070390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5552070390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52109478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52109478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5552070390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55207039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5552070390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555207039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2afbdf2edf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2afbdf2ed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5552070390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5552070390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5552070390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5552070390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2afbdf2edf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2afbdf2edf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2afbdf2edf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2afbdf2edf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2afbdf2e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2afbdf2e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2afbdf2ed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2afbdf2ed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521094784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521094784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2afbdf2edf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2afbdf2ed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521094784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521094784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521094784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521094784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296ccc78c4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296ccc78c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2adf5939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2adf5939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521094784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521094784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521094784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521094784e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521094784e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521094784e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521094784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521094784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2ad1a6e9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2ad1a6e9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521094784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521094784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ace2e8e9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ace2e8e9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521094784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521094784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21094784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21094784e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521094784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521094784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521094784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521094784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2afbdf2edf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2afbdf2edf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2ace2e8e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2ace2e8e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296ccc78c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296ccc78c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2afbdf2ed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2afbdf2ed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21094784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2109478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3ec8d29b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3ec8d29b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afbdf2edf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afbdf2edf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2afbdf2edf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2afbdf2edf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arth.google.com/web/search/bordo+poniente+basura/@19.44346386,-98.98452417,2230.89220096a,40028.88743711d,35y,0h,0t,0r/data=CigiJgokCeqOkieDjzZAETuFAzsaETBAGU7atjCvjlfAIbnWpQR9Rlr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hyperlink" Target="https://earth.google.com/web/search/bordo+poniente+basura/@19.44346386,-98.98452417,2230.89220096a,40028.88743711d,35y,0h,0t,0r/data=CigiJgokCeqOkieDjzZAETuFAzsaETBAGU7atjCvjlfAIbnWpQR9Rlr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biblioteca.semarnat.gob.mx/janium/Documentos/Ciga/agenda/DOFsr/148.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biblioteca.semarnat.gob.mx/janium/Documentos/Ciga/agenda/DOFsr/148.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b.mx/cms/uploads/attachment/file/187445/Veracruz.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uv.mx/cosustenta/files/2020/12/Plan-Maestro-de-Sustentabilidad-UV-2030.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biblioteca.semarnat.gob.mx/janium/Documentos/Ciga/libros2009/CD001028.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s://www.nist.gov/news-events/news/2022/04/nist-study-shows-everyday-plastic-products-release-trillions-microscopic"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www.efsa.europa.eu/en/topics"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d5RNwmLQ8w&amp;t=11s" TargetMode="External"/><Relationship Id="rId7" Type="http://schemas.openxmlformats.org/officeDocument/2006/relationships/hyperlink" Target="https://forms.gle/BqEtaYCdDpeSH3UK7"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forms.gle/UE7muNZqcqmdby5C9" TargetMode="External"/><Relationship Id="rId5" Type="http://schemas.openxmlformats.org/officeDocument/2006/relationships/hyperlink" Target="https://kaniwa.wordpress.com/importancia-de-la-gestion-de-residuos-solidos-en-bibliotecas-universitarias/" TargetMode="External"/><Relationship Id="rId4" Type="http://schemas.openxmlformats.org/officeDocument/2006/relationships/hyperlink" Target="https://www.youtube.com/watch?v=0HZl9_MhwFc"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casanchez@uv.mx"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forms.gle/pz6jCT2otGRqBGJQ6"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gob.mx/cms/uploads/attachment/file/40809/2015_lgeepa.pdf"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www.uv.mx/legislacion/files/2021/06/Reglamento-Gestion-Sustentabilidad-2021.pdf" TargetMode="External"/><Relationship Id="rId5" Type="http://schemas.openxmlformats.org/officeDocument/2006/relationships/hyperlink" Target="https://www.uv.mx/cosustenta/files/2020/12/Plan-Maestro-de-Sustentabilidad-UV-2030.pdf" TargetMode="External"/><Relationship Id="rId4" Type="http://schemas.openxmlformats.org/officeDocument/2006/relationships/hyperlink" Target="https://www.gob.mx/cms/uploads/attachment/file/187445/Veracruz.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efsa.europa.eu/en/topics"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hyperlink" Target="https://www.ecofestes.com/por-que-es-importante-el-plastico-libre-de-bisfenol-n-72-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6755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 sz="3759"/>
              <a:t>La importancia de la gestión de residuos sólidos en bibliotecas universitarias</a:t>
            </a:r>
            <a:endParaRPr sz="3759"/>
          </a:p>
        </p:txBody>
      </p:sp>
      <p:sp>
        <p:nvSpPr>
          <p:cNvPr id="67" name="Google Shape;67;p13"/>
          <p:cNvSpPr txBox="1">
            <a:spLocks noGrp="1"/>
          </p:cNvSpPr>
          <p:nvPr>
            <p:ph type="subTitle" idx="1"/>
          </p:nvPr>
        </p:nvSpPr>
        <p:spPr>
          <a:xfrm>
            <a:off x="2137225" y="3002444"/>
            <a:ext cx="4870500" cy="363000"/>
          </a:xfrm>
          <a:prstGeom prst="rect">
            <a:avLst/>
          </a:prstGeom>
        </p:spPr>
        <p:txBody>
          <a:bodyPr spcFirstLastPara="1" wrap="square" lIns="91425" tIns="91425" rIns="91425" bIns="91425" anchor="t" anchorCtr="0">
            <a:normAutofit fontScale="92500" lnSpcReduction="10000"/>
          </a:bodyPr>
          <a:lstStyle/>
          <a:p>
            <a:pPr marL="0" lvl="0" indent="0" algn="ctr" rtl="0">
              <a:lnSpc>
                <a:spcPct val="80000"/>
              </a:lnSpc>
              <a:spcBef>
                <a:spcPts val="0"/>
              </a:spcBef>
              <a:spcAft>
                <a:spcPts val="0"/>
              </a:spcAft>
              <a:buNone/>
            </a:pPr>
            <a:r>
              <a:rPr lang="es" sz="1700"/>
              <a:t>Biól. Carlos Alberto Sánchez Velasco</a:t>
            </a:r>
            <a:endParaRPr sz="1700"/>
          </a:p>
        </p:txBody>
      </p:sp>
      <p:sp>
        <p:nvSpPr>
          <p:cNvPr id="68" name="Google Shape;68;p13"/>
          <p:cNvSpPr txBox="1">
            <a:spLocks noGrp="1"/>
          </p:cNvSpPr>
          <p:nvPr>
            <p:ph type="subTitle" idx="1"/>
          </p:nvPr>
        </p:nvSpPr>
        <p:spPr>
          <a:xfrm>
            <a:off x="1004150" y="4204325"/>
            <a:ext cx="7136700" cy="363000"/>
          </a:xfrm>
          <a:prstGeom prst="rect">
            <a:avLst/>
          </a:prstGeom>
        </p:spPr>
        <p:txBody>
          <a:bodyPr spcFirstLastPara="1" wrap="square" lIns="91425" tIns="91425" rIns="91425" bIns="91425" anchor="t" anchorCtr="0">
            <a:normAutofit fontScale="92500" lnSpcReduction="10000"/>
          </a:bodyPr>
          <a:lstStyle/>
          <a:p>
            <a:pPr marL="0" lvl="0" indent="0" algn="ctr" rtl="0">
              <a:lnSpc>
                <a:spcPct val="80000"/>
              </a:lnSpc>
              <a:spcBef>
                <a:spcPts val="0"/>
              </a:spcBef>
              <a:spcAft>
                <a:spcPts val="0"/>
              </a:spcAft>
              <a:buNone/>
            </a:pPr>
            <a:r>
              <a:rPr lang="es" sz="1700"/>
              <a:t>Dirección General de Bibliotecas de la Universidad Veracruzana, 2023</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238950" y="257975"/>
            <a:ext cx="3230400" cy="1389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Clr>
                <a:schemeClr val="dk1"/>
              </a:buClr>
              <a:buSzPts val="1100"/>
              <a:buFont typeface="Arial"/>
              <a:buNone/>
            </a:pPr>
            <a:r>
              <a:rPr lang="es" sz="2500">
                <a:solidFill>
                  <a:schemeClr val="dk2"/>
                </a:solidFill>
              </a:rPr>
              <a:t>Lixiviados tóxicos</a:t>
            </a:r>
            <a:endParaRPr sz="2500"/>
          </a:p>
        </p:txBody>
      </p:sp>
      <p:pic>
        <p:nvPicPr>
          <p:cNvPr id="122" name="Google Shape;122;p22"/>
          <p:cNvPicPr preferRelativeResize="0"/>
          <p:nvPr/>
        </p:nvPicPr>
        <p:blipFill>
          <a:blip r:embed="rId3">
            <a:alphaModFix/>
          </a:blip>
          <a:stretch>
            <a:fillRect/>
          </a:stretch>
        </p:blipFill>
        <p:spPr>
          <a:xfrm>
            <a:off x="3147325" y="107375"/>
            <a:ext cx="5896224" cy="4740975"/>
          </a:xfrm>
          <a:prstGeom prst="rect">
            <a:avLst/>
          </a:prstGeom>
          <a:noFill/>
          <a:ln>
            <a:noFill/>
          </a:ln>
        </p:spPr>
      </p:pic>
      <p:cxnSp>
        <p:nvCxnSpPr>
          <p:cNvPr id="123" name="Google Shape;123;p22"/>
          <p:cNvCxnSpPr/>
          <p:nvPr/>
        </p:nvCxnSpPr>
        <p:spPr>
          <a:xfrm>
            <a:off x="2503100" y="588100"/>
            <a:ext cx="2182200" cy="1620900"/>
          </a:xfrm>
          <a:prstGeom prst="straightConnector1">
            <a:avLst/>
          </a:prstGeom>
          <a:noFill/>
          <a:ln w="28575" cap="flat" cmpd="sng">
            <a:solidFill>
              <a:srgbClr val="FF0000"/>
            </a:solidFill>
            <a:prstDash val="solid"/>
            <a:round/>
            <a:headEnd type="none" w="med" len="med"/>
            <a:tailEnd type="triangle" w="med" len="med"/>
          </a:ln>
        </p:spPr>
      </p:cxnSp>
      <p:sp>
        <p:nvSpPr>
          <p:cNvPr id="124" name="Google Shape;124;p22"/>
          <p:cNvSpPr txBox="1"/>
          <p:nvPr/>
        </p:nvSpPr>
        <p:spPr>
          <a:xfrm>
            <a:off x="238950" y="910225"/>
            <a:ext cx="26394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40C28"/>
                </a:solidFill>
              </a:rPr>
              <a:t>Contienen elevadas concentraciones de materia orgánica</a:t>
            </a:r>
            <a:r>
              <a:rPr lang="es" sz="1500">
                <a:solidFill>
                  <a:srgbClr val="202124"/>
                </a:solidFill>
                <a:highlight>
                  <a:srgbClr val="FFFFFF"/>
                </a:highlight>
              </a:rPr>
              <a:t>. </a:t>
            </a:r>
            <a:r>
              <a:rPr lang="es" sz="1500">
                <a:solidFill>
                  <a:srgbClr val="040C28"/>
                </a:solidFill>
              </a:rPr>
              <a:t>Concentraciones de nitrógeno, principalmente en forma de amonio</a:t>
            </a:r>
            <a:r>
              <a:rPr lang="es" sz="1500">
                <a:solidFill>
                  <a:srgbClr val="202124"/>
                </a:solidFill>
                <a:highlight>
                  <a:srgbClr val="FFFFFF"/>
                </a:highlight>
              </a:rPr>
              <a:t>. </a:t>
            </a:r>
            <a:r>
              <a:rPr lang="es" sz="1500">
                <a:solidFill>
                  <a:srgbClr val="040C28"/>
                </a:solidFill>
              </a:rPr>
              <a:t>Altas concentraciones en sales, principalmente cloruros y sulfatos</a:t>
            </a:r>
            <a:r>
              <a:rPr lang="es" sz="1500">
                <a:solidFill>
                  <a:srgbClr val="202124"/>
                </a:solidFill>
                <a:highlight>
                  <a:srgbClr val="FFFFFF"/>
                </a:highlight>
              </a:rPr>
              <a:t>.</a:t>
            </a:r>
            <a:endParaRPr>
              <a:latin typeface="Open Sans"/>
              <a:ea typeface="Open Sans"/>
              <a:cs typeface="Open Sans"/>
              <a:sym typeface="Open Sans"/>
            </a:endParaRPr>
          </a:p>
        </p:txBody>
      </p:sp>
      <p:sp>
        <p:nvSpPr>
          <p:cNvPr id="125" name="Google Shape;125;p22"/>
          <p:cNvSpPr/>
          <p:nvPr/>
        </p:nvSpPr>
        <p:spPr>
          <a:xfrm>
            <a:off x="4435825" y="1493639"/>
            <a:ext cx="1631400" cy="1571400"/>
          </a:xfrm>
          <a:prstGeom prst="ellipse">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3"/>
          <p:cNvPicPr preferRelativeResize="0"/>
          <p:nvPr/>
        </p:nvPicPr>
        <p:blipFill>
          <a:blip r:embed="rId3">
            <a:alphaModFix/>
          </a:blip>
          <a:stretch>
            <a:fillRect/>
          </a:stretch>
        </p:blipFill>
        <p:spPr>
          <a:xfrm>
            <a:off x="4775350" y="100450"/>
            <a:ext cx="3781354" cy="4838699"/>
          </a:xfrm>
          <a:prstGeom prst="rect">
            <a:avLst/>
          </a:prstGeom>
          <a:noFill/>
          <a:ln>
            <a:noFill/>
          </a:ln>
        </p:spPr>
      </p:pic>
      <p:pic>
        <p:nvPicPr>
          <p:cNvPr id="131" name="Google Shape;131;p23"/>
          <p:cNvPicPr preferRelativeResize="0"/>
          <p:nvPr/>
        </p:nvPicPr>
        <p:blipFill>
          <a:blip r:embed="rId4">
            <a:alphaModFix/>
          </a:blip>
          <a:stretch>
            <a:fillRect/>
          </a:stretch>
        </p:blipFill>
        <p:spPr>
          <a:xfrm>
            <a:off x="483900" y="816699"/>
            <a:ext cx="3566600" cy="4034150"/>
          </a:xfrm>
          <a:prstGeom prst="rect">
            <a:avLst/>
          </a:prstGeom>
          <a:noFill/>
          <a:ln>
            <a:noFill/>
          </a:ln>
        </p:spPr>
      </p:pic>
      <p:sp>
        <p:nvSpPr>
          <p:cNvPr id="132" name="Google Shape;132;p23"/>
          <p:cNvSpPr txBox="1">
            <a:spLocks noGrp="1"/>
          </p:cNvSpPr>
          <p:nvPr>
            <p:ph type="title"/>
          </p:nvPr>
        </p:nvSpPr>
        <p:spPr>
          <a:xfrm>
            <a:off x="238950" y="257975"/>
            <a:ext cx="3230400" cy="1389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Clr>
                <a:schemeClr val="dk1"/>
              </a:buClr>
              <a:buSzPts val="1100"/>
              <a:buFont typeface="Arial"/>
              <a:buNone/>
            </a:pPr>
            <a:r>
              <a:rPr lang="es" sz="2500">
                <a:solidFill>
                  <a:schemeClr val="dk2"/>
                </a:solidFill>
              </a:rPr>
              <a:t>Lixiviados tóxicos</a:t>
            </a:r>
            <a:endParaRPr sz="2500"/>
          </a:p>
        </p:txBody>
      </p:sp>
      <p:cxnSp>
        <p:nvCxnSpPr>
          <p:cNvPr id="133" name="Google Shape;133;p23"/>
          <p:cNvCxnSpPr/>
          <p:nvPr/>
        </p:nvCxnSpPr>
        <p:spPr>
          <a:xfrm>
            <a:off x="2503100" y="588100"/>
            <a:ext cx="3865500" cy="2608200"/>
          </a:xfrm>
          <a:prstGeom prst="straightConnector1">
            <a:avLst/>
          </a:prstGeom>
          <a:noFill/>
          <a:ln w="28575" cap="flat" cmpd="sng">
            <a:solidFill>
              <a:srgbClr val="FF0000"/>
            </a:solidFill>
            <a:prstDash val="solid"/>
            <a:round/>
            <a:headEnd type="none" w="med" len="med"/>
            <a:tailEnd type="triangle" w="med" len="med"/>
          </a:ln>
        </p:spPr>
      </p:cxnSp>
      <p:sp>
        <p:nvSpPr>
          <p:cNvPr id="134" name="Google Shape;134;p23"/>
          <p:cNvSpPr/>
          <p:nvPr/>
        </p:nvSpPr>
        <p:spPr>
          <a:xfrm>
            <a:off x="6046400" y="2957225"/>
            <a:ext cx="765900" cy="737700"/>
          </a:xfrm>
          <a:prstGeom prst="ellipse">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238950" y="257975"/>
            <a:ext cx="3230400" cy="1389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s" sz="2500">
                <a:solidFill>
                  <a:schemeClr val="dk2"/>
                </a:solidFill>
              </a:rPr>
              <a:t>Un río</a:t>
            </a:r>
            <a:endParaRPr sz="2500">
              <a:solidFill>
                <a:schemeClr val="dk2"/>
              </a:solidFill>
            </a:endParaRPr>
          </a:p>
          <a:p>
            <a:pPr marL="0" lvl="0" indent="0" algn="l" rtl="0">
              <a:lnSpc>
                <a:spcPct val="100000"/>
              </a:lnSpc>
              <a:spcBef>
                <a:spcPts val="1200"/>
              </a:spcBef>
              <a:spcAft>
                <a:spcPts val="1200"/>
              </a:spcAft>
              <a:buClr>
                <a:schemeClr val="dk1"/>
              </a:buClr>
              <a:buSzPts val="1100"/>
              <a:buFont typeface="Arial"/>
              <a:buNone/>
            </a:pPr>
            <a:r>
              <a:rPr lang="es" sz="2500">
                <a:solidFill>
                  <a:schemeClr val="dk2"/>
                </a:solidFill>
              </a:rPr>
              <a:t>relativamente sano</a:t>
            </a:r>
            <a:endParaRPr sz="2500"/>
          </a:p>
        </p:txBody>
      </p:sp>
      <p:cxnSp>
        <p:nvCxnSpPr>
          <p:cNvPr id="140" name="Google Shape;140;p24"/>
          <p:cNvCxnSpPr/>
          <p:nvPr/>
        </p:nvCxnSpPr>
        <p:spPr>
          <a:xfrm>
            <a:off x="2503100" y="588100"/>
            <a:ext cx="2182200" cy="1620900"/>
          </a:xfrm>
          <a:prstGeom prst="straightConnector1">
            <a:avLst/>
          </a:prstGeom>
          <a:noFill/>
          <a:ln w="28575" cap="flat" cmpd="sng">
            <a:solidFill>
              <a:srgbClr val="FF0000"/>
            </a:solidFill>
            <a:prstDash val="solid"/>
            <a:round/>
            <a:headEnd type="none" w="med" len="med"/>
            <a:tailEnd type="triangle" w="med" len="med"/>
          </a:ln>
        </p:spPr>
      </p:cxnSp>
      <p:sp>
        <p:nvSpPr>
          <p:cNvPr id="141" name="Google Shape;141;p24"/>
          <p:cNvSpPr txBox="1"/>
          <p:nvPr/>
        </p:nvSpPr>
        <p:spPr>
          <a:xfrm>
            <a:off x="238950" y="1460950"/>
            <a:ext cx="2639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202124"/>
                </a:solidFill>
                <a:highlight>
                  <a:srgbClr val="FFFFFF"/>
                </a:highlight>
              </a:rPr>
              <a:t>El río Pánuco</a:t>
            </a:r>
            <a:endParaRPr>
              <a:latin typeface="Open Sans"/>
              <a:ea typeface="Open Sans"/>
              <a:cs typeface="Open Sans"/>
              <a:sym typeface="Open Sans"/>
            </a:endParaRPr>
          </a:p>
        </p:txBody>
      </p:sp>
      <p:pic>
        <p:nvPicPr>
          <p:cNvPr id="142" name="Google Shape;142;p24"/>
          <p:cNvPicPr preferRelativeResize="0"/>
          <p:nvPr/>
        </p:nvPicPr>
        <p:blipFill>
          <a:blip r:embed="rId3">
            <a:alphaModFix/>
          </a:blip>
          <a:stretch>
            <a:fillRect/>
          </a:stretch>
        </p:blipFill>
        <p:spPr>
          <a:xfrm>
            <a:off x="2878351" y="152400"/>
            <a:ext cx="6113250" cy="47560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238950" y="257975"/>
            <a:ext cx="3230400" cy="1389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Clr>
                <a:schemeClr val="dk1"/>
              </a:buClr>
              <a:buSzPts val="1100"/>
              <a:buFont typeface="Arial"/>
              <a:buNone/>
            </a:pPr>
            <a:r>
              <a:rPr lang="es" sz="2500">
                <a:solidFill>
                  <a:schemeClr val="dk2"/>
                </a:solidFill>
              </a:rPr>
              <a:t>Bordo poniente</a:t>
            </a:r>
            <a:endParaRPr sz="2500"/>
          </a:p>
        </p:txBody>
      </p:sp>
      <p:sp>
        <p:nvSpPr>
          <p:cNvPr id="148" name="Google Shape;148;p25"/>
          <p:cNvSpPr txBox="1"/>
          <p:nvPr/>
        </p:nvSpPr>
        <p:spPr>
          <a:xfrm>
            <a:off x="238950" y="910225"/>
            <a:ext cx="2639400" cy="9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50">
                <a:solidFill>
                  <a:srgbClr val="333333"/>
                </a:solidFill>
                <a:highlight>
                  <a:srgbClr val="FFFFFF"/>
                </a:highlight>
              </a:rPr>
              <a:t>Era el tiradero de basura al aire libre </a:t>
            </a:r>
            <a:r>
              <a:rPr lang="es" sz="1050" b="1">
                <a:solidFill>
                  <a:srgbClr val="333333"/>
                </a:solidFill>
                <a:highlight>
                  <a:srgbClr val="FFFFFF"/>
                </a:highlight>
              </a:rPr>
              <a:t>más grande del mundo</a:t>
            </a:r>
            <a:r>
              <a:rPr lang="es" sz="1050">
                <a:solidFill>
                  <a:srgbClr val="333333"/>
                </a:solidFill>
                <a:highlight>
                  <a:srgbClr val="FFFFFF"/>
                </a:highlight>
              </a:rPr>
              <a:t>, siendo clausurado por el Gobierno del Distrito Federal el pasado diciembre de 2011.</a:t>
            </a:r>
            <a:r>
              <a:rPr lang="es" sz="1500">
                <a:solidFill>
                  <a:srgbClr val="202124"/>
                </a:solidFill>
                <a:highlight>
                  <a:srgbClr val="FFFFFF"/>
                </a:highlight>
              </a:rPr>
              <a:t>.</a:t>
            </a:r>
            <a:endParaRPr>
              <a:latin typeface="Open Sans"/>
              <a:ea typeface="Open Sans"/>
              <a:cs typeface="Open Sans"/>
              <a:sym typeface="Open Sans"/>
            </a:endParaRPr>
          </a:p>
        </p:txBody>
      </p:sp>
      <p:pic>
        <p:nvPicPr>
          <p:cNvPr id="149" name="Google Shape;149;p25">
            <a:hlinkClick r:id="rId3"/>
          </p:cNvPr>
          <p:cNvPicPr preferRelativeResize="0"/>
          <p:nvPr/>
        </p:nvPicPr>
        <p:blipFill>
          <a:blip r:embed="rId4">
            <a:alphaModFix/>
          </a:blip>
          <a:stretch>
            <a:fillRect/>
          </a:stretch>
        </p:blipFill>
        <p:spPr>
          <a:xfrm>
            <a:off x="3968225" y="148075"/>
            <a:ext cx="5033775" cy="48473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238950" y="257975"/>
            <a:ext cx="3230400" cy="1389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Clr>
                <a:schemeClr val="dk1"/>
              </a:buClr>
              <a:buSzPts val="1100"/>
              <a:buFont typeface="Arial"/>
              <a:buNone/>
            </a:pPr>
            <a:r>
              <a:rPr lang="es" sz="2500">
                <a:solidFill>
                  <a:schemeClr val="dk2"/>
                </a:solidFill>
              </a:rPr>
              <a:t>Lixiviados tóxicos</a:t>
            </a:r>
            <a:endParaRPr sz="2500"/>
          </a:p>
        </p:txBody>
      </p:sp>
      <p:sp>
        <p:nvSpPr>
          <p:cNvPr id="155" name="Google Shape;155;p26"/>
          <p:cNvSpPr txBox="1"/>
          <p:nvPr/>
        </p:nvSpPr>
        <p:spPr>
          <a:xfrm>
            <a:off x="238950" y="910225"/>
            <a:ext cx="2639400" cy="3987300"/>
          </a:xfrm>
          <a:prstGeom prst="rect">
            <a:avLst/>
          </a:prstGeom>
          <a:noFill/>
          <a:ln>
            <a:noFill/>
          </a:ln>
        </p:spPr>
        <p:txBody>
          <a:bodyPr spcFirstLastPara="1" wrap="square" lIns="91425" tIns="91425" rIns="91425" bIns="91425" anchor="t" anchorCtr="0">
            <a:spAutoFit/>
          </a:bodyPr>
          <a:lstStyle/>
          <a:p>
            <a:pPr marL="457200" lvl="0" indent="-228600" algn="l" rtl="0">
              <a:lnSpc>
                <a:spcPct val="115000"/>
              </a:lnSpc>
              <a:spcBef>
                <a:spcPts val="150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Plomo (Lead)</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Mercurio (Mercury)</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Cadmio (Cadmium)</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Arsénico (Arsenic)</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Bifenilos policlorados (PCBs)</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Dioxinas</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Hexaclorobenceno (Hexachlorobenzene)</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Benceno (Benzene)</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Tolueno (Toluene)</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Xileno (Xylene)</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Níquel (Nickel)</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Cianuro (Cyanide)</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Amoníaco (Ammonia)</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Formaldehído (Formaldehyde)</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Hidrocarburos clorados (Chlorinated hydrocarbons)</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Plaguicidas organoclorados (Organochlorine pesticides)</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Hidrocarburos aromáticos policíclicos (PAHs)</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Fosfatos (Phosphates)</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Sulfuros (Sulfides)</a:t>
            </a:r>
            <a:endParaRPr sz="900">
              <a:solidFill>
                <a:srgbClr val="374151"/>
              </a:solidFill>
              <a:highlight>
                <a:srgbClr val="F7F7F8"/>
              </a:highlight>
              <a:latin typeface="Roboto"/>
              <a:ea typeface="Roboto"/>
              <a:cs typeface="Roboto"/>
              <a:sym typeface="Roboto"/>
            </a:endParaRPr>
          </a:p>
          <a:p>
            <a:pPr marL="457200" lvl="0" indent="-228600" algn="l" rtl="0">
              <a:lnSpc>
                <a:spcPct val="115000"/>
              </a:lnSpc>
              <a:spcBef>
                <a:spcPts val="0"/>
              </a:spcBef>
              <a:spcAft>
                <a:spcPts val="0"/>
              </a:spcAft>
              <a:buClr>
                <a:srgbClr val="374151"/>
              </a:buClr>
              <a:buSzPts val="900"/>
              <a:buFont typeface="Roboto"/>
              <a:buNone/>
            </a:pPr>
            <a:r>
              <a:rPr lang="es" sz="900">
                <a:solidFill>
                  <a:srgbClr val="374151"/>
                </a:solidFill>
                <a:highlight>
                  <a:srgbClr val="F7F7F8"/>
                </a:highlight>
                <a:latin typeface="Roboto"/>
                <a:ea typeface="Roboto"/>
                <a:cs typeface="Roboto"/>
                <a:sym typeface="Roboto"/>
              </a:rPr>
              <a:t>Selenio (Selenium)</a:t>
            </a:r>
            <a:endParaRPr sz="1500">
              <a:solidFill>
                <a:srgbClr val="202124"/>
              </a:solidFill>
              <a:highlight>
                <a:srgbClr val="FFFFFF"/>
              </a:highlight>
            </a:endParaRPr>
          </a:p>
        </p:txBody>
      </p:sp>
      <p:pic>
        <p:nvPicPr>
          <p:cNvPr id="156" name="Google Shape;156;p26">
            <a:hlinkClick r:id="rId3"/>
          </p:cNvPr>
          <p:cNvPicPr preferRelativeResize="0"/>
          <p:nvPr/>
        </p:nvPicPr>
        <p:blipFill>
          <a:blip r:embed="rId4">
            <a:alphaModFix/>
          </a:blip>
          <a:stretch>
            <a:fillRect/>
          </a:stretch>
        </p:blipFill>
        <p:spPr>
          <a:xfrm>
            <a:off x="3632150" y="152400"/>
            <a:ext cx="5369851" cy="47242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238950" y="257975"/>
            <a:ext cx="3230400" cy="1389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Clr>
                <a:schemeClr val="dk1"/>
              </a:buClr>
              <a:buSzPts val="1100"/>
              <a:buFont typeface="Arial"/>
              <a:buNone/>
            </a:pPr>
            <a:r>
              <a:rPr lang="es" sz="2500">
                <a:solidFill>
                  <a:schemeClr val="dk2"/>
                </a:solidFill>
              </a:rPr>
              <a:t>Lixiviados tóxicos</a:t>
            </a:r>
            <a:endParaRPr sz="2500"/>
          </a:p>
        </p:txBody>
      </p:sp>
      <p:sp>
        <p:nvSpPr>
          <p:cNvPr id="162" name="Google Shape;162;p27"/>
          <p:cNvSpPr txBox="1"/>
          <p:nvPr/>
        </p:nvSpPr>
        <p:spPr>
          <a:xfrm>
            <a:off x="238950" y="910225"/>
            <a:ext cx="2639400" cy="410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202124"/>
                </a:solidFill>
                <a:highlight>
                  <a:srgbClr val="FFFFFF"/>
                </a:highlight>
              </a:rPr>
              <a:t>Los lixiviados son </a:t>
            </a:r>
            <a:r>
              <a:rPr lang="es" sz="1500">
                <a:solidFill>
                  <a:srgbClr val="040C28"/>
                </a:solidFill>
              </a:rPr>
              <a:t>sustancias líquidas que circulan entre los residuos que se encuentran principalmente en los vertederos</a:t>
            </a:r>
            <a:r>
              <a:rPr lang="es" sz="1500">
                <a:solidFill>
                  <a:srgbClr val="202124"/>
                </a:solidFill>
                <a:highlight>
                  <a:srgbClr val="FFFFFF"/>
                </a:highlight>
              </a:rPr>
              <a:t>. Su aspecto suele ser bastante desagradable, de color negro o amarillo. Se trata de una sustancia líquida, densa y que produce muy mal olor. A veces, también puede presentar restos de espuma.</a:t>
            </a:r>
            <a:endParaRPr sz="1500">
              <a:solidFill>
                <a:srgbClr val="202124"/>
              </a:solidFill>
              <a:highlight>
                <a:srgbClr val="FFFFFF"/>
              </a:highlight>
            </a:endParaRPr>
          </a:p>
          <a:p>
            <a:pPr marL="0" lvl="0" indent="0" algn="l" rtl="0">
              <a:spcBef>
                <a:spcPts val="0"/>
              </a:spcBef>
              <a:spcAft>
                <a:spcPts val="0"/>
              </a:spcAft>
              <a:buNone/>
            </a:pPr>
            <a:r>
              <a:rPr lang="es" sz="1500">
                <a:solidFill>
                  <a:srgbClr val="202124"/>
                </a:solidFill>
                <a:highlight>
                  <a:srgbClr val="FFFFFF"/>
                </a:highlight>
              </a:rPr>
              <a:t>El mayor riesgo es que contaminan con aquellas sustancias tóxicas los mantos de agua subterráneos.</a:t>
            </a:r>
            <a:endParaRPr sz="1500">
              <a:solidFill>
                <a:srgbClr val="202124"/>
              </a:solidFill>
              <a:highlight>
                <a:srgbClr val="FFFFFF"/>
              </a:highlight>
            </a:endParaRPr>
          </a:p>
        </p:txBody>
      </p:sp>
      <p:pic>
        <p:nvPicPr>
          <p:cNvPr id="163" name="Google Shape;163;p27"/>
          <p:cNvPicPr preferRelativeResize="0"/>
          <p:nvPr/>
        </p:nvPicPr>
        <p:blipFill>
          <a:blip r:embed="rId3">
            <a:alphaModFix/>
          </a:blip>
          <a:stretch>
            <a:fillRect/>
          </a:stretch>
        </p:blipFill>
        <p:spPr>
          <a:xfrm>
            <a:off x="2968400" y="501400"/>
            <a:ext cx="5820626" cy="3190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¿Qué podemos hacer?</a:t>
            </a:r>
            <a:endParaRPr lang="es-MX" dirty="0"/>
          </a:p>
        </p:txBody>
      </p:sp>
      <p:sp>
        <p:nvSpPr>
          <p:cNvPr id="3" name="Marcador de texto 2"/>
          <p:cNvSpPr>
            <a:spLocks noGrp="1"/>
          </p:cNvSpPr>
          <p:nvPr>
            <p:ph type="body" idx="1"/>
          </p:nvPr>
        </p:nvSpPr>
        <p:spPr/>
        <p:txBody>
          <a:bodyPr>
            <a:normAutofit fontScale="85000" lnSpcReduction="20000"/>
          </a:bodyPr>
          <a:lstStyle/>
          <a:p>
            <a:pPr marL="114300" indent="0" algn="ctr">
              <a:buNone/>
            </a:pPr>
            <a:r>
              <a:rPr lang="es-MX" sz="23900" b="1" dirty="0" smtClean="0">
                <a:solidFill>
                  <a:srgbClr val="FF0000"/>
                </a:solidFill>
              </a:rPr>
              <a:t>?</a:t>
            </a:r>
            <a:endParaRPr lang="es-MX" b="1" dirty="0">
              <a:solidFill>
                <a:srgbClr val="FF0000"/>
              </a:solidFill>
            </a:endParaRPr>
          </a:p>
        </p:txBody>
      </p:sp>
    </p:spTree>
    <p:extLst>
      <p:ext uri="{BB962C8B-B14F-4D97-AF65-F5344CB8AC3E}">
        <p14:creationId xmlns:p14="http://schemas.microsoft.com/office/powerpoint/2010/main" val="44404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p:nvPr/>
        </p:nvSpPr>
        <p:spPr>
          <a:xfrm>
            <a:off x="217775" y="3769475"/>
            <a:ext cx="7978250" cy="1038250"/>
          </a:xfrm>
          <a:prstGeom prst="flowChartPunchedTape">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58950" y="3769475"/>
            <a:ext cx="1746550" cy="391925"/>
          </a:xfrm>
          <a:prstGeom prst="flowChartPunchedTap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Las 3 R de la sustentabilidad, en realidad son 4</a:t>
            </a:r>
            <a:endParaRPr/>
          </a:p>
        </p:txBody>
      </p:sp>
      <p:sp>
        <p:nvSpPr>
          <p:cNvPr id="171" name="Google Shape;171;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47500" lnSpcReduction="20000"/>
          </a:bodyPr>
          <a:lstStyle/>
          <a:p>
            <a:pPr marL="0" lvl="0" indent="0" algn="l" rtl="0">
              <a:spcBef>
                <a:spcPts val="1100"/>
              </a:spcBef>
              <a:spcAft>
                <a:spcPts val="0"/>
              </a:spcAft>
              <a:buNone/>
            </a:pPr>
            <a:r>
              <a:rPr lang="es"/>
              <a:t>Necesitamos adoptar prácticas sostenibles. Son famosas las 3R de la sustentabilidad, pero ahora agregaremos una 4..</a:t>
            </a:r>
            <a:endParaRPr/>
          </a:p>
          <a:p>
            <a:pPr marL="0" lvl="0" indent="0" algn="l" rtl="0">
              <a:spcBef>
                <a:spcPts val="1100"/>
              </a:spcBef>
              <a:spcAft>
                <a:spcPts val="0"/>
              </a:spcAft>
              <a:buNone/>
            </a:pPr>
            <a:r>
              <a:rPr lang="es" sz="2400" b="1">
                <a:solidFill>
                  <a:schemeClr val="accent5"/>
                </a:solidFill>
              </a:rPr>
              <a:t/>
            </a:r>
            <a:br>
              <a:rPr lang="es" sz="2400" b="1">
                <a:solidFill>
                  <a:schemeClr val="accent5"/>
                </a:solidFill>
              </a:rPr>
            </a:br>
            <a:r>
              <a:rPr lang="es" sz="2400" b="1">
                <a:solidFill>
                  <a:schemeClr val="accent5"/>
                </a:solidFill>
              </a:rPr>
              <a:t>R</a:t>
            </a:r>
            <a:r>
              <a:rPr lang="es" sz="2400" b="1"/>
              <a:t>educir</a:t>
            </a:r>
            <a:endParaRPr sz="2400" b="1"/>
          </a:p>
          <a:p>
            <a:pPr marL="0" lvl="0" indent="457200" algn="l" rtl="0">
              <a:spcBef>
                <a:spcPts val="1200"/>
              </a:spcBef>
              <a:spcAft>
                <a:spcPts val="0"/>
              </a:spcAft>
              <a:buNone/>
            </a:pPr>
            <a:r>
              <a:rPr lang="es" sz="2400"/>
              <a:t>Moderar y/o suprimir los consumos con sobrantes, excesos, empaques</a:t>
            </a:r>
            <a:endParaRPr sz="2400"/>
          </a:p>
          <a:p>
            <a:pPr marL="0" lvl="0" indent="0" algn="l" rtl="0">
              <a:spcBef>
                <a:spcPts val="1200"/>
              </a:spcBef>
              <a:spcAft>
                <a:spcPts val="0"/>
              </a:spcAft>
              <a:buNone/>
            </a:pPr>
            <a:r>
              <a:rPr lang="es" sz="2400" b="1">
                <a:solidFill>
                  <a:schemeClr val="accent5"/>
                </a:solidFill>
              </a:rPr>
              <a:t>R</a:t>
            </a:r>
            <a:r>
              <a:rPr lang="es" sz="2400" b="1"/>
              <a:t>eutilizar</a:t>
            </a:r>
            <a:endParaRPr sz="2400" b="1"/>
          </a:p>
          <a:p>
            <a:pPr marL="0" lvl="0" indent="457200" algn="l" rtl="0">
              <a:spcBef>
                <a:spcPts val="1200"/>
              </a:spcBef>
              <a:spcAft>
                <a:spcPts val="0"/>
              </a:spcAft>
              <a:buNone/>
            </a:pPr>
            <a:r>
              <a:rPr lang="es" sz="2400"/>
              <a:t>Heredar de los hijos mayores a los menores, donar a quien pueda necesitarlo</a:t>
            </a:r>
            <a:endParaRPr sz="2400"/>
          </a:p>
          <a:p>
            <a:pPr marL="0" lvl="0" indent="0" algn="l" rtl="0">
              <a:spcBef>
                <a:spcPts val="1200"/>
              </a:spcBef>
              <a:spcAft>
                <a:spcPts val="0"/>
              </a:spcAft>
              <a:buNone/>
            </a:pPr>
            <a:r>
              <a:rPr lang="es" sz="2400" b="1">
                <a:solidFill>
                  <a:schemeClr val="accent5"/>
                </a:solidFill>
              </a:rPr>
              <a:t>R</a:t>
            </a:r>
            <a:r>
              <a:rPr lang="es" sz="2400" b="1"/>
              <a:t>eciclar</a:t>
            </a:r>
            <a:endParaRPr sz="2400" b="1"/>
          </a:p>
          <a:p>
            <a:pPr marL="0" lvl="0" indent="457200" algn="l" rtl="0">
              <a:spcBef>
                <a:spcPts val="1200"/>
              </a:spcBef>
              <a:spcAft>
                <a:spcPts val="0"/>
              </a:spcAft>
              <a:buNone/>
            </a:pPr>
            <a:r>
              <a:rPr lang="es" sz="2400"/>
              <a:t>Procesar el papel y el cartón para obtener papel y cartón reciclados</a:t>
            </a:r>
            <a:endParaRPr sz="2400"/>
          </a:p>
          <a:p>
            <a:pPr marL="0" lvl="0" indent="0" algn="l" rtl="0">
              <a:spcBef>
                <a:spcPts val="1200"/>
              </a:spcBef>
              <a:spcAft>
                <a:spcPts val="0"/>
              </a:spcAft>
              <a:buNone/>
            </a:pPr>
            <a:r>
              <a:rPr lang="es" sz="2400" b="1">
                <a:solidFill>
                  <a:schemeClr val="accent5"/>
                </a:solidFill>
              </a:rPr>
              <a:t>R</a:t>
            </a:r>
            <a:r>
              <a:rPr lang="es" sz="2400" b="1"/>
              <a:t>ecuperar</a:t>
            </a:r>
            <a:endParaRPr sz="2400" b="1"/>
          </a:p>
          <a:p>
            <a:pPr marL="0" lvl="0" indent="457200" algn="l" rtl="0">
              <a:spcBef>
                <a:spcPts val="1200"/>
              </a:spcBef>
              <a:spcAft>
                <a:spcPts val="1200"/>
              </a:spcAft>
              <a:buNone/>
            </a:pPr>
            <a:r>
              <a:rPr lang="es" sz="2400"/>
              <a:t>Reparar, volver a darle uso a los “desechos”. También objetos y espacios “ociosos”.</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rot="-5400000">
            <a:off x="-1524425" y="2047000"/>
            <a:ext cx="4804500" cy="979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s" sz="2700">
                <a:solidFill>
                  <a:schemeClr val="dk2"/>
                </a:solidFill>
              </a:rPr>
              <a:t>Beneficios de </a:t>
            </a:r>
            <a:r>
              <a:rPr lang="es" sz="2000">
                <a:solidFill>
                  <a:schemeClr val="dk2"/>
                </a:solidFill>
              </a:rPr>
              <a:t/>
            </a:r>
            <a:br>
              <a:rPr lang="es" sz="2000">
                <a:solidFill>
                  <a:schemeClr val="dk2"/>
                </a:solidFill>
              </a:rPr>
            </a:br>
            <a:r>
              <a:rPr lang="es" sz="2000">
                <a:solidFill>
                  <a:schemeClr val="dk2"/>
                </a:solidFill>
              </a:rPr>
              <a:t>la reducción, reutilización, reciclaje y recuperación:</a:t>
            </a:r>
            <a:endParaRPr sz="2000"/>
          </a:p>
        </p:txBody>
      </p:sp>
      <p:graphicFrame>
        <p:nvGraphicFramePr>
          <p:cNvPr id="177" name="Google Shape;177;p29"/>
          <p:cNvGraphicFramePr/>
          <p:nvPr/>
        </p:nvGraphicFramePr>
        <p:xfrm>
          <a:off x="1659075" y="157575"/>
          <a:ext cx="7239000" cy="4715115"/>
        </p:xfrm>
        <a:graphic>
          <a:graphicData uri="http://schemas.openxmlformats.org/drawingml/2006/table">
            <a:tbl>
              <a:tblPr>
                <a:noFill/>
                <a:tableStyleId>{4C7F6030-06E7-4121-B885-806FA1267A1F}</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434300">
                <a:tc>
                  <a:txBody>
                    <a:bodyPr/>
                    <a:lstStyle/>
                    <a:p>
                      <a:pPr marL="0" lvl="0" indent="0" algn="ctr" rtl="0">
                        <a:spcBef>
                          <a:spcPts val="0"/>
                        </a:spcBef>
                        <a:spcAft>
                          <a:spcPts val="0"/>
                        </a:spcAft>
                        <a:buNone/>
                      </a:pPr>
                      <a:r>
                        <a:rPr lang="es" sz="1300">
                          <a:latin typeface="EB Garamond"/>
                          <a:ea typeface="EB Garamond"/>
                          <a:cs typeface="EB Garamond"/>
                          <a:sym typeface="EB Garamond"/>
                        </a:rPr>
                        <a:t>Ambientales</a:t>
                      </a:r>
                      <a:endParaRPr sz="1300">
                        <a:latin typeface="EB Garamond"/>
                        <a:ea typeface="EB Garamond"/>
                        <a:cs typeface="EB Garamond"/>
                        <a:sym typeface="EB Garamond"/>
                      </a:endParaRPr>
                    </a:p>
                  </a:txBody>
                  <a:tcPr marL="91425" marR="91425" marT="91425" marB="91425"/>
                </a:tc>
                <a:tc>
                  <a:txBody>
                    <a:bodyPr/>
                    <a:lstStyle/>
                    <a:p>
                      <a:pPr marL="0" lvl="0" indent="0" algn="ctr" rtl="0">
                        <a:spcBef>
                          <a:spcPts val="0"/>
                        </a:spcBef>
                        <a:spcAft>
                          <a:spcPts val="0"/>
                        </a:spcAft>
                        <a:buNone/>
                      </a:pPr>
                      <a:r>
                        <a:rPr lang="es" sz="1300">
                          <a:latin typeface="EB Garamond"/>
                          <a:ea typeface="EB Garamond"/>
                          <a:cs typeface="EB Garamond"/>
                          <a:sym typeface="EB Garamond"/>
                        </a:rPr>
                        <a:t>Económicos</a:t>
                      </a:r>
                      <a:endParaRPr sz="1300">
                        <a:latin typeface="EB Garamond"/>
                        <a:ea typeface="EB Garamond"/>
                        <a:cs typeface="EB Garamond"/>
                        <a:sym typeface="EB Garamond"/>
                      </a:endParaRPr>
                    </a:p>
                  </a:txBody>
                  <a:tcPr marL="91425" marR="91425" marT="91425" marB="91425"/>
                </a:tc>
                <a:tc>
                  <a:txBody>
                    <a:bodyPr/>
                    <a:lstStyle/>
                    <a:p>
                      <a:pPr marL="0" lvl="0" indent="0" algn="ctr" rtl="0">
                        <a:spcBef>
                          <a:spcPts val="0"/>
                        </a:spcBef>
                        <a:spcAft>
                          <a:spcPts val="0"/>
                        </a:spcAft>
                        <a:buNone/>
                      </a:pPr>
                      <a:r>
                        <a:rPr lang="es" sz="1300">
                          <a:latin typeface="EB Garamond"/>
                          <a:ea typeface="EB Garamond"/>
                          <a:cs typeface="EB Garamond"/>
                          <a:sym typeface="EB Garamond"/>
                        </a:rPr>
                        <a:t>Salud</a:t>
                      </a:r>
                      <a:endParaRPr sz="1300">
                        <a:latin typeface="EB Garamond"/>
                        <a:ea typeface="EB Garamond"/>
                        <a:cs typeface="EB Garamond"/>
                        <a:sym typeface="EB Garamond"/>
                      </a:endParaRPr>
                    </a:p>
                  </a:txBody>
                  <a:tcPr marL="91425" marR="91425" marT="91425" marB="91425"/>
                </a:tc>
                <a:tc>
                  <a:txBody>
                    <a:bodyPr/>
                    <a:lstStyle/>
                    <a:p>
                      <a:pPr marL="0" lvl="0" indent="0" algn="ctr" rtl="0">
                        <a:spcBef>
                          <a:spcPts val="0"/>
                        </a:spcBef>
                        <a:spcAft>
                          <a:spcPts val="0"/>
                        </a:spcAft>
                        <a:buNone/>
                      </a:pPr>
                      <a:r>
                        <a:rPr lang="es" sz="1300">
                          <a:latin typeface="EB Garamond"/>
                          <a:ea typeface="EB Garamond"/>
                          <a:cs typeface="EB Garamond"/>
                          <a:sym typeface="EB Garamond"/>
                        </a:rPr>
                        <a:t>Psicológicos</a:t>
                      </a:r>
                      <a:endParaRPr sz="1300">
                        <a:latin typeface="EB Garamond"/>
                        <a:ea typeface="EB Garamond"/>
                        <a:cs typeface="EB Garamond"/>
                        <a:sym typeface="EB Garamond"/>
                      </a:endParaRPr>
                    </a:p>
                  </a:txBody>
                  <a:tcPr marL="91425" marR="91425" marT="91425" marB="91425"/>
                </a:tc>
                <a:extLst>
                  <a:ext uri="{0D108BD9-81ED-4DB2-BD59-A6C34878D82A}">
                    <a16:rowId xmlns:a16="http://schemas.microsoft.com/office/drawing/2014/main" val="10000"/>
                  </a:ext>
                </a:extLst>
              </a:tr>
              <a:tr h="1354975">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Conservación de recursos naturales y evitar más pérdida de biodiversidad.</a:t>
                      </a:r>
                      <a:endParaRPr sz="1100">
                        <a:latin typeface="EB Garamond"/>
                        <a:ea typeface="EB Garamond"/>
                        <a:cs typeface="EB Garamond"/>
                        <a:sym typeface="EB Garamond"/>
                      </a:endParaRPr>
                    </a:p>
                    <a:p>
                      <a:pPr marL="0" lvl="0" indent="0" algn="l" rtl="0">
                        <a:spcBef>
                          <a:spcPts val="0"/>
                        </a:spcBef>
                        <a:spcAft>
                          <a:spcPts val="0"/>
                        </a:spcAft>
                        <a:buNone/>
                      </a:pPr>
                      <a:endParaRPr sz="1100">
                        <a:latin typeface="EB Garamond"/>
                        <a:ea typeface="EB Garamond"/>
                        <a:cs typeface="EB Garamond"/>
                        <a:sym typeface="EB Garamond"/>
                      </a:endParaRPr>
                    </a:p>
                  </a:txBody>
                  <a:tcPr marL="91425" marR="91425" marT="91425" marB="91425"/>
                </a:tc>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Valorar los residuos por su posibilidad de reutilización y reciclaje.</a:t>
                      </a:r>
                      <a:endParaRPr sz="1100">
                        <a:latin typeface="EB Garamond"/>
                        <a:ea typeface="EB Garamond"/>
                        <a:cs typeface="EB Garamond"/>
                        <a:sym typeface="EB Garamond"/>
                      </a:endParaRPr>
                    </a:p>
                  </a:txBody>
                  <a:tcPr marL="91425" marR="91425" marT="91425" marB="91425"/>
                </a:tc>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Evitar la infestación de plagas de insectos y roedores en la biblioteca.</a:t>
                      </a:r>
                      <a:endParaRPr sz="1100">
                        <a:latin typeface="EB Garamond"/>
                        <a:ea typeface="EB Garamond"/>
                        <a:cs typeface="EB Garamond"/>
                        <a:sym typeface="EB Garamond"/>
                      </a:endParaRPr>
                    </a:p>
                  </a:txBody>
                  <a:tcPr marL="91425" marR="91425" marT="91425" marB="91425"/>
                </a:tc>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Desarrollar el espíritu de comunidad en el empleo y trasladarlo al hogar.</a:t>
                      </a:r>
                      <a:endParaRPr sz="1100">
                        <a:latin typeface="EB Garamond"/>
                        <a:ea typeface="EB Garamond"/>
                        <a:cs typeface="EB Garamond"/>
                        <a:sym typeface="EB Garamond"/>
                      </a:endParaRPr>
                    </a:p>
                  </a:txBody>
                  <a:tcPr marL="91425" marR="91425" marT="91425" marB="91425"/>
                </a:tc>
                <a:extLst>
                  <a:ext uri="{0D108BD9-81ED-4DB2-BD59-A6C34878D82A}">
                    <a16:rowId xmlns:a16="http://schemas.microsoft.com/office/drawing/2014/main" val="10001"/>
                  </a:ext>
                </a:extLst>
              </a:tr>
              <a:tr h="972800">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Reducción del impacto ambiental.</a:t>
                      </a:r>
                      <a:endParaRPr sz="1100">
                        <a:latin typeface="EB Garamond"/>
                        <a:ea typeface="EB Garamond"/>
                        <a:cs typeface="EB Garamond"/>
                        <a:sym typeface="EB Garamond"/>
                      </a:endParaRPr>
                    </a:p>
                  </a:txBody>
                  <a:tcPr marL="91425" marR="91425" marT="91425" marB="91425"/>
                </a:tc>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Generar ingresos económicos residuales, a partir del reciclaje, recuperación y reutilización.</a:t>
                      </a:r>
                      <a:endParaRPr sz="1100">
                        <a:latin typeface="EB Garamond"/>
                        <a:ea typeface="EB Garamond"/>
                        <a:cs typeface="EB Garamond"/>
                        <a:sym typeface="EB Garamond"/>
                      </a:endParaRPr>
                    </a:p>
                  </a:txBody>
                  <a:tcPr marL="91425" marR="91425" marT="91425" marB="91425"/>
                </a:tc>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Promover un ambiente saludable.</a:t>
                      </a:r>
                      <a:endParaRPr sz="1100">
                        <a:latin typeface="EB Garamond"/>
                        <a:ea typeface="EB Garamond"/>
                        <a:cs typeface="EB Garamond"/>
                        <a:sym typeface="EB Garamond"/>
                      </a:endParaRPr>
                    </a:p>
                  </a:txBody>
                  <a:tcPr marL="91425" marR="91425" marT="91425" marB="91425"/>
                </a:tc>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Eleva nuestra autoestima.</a:t>
                      </a:r>
                      <a:endParaRPr sz="1100">
                        <a:latin typeface="EB Garamond"/>
                        <a:ea typeface="EB Garamond"/>
                        <a:cs typeface="EB Garamond"/>
                        <a:sym typeface="EB Garamond"/>
                      </a:endParaRPr>
                    </a:p>
                  </a:txBody>
                  <a:tcPr marL="91425" marR="91425" marT="91425" marB="91425"/>
                </a:tc>
                <a:extLst>
                  <a:ext uri="{0D108BD9-81ED-4DB2-BD59-A6C34878D82A}">
                    <a16:rowId xmlns:a16="http://schemas.microsoft.com/office/drawing/2014/main" val="10002"/>
                  </a:ext>
                </a:extLst>
              </a:tr>
              <a:tr h="1737150">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Contribución sustantiva a la sustentabilidad.</a:t>
                      </a:r>
                      <a:endParaRPr sz="1100">
                        <a:latin typeface="EB Garamond"/>
                        <a:ea typeface="EB Garamond"/>
                        <a:cs typeface="EB Garamond"/>
                        <a:sym typeface="EB Garamond"/>
                      </a:endParaRPr>
                    </a:p>
                  </a:txBody>
                  <a:tcPr marL="91425" marR="91425" marT="91425" marB="91425"/>
                </a:tc>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Promover las actividades económicas orientadas al medio ambiente, para el desarrollo de una economía circular.</a:t>
                      </a:r>
                      <a:endParaRPr sz="1100">
                        <a:latin typeface="EB Garamond"/>
                        <a:ea typeface="EB Garamond"/>
                        <a:cs typeface="EB Garamond"/>
                        <a:sym typeface="EB Garamond"/>
                      </a:endParaRPr>
                    </a:p>
                  </a:txBody>
                  <a:tcPr marL="91425" marR="91425" marT="91425" marB="91425"/>
                </a:tc>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Mejorar hábitos de consumo.</a:t>
                      </a:r>
                      <a:endParaRPr sz="1100">
                        <a:latin typeface="EB Garamond"/>
                        <a:ea typeface="EB Garamond"/>
                        <a:cs typeface="EB Garamond"/>
                        <a:sym typeface="EB Garamond"/>
                      </a:endParaRPr>
                    </a:p>
                  </a:txBody>
                  <a:tcPr marL="91425" marR="91425" marT="91425" marB="91425"/>
                </a:tc>
                <a:tc>
                  <a:txBody>
                    <a:bodyPr/>
                    <a:lstStyle/>
                    <a:p>
                      <a:pPr marL="457200" lvl="0" indent="-298450" algn="l" rtl="0">
                        <a:spcBef>
                          <a:spcPts val="0"/>
                        </a:spcBef>
                        <a:spcAft>
                          <a:spcPts val="0"/>
                        </a:spcAft>
                        <a:buSzPts val="1100"/>
                        <a:buFont typeface="EB Garamond"/>
                        <a:buChar char="●"/>
                      </a:pPr>
                      <a:r>
                        <a:rPr lang="es" sz="1100">
                          <a:latin typeface="EB Garamond"/>
                          <a:ea typeface="EB Garamond"/>
                          <a:cs typeface="EB Garamond"/>
                          <a:sym typeface="EB Garamond"/>
                        </a:rPr>
                        <a:t>Fortalece el sentido de pertenencia.</a:t>
                      </a:r>
                      <a:endParaRPr sz="1100">
                        <a:latin typeface="EB Garamond"/>
                        <a:ea typeface="EB Garamond"/>
                        <a:cs typeface="EB Garamond"/>
                        <a:sym typeface="EB Garamond"/>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Observancia obligatoria</a:t>
            </a:r>
            <a:endParaRPr/>
          </a:p>
        </p:txBody>
      </p:sp>
      <p:sp>
        <p:nvSpPr>
          <p:cNvPr id="183" name="Google Shape;183;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t>“ARTÍCULO 37 TER*.- Las normas oficiales mexicanas en materia ambiental son de cumplimiento obligatorio en el territorio nacional y señalarán su ámbito de validez, vigencia y gradualidad en su aplicación.”</a:t>
            </a:r>
            <a:br>
              <a:rPr lang="es" sz="1400"/>
            </a:br>
            <a:r>
              <a:rPr lang="es" sz="1400" i="1"/>
              <a:t>Ley general de equilibrio ecológico y la protección al ambiente: </a:t>
            </a:r>
            <a:r>
              <a:rPr lang="es" sz="1400" i="1" u="sng">
                <a:solidFill>
                  <a:schemeClr val="hlink"/>
                </a:solidFill>
                <a:hlinkClick r:id="rId3"/>
              </a:rPr>
              <a:t>https://biblioteca.semarnat.gob.mx/janium/Documentos/Ciga/agenda/DOFsr/148.pdf</a:t>
            </a:r>
            <a:endParaRPr sz="1400"/>
          </a:p>
          <a:p>
            <a:pPr marL="0" lvl="0" indent="0" algn="l" rtl="0">
              <a:spcBef>
                <a:spcPts val="1200"/>
              </a:spcBef>
              <a:spcAft>
                <a:spcPts val="1200"/>
              </a:spcAft>
              <a:buNone/>
            </a:pPr>
            <a:r>
              <a:rPr lang="es" sz="1400"/>
              <a:t>ARTÍCULO 7o.- Corresponden a los Estados, de conformidad con lo dispuesto en esta Ley y las leyes locales en la materia, las siguientes facultades: [...] VI.- La regulación de los sistemas de recolección, transporte, almacenamiento, manejo, tratamiento y disposición final de los residuos sólidos e industriales que no estén considerados como peligrosos…;</a:t>
            </a:r>
            <a:br>
              <a:rPr lang="es" sz="1400"/>
            </a:br>
            <a:r>
              <a:rPr lang="es" sz="1400" i="1"/>
              <a:t>Ley general de equilibrio ecológico y la protección al ambiente: </a:t>
            </a:r>
            <a:r>
              <a:rPr lang="es" sz="1400"/>
              <a:t/>
            </a:r>
            <a:br>
              <a:rPr lang="es" sz="1400"/>
            </a:br>
            <a:r>
              <a:rPr lang="es" sz="1400" i="1" u="sng">
                <a:solidFill>
                  <a:schemeClr val="accent5"/>
                </a:solidFill>
                <a:hlinkClick r:id="rId3">
                  <a:extLst>
                    <a:ext uri="{A12FA001-AC4F-418D-AE19-62706E023703}">
                      <ahyp:hlinkClr xmlns:ahyp="http://schemas.microsoft.com/office/drawing/2018/hyperlinkcolor" xmlns="" val="tx"/>
                    </a:ext>
                  </a:extLst>
                </a:hlinkClick>
              </a:rPr>
              <a:t>https://biblioteca.semarnat.gob.mx/janium/Documentos/Ciga/agenda/DOFsr/148.pdf</a:t>
            </a:r>
            <a:endParaRPr sz="1400"/>
          </a:p>
        </p:txBody>
      </p:sp>
      <p:sp>
        <p:nvSpPr>
          <p:cNvPr id="184" name="Google Shape;184;p30"/>
          <p:cNvSpPr txBox="1"/>
          <p:nvPr/>
        </p:nvSpPr>
        <p:spPr>
          <a:xfrm>
            <a:off x="1169700" y="4332025"/>
            <a:ext cx="7974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B7B7B7"/>
                </a:solidFill>
                <a:highlight>
                  <a:srgbClr val="FFFFFF"/>
                </a:highlight>
                <a:latin typeface="Roboto"/>
                <a:ea typeface="Roboto"/>
                <a:cs typeface="Roboto"/>
                <a:sym typeface="Roboto"/>
              </a:rPr>
              <a:t>(*) TER, pospuesto a un número entero, indica que este se emplea o se adjudica por tercera vez y tras haberse utilizado el mismo número adjetivado con bis. Artículos 16, 16 bis y 16 ter del reglamento.</a:t>
            </a:r>
            <a:endParaRPr>
              <a:solidFill>
                <a:srgbClr val="B7B7B7"/>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Introducción</a:t>
            </a:r>
            <a:endParaRPr/>
          </a:p>
        </p:txBody>
      </p:sp>
      <p:sp>
        <p:nvSpPr>
          <p:cNvPr id="86" name="Google Shape;86;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1100"/>
              </a:spcBef>
              <a:spcAft>
                <a:spcPts val="0"/>
              </a:spcAft>
              <a:buNone/>
            </a:pPr>
            <a:r>
              <a:rPr lang="es"/>
              <a:t>Objetivo</a:t>
            </a:r>
            <a:endParaRPr/>
          </a:p>
          <a:p>
            <a:pPr marL="914400" lvl="1" indent="-298450" algn="l" rtl="0">
              <a:spcBef>
                <a:spcPts val="1100"/>
              </a:spcBef>
              <a:spcAft>
                <a:spcPts val="0"/>
              </a:spcAft>
              <a:buClr>
                <a:schemeClr val="dk1"/>
              </a:buClr>
              <a:buSzPts val="1100"/>
              <a:buAutoNum type="alphaLcPeriod"/>
            </a:pPr>
            <a:r>
              <a:rPr lang="es"/>
              <a:t>Sensibilizar y concientizar al personal de las coordinaciones que integran la Dirección General de Bibliotecas, acerca de la importancia y necesidad de la separación de residuos sólidos en las áreas de trabajo, en consonancia con el Plan Maestro de Sustentabilidad de la Universidad Veracruzana, y en cumplimiento de la legislación nacional en la materia.</a:t>
            </a:r>
            <a:endParaRPr/>
          </a:p>
          <a:p>
            <a:pPr marL="0" lvl="0" indent="0" algn="l" rtl="0">
              <a:spcBef>
                <a:spcPts val="11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Observancia obligatoria</a:t>
            </a:r>
            <a:endParaRPr/>
          </a:p>
        </p:txBody>
      </p:sp>
      <p:sp>
        <p:nvSpPr>
          <p:cNvPr id="190" name="Google Shape;190;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s" sz="1400"/>
              <a:t>“ARTÍCULO 134.- Para la prevención y control de la contaminación del suelo, se considerarán los siguientes criterios: [...] III.- Es necesario prevenir y reducir la generación de residuos sólidos, municipales e industriales; incorporar técnicas y procedimientos para su reuso y reciclaje, así como regular su manejo y disposición final eficientes;”</a:t>
            </a:r>
            <a:br>
              <a:rPr lang="es" sz="1400"/>
            </a:br>
            <a:r>
              <a:rPr lang="es" sz="1400" i="1"/>
              <a:t>Ley general de equilibrio ecológico y la protección al ambiente: </a:t>
            </a:r>
            <a:r>
              <a:rPr lang="es" sz="1400" i="1" u="sng">
                <a:solidFill>
                  <a:schemeClr val="hlink"/>
                </a:solidFill>
                <a:hlinkClick r:id="rId3"/>
              </a:rPr>
              <a:t>https://biblioteca.semarnat.gob.mx/janium/Documentos/Ciga/agenda/DOFsr/148.pdf</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Observancia obligatoria</a:t>
            </a:r>
            <a:endParaRPr/>
          </a:p>
        </p:txBody>
      </p:sp>
      <p:sp>
        <p:nvSpPr>
          <p:cNvPr id="196" name="Google Shape;196;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t>“[El Programa Estatal] es </a:t>
            </a:r>
            <a:r>
              <a:rPr lang="es" sz="1400" b="1"/>
              <a:t>de observancia obligatoria</a:t>
            </a:r>
            <a:r>
              <a:rPr lang="es" sz="1400"/>
              <a:t> para todas las personas físicas y/o morales que generen, almacenen, transporten, manejen, traten, dispongan, aprovechen, reciclen, reutilicen o valoricen cualquier tipo de RSU y RME en el Estado de Veracruz.”</a:t>
            </a:r>
            <a:br>
              <a:rPr lang="es" sz="1400"/>
            </a:br>
            <a:r>
              <a:rPr lang="es" sz="1400" i="1"/>
              <a:t>Programa Estatal para la Prevención y Gestión Integral de los Residuos Sólidos Urbanos y de Manejo Especial del Estado de Veracruz en: </a:t>
            </a:r>
            <a:r>
              <a:rPr lang="es" sz="1400" i="1" u="sng">
                <a:solidFill>
                  <a:schemeClr val="hlink"/>
                </a:solidFill>
                <a:hlinkClick r:id="rId3"/>
              </a:rPr>
              <a:t>https://www.gob.mx/cms/uploads/attachment/file/187445/Veracruz.pdf</a:t>
            </a:r>
            <a:endParaRPr sz="1400" i="1"/>
          </a:p>
          <a:p>
            <a:pPr marL="0" lvl="0" indent="0" algn="l" rtl="0">
              <a:spcBef>
                <a:spcPts val="1200"/>
              </a:spcBef>
              <a:spcAft>
                <a:spcPts val="0"/>
              </a:spcAft>
              <a:buNone/>
            </a:pPr>
            <a:endParaRPr sz="1400"/>
          </a:p>
          <a:p>
            <a:pPr marL="0" lvl="0" indent="0" algn="l" rtl="0">
              <a:spcBef>
                <a:spcPts val="1200"/>
              </a:spcBef>
              <a:spcAft>
                <a:spcPts val="1200"/>
              </a:spcAft>
              <a:buNone/>
            </a:pPr>
            <a:r>
              <a:rPr lang="es" sz="1400"/>
              <a:t>“El presente Reglamento para la Gestión de la Sustentabilidad es </a:t>
            </a:r>
            <a:r>
              <a:rPr lang="es" sz="1400" b="1"/>
              <a:t>de observancia general y obligatoria</a:t>
            </a:r>
            <a:r>
              <a:rPr lang="es" sz="1400"/>
              <a:t>, aplicable a los integrantes de la comunidad universitaria y regula la gestión para la sustentabilidad en las funciones sustantivas y administrativas de la Universidad Veracruzana”.</a:t>
            </a:r>
            <a:br>
              <a:rPr lang="es" sz="1400"/>
            </a:br>
            <a:r>
              <a:rPr lang="es" sz="1400" i="1"/>
              <a:t>Plan maestro de sustentabilidad 2030</a:t>
            </a:r>
            <a:r>
              <a:rPr lang="es" sz="1400"/>
              <a:t/>
            </a:r>
            <a:br>
              <a:rPr lang="es" sz="1400"/>
            </a:br>
            <a:r>
              <a:rPr lang="es" sz="1400" u="sng">
                <a:solidFill>
                  <a:schemeClr val="hlink"/>
                </a:solidFill>
                <a:hlinkClick r:id="rId4"/>
              </a:rPr>
              <a:t>https://www.uv.mx/cosustenta/files/2020/12/Plan-Maestro-de-Sustentabilidad-UV-2030.pdf</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rot="-5400000">
            <a:off x="-1839275" y="2177675"/>
            <a:ext cx="444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s" sz="2540"/>
              <a:t>Residuos generados por coordinación</a:t>
            </a:r>
            <a:endParaRPr sz="2540"/>
          </a:p>
        </p:txBody>
      </p:sp>
      <p:graphicFrame>
        <p:nvGraphicFramePr>
          <p:cNvPr id="202" name="Google Shape;202;p33"/>
          <p:cNvGraphicFramePr/>
          <p:nvPr/>
        </p:nvGraphicFramePr>
        <p:xfrm>
          <a:off x="1007938" y="170915"/>
          <a:ext cx="7820625" cy="4720925"/>
        </p:xfrm>
        <a:graphic>
          <a:graphicData uri="http://schemas.openxmlformats.org/drawingml/2006/table">
            <a:tbl>
              <a:tblPr>
                <a:noFill/>
                <a:tableStyleId>{4C7F6030-06E7-4121-B885-806FA1267A1F}</a:tableStyleId>
              </a:tblPr>
              <a:tblGrid>
                <a:gridCol w="1841325">
                  <a:extLst>
                    <a:ext uri="{9D8B030D-6E8A-4147-A177-3AD203B41FA5}">
                      <a16:colId xmlns:a16="http://schemas.microsoft.com/office/drawing/2014/main" val="20000"/>
                    </a:ext>
                  </a:extLst>
                </a:gridCol>
                <a:gridCol w="996550">
                  <a:extLst>
                    <a:ext uri="{9D8B030D-6E8A-4147-A177-3AD203B41FA5}">
                      <a16:colId xmlns:a16="http://schemas.microsoft.com/office/drawing/2014/main" val="20001"/>
                    </a:ext>
                  </a:extLst>
                </a:gridCol>
                <a:gridCol w="996550">
                  <a:extLst>
                    <a:ext uri="{9D8B030D-6E8A-4147-A177-3AD203B41FA5}">
                      <a16:colId xmlns:a16="http://schemas.microsoft.com/office/drawing/2014/main" val="20002"/>
                    </a:ext>
                  </a:extLst>
                </a:gridCol>
                <a:gridCol w="996550">
                  <a:extLst>
                    <a:ext uri="{9D8B030D-6E8A-4147-A177-3AD203B41FA5}">
                      <a16:colId xmlns:a16="http://schemas.microsoft.com/office/drawing/2014/main" val="20003"/>
                    </a:ext>
                  </a:extLst>
                </a:gridCol>
                <a:gridCol w="996550">
                  <a:extLst>
                    <a:ext uri="{9D8B030D-6E8A-4147-A177-3AD203B41FA5}">
                      <a16:colId xmlns:a16="http://schemas.microsoft.com/office/drawing/2014/main" val="20004"/>
                    </a:ext>
                  </a:extLst>
                </a:gridCol>
                <a:gridCol w="996550">
                  <a:extLst>
                    <a:ext uri="{9D8B030D-6E8A-4147-A177-3AD203B41FA5}">
                      <a16:colId xmlns:a16="http://schemas.microsoft.com/office/drawing/2014/main" val="20005"/>
                    </a:ext>
                  </a:extLst>
                </a:gridCol>
                <a:gridCol w="996550">
                  <a:extLst>
                    <a:ext uri="{9D8B030D-6E8A-4147-A177-3AD203B41FA5}">
                      <a16:colId xmlns:a16="http://schemas.microsoft.com/office/drawing/2014/main" val="20006"/>
                    </a:ext>
                  </a:extLst>
                </a:gridCol>
              </a:tblGrid>
              <a:tr h="309900">
                <a:tc>
                  <a:txBody>
                    <a:bodyPr/>
                    <a:lstStyle/>
                    <a:p>
                      <a:pPr marL="0" lvl="0" indent="0" algn="l" rtl="0">
                        <a:spcBef>
                          <a:spcPts val="0"/>
                        </a:spcBef>
                        <a:spcAft>
                          <a:spcPts val="0"/>
                        </a:spcAft>
                        <a:buNone/>
                      </a:pPr>
                      <a:endParaRPr sz="1100"/>
                    </a:p>
                  </a:txBody>
                  <a:tcPr marL="54000" marR="54000" marT="54000" marB="54000"/>
                </a:tc>
                <a:tc>
                  <a:txBody>
                    <a:bodyPr/>
                    <a:lstStyle/>
                    <a:p>
                      <a:pPr marL="0" lvl="0" indent="0" algn="ctr" rtl="0">
                        <a:spcBef>
                          <a:spcPts val="0"/>
                        </a:spcBef>
                        <a:spcAft>
                          <a:spcPts val="0"/>
                        </a:spcAft>
                        <a:buNone/>
                      </a:pPr>
                      <a:r>
                        <a:rPr lang="es" sz="1100" b="1"/>
                        <a:t>DC</a:t>
                      </a:r>
                      <a:endParaRPr sz="1100" b="1"/>
                    </a:p>
                  </a:txBody>
                  <a:tcPr marL="54000" marR="54000" marT="54000" marB="54000"/>
                </a:tc>
                <a:tc>
                  <a:txBody>
                    <a:bodyPr/>
                    <a:lstStyle/>
                    <a:p>
                      <a:pPr marL="0" lvl="0" indent="0" algn="ctr" rtl="0">
                        <a:spcBef>
                          <a:spcPts val="0"/>
                        </a:spcBef>
                        <a:spcAft>
                          <a:spcPts val="0"/>
                        </a:spcAft>
                        <a:buNone/>
                      </a:pPr>
                      <a:r>
                        <a:rPr lang="es" sz="1100" b="1"/>
                        <a:t>OD</a:t>
                      </a:r>
                      <a:endParaRPr sz="1100" b="1"/>
                    </a:p>
                  </a:txBody>
                  <a:tcPr marL="54000" marR="54000" marT="54000" marB="54000"/>
                </a:tc>
                <a:tc>
                  <a:txBody>
                    <a:bodyPr/>
                    <a:lstStyle/>
                    <a:p>
                      <a:pPr marL="0" lvl="0" indent="0" algn="ctr" rtl="0">
                        <a:spcBef>
                          <a:spcPts val="0"/>
                        </a:spcBef>
                        <a:spcAft>
                          <a:spcPts val="0"/>
                        </a:spcAft>
                        <a:buNone/>
                      </a:pPr>
                      <a:r>
                        <a:rPr lang="es" sz="1100" b="1"/>
                        <a:t>AB</a:t>
                      </a:r>
                      <a:endParaRPr sz="1100" b="1"/>
                    </a:p>
                  </a:txBody>
                  <a:tcPr marL="54000" marR="54000" marT="54000" marB="54000"/>
                </a:tc>
                <a:tc>
                  <a:txBody>
                    <a:bodyPr/>
                    <a:lstStyle/>
                    <a:p>
                      <a:pPr marL="0" lvl="0" indent="0" algn="ctr" rtl="0">
                        <a:spcBef>
                          <a:spcPts val="0"/>
                        </a:spcBef>
                        <a:spcAft>
                          <a:spcPts val="0"/>
                        </a:spcAft>
                        <a:buNone/>
                      </a:pPr>
                      <a:r>
                        <a:rPr lang="es" sz="1100" b="1"/>
                        <a:t>SP</a:t>
                      </a:r>
                      <a:endParaRPr sz="1100" b="1"/>
                    </a:p>
                  </a:txBody>
                  <a:tcPr marL="54000" marR="54000" marT="54000" marB="54000"/>
                </a:tc>
                <a:tc>
                  <a:txBody>
                    <a:bodyPr/>
                    <a:lstStyle/>
                    <a:p>
                      <a:pPr marL="0" lvl="0" indent="0" algn="ctr" rtl="0">
                        <a:spcBef>
                          <a:spcPts val="0"/>
                        </a:spcBef>
                        <a:spcAft>
                          <a:spcPts val="0"/>
                        </a:spcAft>
                        <a:buNone/>
                      </a:pPr>
                      <a:r>
                        <a:rPr lang="es" sz="1100" b="1"/>
                        <a:t>RH</a:t>
                      </a:r>
                      <a:endParaRPr sz="1100" b="1"/>
                    </a:p>
                  </a:txBody>
                  <a:tcPr marL="54000" marR="54000" marT="54000" marB="54000"/>
                </a:tc>
                <a:tc>
                  <a:txBody>
                    <a:bodyPr/>
                    <a:lstStyle/>
                    <a:p>
                      <a:pPr marL="0" lvl="0" indent="0" algn="ctr" rtl="0">
                        <a:spcBef>
                          <a:spcPts val="0"/>
                        </a:spcBef>
                        <a:spcAft>
                          <a:spcPts val="0"/>
                        </a:spcAft>
                        <a:buNone/>
                      </a:pPr>
                      <a:r>
                        <a:rPr lang="es" sz="1100" b="1"/>
                        <a:t>CR</a:t>
                      </a:r>
                      <a:endParaRPr sz="1100" b="1"/>
                    </a:p>
                  </a:txBody>
                  <a:tcPr marL="54000" marR="54000" marT="54000" marB="54000"/>
                </a:tc>
                <a:extLst>
                  <a:ext uri="{0D108BD9-81ED-4DB2-BD59-A6C34878D82A}">
                    <a16:rowId xmlns:a16="http://schemas.microsoft.com/office/drawing/2014/main" val="10000"/>
                  </a:ext>
                </a:extLst>
              </a:tr>
              <a:tr h="309900">
                <a:tc>
                  <a:txBody>
                    <a:bodyPr/>
                    <a:lstStyle/>
                    <a:p>
                      <a:pPr marL="0" lvl="0" indent="0" algn="l" rtl="0">
                        <a:spcBef>
                          <a:spcPts val="0"/>
                        </a:spcBef>
                        <a:spcAft>
                          <a:spcPts val="0"/>
                        </a:spcAft>
                        <a:buNone/>
                      </a:pPr>
                      <a:r>
                        <a:rPr lang="es" sz="900"/>
                        <a:t>Material de embalaje</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01"/>
                  </a:ext>
                </a:extLst>
              </a:tr>
              <a:tr h="309900">
                <a:tc>
                  <a:txBody>
                    <a:bodyPr/>
                    <a:lstStyle/>
                    <a:p>
                      <a:pPr marL="0" lvl="0" indent="0" algn="l" rtl="0">
                        <a:spcBef>
                          <a:spcPts val="0"/>
                        </a:spcBef>
                        <a:spcAft>
                          <a:spcPts val="0"/>
                        </a:spcAft>
                        <a:buNone/>
                      </a:pPr>
                      <a:r>
                        <a:rPr lang="es" sz="900"/>
                        <a:t>Etiquetas adhesivas</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02"/>
                  </a:ext>
                </a:extLst>
              </a:tr>
              <a:tr h="309900">
                <a:tc>
                  <a:txBody>
                    <a:bodyPr/>
                    <a:lstStyle/>
                    <a:p>
                      <a:pPr marL="0" lvl="0" indent="0" algn="l" rtl="0">
                        <a:spcBef>
                          <a:spcPts val="0"/>
                        </a:spcBef>
                        <a:spcAft>
                          <a:spcPts val="0"/>
                        </a:spcAft>
                        <a:buNone/>
                      </a:pPr>
                      <a:r>
                        <a:rPr lang="es" sz="900"/>
                        <a:t>Cinta canela</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03"/>
                  </a:ext>
                </a:extLst>
              </a:tr>
              <a:tr h="309900">
                <a:tc>
                  <a:txBody>
                    <a:bodyPr/>
                    <a:lstStyle/>
                    <a:p>
                      <a:pPr marL="0" lvl="0" indent="0" algn="l" rtl="0">
                        <a:spcBef>
                          <a:spcPts val="0"/>
                        </a:spcBef>
                        <a:spcAft>
                          <a:spcPts val="0"/>
                        </a:spcAft>
                        <a:buNone/>
                      </a:pPr>
                      <a:r>
                        <a:rPr lang="es" sz="900"/>
                        <a:t>Cinta cristal</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extLst>
                  <a:ext uri="{0D108BD9-81ED-4DB2-BD59-A6C34878D82A}">
                    <a16:rowId xmlns:a16="http://schemas.microsoft.com/office/drawing/2014/main" val="10004"/>
                  </a:ext>
                </a:extLst>
              </a:tr>
              <a:tr h="309900">
                <a:tc>
                  <a:txBody>
                    <a:bodyPr/>
                    <a:lstStyle/>
                    <a:p>
                      <a:pPr marL="0" lvl="0" indent="0" algn="l" rtl="0">
                        <a:spcBef>
                          <a:spcPts val="0"/>
                        </a:spcBef>
                        <a:spcAft>
                          <a:spcPts val="0"/>
                        </a:spcAft>
                        <a:buNone/>
                      </a:pPr>
                      <a:r>
                        <a:rPr lang="es" sz="900"/>
                        <a:t>Tinta para sellos</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05"/>
                  </a:ext>
                </a:extLst>
              </a:tr>
              <a:tr h="309900">
                <a:tc>
                  <a:txBody>
                    <a:bodyPr/>
                    <a:lstStyle/>
                    <a:p>
                      <a:pPr marL="0" lvl="0" indent="0" algn="l" rtl="0">
                        <a:spcBef>
                          <a:spcPts val="0"/>
                        </a:spcBef>
                        <a:spcAft>
                          <a:spcPts val="0"/>
                        </a:spcAft>
                        <a:buNone/>
                      </a:pPr>
                      <a:r>
                        <a:rPr lang="es" sz="900"/>
                        <a:t>Hojas de remesas (cestas)</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06"/>
                  </a:ext>
                </a:extLst>
              </a:tr>
              <a:tr h="309900">
                <a:tc>
                  <a:txBody>
                    <a:bodyPr/>
                    <a:lstStyle/>
                    <a:p>
                      <a:pPr marL="0" lvl="0" indent="0" algn="l" rtl="0">
                        <a:spcBef>
                          <a:spcPts val="0"/>
                        </a:spcBef>
                        <a:spcAft>
                          <a:spcPts val="0"/>
                        </a:spcAft>
                        <a:buNone/>
                      </a:pPr>
                      <a:r>
                        <a:rPr lang="es" sz="900"/>
                        <a:t>Listados de RDO</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07"/>
                  </a:ext>
                </a:extLst>
              </a:tr>
              <a:tr h="382325">
                <a:tc>
                  <a:txBody>
                    <a:bodyPr/>
                    <a:lstStyle/>
                    <a:p>
                      <a:pPr marL="0" lvl="0" indent="0" algn="l" rtl="0">
                        <a:spcBef>
                          <a:spcPts val="0"/>
                        </a:spcBef>
                        <a:spcAft>
                          <a:spcPts val="0"/>
                        </a:spcAft>
                        <a:buNone/>
                      </a:pPr>
                      <a:r>
                        <a:rPr lang="es" sz="900"/>
                        <a:t>Plásticos de un uso (desechables)</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08"/>
                  </a:ext>
                </a:extLst>
              </a:tr>
              <a:tr h="309900">
                <a:tc>
                  <a:txBody>
                    <a:bodyPr/>
                    <a:lstStyle/>
                    <a:p>
                      <a:pPr marL="0" lvl="0" indent="0" algn="l" rtl="0">
                        <a:spcBef>
                          <a:spcPts val="0"/>
                        </a:spcBef>
                        <a:spcAft>
                          <a:spcPts val="0"/>
                        </a:spcAft>
                        <a:buNone/>
                      </a:pPr>
                      <a:r>
                        <a:rPr lang="es" sz="900"/>
                        <a:t>Restos de comida/bebidas</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09"/>
                  </a:ext>
                </a:extLst>
              </a:tr>
              <a:tr h="309900">
                <a:tc>
                  <a:txBody>
                    <a:bodyPr/>
                    <a:lstStyle/>
                    <a:p>
                      <a:pPr marL="0" lvl="0" indent="0" algn="l" rtl="0">
                        <a:spcBef>
                          <a:spcPts val="0"/>
                        </a:spcBef>
                        <a:spcAft>
                          <a:spcPts val="0"/>
                        </a:spcAft>
                        <a:buNone/>
                      </a:pPr>
                      <a:r>
                        <a:rPr lang="es" sz="900"/>
                        <a:t>Botellas de plástico</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10"/>
                  </a:ext>
                </a:extLst>
              </a:tr>
              <a:tr h="309900">
                <a:tc>
                  <a:txBody>
                    <a:bodyPr/>
                    <a:lstStyle/>
                    <a:p>
                      <a:pPr marL="0" lvl="0" indent="0" algn="l" rtl="0">
                        <a:spcBef>
                          <a:spcPts val="0"/>
                        </a:spcBef>
                        <a:spcAft>
                          <a:spcPts val="0"/>
                        </a:spcAft>
                        <a:buNone/>
                      </a:pPr>
                      <a:r>
                        <a:rPr lang="es" sz="900"/>
                        <a:t>Servilletas</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11"/>
                  </a:ext>
                </a:extLst>
              </a:tr>
              <a:tr h="309900">
                <a:tc>
                  <a:txBody>
                    <a:bodyPr/>
                    <a:lstStyle/>
                    <a:p>
                      <a:pPr marL="0" lvl="0" indent="0" algn="l" rtl="0">
                        <a:spcBef>
                          <a:spcPts val="0"/>
                        </a:spcBef>
                        <a:spcAft>
                          <a:spcPts val="0"/>
                        </a:spcAft>
                        <a:buNone/>
                      </a:pPr>
                      <a:r>
                        <a:rPr lang="es" sz="900"/>
                        <a:t>Papel higiénico</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extLst>
                  <a:ext uri="{0D108BD9-81ED-4DB2-BD59-A6C34878D82A}">
                    <a16:rowId xmlns:a16="http://schemas.microsoft.com/office/drawing/2014/main" val="10012"/>
                  </a:ext>
                </a:extLst>
              </a:tr>
              <a:tr h="309900">
                <a:tc>
                  <a:txBody>
                    <a:bodyPr/>
                    <a:lstStyle/>
                    <a:p>
                      <a:pPr marL="0" lvl="0" indent="0" algn="l" rtl="0">
                        <a:spcBef>
                          <a:spcPts val="0"/>
                        </a:spcBef>
                        <a:spcAft>
                          <a:spcPts val="0"/>
                        </a:spcAft>
                        <a:buNone/>
                      </a:pPr>
                      <a:r>
                        <a:rPr lang="es" sz="900"/>
                        <a:t>Discos compactos</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extLst>
                  <a:ext uri="{0D108BD9-81ED-4DB2-BD59-A6C34878D82A}">
                    <a16:rowId xmlns:a16="http://schemas.microsoft.com/office/drawing/2014/main" val="10013"/>
                  </a:ext>
                </a:extLst>
              </a:tr>
              <a:tr h="309900">
                <a:tc>
                  <a:txBody>
                    <a:bodyPr/>
                    <a:lstStyle/>
                    <a:p>
                      <a:pPr marL="0" lvl="0" indent="0" algn="l" rtl="0">
                        <a:spcBef>
                          <a:spcPts val="0"/>
                        </a:spcBef>
                        <a:spcAft>
                          <a:spcPts val="0"/>
                        </a:spcAft>
                        <a:buNone/>
                      </a:pPr>
                      <a:r>
                        <a:rPr lang="es" sz="900"/>
                        <a:t>Memorias</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r>
                        <a:rPr lang="es" sz="900"/>
                        <a:t>X</a:t>
                      </a: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tc>
                  <a:txBody>
                    <a:bodyPr/>
                    <a:lstStyle/>
                    <a:p>
                      <a:pPr marL="0" lvl="0" indent="0" algn="ctr" rtl="0">
                        <a:spcBef>
                          <a:spcPts val="0"/>
                        </a:spcBef>
                        <a:spcAft>
                          <a:spcPts val="0"/>
                        </a:spcAft>
                        <a:buNone/>
                      </a:pPr>
                      <a:endParaRPr sz="900"/>
                    </a:p>
                  </a:txBody>
                  <a:tcPr marL="54000" marR="54000" marT="54000" marB="54000"/>
                </a:tc>
                <a:extLst>
                  <a:ext uri="{0D108BD9-81ED-4DB2-BD59-A6C34878D82A}">
                    <a16:rowId xmlns:a16="http://schemas.microsoft.com/office/drawing/2014/main" val="1001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s" sz="2500">
                <a:solidFill>
                  <a:schemeClr val="dk2"/>
                </a:solidFill>
              </a:rPr>
              <a:t>Residuos encontrados en bibliotecas universitarias:</a:t>
            </a:r>
            <a:endParaRPr sz="2500"/>
          </a:p>
        </p:txBody>
      </p:sp>
      <p:sp>
        <p:nvSpPr>
          <p:cNvPr id="208" name="Google Shape;208;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Papel y cartón.</a:t>
            </a:r>
            <a:endParaRPr/>
          </a:p>
          <a:p>
            <a:pPr marL="457200" lvl="0" indent="-298450" algn="l" rtl="0">
              <a:spcBef>
                <a:spcPts val="0"/>
              </a:spcBef>
              <a:spcAft>
                <a:spcPts val="0"/>
              </a:spcAft>
              <a:buClr>
                <a:schemeClr val="dk1"/>
              </a:buClr>
              <a:buSzPts val="1100"/>
              <a:buChar char="●"/>
            </a:pPr>
            <a:r>
              <a:rPr lang="es"/>
              <a:t>Plásticos diversos. Envases. Tapas de envases (reciclables)</a:t>
            </a:r>
            <a:endParaRPr/>
          </a:p>
          <a:p>
            <a:pPr marL="457200" lvl="0" indent="-298450" algn="l" rtl="0">
              <a:spcBef>
                <a:spcPts val="0"/>
              </a:spcBef>
              <a:spcAft>
                <a:spcPts val="0"/>
              </a:spcAft>
              <a:buClr>
                <a:schemeClr val="dk1"/>
              </a:buClr>
              <a:buSzPts val="1100"/>
              <a:buChar char="●"/>
            </a:pPr>
            <a:r>
              <a:rPr lang="es"/>
              <a:t>Unicel. Material de empaque. Nieve seca. Vasos, platos.</a:t>
            </a:r>
            <a:endParaRPr/>
          </a:p>
          <a:p>
            <a:pPr marL="457200" lvl="0" indent="-298450" algn="l" rtl="0">
              <a:spcBef>
                <a:spcPts val="0"/>
              </a:spcBef>
              <a:spcAft>
                <a:spcPts val="0"/>
              </a:spcAft>
              <a:buClr>
                <a:schemeClr val="dk1"/>
              </a:buClr>
              <a:buSzPts val="1100"/>
              <a:buChar char="●"/>
            </a:pPr>
            <a:r>
              <a:rPr lang="es"/>
              <a:t>Envases de aluminio. Latería.</a:t>
            </a:r>
            <a:endParaRPr/>
          </a:p>
          <a:p>
            <a:pPr marL="457200" lvl="0" indent="-298450" algn="l" rtl="0">
              <a:spcBef>
                <a:spcPts val="0"/>
              </a:spcBef>
              <a:spcAft>
                <a:spcPts val="0"/>
              </a:spcAft>
              <a:buClr>
                <a:schemeClr val="dk1"/>
              </a:buClr>
              <a:buSzPts val="1100"/>
              <a:buChar char="●"/>
            </a:pPr>
            <a:r>
              <a:rPr lang="es"/>
              <a:t>Vidrio (Requiere un manejo especial: puede causar lesiones).</a:t>
            </a:r>
            <a:endParaRPr/>
          </a:p>
          <a:p>
            <a:pPr marL="457200" lvl="0" indent="-298450" algn="l" rtl="0">
              <a:spcBef>
                <a:spcPts val="0"/>
              </a:spcBef>
              <a:spcAft>
                <a:spcPts val="0"/>
              </a:spcAft>
              <a:buClr>
                <a:schemeClr val="dk1"/>
              </a:buClr>
              <a:buSzPts val="1100"/>
              <a:buChar char="●"/>
            </a:pPr>
            <a:r>
              <a:rPr lang="es"/>
              <a:t>Baterías o pilas (Requiere manejo especial: contiene metales pesados*).</a:t>
            </a:r>
            <a:endParaRPr/>
          </a:p>
          <a:p>
            <a:pPr marL="457200" lvl="0" indent="-298450" algn="l" rtl="0">
              <a:spcBef>
                <a:spcPts val="0"/>
              </a:spcBef>
              <a:spcAft>
                <a:spcPts val="0"/>
              </a:spcAft>
              <a:buClr>
                <a:schemeClr val="dk1"/>
              </a:buClr>
              <a:buSzPts val="1100"/>
              <a:buChar char="●"/>
            </a:pPr>
            <a:r>
              <a:rPr lang="es"/>
              <a:t>Restos de comida —&gt; Residuos orgánicos (Compostaje, de ser posible).</a:t>
            </a:r>
            <a:endParaRPr/>
          </a:p>
          <a:p>
            <a:pPr marL="457200" lvl="0" indent="-298450" algn="l" rtl="0">
              <a:spcBef>
                <a:spcPts val="0"/>
              </a:spcBef>
              <a:spcAft>
                <a:spcPts val="0"/>
              </a:spcAft>
              <a:buClr>
                <a:schemeClr val="dk1"/>
              </a:buClr>
              <a:buSzPts val="1100"/>
              <a:buChar char="●"/>
            </a:pPr>
            <a:r>
              <a:rPr lang="es"/>
              <a:t>Equipo eléctrico y electrónico, que no puede repararse.</a:t>
            </a:r>
            <a:endParaRPr/>
          </a:p>
          <a:p>
            <a:pPr marL="457200" lvl="0" indent="-298450" algn="l" rtl="0">
              <a:spcBef>
                <a:spcPts val="0"/>
              </a:spcBef>
              <a:spcAft>
                <a:spcPts val="0"/>
              </a:spcAft>
              <a:buClr>
                <a:schemeClr val="dk1"/>
              </a:buClr>
              <a:buSzPts val="1100"/>
              <a:buChar char="●"/>
            </a:pPr>
            <a:r>
              <a:rPr lang="es"/>
              <a:t>Residuos </a:t>
            </a:r>
            <a:r>
              <a:rPr lang="es" i="1"/>
              <a:t>exóticos </a:t>
            </a:r>
            <a:r>
              <a:rPr lang="es"/>
              <a:t>(evitar su introducción a la biblioteca)</a:t>
            </a:r>
            <a:endParaRPr/>
          </a:p>
        </p:txBody>
      </p:sp>
      <p:sp>
        <p:nvSpPr>
          <p:cNvPr id="209" name="Google Shape;209;p34"/>
          <p:cNvSpPr txBox="1"/>
          <p:nvPr/>
        </p:nvSpPr>
        <p:spPr>
          <a:xfrm>
            <a:off x="954875" y="4332025"/>
            <a:ext cx="733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latin typeface="Open Sans"/>
                <a:ea typeface="Open Sans"/>
                <a:cs typeface="Open Sans"/>
                <a:sym typeface="Open Sans"/>
              </a:rPr>
              <a:t>* A saber: Níquel, Cadmio, Mercurio, Litio, Plomo (v. INE, 2009. Las pilas en México, un diagnóstico ambiental. </a:t>
            </a:r>
            <a:r>
              <a:rPr lang="es" sz="1200" u="sng">
                <a:solidFill>
                  <a:schemeClr val="hlink"/>
                </a:solidFill>
                <a:latin typeface="Open Sans"/>
                <a:ea typeface="Open Sans"/>
                <a:cs typeface="Open Sans"/>
                <a:sym typeface="Open Sans"/>
                <a:hlinkClick r:id="rId3"/>
              </a:rPr>
              <a:t>https://biblioteca.semarnat.gob.mx/janium/Documentos/Ciga/libros2009/CD001028.pdf</a:t>
            </a:r>
            <a:r>
              <a:rPr lang="es" sz="1200">
                <a:latin typeface="Open Sans"/>
                <a:ea typeface="Open Sans"/>
                <a:cs typeface="Open Sans"/>
                <a:sym typeface="Open Sans"/>
              </a:rPr>
              <a:t>)</a:t>
            </a:r>
            <a:endParaRPr sz="1200">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Medidas para la gestión de residuos de papel y cartón:</a:t>
            </a:r>
            <a:endParaRPr sz="2500"/>
          </a:p>
        </p:txBody>
      </p:sp>
      <p:sp>
        <p:nvSpPr>
          <p:cNvPr id="215" name="Google Shape;215;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lnSpcReduction="20000"/>
          </a:bodyPr>
          <a:lstStyle/>
          <a:p>
            <a:pPr marL="457200" lvl="0" indent="-293211" algn="l" rtl="0">
              <a:spcBef>
                <a:spcPts val="1100"/>
              </a:spcBef>
              <a:spcAft>
                <a:spcPts val="0"/>
              </a:spcAft>
              <a:buClr>
                <a:schemeClr val="dk1"/>
              </a:buClr>
              <a:buSzPct val="61111"/>
              <a:buChar char="●"/>
            </a:pPr>
            <a:r>
              <a:rPr lang="es"/>
              <a:t>Reciclaje de papel y cartón, como primera opción.</a:t>
            </a:r>
            <a:endParaRPr/>
          </a:p>
          <a:p>
            <a:pPr marL="457200" lvl="0" indent="-293211" algn="l" rtl="0">
              <a:spcBef>
                <a:spcPts val="0"/>
              </a:spcBef>
              <a:spcAft>
                <a:spcPts val="0"/>
              </a:spcAft>
              <a:buClr>
                <a:schemeClr val="dk1"/>
              </a:buClr>
              <a:buSzPct val="61111"/>
              <a:buChar char="●"/>
            </a:pPr>
            <a:r>
              <a:rPr lang="es"/>
              <a:t>Definir áreas, cerca de pasos obligados, para el acopio de residuos.</a:t>
            </a:r>
            <a:endParaRPr/>
          </a:p>
          <a:p>
            <a:pPr marL="457200" lvl="0" indent="-293211" algn="l" rtl="0">
              <a:spcBef>
                <a:spcPts val="0"/>
              </a:spcBef>
              <a:spcAft>
                <a:spcPts val="0"/>
              </a:spcAft>
              <a:buClr>
                <a:schemeClr val="dk1"/>
              </a:buClr>
              <a:buSzPct val="61111"/>
              <a:buChar char="●"/>
            </a:pPr>
            <a:r>
              <a:rPr lang="es"/>
              <a:t>Uso de los contenedores rotulados para la separación.</a:t>
            </a:r>
            <a:endParaRPr/>
          </a:p>
          <a:p>
            <a:pPr marL="457200" lvl="0" indent="-293211" algn="l" rtl="0">
              <a:spcBef>
                <a:spcPts val="0"/>
              </a:spcBef>
              <a:spcAft>
                <a:spcPts val="0"/>
              </a:spcAft>
              <a:buClr>
                <a:schemeClr val="dk1"/>
              </a:buClr>
              <a:buSzPct val="61111"/>
              <a:buChar char="●"/>
            </a:pPr>
            <a:r>
              <a:rPr lang="es"/>
              <a:t>Capacitarnos para la separación de nuestros residuos.</a:t>
            </a:r>
            <a:endParaRPr/>
          </a:p>
          <a:p>
            <a:pPr marL="457200" lvl="0" indent="-293211" algn="l" rtl="0">
              <a:spcBef>
                <a:spcPts val="0"/>
              </a:spcBef>
              <a:spcAft>
                <a:spcPts val="0"/>
              </a:spcAft>
              <a:buClr>
                <a:schemeClr val="dk1"/>
              </a:buClr>
              <a:buSzPct val="61111"/>
              <a:buChar char="●"/>
            </a:pPr>
            <a:r>
              <a:rPr lang="es"/>
              <a:t>Preferir la impresión a doble cara y sólo de lo necesario.</a:t>
            </a:r>
            <a:endParaRPr/>
          </a:p>
          <a:p>
            <a:pPr marL="457200" lvl="0" indent="-293211" algn="l" rtl="0">
              <a:spcBef>
                <a:spcPts val="0"/>
              </a:spcBef>
              <a:spcAft>
                <a:spcPts val="0"/>
              </a:spcAft>
              <a:buClr>
                <a:schemeClr val="dk1"/>
              </a:buClr>
              <a:buSzPct val="61111"/>
              <a:buChar char="●"/>
            </a:pPr>
            <a:r>
              <a:rPr lang="es"/>
              <a:t>Reducción del uso de tinta y tóner mediante el empleo de fuentes de bajo consumo (</a:t>
            </a:r>
            <a:r>
              <a:rPr lang="es">
                <a:latin typeface="Cormorant Garamond"/>
                <a:ea typeface="Cormorant Garamond"/>
                <a:cs typeface="Cormorant Garamond"/>
                <a:sym typeface="Cormorant Garamond"/>
              </a:rPr>
              <a:t>Garamond</a:t>
            </a:r>
            <a:r>
              <a:rPr lang="es"/>
              <a:t>), activar el modo de ahorro de tóner y tinta.</a:t>
            </a:r>
            <a:endParaRPr/>
          </a:p>
          <a:p>
            <a:pPr marL="457200" lvl="0" indent="-293211" algn="l" rtl="0">
              <a:spcBef>
                <a:spcPts val="0"/>
              </a:spcBef>
              <a:spcAft>
                <a:spcPts val="0"/>
              </a:spcAft>
              <a:buClr>
                <a:schemeClr val="dk1"/>
              </a:buClr>
              <a:buSzPct val="61111"/>
              <a:buChar char="●"/>
            </a:pPr>
            <a:r>
              <a:rPr lang="es"/>
              <a:t>Establecer un horario pertinente para las impresiones, apagar impresoras siempre que sea posible.</a:t>
            </a:r>
            <a:endParaRPr/>
          </a:p>
          <a:p>
            <a:pPr marL="457200" lvl="0" indent="-293211" algn="l" rtl="0">
              <a:spcBef>
                <a:spcPts val="0"/>
              </a:spcBef>
              <a:spcAft>
                <a:spcPts val="0"/>
              </a:spcAft>
              <a:buClr>
                <a:schemeClr val="dk1"/>
              </a:buClr>
              <a:buSzPct val="61111"/>
              <a:buChar char="●"/>
            </a:pPr>
            <a:r>
              <a:rPr lang="es"/>
              <a:t>Preferir los envíos digitales, por correo o mensajería electrónica, siempre que la naturaleza de los documentos lo permita.</a:t>
            </a:r>
            <a:endParaRPr/>
          </a:p>
          <a:p>
            <a:pPr marL="0" lvl="0" indent="0" algn="l" rtl="0">
              <a:spcBef>
                <a:spcPts val="11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Gestión de residuos de plástico:</a:t>
            </a:r>
            <a:endParaRPr sz="2500"/>
          </a:p>
        </p:txBody>
      </p:sp>
      <p:sp>
        <p:nvSpPr>
          <p:cNvPr id="221" name="Google Shape;221;p36"/>
          <p:cNvSpPr txBox="1">
            <a:spLocks noGrp="1"/>
          </p:cNvSpPr>
          <p:nvPr>
            <p:ph type="body" idx="1"/>
          </p:nvPr>
        </p:nvSpPr>
        <p:spPr>
          <a:xfrm>
            <a:off x="86850" y="1266325"/>
            <a:ext cx="89703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Reducir los </a:t>
            </a:r>
            <a:r>
              <a:rPr lang="es" i="1"/>
              <a:t>plásticos de un solo uso</a:t>
            </a:r>
            <a:r>
              <a:rPr lang="es"/>
              <a:t> (vasos, platos, cubiertos desechables).</a:t>
            </a:r>
            <a:endParaRPr/>
          </a:p>
          <a:p>
            <a:pPr marL="457200" lvl="0" indent="-298450" algn="l" rtl="0">
              <a:spcBef>
                <a:spcPts val="0"/>
              </a:spcBef>
              <a:spcAft>
                <a:spcPts val="0"/>
              </a:spcAft>
              <a:buClr>
                <a:schemeClr val="dk1"/>
              </a:buClr>
              <a:buSzPts val="1100"/>
              <a:buChar char="●"/>
            </a:pPr>
            <a:r>
              <a:rPr lang="es"/>
              <a:t>Usar de manera preferente el </a:t>
            </a:r>
            <a:r>
              <a:rPr lang="es" b="1"/>
              <a:t>kit VTPC</a:t>
            </a:r>
            <a:r>
              <a:rPr lang="es"/>
              <a:t> doméstico para consumir alimentos y bebidas, </a:t>
            </a:r>
            <a:r>
              <a:rPr lang="es" u="sng"/>
              <a:t>evitar al máximo</a:t>
            </a:r>
            <a:r>
              <a:rPr lang="es"/>
              <a:t> el uso de platos, vasos y utensilios de plástico.</a:t>
            </a:r>
            <a:endParaRPr/>
          </a:p>
          <a:p>
            <a:pPr marL="457200" lvl="0" indent="-298450" algn="l" rtl="0">
              <a:spcBef>
                <a:spcPts val="0"/>
              </a:spcBef>
              <a:spcAft>
                <a:spcPts val="0"/>
              </a:spcAft>
              <a:buClr>
                <a:schemeClr val="dk1"/>
              </a:buClr>
              <a:buSzPts val="1100"/>
              <a:buChar char="●"/>
            </a:pPr>
            <a:r>
              <a:rPr lang="es"/>
              <a:t>El kit VTPC no deberá guardarse </a:t>
            </a:r>
            <a:r>
              <a:rPr lang="es" b="1"/>
              <a:t>sucio </a:t>
            </a:r>
            <a:r>
              <a:rPr lang="es"/>
              <a:t>en los espacios de trabajo.</a:t>
            </a:r>
            <a:endParaRPr/>
          </a:p>
          <a:p>
            <a:pPr marL="457200" lvl="0" indent="-298450" algn="l" rtl="0">
              <a:spcBef>
                <a:spcPts val="0"/>
              </a:spcBef>
              <a:spcAft>
                <a:spcPts val="0"/>
              </a:spcAft>
              <a:buClr>
                <a:schemeClr val="dk1"/>
              </a:buClr>
              <a:buSzPts val="1100"/>
              <a:buChar char="●"/>
            </a:pPr>
            <a:r>
              <a:rPr lang="es"/>
              <a:t>El kit VTPC </a:t>
            </a:r>
            <a:r>
              <a:rPr lang="es" b="1"/>
              <a:t>DEBERÁ LAVARSE EN CASA</a:t>
            </a:r>
            <a:r>
              <a:rPr lang="es"/>
              <a:t>, no en la biblioteca.</a:t>
            </a:r>
            <a:endParaRPr/>
          </a:p>
          <a:p>
            <a:pPr marL="457200" lvl="0" indent="-298450" algn="l" rtl="0">
              <a:spcBef>
                <a:spcPts val="0"/>
              </a:spcBef>
              <a:spcAft>
                <a:spcPts val="0"/>
              </a:spcAft>
              <a:buClr>
                <a:schemeClr val="dk1"/>
              </a:buClr>
              <a:buSzPts val="1100"/>
              <a:buChar char="●"/>
            </a:pPr>
            <a:r>
              <a:rPr lang="es"/>
              <a:t>Reducción al máximo del uso de utensilios de plástico.</a:t>
            </a:r>
            <a:endParaRPr/>
          </a:p>
          <a:p>
            <a:pPr marL="457200" lvl="0" indent="-298450" algn="l" rtl="0">
              <a:spcBef>
                <a:spcPts val="0"/>
              </a:spcBef>
              <a:spcAft>
                <a:spcPts val="0"/>
              </a:spcAft>
              <a:buClr>
                <a:schemeClr val="dk1"/>
              </a:buClr>
              <a:buSzPts val="1100"/>
              <a:buChar char="●"/>
            </a:pPr>
            <a:r>
              <a:rPr lang="es"/>
              <a:t>Separación del plástico en el contenedor designado (NARANJA).</a:t>
            </a:r>
            <a:endParaRPr/>
          </a:p>
          <a:p>
            <a:pPr marL="457200" lvl="0" indent="-298450" algn="l" rtl="0">
              <a:spcBef>
                <a:spcPts val="0"/>
              </a:spcBef>
              <a:spcAft>
                <a:spcPts val="0"/>
              </a:spcAft>
              <a:buClr>
                <a:schemeClr val="dk1"/>
              </a:buClr>
              <a:buSzPts val="1100"/>
              <a:buChar char="●"/>
            </a:pPr>
            <a:r>
              <a:rPr lang="es"/>
              <a:t>Preferir el uso de botellas reutilizables -de vidrio- para transportar agua.</a:t>
            </a:r>
            <a:endParaRPr/>
          </a:p>
          <a:p>
            <a:pPr marL="0" lvl="0" indent="0" algn="l" rtl="0">
              <a:spcBef>
                <a:spcPts val="11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Kit VTPC</a:t>
            </a:r>
            <a:endParaRPr/>
          </a:p>
        </p:txBody>
      </p:sp>
      <p:pic>
        <p:nvPicPr>
          <p:cNvPr id="227" name="Google Shape;227;p37"/>
          <p:cNvPicPr preferRelativeResize="0"/>
          <p:nvPr/>
        </p:nvPicPr>
        <p:blipFill rotWithShape="1">
          <a:blip r:embed="rId3">
            <a:alphaModFix/>
          </a:blip>
          <a:srcRect l="2110" r="-2109"/>
          <a:stretch/>
        </p:blipFill>
        <p:spPr>
          <a:xfrm>
            <a:off x="4433350" y="1965113"/>
            <a:ext cx="2386525" cy="1213250"/>
          </a:xfrm>
          <a:prstGeom prst="rect">
            <a:avLst/>
          </a:prstGeom>
          <a:noFill/>
          <a:ln>
            <a:noFill/>
          </a:ln>
        </p:spPr>
      </p:pic>
      <p:pic>
        <p:nvPicPr>
          <p:cNvPr id="228" name="Google Shape;228;p37"/>
          <p:cNvPicPr preferRelativeResize="0"/>
          <p:nvPr/>
        </p:nvPicPr>
        <p:blipFill>
          <a:blip r:embed="rId4">
            <a:alphaModFix/>
          </a:blip>
          <a:stretch>
            <a:fillRect/>
          </a:stretch>
        </p:blipFill>
        <p:spPr>
          <a:xfrm>
            <a:off x="2841038" y="1938400"/>
            <a:ext cx="1414783" cy="1266700"/>
          </a:xfrm>
          <a:prstGeom prst="rect">
            <a:avLst/>
          </a:prstGeom>
          <a:noFill/>
          <a:ln>
            <a:noFill/>
          </a:ln>
        </p:spPr>
      </p:pic>
      <p:pic>
        <p:nvPicPr>
          <p:cNvPr id="229" name="Google Shape;229;p37"/>
          <p:cNvPicPr preferRelativeResize="0"/>
          <p:nvPr/>
        </p:nvPicPr>
        <p:blipFill>
          <a:blip r:embed="rId5">
            <a:alphaModFix/>
          </a:blip>
          <a:stretch>
            <a:fillRect/>
          </a:stretch>
        </p:blipFill>
        <p:spPr>
          <a:xfrm>
            <a:off x="937500" y="1315669"/>
            <a:ext cx="1010375" cy="2107475"/>
          </a:xfrm>
          <a:prstGeom prst="rect">
            <a:avLst/>
          </a:prstGeom>
          <a:noFill/>
          <a:ln>
            <a:noFill/>
          </a:ln>
        </p:spPr>
      </p:pic>
      <p:pic>
        <p:nvPicPr>
          <p:cNvPr id="230" name="Google Shape;230;p37"/>
          <p:cNvPicPr preferRelativeResize="0"/>
          <p:nvPr/>
        </p:nvPicPr>
        <p:blipFill>
          <a:blip r:embed="rId6">
            <a:alphaModFix/>
          </a:blip>
          <a:stretch>
            <a:fillRect/>
          </a:stretch>
        </p:blipFill>
        <p:spPr>
          <a:xfrm>
            <a:off x="7066025" y="1350837"/>
            <a:ext cx="1095500" cy="2037150"/>
          </a:xfrm>
          <a:prstGeom prst="rect">
            <a:avLst/>
          </a:prstGeom>
          <a:noFill/>
          <a:ln>
            <a:noFill/>
          </a:ln>
        </p:spPr>
      </p:pic>
      <p:sp>
        <p:nvSpPr>
          <p:cNvPr id="231" name="Google Shape;231;p37"/>
          <p:cNvSpPr txBox="1">
            <a:spLocks noGrp="1"/>
          </p:cNvSpPr>
          <p:nvPr>
            <p:ph type="title"/>
          </p:nvPr>
        </p:nvSpPr>
        <p:spPr>
          <a:xfrm>
            <a:off x="457275" y="3704100"/>
            <a:ext cx="1914900" cy="70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s" sz="2640"/>
              <a:t>Vaso vidrio</a:t>
            </a:r>
            <a:endParaRPr sz="2640"/>
          </a:p>
        </p:txBody>
      </p:sp>
      <p:sp>
        <p:nvSpPr>
          <p:cNvPr id="232" name="Google Shape;232;p37"/>
          <p:cNvSpPr txBox="1">
            <a:spLocks noGrp="1"/>
          </p:cNvSpPr>
          <p:nvPr>
            <p:ph type="title"/>
          </p:nvPr>
        </p:nvSpPr>
        <p:spPr>
          <a:xfrm>
            <a:off x="2445313" y="3704100"/>
            <a:ext cx="19149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2640"/>
              <a:t>Taza cerámica</a:t>
            </a:r>
            <a:endParaRPr sz="2640"/>
          </a:p>
        </p:txBody>
      </p:sp>
      <p:sp>
        <p:nvSpPr>
          <p:cNvPr id="233" name="Google Shape;233;p37"/>
          <p:cNvSpPr txBox="1">
            <a:spLocks noGrp="1"/>
          </p:cNvSpPr>
          <p:nvPr>
            <p:ph type="title"/>
          </p:nvPr>
        </p:nvSpPr>
        <p:spPr>
          <a:xfrm>
            <a:off x="4669150" y="3704100"/>
            <a:ext cx="19149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2640"/>
              <a:t>Plato plástico</a:t>
            </a:r>
            <a:endParaRPr sz="2640"/>
          </a:p>
        </p:txBody>
      </p:sp>
      <p:sp>
        <p:nvSpPr>
          <p:cNvPr id="234" name="Google Shape;234;p37"/>
          <p:cNvSpPr txBox="1">
            <a:spLocks noGrp="1"/>
          </p:cNvSpPr>
          <p:nvPr>
            <p:ph type="title"/>
          </p:nvPr>
        </p:nvSpPr>
        <p:spPr>
          <a:xfrm>
            <a:off x="6728075" y="3704100"/>
            <a:ext cx="19149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2640"/>
              <a:t>Cubiertos</a:t>
            </a:r>
            <a:endParaRPr sz="264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2500">
                <a:solidFill>
                  <a:schemeClr val="dk2"/>
                </a:solidFill>
              </a:rPr>
              <a:t>Gestión de residuos de unicel:</a:t>
            </a:r>
            <a:endParaRPr sz="2500">
              <a:solidFill>
                <a:schemeClr val="dk2"/>
              </a:solidFill>
            </a:endParaRPr>
          </a:p>
          <a:p>
            <a:pPr marL="0" lvl="0" indent="0" algn="l" rtl="0">
              <a:spcBef>
                <a:spcPts val="1200"/>
              </a:spcBef>
              <a:spcAft>
                <a:spcPts val="0"/>
              </a:spcAft>
              <a:buNone/>
            </a:pPr>
            <a:endParaRPr/>
          </a:p>
        </p:txBody>
      </p:sp>
      <p:sp>
        <p:nvSpPr>
          <p:cNvPr id="240" name="Google Shape;240;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Evitar al máximo su uso.</a:t>
            </a:r>
            <a:endParaRPr/>
          </a:p>
          <a:p>
            <a:pPr marL="457200" lvl="0" indent="-298450" algn="l" rtl="0">
              <a:spcBef>
                <a:spcPts val="0"/>
              </a:spcBef>
              <a:spcAft>
                <a:spcPts val="0"/>
              </a:spcAft>
              <a:buClr>
                <a:schemeClr val="dk1"/>
              </a:buClr>
              <a:buSzPts val="1100"/>
              <a:buChar char="●"/>
            </a:pPr>
            <a:r>
              <a:rPr lang="es"/>
              <a:t>Separación y reciclaje adecuados.</a:t>
            </a:r>
            <a:endParaRPr/>
          </a:p>
          <a:p>
            <a:pPr marL="457200" lvl="0" indent="-298450" algn="l" rtl="0">
              <a:spcBef>
                <a:spcPts val="0"/>
              </a:spcBef>
              <a:spcAft>
                <a:spcPts val="0"/>
              </a:spcAft>
              <a:buClr>
                <a:schemeClr val="dk1"/>
              </a:buClr>
              <a:buSzPts val="1100"/>
              <a:buChar char="●"/>
            </a:pPr>
            <a:r>
              <a:rPr lang="es"/>
              <a:t>Emplear alternativas de empaque sostenibles.</a:t>
            </a:r>
            <a:endParaRPr/>
          </a:p>
          <a:p>
            <a:pPr marL="0" lvl="0" indent="0" algn="l" rtl="0">
              <a:spcBef>
                <a:spcPts val="110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9"/>
          <p:cNvPicPr preferRelativeResize="0"/>
          <p:nvPr/>
        </p:nvPicPr>
        <p:blipFill>
          <a:blip r:embed="rId3">
            <a:alphaModFix/>
          </a:blip>
          <a:stretch>
            <a:fillRect/>
          </a:stretch>
        </p:blipFill>
        <p:spPr>
          <a:xfrm>
            <a:off x="2754312" y="0"/>
            <a:ext cx="3635364"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idx="4294967295"/>
          </p:nvPr>
        </p:nvSpPr>
        <p:spPr>
          <a:xfrm>
            <a:off x="311700" y="157340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t>¿</a:t>
            </a:r>
            <a:r>
              <a:rPr lang="es" sz="4377"/>
              <a:t>Cuánto tiempo duran nuestros plásticos</a:t>
            </a:r>
            <a:endParaRPr sz="4377"/>
          </a:p>
          <a:p>
            <a:pPr marL="0" lvl="0" indent="0" algn="ctr" rtl="0">
              <a:spcBef>
                <a:spcPts val="0"/>
              </a:spcBef>
              <a:spcAft>
                <a:spcPts val="0"/>
              </a:spcAft>
              <a:buNone/>
            </a:pPr>
            <a:r>
              <a:rPr lang="es" sz="4377"/>
              <a:t>en el medio ambiente?</a:t>
            </a:r>
            <a:endParaRPr sz="4377"/>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Epígrafe</a:t>
            </a:r>
            <a:endParaRPr/>
          </a:p>
        </p:txBody>
      </p:sp>
      <p:sp>
        <p:nvSpPr>
          <p:cNvPr id="74" name="Google Shape;74;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0" algn="l" rtl="0">
              <a:spcBef>
                <a:spcPts val="1100"/>
              </a:spcBef>
              <a:spcAft>
                <a:spcPts val="0"/>
              </a:spcAft>
              <a:buNone/>
            </a:pPr>
            <a:r>
              <a:rPr lang="es" sz="2200" i="1">
                <a:solidFill>
                  <a:srgbClr val="333333"/>
                </a:solidFill>
                <a:highlight>
                  <a:srgbClr val="FFFFFF"/>
                </a:highlight>
                <a:latin typeface="EB Garamond"/>
                <a:ea typeface="EB Garamond"/>
                <a:cs typeface="EB Garamond"/>
                <a:sym typeface="EB Garamond"/>
              </a:rPr>
              <a:t>“(...) En realidad somos nosotros quienes fijamos lo permitido. Profesores, colegios, padres, sociedad... nosotros permitimos toda esa basura”.</a:t>
            </a:r>
            <a:r>
              <a:rPr lang="es" sz="2100" i="1">
                <a:solidFill>
                  <a:srgbClr val="333333"/>
                </a:solidFill>
                <a:highlight>
                  <a:srgbClr val="FFFFFF"/>
                </a:highlight>
                <a:latin typeface="EB Garamond"/>
                <a:ea typeface="EB Garamond"/>
                <a:cs typeface="EB Garamond"/>
                <a:sym typeface="EB Garamond"/>
              </a:rPr>
              <a:t/>
            </a:r>
            <a:br>
              <a:rPr lang="es" sz="2100" i="1">
                <a:solidFill>
                  <a:srgbClr val="333333"/>
                </a:solidFill>
                <a:highlight>
                  <a:srgbClr val="FFFFFF"/>
                </a:highlight>
                <a:latin typeface="EB Garamond"/>
                <a:ea typeface="EB Garamond"/>
                <a:cs typeface="EB Garamond"/>
                <a:sym typeface="EB Garamond"/>
              </a:rPr>
            </a:br>
            <a:endParaRPr sz="2100" i="1">
              <a:solidFill>
                <a:srgbClr val="333333"/>
              </a:solidFill>
              <a:highlight>
                <a:srgbClr val="FFFFFF"/>
              </a:highlight>
              <a:latin typeface="EB Garamond"/>
              <a:ea typeface="EB Garamond"/>
              <a:cs typeface="EB Garamond"/>
              <a:sym typeface="EB Garamond"/>
            </a:endParaRPr>
          </a:p>
          <a:p>
            <a:pPr marL="457200" lvl="0" indent="0" algn="r" rtl="0">
              <a:spcBef>
                <a:spcPts val="1100"/>
              </a:spcBef>
              <a:spcAft>
                <a:spcPts val="0"/>
              </a:spcAft>
              <a:buNone/>
            </a:pPr>
            <a:r>
              <a:rPr lang="es" sz="1700" i="1">
                <a:solidFill>
                  <a:srgbClr val="333333"/>
                </a:solidFill>
                <a:highlight>
                  <a:srgbClr val="FFFFFF"/>
                </a:highlight>
                <a:latin typeface="EB Garamond"/>
                <a:ea typeface="EB Garamond"/>
                <a:cs typeface="EB Garamond"/>
                <a:sym typeface="EB Garamond"/>
              </a:rPr>
              <a:t>"</a:t>
            </a:r>
            <a:r>
              <a:rPr lang="es" sz="1700" b="1" i="1">
                <a:solidFill>
                  <a:srgbClr val="333333"/>
                </a:solidFill>
                <a:highlight>
                  <a:srgbClr val="FFFFFF"/>
                </a:highlight>
                <a:latin typeface="EB Garamond"/>
                <a:ea typeface="EB Garamond"/>
                <a:cs typeface="EB Garamond"/>
                <a:sym typeface="EB Garamond"/>
              </a:rPr>
              <a:t>El marino que perdió la gracia del mar</a:t>
            </a:r>
            <a:r>
              <a:rPr lang="es" sz="1700" i="1">
                <a:solidFill>
                  <a:srgbClr val="333333"/>
                </a:solidFill>
                <a:highlight>
                  <a:srgbClr val="FFFFFF"/>
                </a:highlight>
                <a:latin typeface="EB Garamond"/>
                <a:ea typeface="EB Garamond"/>
                <a:cs typeface="EB Garamond"/>
                <a:sym typeface="EB Garamond"/>
              </a:rPr>
              <a:t>" (1963), </a:t>
            </a:r>
            <a:r>
              <a:rPr lang="es" sz="1700" b="1" i="1">
                <a:solidFill>
                  <a:srgbClr val="333333"/>
                </a:solidFill>
                <a:highlight>
                  <a:srgbClr val="FFFFFF"/>
                </a:highlight>
                <a:latin typeface="EB Garamond"/>
                <a:ea typeface="EB Garamond"/>
                <a:cs typeface="EB Garamond"/>
                <a:sym typeface="EB Garamond"/>
              </a:rPr>
              <a:t>Yukio Mishima</a:t>
            </a:r>
            <a:endParaRPr sz="2300" i="1">
              <a:latin typeface="EB Garamond"/>
              <a:ea typeface="EB Garamond"/>
              <a:cs typeface="EB Garamond"/>
              <a:sym typeface="EB Garamond"/>
            </a:endParaRPr>
          </a:p>
          <a:p>
            <a:pPr marL="0" lvl="0" indent="0" algn="l" rtl="0">
              <a:spcBef>
                <a:spcPts val="110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2700825" y="526350"/>
            <a:ext cx="59484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Clr>
                <a:srgbClr val="000000"/>
              </a:buClr>
              <a:buSzPts val="990"/>
              <a:buFont typeface="Arial"/>
              <a:buNone/>
            </a:pPr>
            <a:r>
              <a:rPr lang="es" sz="4800" b="1">
                <a:solidFill>
                  <a:srgbClr val="000000"/>
                </a:solidFill>
                <a:latin typeface="Arial"/>
                <a:ea typeface="Arial"/>
                <a:cs typeface="Arial"/>
                <a:sym typeface="Arial"/>
              </a:rPr>
              <a:t>Unicel: 100 años</a:t>
            </a:r>
            <a:endParaRPr sz="4800" b="1">
              <a:solidFill>
                <a:srgbClr val="000000"/>
              </a:solidFill>
              <a:latin typeface="Arial"/>
              <a:ea typeface="Arial"/>
              <a:cs typeface="Arial"/>
              <a:sym typeface="Arial"/>
            </a:endParaRPr>
          </a:p>
          <a:p>
            <a:pPr marL="0" lvl="0" indent="0" algn="l" rtl="0">
              <a:spcBef>
                <a:spcPts val="0"/>
              </a:spcBef>
              <a:spcAft>
                <a:spcPts val="0"/>
              </a:spcAft>
              <a:buClr>
                <a:srgbClr val="000000"/>
              </a:buClr>
              <a:buSzPct val="45833"/>
              <a:buFont typeface="Arial"/>
              <a:buNone/>
            </a:pPr>
            <a:r>
              <a:rPr lang="es" sz="2400">
                <a:solidFill>
                  <a:srgbClr val="000000"/>
                </a:solidFill>
                <a:latin typeface="Arial"/>
                <a:ea typeface="Arial"/>
                <a:cs typeface="Arial"/>
                <a:sym typeface="Arial"/>
              </a:rPr>
              <a:t>Junto con el plástico, el unicel no es un material biodegradable. Está presente en gran parte del embalaje de artículos electrónicos. Y así como se recibe, en la mayoría de los casos, se tira a la basura. Lo máximo que puede hacer la naturaleza con su estructura es dividirla en moléculas mínimas.</a:t>
            </a:r>
            <a:endParaRPr sz="2400">
              <a:solidFill>
                <a:srgbClr val="000000"/>
              </a:solidFill>
              <a:latin typeface="Arial"/>
              <a:ea typeface="Arial"/>
              <a:cs typeface="Arial"/>
              <a:sym typeface="Arial"/>
            </a:endParaRPr>
          </a:p>
          <a:p>
            <a:pPr marL="0" lvl="0" indent="0" algn="l" rtl="0">
              <a:spcBef>
                <a:spcPts val="0"/>
              </a:spcBef>
              <a:spcAft>
                <a:spcPts val="0"/>
              </a:spcAft>
              <a:buNone/>
            </a:pPr>
            <a:endParaRPr/>
          </a:p>
        </p:txBody>
      </p:sp>
      <p:pic>
        <p:nvPicPr>
          <p:cNvPr id="256" name="Google Shape;256;p41"/>
          <p:cNvPicPr preferRelativeResize="0"/>
          <p:nvPr/>
        </p:nvPicPr>
        <p:blipFill>
          <a:blip r:embed="rId3">
            <a:alphaModFix/>
          </a:blip>
          <a:stretch>
            <a:fillRect/>
          </a:stretch>
        </p:blipFill>
        <p:spPr>
          <a:xfrm>
            <a:off x="152400" y="1036525"/>
            <a:ext cx="2396025" cy="2396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
          <p:cNvSpPr txBox="1">
            <a:spLocks noGrp="1"/>
          </p:cNvSpPr>
          <p:nvPr>
            <p:ph type="title"/>
          </p:nvPr>
        </p:nvSpPr>
        <p:spPr>
          <a:xfrm>
            <a:off x="3342700" y="472325"/>
            <a:ext cx="5233800" cy="4374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s" sz="3600" b="1">
                <a:solidFill>
                  <a:srgbClr val="000000"/>
                </a:solidFill>
                <a:latin typeface="Arial"/>
                <a:ea typeface="Arial"/>
                <a:cs typeface="Arial"/>
                <a:sym typeface="Arial"/>
              </a:rPr>
              <a:t>Latas de bebidas:</a:t>
            </a:r>
            <a:endParaRPr sz="3600" b="1">
              <a:solidFill>
                <a:srgbClr val="000000"/>
              </a:solidFill>
              <a:latin typeface="Arial"/>
              <a:ea typeface="Arial"/>
              <a:cs typeface="Arial"/>
              <a:sym typeface="Arial"/>
            </a:endParaRPr>
          </a:p>
          <a:p>
            <a:pPr marL="0" lvl="0" indent="0" algn="l" rtl="0">
              <a:spcBef>
                <a:spcPts val="0"/>
              </a:spcBef>
              <a:spcAft>
                <a:spcPts val="0"/>
              </a:spcAft>
              <a:buNone/>
            </a:pPr>
            <a:r>
              <a:rPr lang="es" sz="3600" b="1">
                <a:solidFill>
                  <a:srgbClr val="000000"/>
                </a:solidFill>
                <a:latin typeface="Arial"/>
                <a:ea typeface="Arial"/>
                <a:cs typeface="Arial"/>
                <a:sym typeface="Arial"/>
              </a:rPr>
              <a:t>200 años</a:t>
            </a:r>
            <a:endParaRPr sz="3600" b="1">
              <a:solidFill>
                <a:srgbClr val="000000"/>
              </a:solidFill>
              <a:latin typeface="Arial"/>
              <a:ea typeface="Arial"/>
              <a:cs typeface="Arial"/>
              <a:sym typeface="Arial"/>
            </a:endParaRPr>
          </a:p>
          <a:p>
            <a:pPr marL="0" lvl="0" indent="0" algn="l" rtl="0">
              <a:spcBef>
                <a:spcPts val="0"/>
              </a:spcBef>
              <a:spcAft>
                <a:spcPts val="0"/>
              </a:spcAft>
              <a:buNone/>
            </a:pPr>
            <a:r>
              <a:rPr lang="es" sz="1800">
                <a:solidFill>
                  <a:srgbClr val="000000"/>
                </a:solidFill>
                <a:latin typeface="Arial"/>
                <a:ea typeface="Arial"/>
                <a:cs typeface="Arial"/>
                <a:sym typeface="Arial"/>
              </a:rPr>
              <a:t>Ese es el tiempo que tarda la naturaleza en transformar una lata de refresco o de cerveza al estado de óxido de hierro. Por lo general, las latas tienen 210 micrones de espesor de aluminio recubierto de barniz y de estaño. A la intemperie, hace falta mucha lluvia y humedad para que el óxido la cubra totalmente.</a:t>
            </a:r>
            <a:endParaRPr sz="1800">
              <a:solidFill>
                <a:srgbClr val="000000"/>
              </a:solidFill>
              <a:latin typeface="Arial"/>
              <a:ea typeface="Arial"/>
              <a:cs typeface="Arial"/>
              <a:sym typeface="Arial"/>
            </a:endParaRPr>
          </a:p>
          <a:p>
            <a:pPr marL="0" lvl="0" indent="0" algn="l" rtl="0">
              <a:spcBef>
                <a:spcPts val="0"/>
              </a:spcBef>
              <a:spcAft>
                <a:spcPts val="0"/>
              </a:spcAft>
              <a:buNone/>
            </a:pPr>
            <a:endParaRPr/>
          </a:p>
        </p:txBody>
      </p:sp>
      <p:pic>
        <p:nvPicPr>
          <p:cNvPr id="262" name="Google Shape;262;p42"/>
          <p:cNvPicPr preferRelativeResize="0"/>
          <p:nvPr/>
        </p:nvPicPr>
        <p:blipFill>
          <a:blip r:embed="rId3">
            <a:alphaModFix/>
          </a:blip>
          <a:stretch>
            <a:fillRect/>
          </a:stretch>
        </p:blipFill>
        <p:spPr>
          <a:xfrm>
            <a:off x="313875" y="472325"/>
            <a:ext cx="2798726" cy="4190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2870375" y="780675"/>
            <a:ext cx="57771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s" sz="3600" b="1">
                <a:solidFill>
                  <a:srgbClr val="000000"/>
                </a:solidFill>
                <a:latin typeface="Arial"/>
                <a:ea typeface="Arial"/>
                <a:cs typeface="Arial"/>
                <a:sym typeface="Arial"/>
              </a:rPr>
              <a:t>Botellas de plástico:</a:t>
            </a:r>
            <a:endParaRPr sz="3600" b="1">
              <a:solidFill>
                <a:srgbClr val="000000"/>
              </a:solidFill>
              <a:latin typeface="Arial"/>
              <a:ea typeface="Arial"/>
              <a:cs typeface="Arial"/>
              <a:sym typeface="Arial"/>
            </a:endParaRPr>
          </a:p>
          <a:p>
            <a:pPr marL="0" lvl="0" indent="0" algn="l" rtl="0">
              <a:spcBef>
                <a:spcPts val="0"/>
              </a:spcBef>
              <a:spcAft>
                <a:spcPts val="0"/>
              </a:spcAft>
              <a:buNone/>
            </a:pPr>
            <a:r>
              <a:rPr lang="es" sz="3600" b="1">
                <a:solidFill>
                  <a:srgbClr val="000000"/>
                </a:solidFill>
                <a:latin typeface="Arial"/>
                <a:ea typeface="Arial"/>
                <a:cs typeface="Arial"/>
                <a:sym typeface="Arial"/>
              </a:rPr>
              <a:t>De 400 a 1000 años</a:t>
            </a:r>
            <a:endParaRPr sz="3600" b="1">
              <a:solidFill>
                <a:srgbClr val="000000"/>
              </a:solidFill>
              <a:latin typeface="Arial"/>
              <a:ea typeface="Arial"/>
              <a:cs typeface="Arial"/>
              <a:sym typeface="Arial"/>
            </a:endParaRPr>
          </a:p>
          <a:p>
            <a:pPr marL="0" lvl="0" indent="0" algn="l" rtl="0">
              <a:spcBef>
                <a:spcPts val="0"/>
              </a:spcBef>
              <a:spcAft>
                <a:spcPts val="0"/>
              </a:spcAft>
              <a:buNone/>
            </a:pPr>
            <a:r>
              <a:rPr lang="es" sz="1800">
                <a:solidFill>
                  <a:srgbClr val="000000"/>
                </a:solidFill>
                <a:latin typeface="Arial"/>
                <a:ea typeface="Arial"/>
                <a:cs typeface="Arial"/>
                <a:sym typeface="Arial"/>
              </a:rPr>
              <a:t>Las botellas de plástico son las más rebeldes a la hora de transformarse. Al aire libre pierden su tonicidad, se fragmentan y se dispersan. Enterradas, duran más. La mayoría está hecha de tereftalato de polietileno (PET), un material duro de degradar: los microorganismos no tienen mecanismos para atacarlos.</a:t>
            </a:r>
            <a:endParaRPr sz="1800">
              <a:solidFill>
                <a:srgbClr val="000000"/>
              </a:solidFill>
              <a:latin typeface="Arial"/>
              <a:ea typeface="Arial"/>
              <a:cs typeface="Arial"/>
              <a:sym typeface="Arial"/>
            </a:endParaRPr>
          </a:p>
          <a:p>
            <a:pPr marL="0" lvl="0" indent="0" algn="l" rtl="0">
              <a:spcBef>
                <a:spcPts val="0"/>
              </a:spcBef>
              <a:spcAft>
                <a:spcPts val="0"/>
              </a:spcAft>
              <a:buNone/>
            </a:pPr>
            <a:r>
              <a:rPr lang="es" sz="1800">
                <a:solidFill>
                  <a:srgbClr val="000000"/>
                </a:solidFill>
                <a:latin typeface="Arial"/>
                <a:ea typeface="Arial"/>
                <a:cs typeface="Arial"/>
                <a:sym typeface="Arial"/>
              </a:rPr>
              <a:t>Una variante de plástico muy duradero es el HDPT o polietileno de alta densidad.</a:t>
            </a:r>
            <a:endParaRPr sz="1800">
              <a:solidFill>
                <a:srgbClr val="000000"/>
              </a:solidFill>
              <a:latin typeface="Arial"/>
              <a:ea typeface="Arial"/>
              <a:cs typeface="Arial"/>
              <a:sym typeface="Arial"/>
            </a:endParaRPr>
          </a:p>
          <a:p>
            <a:pPr marL="0" lvl="0" indent="0" algn="l" rtl="0">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0"/>
              </a:spcBef>
              <a:spcAft>
                <a:spcPts val="0"/>
              </a:spcAft>
              <a:buNone/>
            </a:pPr>
            <a:r>
              <a:rPr lang="es" sz="1800" b="1">
                <a:solidFill>
                  <a:srgbClr val="000000"/>
                </a:solidFill>
                <a:latin typeface="Arial"/>
                <a:ea typeface="Arial"/>
                <a:cs typeface="Arial"/>
                <a:sym typeface="Arial"/>
              </a:rPr>
              <a:t>Cada segundo se compran un millón</a:t>
            </a:r>
            <a:endParaRPr sz="1800" b="1">
              <a:solidFill>
                <a:srgbClr val="000000"/>
              </a:solidFill>
              <a:latin typeface="Arial"/>
              <a:ea typeface="Arial"/>
              <a:cs typeface="Arial"/>
              <a:sym typeface="Arial"/>
            </a:endParaRPr>
          </a:p>
          <a:p>
            <a:pPr marL="0" lvl="0" indent="0" algn="l" rtl="0">
              <a:spcBef>
                <a:spcPts val="0"/>
              </a:spcBef>
              <a:spcAft>
                <a:spcPts val="0"/>
              </a:spcAft>
              <a:buNone/>
            </a:pPr>
            <a:r>
              <a:rPr lang="es" sz="1800" b="1">
                <a:solidFill>
                  <a:srgbClr val="000000"/>
                </a:solidFill>
                <a:latin typeface="Arial"/>
                <a:ea typeface="Arial"/>
                <a:cs typeface="Arial"/>
                <a:sym typeface="Arial"/>
              </a:rPr>
              <a:t>de botellas por todo el mundo.</a:t>
            </a:r>
            <a:endParaRPr sz="1800" b="1">
              <a:solidFill>
                <a:srgbClr val="000000"/>
              </a:solidFill>
              <a:latin typeface="Arial"/>
              <a:ea typeface="Arial"/>
              <a:cs typeface="Arial"/>
              <a:sym typeface="Arial"/>
            </a:endParaRPr>
          </a:p>
          <a:p>
            <a:pPr marL="0" lvl="0" indent="0" algn="l" rtl="0">
              <a:spcBef>
                <a:spcPts val="0"/>
              </a:spcBef>
              <a:spcAft>
                <a:spcPts val="0"/>
              </a:spcAft>
              <a:buNone/>
            </a:pPr>
            <a:endParaRPr/>
          </a:p>
        </p:txBody>
      </p:sp>
      <p:pic>
        <p:nvPicPr>
          <p:cNvPr id="268" name="Google Shape;268;p43"/>
          <p:cNvPicPr preferRelativeResize="0"/>
          <p:nvPr/>
        </p:nvPicPr>
        <p:blipFill>
          <a:blip r:embed="rId3">
            <a:alphaModFix/>
          </a:blip>
          <a:stretch>
            <a:fillRect/>
          </a:stretch>
        </p:blipFill>
        <p:spPr>
          <a:xfrm rot="-5400000">
            <a:off x="-636270" y="1414669"/>
            <a:ext cx="4384850" cy="2192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1987150" y="261125"/>
            <a:ext cx="5777100" cy="1791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s" sz="3600" b="1">
                <a:solidFill>
                  <a:srgbClr val="000000"/>
                </a:solidFill>
                <a:latin typeface="Arial"/>
                <a:ea typeface="Arial"/>
                <a:cs typeface="Arial"/>
                <a:sym typeface="Arial"/>
              </a:rPr>
              <a:t>PET:</a:t>
            </a:r>
            <a:endParaRPr sz="3600" b="1">
              <a:solidFill>
                <a:srgbClr val="000000"/>
              </a:solidFill>
              <a:latin typeface="Arial"/>
              <a:ea typeface="Arial"/>
              <a:cs typeface="Arial"/>
              <a:sym typeface="Arial"/>
            </a:endParaRPr>
          </a:p>
          <a:p>
            <a:pPr marL="0" lvl="0" indent="0" algn="l" rtl="0">
              <a:spcBef>
                <a:spcPts val="0"/>
              </a:spcBef>
              <a:spcAft>
                <a:spcPts val="0"/>
              </a:spcAft>
              <a:buNone/>
            </a:pPr>
            <a:r>
              <a:rPr lang="es" sz="3600" b="1">
                <a:solidFill>
                  <a:srgbClr val="000000"/>
                </a:solidFill>
                <a:latin typeface="Arial"/>
                <a:ea typeface="Arial"/>
                <a:cs typeface="Arial"/>
                <a:sym typeface="Arial"/>
              </a:rPr>
              <a:t>De 400 a 1000 años</a:t>
            </a:r>
            <a:endParaRPr sz="3600" b="1">
              <a:solidFill>
                <a:srgbClr val="000000"/>
              </a:solidFill>
              <a:latin typeface="Arial"/>
              <a:ea typeface="Arial"/>
              <a:cs typeface="Arial"/>
              <a:sym typeface="Arial"/>
            </a:endParaRPr>
          </a:p>
          <a:p>
            <a:pPr marL="0" lvl="0" indent="0" algn="l" rtl="0">
              <a:spcBef>
                <a:spcPts val="0"/>
              </a:spcBef>
              <a:spcAft>
                <a:spcPts val="0"/>
              </a:spcAft>
              <a:buNone/>
            </a:pPr>
            <a:endParaRPr sz="1800" b="1">
              <a:solidFill>
                <a:srgbClr val="000000"/>
              </a:solidFill>
              <a:latin typeface="Arial"/>
              <a:ea typeface="Arial"/>
              <a:cs typeface="Arial"/>
              <a:sym typeface="Arial"/>
            </a:endParaRPr>
          </a:p>
          <a:p>
            <a:pPr marL="0" lvl="0" indent="0" algn="l" rtl="0">
              <a:spcBef>
                <a:spcPts val="0"/>
              </a:spcBef>
              <a:spcAft>
                <a:spcPts val="0"/>
              </a:spcAft>
              <a:buNone/>
            </a:pPr>
            <a:endParaRPr/>
          </a:p>
        </p:txBody>
      </p:sp>
      <p:pic>
        <p:nvPicPr>
          <p:cNvPr id="274" name="Google Shape;274;p44"/>
          <p:cNvPicPr preferRelativeResize="0"/>
          <p:nvPr/>
        </p:nvPicPr>
        <p:blipFill>
          <a:blip r:embed="rId3">
            <a:alphaModFix/>
          </a:blip>
          <a:stretch>
            <a:fillRect/>
          </a:stretch>
        </p:blipFill>
        <p:spPr>
          <a:xfrm rot="5400000">
            <a:off x="-1060116" y="2150691"/>
            <a:ext cx="4153176" cy="965600"/>
          </a:xfrm>
          <a:prstGeom prst="rect">
            <a:avLst/>
          </a:prstGeom>
          <a:noFill/>
          <a:ln>
            <a:noFill/>
          </a:ln>
        </p:spPr>
      </p:pic>
      <p:pic>
        <p:nvPicPr>
          <p:cNvPr id="275" name="Google Shape;275;p44"/>
          <p:cNvPicPr preferRelativeResize="0"/>
          <p:nvPr/>
        </p:nvPicPr>
        <p:blipFill>
          <a:blip r:embed="rId4">
            <a:alphaModFix/>
          </a:blip>
          <a:stretch>
            <a:fillRect/>
          </a:stretch>
        </p:blipFill>
        <p:spPr>
          <a:xfrm>
            <a:off x="2067325" y="1211475"/>
            <a:ext cx="4477825" cy="3855101"/>
          </a:xfrm>
          <a:prstGeom prst="rect">
            <a:avLst/>
          </a:prstGeom>
          <a:noFill/>
          <a:ln>
            <a:noFill/>
          </a:ln>
        </p:spPr>
      </p:pic>
      <p:pic>
        <p:nvPicPr>
          <p:cNvPr id="276" name="Google Shape;276;p44"/>
          <p:cNvPicPr preferRelativeResize="0"/>
          <p:nvPr/>
        </p:nvPicPr>
        <p:blipFill rotWithShape="1">
          <a:blip r:embed="rId5">
            <a:alphaModFix/>
          </a:blip>
          <a:srcRect t="3383" b="7115"/>
          <a:stretch/>
        </p:blipFill>
        <p:spPr>
          <a:xfrm>
            <a:off x="6843050" y="3139700"/>
            <a:ext cx="2013499" cy="19268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xfrm>
            <a:off x="405475" y="829125"/>
            <a:ext cx="47661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s" sz="3600" b="1">
                <a:solidFill>
                  <a:srgbClr val="000000"/>
                </a:solidFill>
                <a:latin typeface="Arial"/>
                <a:ea typeface="Arial"/>
                <a:cs typeface="Arial"/>
                <a:sym typeface="Arial"/>
              </a:rPr>
              <a:t>Chicles: 5 años</a:t>
            </a:r>
            <a:endParaRPr sz="3600" b="1">
              <a:solidFill>
                <a:srgbClr val="000000"/>
              </a:solidFill>
              <a:latin typeface="Arial"/>
              <a:ea typeface="Arial"/>
              <a:cs typeface="Arial"/>
              <a:sym typeface="Arial"/>
            </a:endParaRPr>
          </a:p>
          <a:p>
            <a:pPr marL="0" lvl="0" indent="0" algn="l" rtl="0">
              <a:spcBef>
                <a:spcPts val="0"/>
              </a:spcBef>
              <a:spcAft>
                <a:spcPts val="0"/>
              </a:spcAft>
              <a:buNone/>
            </a:pPr>
            <a:r>
              <a:rPr lang="es" sz="2400">
                <a:solidFill>
                  <a:srgbClr val="000000"/>
                </a:solidFill>
                <a:latin typeface="Arial"/>
                <a:ea typeface="Arial"/>
                <a:cs typeface="Arial"/>
                <a:sym typeface="Arial"/>
              </a:rPr>
              <a:t>Un trozo de chicle masticado se convierte en ese tiempo, por acción del oxígeno, en un material superduro que luego empieza a resquebrajarse hasta desaparecer. El chicle es una mezcla de gomas de</a:t>
            </a:r>
            <a:r>
              <a:rPr lang="es" sz="2400" b="1">
                <a:solidFill>
                  <a:srgbClr val="000000"/>
                </a:solidFill>
                <a:latin typeface="Arial"/>
                <a:ea typeface="Arial"/>
                <a:cs typeface="Arial"/>
                <a:sym typeface="Arial"/>
              </a:rPr>
              <a:t> resinas naturales, sintéticas</a:t>
            </a:r>
            <a:r>
              <a:rPr lang="es" sz="2400">
                <a:solidFill>
                  <a:srgbClr val="000000"/>
                </a:solidFill>
                <a:latin typeface="Arial"/>
                <a:ea typeface="Arial"/>
                <a:cs typeface="Arial"/>
                <a:sym typeface="Arial"/>
              </a:rPr>
              <a:t>, azúcar, aromatizantes y colorantes. Degradado, casi no deja rastros.</a:t>
            </a:r>
            <a:endParaRPr sz="2400">
              <a:solidFill>
                <a:srgbClr val="000000"/>
              </a:solidFill>
              <a:latin typeface="Arial"/>
              <a:ea typeface="Arial"/>
              <a:cs typeface="Arial"/>
              <a:sym typeface="Arial"/>
            </a:endParaRPr>
          </a:p>
          <a:p>
            <a:pPr marL="0" lvl="0" indent="0" algn="l" rtl="0">
              <a:spcBef>
                <a:spcPts val="0"/>
              </a:spcBef>
              <a:spcAft>
                <a:spcPts val="0"/>
              </a:spcAft>
              <a:buNone/>
            </a:pPr>
            <a:endParaRPr/>
          </a:p>
        </p:txBody>
      </p:sp>
      <p:pic>
        <p:nvPicPr>
          <p:cNvPr id="282" name="Google Shape;282;p45"/>
          <p:cNvPicPr preferRelativeResize="0"/>
          <p:nvPr/>
        </p:nvPicPr>
        <p:blipFill>
          <a:blip r:embed="rId3">
            <a:alphaModFix/>
          </a:blip>
          <a:stretch>
            <a:fillRect/>
          </a:stretch>
        </p:blipFill>
        <p:spPr>
          <a:xfrm>
            <a:off x="5505650" y="1060725"/>
            <a:ext cx="2924175" cy="26003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xfrm>
            <a:off x="405475" y="829125"/>
            <a:ext cx="4766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s" sz="3600" b="1">
                <a:solidFill>
                  <a:srgbClr val="000000"/>
                </a:solidFill>
                <a:latin typeface="Arial"/>
                <a:ea typeface="Arial"/>
                <a:cs typeface="Arial"/>
                <a:sym typeface="Arial"/>
              </a:rPr>
              <a:t>Blisters: 10 años</a:t>
            </a:r>
            <a:endParaRPr sz="3600" b="1">
              <a:solidFill>
                <a:srgbClr val="000000"/>
              </a:solidFill>
              <a:latin typeface="Arial"/>
              <a:ea typeface="Arial"/>
              <a:cs typeface="Arial"/>
              <a:sym typeface="Arial"/>
            </a:endParaRPr>
          </a:p>
          <a:p>
            <a:pPr marL="0" lvl="0" indent="0" algn="l" rtl="0">
              <a:spcBef>
                <a:spcPts val="0"/>
              </a:spcBef>
              <a:spcAft>
                <a:spcPts val="0"/>
              </a:spcAft>
              <a:buNone/>
            </a:pPr>
            <a:r>
              <a:rPr lang="es" sz="2400">
                <a:solidFill>
                  <a:srgbClr val="000000"/>
                </a:solidFill>
                <a:latin typeface="Arial"/>
                <a:ea typeface="Arial"/>
                <a:cs typeface="Arial"/>
                <a:sym typeface="Arial"/>
              </a:rPr>
              <a:t>Casi todas las empresas empacan sus productos en plásticos, para protegerlos y para diferenciarse de productos de la competencia, por diseño, colores, etc. Pero estos empaques perduran en el ambiente mucho tiempo.</a:t>
            </a:r>
            <a:endParaRPr sz="2400">
              <a:solidFill>
                <a:srgbClr val="000000"/>
              </a:solidFill>
              <a:latin typeface="Arial"/>
              <a:ea typeface="Arial"/>
              <a:cs typeface="Arial"/>
              <a:sym typeface="Arial"/>
            </a:endParaRPr>
          </a:p>
          <a:p>
            <a:pPr marL="0" lvl="0" indent="0" algn="l" rtl="0">
              <a:spcBef>
                <a:spcPts val="0"/>
              </a:spcBef>
              <a:spcAft>
                <a:spcPts val="0"/>
              </a:spcAft>
              <a:buNone/>
            </a:pPr>
            <a:endParaRPr/>
          </a:p>
        </p:txBody>
      </p:sp>
      <p:pic>
        <p:nvPicPr>
          <p:cNvPr id="288" name="Google Shape;288;p46"/>
          <p:cNvPicPr preferRelativeResize="0"/>
          <p:nvPr/>
        </p:nvPicPr>
        <p:blipFill rotWithShape="1">
          <a:blip r:embed="rId3">
            <a:alphaModFix/>
          </a:blip>
          <a:srcRect l="9935" r="9943"/>
          <a:stretch/>
        </p:blipFill>
        <p:spPr>
          <a:xfrm>
            <a:off x="5505650" y="1060725"/>
            <a:ext cx="2924175" cy="26003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405475" y="829125"/>
            <a:ext cx="26796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s" sz="3155" b="1">
                <a:solidFill>
                  <a:srgbClr val="000000"/>
                </a:solidFill>
                <a:latin typeface="Arial"/>
                <a:ea typeface="Arial"/>
                <a:cs typeface="Arial"/>
                <a:sym typeface="Arial"/>
              </a:rPr>
              <a:t>Nanoplásticos</a:t>
            </a:r>
            <a:endParaRPr sz="3155" b="1">
              <a:solidFill>
                <a:srgbClr val="000000"/>
              </a:solidFill>
              <a:latin typeface="Arial"/>
              <a:ea typeface="Arial"/>
              <a:cs typeface="Arial"/>
              <a:sym typeface="Arial"/>
            </a:endParaRPr>
          </a:p>
          <a:p>
            <a:pPr marL="0" lvl="0" indent="0" algn="l" rtl="0">
              <a:spcBef>
                <a:spcPts val="0"/>
              </a:spcBef>
              <a:spcAft>
                <a:spcPts val="0"/>
              </a:spcAft>
              <a:buNone/>
            </a:pPr>
            <a:r>
              <a:rPr lang="es" sz="2400">
                <a:solidFill>
                  <a:srgbClr val="000000"/>
                </a:solidFill>
                <a:latin typeface="Arial"/>
                <a:ea typeface="Arial"/>
                <a:cs typeface="Arial"/>
                <a:sym typeface="Arial"/>
              </a:rPr>
              <a:t>Atraviesan las membranas celulares y se depositan en el organismo, causando diversos efectos dañinos.</a:t>
            </a:r>
            <a:endParaRPr sz="2400">
              <a:solidFill>
                <a:srgbClr val="000000"/>
              </a:solidFill>
              <a:latin typeface="Arial"/>
              <a:ea typeface="Arial"/>
              <a:cs typeface="Arial"/>
              <a:sym typeface="Arial"/>
            </a:endParaRPr>
          </a:p>
          <a:p>
            <a:pPr marL="0" lvl="0" indent="0" algn="l" rtl="0">
              <a:spcBef>
                <a:spcPts val="0"/>
              </a:spcBef>
              <a:spcAft>
                <a:spcPts val="0"/>
              </a:spcAft>
              <a:buNone/>
            </a:pPr>
            <a:endParaRPr/>
          </a:p>
        </p:txBody>
      </p:sp>
      <p:pic>
        <p:nvPicPr>
          <p:cNvPr id="294" name="Google Shape;294;p47"/>
          <p:cNvPicPr preferRelativeResize="0"/>
          <p:nvPr/>
        </p:nvPicPr>
        <p:blipFill>
          <a:blip r:embed="rId3">
            <a:alphaModFix/>
          </a:blip>
          <a:stretch>
            <a:fillRect/>
          </a:stretch>
        </p:blipFill>
        <p:spPr>
          <a:xfrm>
            <a:off x="3275125" y="525775"/>
            <a:ext cx="4381850" cy="3227900"/>
          </a:xfrm>
          <a:prstGeom prst="rect">
            <a:avLst/>
          </a:prstGeom>
          <a:noFill/>
          <a:ln>
            <a:noFill/>
          </a:ln>
        </p:spPr>
      </p:pic>
      <p:sp>
        <p:nvSpPr>
          <p:cNvPr id="295" name="Google Shape;295;p47"/>
          <p:cNvSpPr/>
          <p:nvPr/>
        </p:nvSpPr>
        <p:spPr>
          <a:xfrm>
            <a:off x="3178500" y="297175"/>
            <a:ext cx="2961300" cy="2140500"/>
          </a:xfrm>
          <a:prstGeom prst="rightArrowCallout">
            <a:avLst>
              <a:gd name="adj1" fmla="val 25000"/>
              <a:gd name="adj2" fmla="val 25000"/>
              <a:gd name="adj3" fmla="val 25000"/>
              <a:gd name="adj4" fmla="val 6497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t>Esferas de 2 micrones</a:t>
            </a:r>
            <a:endParaRPr b="1"/>
          </a:p>
          <a:p>
            <a:pPr marL="0" lvl="0" indent="0" algn="l" rtl="0">
              <a:spcBef>
                <a:spcPts val="0"/>
              </a:spcBef>
              <a:spcAft>
                <a:spcPts val="0"/>
              </a:spcAft>
              <a:buNone/>
            </a:pPr>
            <a:r>
              <a:rPr lang="es"/>
              <a:t>1 micrón es el resultado de dividir 1 milímetro en mil partes iguales.</a:t>
            </a:r>
            <a:endParaRPr/>
          </a:p>
        </p:txBody>
      </p:sp>
      <p:pic>
        <p:nvPicPr>
          <p:cNvPr id="296" name="Google Shape;296;p47"/>
          <p:cNvPicPr preferRelativeResize="0"/>
          <p:nvPr/>
        </p:nvPicPr>
        <p:blipFill rotWithShape="1">
          <a:blip r:embed="rId4">
            <a:alphaModFix/>
          </a:blip>
          <a:srcRect l="23795" t="40202" r="40422" b="40161"/>
          <a:stretch/>
        </p:blipFill>
        <p:spPr>
          <a:xfrm>
            <a:off x="5578800" y="3203625"/>
            <a:ext cx="3394725" cy="1862950"/>
          </a:xfrm>
          <a:prstGeom prst="rect">
            <a:avLst/>
          </a:prstGeom>
          <a:noFill/>
          <a:ln>
            <a:noFill/>
          </a:ln>
        </p:spPr>
      </p:pic>
      <p:sp>
        <p:nvSpPr>
          <p:cNvPr id="297" name="Google Shape;297;p47"/>
          <p:cNvSpPr/>
          <p:nvPr/>
        </p:nvSpPr>
        <p:spPr>
          <a:xfrm rot="5400000">
            <a:off x="6259475" y="1389150"/>
            <a:ext cx="2961300" cy="926400"/>
          </a:xfrm>
          <a:prstGeom prst="rightArrowCallout">
            <a:avLst>
              <a:gd name="adj1" fmla="val 25000"/>
              <a:gd name="adj2" fmla="val 25000"/>
              <a:gd name="adj3" fmla="val 25000"/>
              <a:gd name="adj4" fmla="val 6497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t>En 1 mm cabe una fila de  500 de dichas esferas.</a:t>
            </a:r>
            <a:endParaRPr b="1"/>
          </a:p>
        </p:txBody>
      </p:sp>
      <p:sp>
        <p:nvSpPr>
          <p:cNvPr id="298" name="Google Shape;298;p47"/>
          <p:cNvSpPr/>
          <p:nvPr/>
        </p:nvSpPr>
        <p:spPr>
          <a:xfrm>
            <a:off x="7708925" y="3404025"/>
            <a:ext cx="62400" cy="1455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48"/>
          <p:cNvPicPr preferRelativeResize="0"/>
          <p:nvPr/>
        </p:nvPicPr>
        <p:blipFill>
          <a:blip r:embed="rId3">
            <a:alphaModFix/>
          </a:blip>
          <a:stretch>
            <a:fillRect/>
          </a:stretch>
        </p:blipFill>
        <p:spPr>
          <a:xfrm>
            <a:off x="152400" y="152400"/>
            <a:ext cx="6394758" cy="4838700"/>
          </a:xfrm>
          <a:prstGeom prst="rect">
            <a:avLst/>
          </a:prstGeom>
          <a:noFill/>
          <a:ln>
            <a:noFill/>
          </a:ln>
        </p:spPr>
      </p:pic>
      <p:sp>
        <p:nvSpPr>
          <p:cNvPr id="304" name="Google Shape;304;p48"/>
          <p:cNvSpPr txBox="1"/>
          <p:nvPr/>
        </p:nvSpPr>
        <p:spPr>
          <a:xfrm>
            <a:off x="6119125" y="421850"/>
            <a:ext cx="2805600" cy="2216400"/>
          </a:xfrm>
          <a:prstGeom prst="rect">
            <a:avLst/>
          </a:prstGeom>
          <a:gradFill>
            <a:gsLst>
              <a:gs pos="0">
                <a:srgbClr val="F5FF83"/>
              </a:gs>
              <a:gs pos="100000">
                <a:srgbClr val="E3F609"/>
              </a:gs>
            </a:gsLst>
            <a:lin ang="5400012"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s" sz="1200">
                <a:latin typeface="Roboto"/>
                <a:ea typeface="Roboto"/>
                <a:cs typeface="Roboto"/>
                <a:sym typeface="Roboto"/>
              </a:rPr>
              <a:t>“Now, researchers at the National Institute of Standards and Technology (NIST) have analyzed a couple of widely used consumer products to better understand these microscopic plastics. They found that when the plastic products are exposed to hot water, they release </a:t>
            </a:r>
            <a:r>
              <a:rPr lang="es" sz="1200" b="1">
                <a:latin typeface="Roboto"/>
                <a:ea typeface="Roboto"/>
                <a:cs typeface="Roboto"/>
                <a:sym typeface="Roboto"/>
              </a:rPr>
              <a:t>trillions of nanoparticles</a:t>
            </a:r>
            <a:r>
              <a:rPr lang="es" sz="1200">
                <a:latin typeface="Roboto"/>
                <a:ea typeface="Roboto"/>
                <a:cs typeface="Roboto"/>
                <a:sym typeface="Roboto"/>
              </a:rPr>
              <a:t> per liter into the water.”</a:t>
            </a:r>
            <a:br>
              <a:rPr lang="es" sz="1200">
                <a:latin typeface="Roboto"/>
                <a:ea typeface="Roboto"/>
                <a:cs typeface="Roboto"/>
                <a:sym typeface="Roboto"/>
              </a:rPr>
            </a:br>
            <a:r>
              <a:rPr lang="es" sz="1200">
                <a:latin typeface="Roboto"/>
                <a:ea typeface="Roboto"/>
                <a:cs typeface="Roboto"/>
                <a:sym typeface="Roboto"/>
              </a:rPr>
              <a:t/>
            </a:r>
            <a:br>
              <a:rPr lang="es" sz="1200">
                <a:latin typeface="Roboto"/>
                <a:ea typeface="Roboto"/>
                <a:cs typeface="Roboto"/>
                <a:sym typeface="Roboto"/>
              </a:rPr>
            </a:br>
            <a:r>
              <a:rPr lang="es" sz="1200" u="sng">
                <a:solidFill>
                  <a:schemeClr val="hlink"/>
                </a:solidFill>
                <a:latin typeface="Roboto"/>
                <a:ea typeface="Roboto"/>
                <a:cs typeface="Roboto"/>
                <a:sym typeface="Roboto"/>
                <a:hlinkClick r:id="rId4"/>
              </a:rPr>
              <a:t>Enlace</a:t>
            </a:r>
            <a:r>
              <a:rPr lang="es" sz="1200">
                <a:latin typeface="Roboto"/>
                <a:ea typeface="Roboto"/>
                <a:cs typeface="Roboto"/>
                <a:sym typeface="Roboto"/>
              </a:rPr>
              <a:t>.</a:t>
            </a:r>
            <a:endParaRPr>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a:spLocks noGrp="1"/>
          </p:cNvSpPr>
          <p:nvPr>
            <p:ph type="title" idx="4294967295"/>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¿Qué es el BPA Bisfenol A?</a:t>
            </a:r>
            <a:endParaRPr/>
          </a:p>
        </p:txBody>
      </p:sp>
      <p:sp>
        <p:nvSpPr>
          <p:cNvPr id="310" name="Google Shape;310;p49"/>
          <p:cNvSpPr txBox="1"/>
          <p:nvPr/>
        </p:nvSpPr>
        <p:spPr>
          <a:xfrm>
            <a:off x="1451825" y="1472600"/>
            <a:ext cx="72249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50">
                <a:solidFill>
                  <a:srgbClr val="39393D"/>
                </a:solidFill>
                <a:highlight>
                  <a:srgbClr val="FFFFFF"/>
                </a:highlight>
              </a:rPr>
              <a:t>El Bisfenol A (BPA) es un compuesto orgánico que se forma de la unión de dos fenoles y se utiliza durante la fabricación de plásticos, sobre todo por los plásticos </a:t>
            </a:r>
            <a:r>
              <a:rPr lang="es" sz="1650" i="1">
                <a:solidFill>
                  <a:srgbClr val="39393D"/>
                </a:solidFill>
                <a:highlight>
                  <a:srgbClr val="FFFFFF"/>
                </a:highlight>
              </a:rPr>
              <a:t>policarbonato </a:t>
            </a:r>
            <a:r>
              <a:rPr lang="es" sz="1650">
                <a:solidFill>
                  <a:srgbClr val="39393D"/>
                </a:solidFill>
                <a:highlight>
                  <a:srgbClr val="FFFFFF"/>
                </a:highlight>
              </a:rPr>
              <a:t>y la resina </a:t>
            </a:r>
            <a:r>
              <a:rPr lang="es" sz="1650" i="1">
                <a:solidFill>
                  <a:srgbClr val="39393D"/>
                </a:solidFill>
                <a:highlight>
                  <a:srgbClr val="FFFFFF"/>
                </a:highlight>
              </a:rPr>
              <a:t>epoxi</a:t>
            </a:r>
            <a:r>
              <a:rPr lang="es" sz="1650">
                <a:solidFill>
                  <a:srgbClr val="39393D"/>
                </a:solidFill>
                <a:highlight>
                  <a:srgbClr val="FFFFFF"/>
                </a:highlight>
              </a:rPr>
              <a:t>.</a:t>
            </a:r>
            <a:endParaRPr sz="1650">
              <a:solidFill>
                <a:srgbClr val="39393D"/>
              </a:solidFill>
              <a:highlight>
                <a:srgbClr val="FFFFFF"/>
              </a:highlight>
            </a:endParaRPr>
          </a:p>
          <a:p>
            <a:pPr marL="0" lvl="0" indent="0" algn="l" rtl="0">
              <a:spcBef>
                <a:spcPts val="0"/>
              </a:spcBef>
              <a:spcAft>
                <a:spcPts val="0"/>
              </a:spcAft>
              <a:buNone/>
            </a:pPr>
            <a:endParaRPr sz="1650">
              <a:solidFill>
                <a:srgbClr val="39393D"/>
              </a:solidFill>
              <a:highlight>
                <a:srgbClr val="FFFFFF"/>
              </a:highlight>
            </a:endParaRPr>
          </a:p>
          <a:p>
            <a:pPr marL="0" lvl="0" indent="0" algn="l" rtl="0">
              <a:spcBef>
                <a:spcPts val="0"/>
              </a:spcBef>
              <a:spcAft>
                <a:spcPts val="0"/>
              </a:spcAft>
              <a:buNone/>
            </a:pPr>
            <a:r>
              <a:rPr lang="es" sz="1650">
                <a:solidFill>
                  <a:srgbClr val="39393D"/>
                </a:solidFill>
                <a:highlight>
                  <a:srgbClr val="FFFFFF"/>
                </a:highlight>
              </a:rPr>
              <a:t>Es un elemento que puede producir todo tipo de problemas en la salud como defectos en desarrollo fetal, deficiencias cognitivas, malformaciones congénitas, alteraciones del desarrollo sexual o el desarrollo de varios tipos de cáncer sensibles a las hormonas como el cáncer de mama, de próstata o de tiroides.</a:t>
            </a:r>
            <a:endParaRPr sz="1650">
              <a:solidFill>
                <a:srgbClr val="39393D"/>
              </a:solidFill>
              <a:highlight>
                <a:srgbClr val="FFFFFF"/>
              </a:highlight>
            </a:endParaRPr>
          </a:p>
          <a:p>
            <a:pPr marL="0" lvl="0" indent="0" algn="l" rtl="0">
              <a:spcBef>
                <a:spcPts val="0"/>
              </a:spcBef>
              <a:spcAft>
                <a:spcPts val="0"/>
              </a:spcAft>
              <a:buNone/>
            </a:pPr>
            <a:endParaRPr sz="1650">
              <a:solidFill>
                <a:srgbClr val="39393D"/>
              </a:solidFill>
              <a:highlight>
                <a:srgbClr val="FFFFFF"/>
              </a:highlight>
            </a:endParaRPr>
          </a:p>
          <a:p>
            <a:pPr marL="0" lvl="0" indent="0" algn="l" rtl="0">
              <a:spcBef>
                <a:spcPts val="0"/>
              </a:spcBef>
              <a:spcAft>
                <a:spcPts val="0"/>
              </a:spcAft>
              <a:buNone/>
            </a:pPr>
            <a:r>
              <a:rPr lang="es" sz="1650">
                <a:solidFill>
                  <a:srgbClr val="39393D"/>
                </a:solidFill>
                <a:highlight>
                  <a:srgbClr val="FFFFFF"/>
                </a:highlight>
              </a:rPr>
              <a:t>Su uso está prohibido en biberones.</a:t>
            </a:r>
            <a:endParaRPr sz="1650">
              <a:solidFill>
                <a:srgbClr val="39393D"/>
              </a:solidFill>
              <a:highlight>
                <a:srgbClr val="FFFFFF"/>
              </a:highlight>
            </a:endParaRPr>
          </a:p>
          <a:p>
            <a:pPr marL="0" lvl="0" indent="0" algn="l" rtl="0">
              <a:spcBef>
                <a:spcPts val="0"/>
              </a:spcBef>
              <a:spcAft>
                <a:spcPts val="0"/>
              </a:spcAft>
              <a:buNone/>
            </a:pPr>
            <a:endParaRPr sz="1050">
              <a:solidFill>
                <a:srgbClr val="39393D"/>
              </a:solidFill>
              <a:highlight>
                <a:srgbClr val="FFFFFF"/>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title" idx="4294967295"/>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¿Qué es el BPA Bisfenol A?</a:t>
            </a:r>
            <a:endParaRPr/>
          </a:p>
        </p:txBody>
      </p:sp>
      <p:sp>
        <p:nvSpPr>
          <p:cNvPr id="316" name="Google Shape;316;p50"/>
          <p:cNvSpPr txBox="1"/>
          <p:nvPr/>
        </p:nvSpPr>
        <p:spPr>
          <a:xfrm>
            <a:off x="931925" y="1334975"/>
            <a:ext cx="7744800" cy="34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350">
                <a:solidFill>
                  <a:srgbClr val="39393D"/>
                </a:solidFill>
                <a:highlight>
                  <a:srgbClr val="FFFFFF"/>
                </a:highlight>
              </a:rPr>
              <a:t>En algunos casos el etiquetado nos permite saber si el producto que estamos comprando contiene Bisfenol A, puesto que se puede indicar como BPA. Pero desgraciadamente, muchos productos no están identificados. El código de reciclaje ( lo podemos ver a la parte inferior del envase), nos indica el tipo de plástico utilizado y los que pueden contener mayores restos de BPA son los clasificados con el 7 (varios materiales plásticos, incluido el policarbonato) o 3 (policloruro de vinilo). Los que no tienen riesgo de contener BPA son el 1 (PET), el 2 (HDPE), 4 (LDPE) y 5 (Polipropileno). Normalmente, los envases plásticos que son libres de Bisfenol, ya lo indican en su etiquetado. Pero hay que tener cuidado con los envases plásticos que han cambiado el BPA, con alternativas de igual toxicidad como el Bisfenol B, Bisfenol F o Tritan.</a:t>
            </a:r>
            <a:endParaRPr sz="1350">
              <a:solidFill>
                <a:srgbClr val="39393D"/>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r>
              <a:rPr lang="es" sz="1350">
                <a:solidFill>
                  <a:srgbClr val="39393D"/>
                </a:solidFill>
                <a:highlight>
                  <a:srgbClr val="FFFFFF"/>
                </a:highlight>
              </a:rPr>
              <a:t>Pero además de fijarnos en el tipo de plástico y en el etiquetado, podemos buscar opciones de consumo y de uso de los envases más adecuados, como priorizar el envase de vidrio a la lata, evitar los envases de un solo uso, no reutilizar los envases PETE o evitar el sobre calentamiento de los envases plásticos, entre otros.</a:t>
            </a:r>
            <a:endParaRPr sz="1350">
              <a:solidFill>
                <a:srgbClr val="39393D"/>
              </a:solidFill>
              <a:highlight>
                <a:srgbClr val="FFFFFF"/>
              </a:highlight>
            </a:endParaRPr>
          </a:p>
          <a:p>
            <a:pPr marL="0" lvl="0" indent="0" algn="l" rtl="0">
              <a:spcBef>
                <a:spcPts val="0"/>
              </a:spcBef>
              <a:spcAft>
                <a:spcPts val="0"/>
              </a:spcAft>
              <a:buNone/>
            </a:pPr>
            <a:endParaRPr sz="1350">
              <a:solidFill>
                <a:srgbClr val="39393D"/>
              </a:solidFill>
              <a:highlight>
                <a:srgbClr val="FFFFFF"/>
              </a:highlight>
            </a:endParaRPr>
          </a:p>
          <a:p>
            <a:pPr marL="0" lvl="0" indent="0" algn="l" rtl="0">
              <a:spcBef>
                <a:spcPts val="0"/>
              </a:spcBef>
              <a:spcAft>
                <a:spcPts val="0"/>
              </a:spcAft>
              <a:buNone/>
            </a:pPr>
            <a:r>
              <a:rPr lang="es" sz="1150">
                <a:solidFill>
                  <a:srgbClr val="39393D"/>
                </a:solidFill>
                <a:highlight>
                  <a:srgbClr val="FFFFFF"/>
                </a:highlight>
              </a:rPr>
              <a:t>v. European Food Safety Authority. Bisphenol A, en </a:t>
            </a:r>
            <a:r>
              <a:rPr lang="es" sz="1150" u="sng">
                <a:solidFill>
                  <a:schemeClr val="hlink"/>
                </a:solidFill>
                <a:highlight>
                  <a:srgbClr val="FFFFFF"/>
                </a:highlight>
                <a:hlinkClick r:id="rId3"/>
              </a:rPr>
              <a:t>https://www.efsa.europa.eu/en/topics</a:t>
            </a:r>
            <a:endParaRPr sz="1150">
              <a:solidFill>
                <a:srgbClr val="39393D"/>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b="16798"/>
          <a:stretch/>
        </p:blipFill>
        <p:spPr>
          <a:xfrm>
            <a:off x="0" y="0"/>
            <a:ext cx="9143998" cy="5066576"/>
          </a:xfrm>
          <a:prstGeom prst="rect">
            <a:avLst/>
          </a:prstGeom>
          <a:noFill/>
          <a:ln>
            <a:noFill/>
          </a:ln>
        </p:spPr>
      </p:pic>
      <p:sp>
        <p:nvSpPr>
          <p:cNvPr id="80" name="Google Shape;80;p15"/>
          <p:cNvSpPr txBox="1"/>
          <p:nvPr/>
        </p:nvSpPr>
        <p:spPr>
          <a:xfrm>
            <a:off x="6784150" y="89350"/>
            <a:ext cx="2244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Open Sans"/>
                <a:ea typeface="Open Sans"/>
                <a:cs typeface="Open Sans"/>
                <a:sym typeface="Open Sans"/>
              </a:rPr>
              <a:t>Bart Everson. Garbage.  Flickr, CC. </a:t>
            </a:r>
            <a:endParaRPr sz="1000">
              <a:solidFill>
                <a:schemeClr val="lt1"/>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Gestión de residuos de vidrio:</a:t>
            </a:r>
            <a:endParaRPr sz="2500"/>
          </a:p>
        </p:txBody>
      </p:sp>
      <p:sp>
        <p:nvSpPr>
          <p:cNvPr id="322" name="Google Shape;322;p5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Reciclaje en contenedores específicos.</a:t>
            </a:r>
            <a:endParaRPr/>
          </a:p>
          <a:p>
            <a:pPr marL="457200" lvl="0" indent="-298450" algn="l" rtl="0">
              <a:spcBef>
                <a:spcPts val="0"/>
              </a:spcBef>
              <a:spcAft>
                <a:spcPts val="0"/>
              </a:spcAft>
              <a:buClr>
                <a:schemeClr val="dk1"/>
              </a:buClr>
              <a:buSzPts val="1100"/>
              <a:buChar char="●"/>
            </a:pPr>
            <a:r>
              <a:rPr lang="es"/>
              <a:t>Manejo cuidadoso de los objetos rotos de ese material.</a:t>
            </a:r>
            <a:endParaRPr/>
          </a:p>
          <a:p>
            <a:pPr marL="457200" lvl="0" indent="-298450" algn="l" rtl="0">
              <a:spcBef>
                <a:spcPts val="0"/>
              </a:spcBef>
              <a:spcAft>
                <a:spcPts val="0"/>
              </a:spcAft>
              <a:buClr>
                <a:schemeClr val="dk1"/>
              </a:buClr>
              <a:buSzPts val="1100"/>
              <a:buChar char="●"/>
            </a:pPr>
            <a:r>
              <a:rPr lang="es"/>
              <a:t>Supone riesgo de lesiones para quien lo manipule.</a:t>
            </a:r>
            <a:endParaRPr/>
          </a:p>
          <a:p>
            <a:pPr marL="457200" lvl="0" indent="-298450" algn="l" rtl="0">
              <a:spcBef>
                <a:spcPts val="0"/>
              </a:spcBef>
              <a:spcAft>
                <a:spcPts val="0"/>
              </a:spcAft>
              <a:buClr>
                <a:schemeClr val="dk1"/>
              </a:buClr>
              <a:buSzPts val="1100"/>
              <a:buChar char="●"/>
            </a:pPr>
            <a:r>
              <a:rPr lang="es"/>
              <a:t>Reutilización de envases de vidrio.</a:t>
            </a:r>
            <a:endParaRPr/>
          </a:p>
          <a:p>
            <a:pPr marL="457200" lvl="0" indent="-298450" algn="l" rtl="0">
              <a:spcBef>
                <a:spcPts val="0"/>
              </a:spcBef>
              <a:spcAft>
                <a:spcPts val="0"/>
              </a:spcAft>
              <a:buClr>
                <a:schemeClr val="dk1"/>
              </a:buClr>
              <a:buSzPts val="1100"/>
              <a:buChar char="●"/>
            </a:pPr>
            <a:r>
              <a:rPr lang="es"/>
              <a:t>Evitar la mezcla con otros materiales.</a:t>
            </a:r>
            <a:endParaRPr/>
          </a:p>
          <a:p>
            <a:pPr marL="0" lvl="0" indent="0" algn="l" rtl="0">
              <a:spcBef>
                <a:spcPts val="1100"/>
              </a:spcBef>
              <a:spcAft>
                <a:spcPts val="12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Gestión de residuos de pilas o baterías:</a:t>
            </a:r>
            <a:endParaRPr sz="2500"/>
          </a:p>
        </p:txBody>
      </p:sp>
      <p:sp>
        <p:nvSpPr>
          <p:cNvPr id="328" name="Google Shape;328;p5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Manejo y reciclaje adecuado.</a:t>
            </a:r>
            <a:endParaRPr/>
          </a:p>
          <a:p>
            <a:pPr marL="457200" lvl="0" indent="-298450" algn="l" rtl="0">
              <a:spcBef>
                <a:spcPts val="0"/>
              </a:spcBef>
              <a:spcAft>
                <a:spcPts val="0"/>
              </a:spcAft>
              <a:buClr>
                <a:schemeClr val="dk1"/>
              </a:buClr>
              <a:buSzPts val="1100"/>
              <a:buChar char="●"/>
            </a:pPr>
            <a:r>
              <a:rPr lang="es"/>
              <a:t>Disponer de contenedores especiales para baterías usadas.</a:t>
            </a:r>
            <a:endParaRPr/>
          </a:p>
          <a:p>
            <a:pPr marL="457200" lvl="0" indent="-298450" algn="l" rtl="0">
              <a:spcBef>
                <a:spcPts val="0"/>
              </a:spcBef>
              <a:spcAft>
                <a:spcPts val="0"/>
              </a:spcAft>
              <a:buClr>
                <a:schemeClr val="dk1"/>
              </a:buClr>
              <a:buSzPts val="1100"/>
              <a:buChar char="●"/>
            </a:pPr>
            <a:r>
              <a:rPr lang="es"/>
              <a:t>Evitar la disposición de baterías o pilas en la basura común.</a:t>
            </a:r>
            <a:endParaRPr/>
          </a:p>
          <a:p>
            <a:pPr marL="457200" lvl="0" indent="-298450" algn="l" rtl="0">
              <a:spcBef>
                <a:spcPts val="0"/>
              </a:spcBef>
              <a:spcAft>
                <a:spcPts val="0"/>
              </a:spcAft>
              <a:buClr>
                <a:schemeClr val="dk1"/>
              </a:buClr>
              <a:buSzPts val="1100"/>
              <a:buChar char="●"/>
            </a:pPr>
            <a:r>
              <a:rPr lang="es"/>
              <a:t>Usar los contenedores señalados para pilas o baterías.</a:t>
            </a:r>
            <a:endParaRPr/>
          </a:p>
          <a:p>
            <a:pPr marL="457200" lvl="0" indent="-298450" algn="l" rtl="0">
              <a:spcBef>
                <a:spcPts val="0"/>
              </a:spcBef>
              <a:spcAft>
                <a:spcPts val="0"/>
              </a:spcAft>
              <a:buClr>
                <a:schemeClr val="dk1"/>
              </a:buClr>
              <a:buSzPts val="1100"/>
              <a:buChar char="●"/>
            </a:pPr>
            <a:r>
              <a:rPr lang="es"/>
              <a:t>Las baterías de celulares también deben manejarse con precaución.</a:t>
            </a:r>
            <a:endParaRPr/>
          </a:p>
          <a:p>
            <a:pPr marL="457200" lvl="0" indent="-298450" algn="l" rtl="0">
              <a:spcBef>
                <a:spcPts val="0"/>
              </a:spcBef>
              <a:spcAft>
                <a:spcPts val="0"/>
              </a:spcAft>
              <a:buClr>
                <a:schemeClr val="dk1"/>
              </a:buClr>
              <a:buSzPts val="1100"/>
              <a:buChar char="●"/>
            </a:pPr>
            <a:r>
              <a:rPr lang="es"/>
              <a:t>Se deben reunir y entregar a la SEDEMA Estatal en los eventos denominados </a:t>
            </a:r>
            <a:r>
              <a:rPr lang="es" i="1"/>
              <a:t>Reciclones (</a:t>
            </a:r>
            <a:r>
              <a:rPr lang="es"/>
              <a:t>junio y octubre</a:t>
            </a:r>
            <a:r>
              <a:rPr lang="es" i="1"/>
              <a:t>)</a:t>
            </a:r>
            <a:r>
              <a:rPr lang="es"/>
              <a:t>, o bien en los </a:t>
            </a:r>
            <a:r>
              <a:rPr lang="es" i="1"/>
              <a:t>Reciclatones (</a:t>
            </a:r>
            <a:r>
              <a:rPr lang="es"/>
              <a:t>marzo y octubre</a:t>
            </a:r>
            <a:r>
              <a:rPr lang="es" i="1"/>
              <a:t>) </a:t>
            </a:r>
            <a:r>
              <a:rPr lang="es"/>
              <a:t>organizados por la UV.</a:t>
            </a:r>
            <a:endParaRPr/>
          </a:p>
          <a:p>
            <a:pPr marL="0" lvl="0" indent="0" algn="l" rtl="0">
              <a:spcBef>
                <a:spcPts val="1100"/>
              </a:spcBef>
              <a:spcAft>
                <a:spcPts val="12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Participación individual:</a:t>
            </a:r>
            <a:endParaRPr sz="2500"/>
          </a:p>
        </p:txBody>
      </p:sp>
      <p:sp>
        <p:nvSpPr>
          <p:cNvPr id="334" name="Google Shape;334;p5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457200" lvl="0" indent="-298450" algn="l" rtl="0">
              <a:spcBef>
                <a:spcPts val="1100"/>
              </a:spcBef>
              <a:spcAft>
                <a:spcPts val="0"/>
              </a:spcAft>
              <a:buClr>
                <a:schemeClr val="dk1"/>
              </a:buClr>
              <a:buSzPts val="1100"/>
              <a:buChar char="●"/>
            </a:pPr>
            <a:r>
              <a:rPr lang="es" b="1"/>
              <a:t>Reducir al máximo la generación de residuos</a:t>
            </a:r>
            <a:r>
              <a:rPr lang="es"/>
              <a:t>.</a:t>
            </a:r>
            <a:endParaRPr/>
          </a:p>
          <a:p>
            <a:pPr marL="457200" lvl="0" indent="-298450" algn="l" rtl="0">
              <a:spcBef>
                <a:spcPts val="0"/>
              </a:spcBef>
              <a:spcAft>
                <a:spcPts val="0"/>
              </a:spcAft>
              <a:buClr>
                <a:schemeClr val="dk1"/>
              </a:buClr>
              <a:buSzPts val="1100"/>
              <a:buChar char="●"/>
            </a:pPr>
            <a:r>
              <a:rPr lang="es"/>
              <a:t>Informarse sobre las políticas de gestión de residuos de la biblioteca.</a:t>
            </a:r>
            <a:endParaRPr/>
          </a:p>
          <a:p>
            <a:pPr marL="457200" lvl="0" indent="-298450" algn="l" rtl="0">
              <a:spcBef>
                <a:spcPts val="0"/>
              </a:spcBef>
              <a:spcAft>
                <a:spcPts val="0"/>
              </a:spcAft>
              <a:buClr>
                <a:schemeClr val="dk1"/>
              </a:buClr>
              <a:buSzPts val="1100"/>
              <a:buChar char="●"/>
            </a:pPr>
            <a:r>
              <a:rPr lang="es"/>
              <a:t>Separar los residuos correctamente, sin confundir recipientes, atender la señalética dispuesta al interior de las instalaciones universitarias.</a:t>
            </a:r>
            <a:endParaRPr/>
          </a:p>
          <a:p>
            <a:pPr marL="457200" lvl="0" indent="-298450" algn="l" rtl="0">
              <a:spcBef>
                <a:spcPts val="0"/>
              </a:spcBef>
              <a:spcAft>
                <a:spcPts val="0"/>
              </a:spcAft>
              <a:buClr>
                <a:schemeClr val="dk1"/>
              </a:buClr>
              <a:buSzPts val="1100"/>
              <a:buChar char="●"/>
            </a:pPr>
            <a:r>
              <a:rPr lang="es"/>
              <a:t>Utilizar los contenedores de manera adecuada.</a:t>
            </a:r>
            <a:endParaRPr/>
          </a:p>
          <a:p>
            <a:pPr marL="457200" lvl="0" indent="-298450" algn="l" rtl="0">
              <a:spcBef>
                <a:spcPts val="0"/>
              </a:spcBef>
              <a:spcAft>
                <a:spcPts val="0"/>
              </a:spcAft>
              <a:buClr>
                <a:schemeClr val="dk1"/>
              </a:buClr>
              <a:buSzPts val="1100"/>
              <a:buChar char="●"/>
            </a:pPr>
            <a:r>
              <a:rPr lang="es"/>
              <a:t>Participar en los acuerdos relacionados con la gestión de residuos dentro de la dependencia y la coordinación específica.</a:t>
            </a:r>
            <a:endParaRPr/>
          </a:p>
          <a:p>
            <a:pPr marL="457200" lvl="0" indent="-298450" algn="l" rtl="0">
              <a:spcBef>
                <a:spcPts val="0"/>
              </a:spcBef>
              <a:spcAft>
                <a:spcPts val="0"/>
              </a:spcAft>
              <a:buClr>
                <a:schemeClr val="dk1"/>
              </a:buClr>
              <a:buSzPts val="1100"/>
              <a:buChar char="●"/>
            </a:pPr>
            <a:r>
              <a:rPr lang="es"/>
              <a:t>Participar en eventos de </a:t>
            </a:r>
            <a:r>
              <a:rPr lang="es" i="1"/>
              <a:t>trueque </a:t>
            </a:r>
            <a:r>
              <a:rPr lang="es"/>
              <a:t>de bienes en buen estado que han caído en desuso.</a:t>
            </a:r>
            <a:endParaRPr/>
          </a:p>
          <a:p>
            <a:pPr marL="457200" lvl="0" indent="-298450" algn="l" rtl="0">
              <a:spcBef>
                <a:spcPts val="0"/>
              </a:spcBef>
              <a:spcAft>
                <a:spcPts val="0"/>
              </a:spcAft>
              <a:buClr>
                <a:schemeClr val="dk1"/>
              </a:buClr>
              <a:buSzPts val="1100"/>
              <a:buChar char="●"/>
            </a:pPr>
            <a:r>
              <a:rPr lang="es"/>
              <a:t>Participar en eventos de </a:t>
            </a:r>
            <a:r>
              <a:rPr lang="es" i="1"/>
              <a:t>reparación </a:t>
            </a:r>
            <a:r>
              <a:rPr lang="es"/>
              <a:t>de bienes de consumo.</a:t>
            </a:r>
            <a:endParaRPr/>
          </a:p>
          <a:p>
            <a:pPr marL="0" lvl="0" indent="0" algn="l" rtl="0">
              <a:spcBef>
                <a:spcPts val="1100"/>
              </a:spcBef>
              <a:spcAft>
                <a:spcPts val="12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Señalética recomendada por la Cosustenta</a:t>
            </a:r>
            <a:endParaRPr/>
          </a:p>
        </p:txBody>
      </p:sp>
      <p:pic>
        <p:nvPicPr>
          <p:cNvPr id="340" name="Google Shape;340;p54"/>
          <p:cNvPicPr preferRelativeResize="0"/>
          <p:nvPr/>
        </p:nvPicPr>
        <p:blipFill>
          <a:blip r:embed="rId3">
            <a:alphaModFix/>
          </a:blip>
          <a:stretch>
            <a:fillRect/>
          </a:stretch>
        </p:blipFill>
        <p:spPr>
          <a:xfrm>
            <a:off x="1537725" y="2860075"/>
            <a:ext cx="1522725" cy="1990500"/>
          </a:xfrm>
          <a:prstGeom prst="rect">
            <a:avLst/>
          </a:prstGeom>
          <a:noFill/>
          <a:ln>
            <a:noFill/>
          </a:ln>
        </p:spPr>
      </p:pic>
      <p:pic>
        <p:nvPicPr>
          <p:cNvPr id="341" name="Google Shape;341;p54"/>
          <p:cNvPicPr preferRelativeResize="0"/>
          <p:nvPr/>
        </p:nvPicPr>
        <p:blipFill>
          <a:blip r:embed="rId4">
            <a:alphaModFix/>
          </a:blip>
          <a:stretch>
            <a:fillRect/>
          </a:stretch>
        </p:blipFill>
        <p:spPr>
          <a:xfrm>
            <a:off x="3686050" y="2860075"/>
            <a:ext cx="1522725" cy="1983777"/>
          </a:xfrm>
          <a:prstGeom prst="rect">
            <a:avLst/>
          </a:prstGeom>
          <a:noFill/>
          <a:ln>
            <a:noFill/>
          </a:ln>
        </p:spPr>
      </p:pic>
      <p:pic>
        <p:nvPicPr>
          <p:cNvPr id="342" name="Google Shape;342;p54"/>
          <p:cNvPicPr preferRelativeResize="0"/>
          <p:nvPr/>
        </p:nvPicPr>
        <p:blipFill>
          <a:blip r:embed="rId5">
            <a:alphaModFix/>
          </a:blip>
          <a:stretch>
            <a:fillRect/>
          </a:stretch>
        </p:blipFill>
        <p:spPr>
          <a:xfrm>
            <a:off x="5937250" y="2860075"/>
            <a:ext cx="1522725" cy="1971592"/>
          </a:xfrm>
          <a:prstGeom prst="rect">
            <a:avLst/>
          </a:prstGeom>
          <a:noFill/>
          <a:ln>
            <a:noFill/>
          </a:ln>
        </p:spPr>
      </p:pic>
      <p:pic>
        <p:nvPicPr>
          <p:cNvPr id="343" name="Google Shape;343;p54"/>
          <p:cNvPicPr preferRelativeResize="0"/>
          <p:nvPr/>
        </p:nvPicPr>
        <p:blipFill>
          <a:blip r:embed="rId6">
            <a:alphaModFix/>
          </a:blip>
          <a:stretch>
            <a:fillRect/>
          </a:stretch>
        </p:blipFill>
        <p:spPr>
          <a:xfrm>
            <a:off x="2051687" y="1363051"/>
            <a:ext cx="4903474" cy="945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5"/>
          <p:cNvSpPr txBox="1">
            <a:spLocks noGrp="1"/>
          </p:cNvSpPr>
          <p:nvPr>
            <p:ph type="title"/>
          </p:nvPr>
        </p:nvSpPr>
        <p:spPr>
          <a:xfrm>
            <a:off x="311700" y="445025"/>
            <a:ext cx="42603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solidFill>
                  <a:srgbClr val="FF0000"/>
                </a:solidFill>
              </a:rPr>
              <a:t>NO deben compostarse</a:t>
            </a:r>
            <a:endParaRPr>
              <a:solidFill>
                <a:srgbClr val="FF0000"/>
              </a:solidFill>
            </a:endParaRPr>
          </a:p>
        </p:txBody>
      </p:sp>
      <p:sp>
        <p:nvSpPr>
          <p:cNvPr id="349" name="Google Shape;349;p55"/>
          <p:cNvSpPr txBox="1">
            <a:spLocks noGrp="1"/>
          </p:cNvSpPr>
          <p:nvPr>
            <p:ph type="body" idx="1"/>
          </p:nvPr>
        </p:nvSpPr>
        <p:spPr>
          <a:xfrm>
            <a:off x="311700" y="1266325"/>
            <a:ext cx="53730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850" b="1">
                <a:solidFill>
                  <a:srgbClr val="FF0000"/>
                </a:solidFill>
              </a:rPr>
              <a:t>Pan o productos de panadería, pasteles, galletas</a:t>
            </a:r>
            <a:endParaRPr sz="850" b="1">
              <a:solidFill>
                <a:srgbClr val="FF0000"/>
              </a:solidFill>
            </a:endParaRPr>
          </a:p>
          <a:p>
            <a:pPr marL="0" lvl="0" indent="0" algn="l" rtl="0">
              <a:spcBef>
                <a:spcPts val="1200"/>
              </a:spcBef>
              <a:spcAft>
                <a:spcPts val="0"/>
              </a:spcAft>
              <a:buNone/>
            </a:pPr>
            <a:r>
              <a:rPr lang="es" sz="850" b="1">
                <a:solidFill>
                  <a:srgbClr val="FF0000"/>
                </a:solidFill>
              </a:rPr>
              <a:t>Residuos grasosos o aceitosos</a:t>
            </a:r>
            <a:endParaRPr sz="850" b="1">
              <a:solidFill>
                <a:srgbClr val="FF0000"/>
              </a:solidFill>
            </a:endParaRPr>
          </a:p>
          <a:p>
            <a:pPr marL="0" lvl="0" indent="0" algn="l" rtl="0">
              <a:spcBef>
                <a:spcPts val="1200"/>
              </a:spcBef>
              <a:spcAft>
                <a:spcPts val="0"/>
              </a:spcAft>
              <a:buNone/>
            </a:pPr>
            <a:r>
              <a:rPr lang="es" sz="850" b="1">
                <a:solidFill>
                  <a:srgbClr val="FF0000"/>
                </a:solidFill>
              </a:rPr>
              <a:t>Plantas enfermas o afectadas por plagas</a:t>
            </a:r>
            <a:endParaRPr sz="850" b="1">
              <a:solidFill>
                <a:srgbClr val="FF0000"/>
              </a:solidFill>
            </a:endParaRPr>
          </a:p>
          <a:p>
            <a:pPr marL="0" lvl="0" indent="0" algn="l" rtl="0">
              <a:spcBef>
                <a:spcPts val="1200"/>
              </a:spcBef>
              <a:spcAft>
                <a:spcPts val="0"/>
              </a:spcAft>
              <a:buNone/>
            </a:pPr>
            <a:r>
              <a:rPr lang="es" sz="850" b="1">
                <a:solidFill>
                  <a:srgbClr val="FF0000"/>
                </a:solidFill>
              </a:rPr>
              <a:t>Papel impreso a color</a:t>
            </a:r>
            <a:endParaRPr sz="850" b="1">
              <a:solidFill>
                <a:srgbClr val="FF0000"/>
              </a:solidFill>
            </a:endParaRPr>
          </a:p>
          <a:p>
            <a:pPr marL="0" lvl="0" indent="0" algn="l" rtl="0">
              <a:spcBef>
                <a:spcPts val="1200"/>
              </a:spcBef>
              <a:spcAft>
                <a:spcPts val="0"/>
              </a:spcAft>
              <a:buNone/>
            </a:pPr>
            <a:r>
              <a:rPr lang="es" sz="850" b="1">
                <a:solidFill>
                  <a:srgbClr val="FF0000"/>
                </a:solidFill>
              </a:rPr>
              <a:t>Heces (humanas o animales)</a:t>
            </a:r>
            <a:endParaRPr sz="850" b="1">
              <a:solidFill>
                <a:srgbClr val="FF0000"/>
              </a:solidFill>
            </a:endParaRPr>
          </a:p>
          <a:p>
            <a:pPr marL="0" lvl="0" indent="0" algn="l" rtl="0">
              <a:spcBef>
                <a:spcPts val="1200"/>
              </a:spcBef>
              <a:spcAft>
                <a:spcPts val="0"/>
              </a:spcAft>
              <a:buNone/>
            </a:pPr>
            <a:r>
              <a:rPr lang="es" sz="850" b="1">
                <a:solidFill>
                  <a:srgbClr val="FF0000"/>
                </a:solidFill>
              </a:rPr>
              <a:t>Huesos, sangre, pescado y grasas animales</a:t>
            </a:r>
            <a:endParaRPr sz="850" b="1">
              <a:solidFill>
                <a:srgbClr val="FF0000"/>
              </a:solidFill>
            </a:endParaRPr>
          </a:p>
          <a:p>
            <a:pPr marL="0" lvl="0" indent="0" algn="l" rtl="0">
              <a:spcBef>
                <a:spcPts val="1200"/>
              </a:spcBef>
              <a:spcAft>
                <a:spcPts val="0"/>
              </a:spcAft>
              <a:buNone/>
            </a:pPr>
            <a:r>
              <a:rPr lang="es" sz="850" b="1">
                <a:solidFill>
                  <a:srgbClr val="FF0000"/>
                </a:solidFill>
              </a:rPr>
              <a:t>Lácteos</a:t>
            </a:r>
            <a:endParaRPr sz="850" b="1">
              <a:solidFill>
                <a:srgbClr val="FF0000"/>
              </a:solidFill>
            </a:endParaRPr>
          </a:p>
          <a:p>
            <a:pPr marL="0" lvl="0" indent="0" algn="l" rtl="0">
              <a:spcBef>
                <a:spcPts val="1200"/>
              </a:spcBef>
              <a:spcAft>
                <a:spcPts val="0"/>
              </a:spcAft>
              <a:buNone/>
            </a:pPr>
            <a:r>
              <a:rPr lang="es" sz="850" b="1">
                <a:solidFill>
                  <a:srgbClr val="FF0000"/>
                </a:solidFill>
              </a:rPr>
              <a:t>Arroz</a:t>
            </a:r>
            <a:endParaRPr sz="850" b="1">
              <a:solidFill>
                <a:srgbClr val="FF0000"/>
              </a:solidFill>
            </a:endParaRPr>
          </a:p>
          <a:p>
            <a:pPr marL="0" lvl="0" indent="0" algn="l" rtl="0">
              <a:spcBef>
                <a:spcPts val="1200"/>
              </a:spcBef>
              <a:spcAft>
                <a:spcPts val="0"/>
              </a:spcAft>
              <a:buNone/>
            </a:pPr>
            <a:r>
              <a:rPr lang="es" sz="850" b="1">
                <a:solidFill>
                  <a:srgbClr val="FF0000"/>
                </a:solidFill>
              </a:rPr>
              <a:t>Malezas</a:t>
            </a:r>
            <a:endParaRPr sz="850" b="1">
              <a:solidFill>
                <a:srgbClr val="FF0000"/>
              </a:solidFill>
            </a:endParaRPr>
          </a:p>
          <a:p>
            <a:pPr marL="0" lvl="0" indent="0" algn="l" rtl="0">
              <a:spcBef>
                <a:spcPts val="1200"/>
              </a:spcBef>
              <a:spcAft>
                <a:spcPts val="0"/>
              </a:spcAft>
              <a:buNone/>
            </a:pPr>
            <a:r>
              <a:rPr lang="es" sz="850" b="1">
                <a:solidFill>
                  <a:srgbClr val="FF0000"/>
                </a:solidFill>
              </a:rPr>
              <a:t>Tampones, toallas femeninas, pañales y cualquier otro artículo manchado de sangre humana</a:t>
            </a:r>
            <a:endParaRPr sz="850" b="1">
              <a:solidFill>
                <a:srgbClr val="FF0000"/>
              </a:solidFill>
            </a:endParaRPr>
          </a:p>
          <a:p>
            <a:pPr marL="0" lvl="0" indent="0" algn="l" rtl="0">
              <a:spcBef>
                <a:spcPts val="1200"/>
              </a:spcBef>
              <a:spcAft>
                <a:spcPts val="1200"/>
              </a:spcAft>
              <a:buNone/>
            </a:pPr>
            <a:r>
              <a:rPr lang="es" sz="850" b="1">
                <a:solidFill>
                  <a:srgbClr val="FF0000"/>
                </a:solidFill>
              </a:rPr>
              <a:t>Se pueden compostar pequeñas cantidades de: semillas, naranjas, limones, tomates</a:t>
            </a:r>
            <a:endParaRPr sz="850" b="1">
              <a:solidFill>
                <a:srgbClr val="FF0000"/>
              </a:solidFill>
            </a:endParaRPr>
          </a:p>
        </p:txBody>
      </p:sp>
      <p:sp>
        <p:nvSpPr>
          <p:cNvPr id="350" name="Google Shape;350;p55"/>
          <p:cNvSpPr txBox="1">
            <a:spLocks noGrp="1"/>
          </p:cNvSpPr>
          <p:nvPr>
            <p:ph type="body" idx="1"/>
          </p:nvPr>
        </p:nvSpPr>
        <p:spPr>
          <a:xfrm>
            <a:off x="4441525" y="1266325"/>
            <a:ext cx="4485300" cy="3302700"/>
          </a:xfrm>
          <a:prstGeom prst="rect">
            <a:avLst/>
          </a:prstGeom>
        </p:spPr>
        <p:txBody>
          <a:bodyPr spcFirstLastPara="1" wrap="square" lIns="91425" tIns="91425" rIns="91425" bIns="91425" anchor="t" anchorCtr="0">
            <a:noAutofit/>
          </a:bodyPr>
          <a:lstStyle/>
          <a:p>
            <a:pPr marL="0" lvl="0" indent="0" algn="r" rtl="0">
              <a:lnSpc>
                <a:spcPct val="95000"/>
              </a:lnSpc>
              <a:spcBef>
                <a:spcPts val="1100"/>
              </a:spcBef>
              <a:spcAft>
                <a:spcPts val="0"/>
              </a:spcAft>
              <a:buSzPts val="852"/>
              <a:buNone/>
            </a:pPr>
            <a:r>
              <a:rPr lang="es" sz="950" b="1">
                <a:solidFill>
                  <a:schemeClr val="accent5"/>
                </a:solidFill>
              </a:rPr>
              <a:t>Recortes de césped, así como hojas de árboles, flores y arbustos </a:t>
            </a:r>
            <a:endParaRPr sz="950" b="1">
              <a:solidFill>
                <a:schemeClr val="accent5"/>
              </a:solidFill>
            </a:endParaRPr>
          </a:p>
          <a:p>
            <a:pPr marL="0" lvl="0" indent="0" algn="r" rtl="0">
              <a:lnSpc>
                <a:spcPct val="95000"/>
              </a:lnSpc>
              <a:spcBef>
                <a:spcPts val="1100"/>
              </a:spcBef>
              <a:spcAft>
                <a:spcPts val="0"/>
              </a:spcAft>
              <a:buSzPts val="852"/>
              <a:buNone/>
            </a:pPr>
            <a:r>
              <a:rPr lang="es" sz="950" b="1">
                <a:solidFill>
                  <a:schemeClr val="accent5"/>
                </a:solidFill>
              </a:rPr>
              <a:t>Restos orgánicos de comida pero no cárnicos</a:t>
            </a:r>
            <a:endParaRPr sz="950" b="1">
              <a:solidFill>
                <a:schemeClr val="accent5"/>
              </a:solidFill>
            </a:endParaRPr>
          </a:p>
          <a:p>
            <a:pPr marL="0" lvl="0" indent="0" algn="r" rtl="0">
              <a:lnSpc>
                <a:spcPct val="95000"/>
              </a:lnSpc>
              <a:spcBef>
                <a:spcPts val="1100"/>
              </a:spcBef>
              <a:spcAft>
                <a:spcPts val="0"/>
              </a:spcAft>
              <a:buSzPts val="852"/>
              <a:buNone/>
            </a:pPr>
            <a:r>
              <a:rPr lang="es" sz="950" b="1">
                <a:solidFill>
                  <a:schemeClr val="accent5"/>
                </a:solidFill>
              </a:rPr>
              <a:t>Cáscaras de alimentos patata, naranja, plátano, huevo, aguacate, entre otros</a:t>
            </a:r>
            <a:endParaRPr sz="950" b="1">
              <a:solidFill>
                <a:schemeClr val="accent5"/>
              </a:solidFill>
            </a:endParaRPr>
          </a:p>
          <a:p>
            <a:pPr marL="0" lvl="0" indent="0" algn="r" rtl="0">
              <a:lnSpc>
                <a:spcPct val="95000"/>
              </a:lnSpc>
              <a:spcBef>
                <a:spcPts val="1100"/>
              </a:spcBef>
              <a:spcAft>
                <a:spcPts val="0"/>
              </a:spcAft>
              <a:buSzPts val="852"/>
              <a:buNone/>
            </a:pPr>
            <a:r>
              <a:rPr lang="es" sz="950" b="1">
                <a:solidFill>
                  <a:schemeClr val="accent5"/>
                </a:solidFill>
              </a:rPr>
              <a:t>Cartón y papel sin impresión en tinta de colores, solo en blanco y negro</a:t>
            </a:r>
            <a:endParaRPr sz="950" b="1">
              <a:solidFill>
                <a:schemeClr val="accent5"/>
              </a:solidFill>
            </a:endParaRPr>
          </a:p>
          <a:p>
            <a:pPr marL="0" lvl="0" indent="0" algn="r" rtl="0">
              <a:lnSpc>
                <a:spcPct val="95000"/>
              </a:lnSpc>
              <a:spcBef>
                <a:spcPts val="1100"/>
              </a:spcBef>
              <a:spcAft>
                <a:spcPts val="0"/>
              </a:spcAft>
              <a:buSzPts val="852"/>
              <a:buNone/>
            </a:pPr>
            <a:r>
              <a:rPr lang="es" sz="950" b="1">
                <a:solidFill>
                  <a:schemeClr val="accent5"/>
                </a:solidFill>
              </a:rPr>
              <a:t>Plantas medicinales</a:t>
            </a:r>
            <a:endParaRPr sz="950" b="1">
              <a:solidFill>
                <a:schemeClr val="accent5"/>
              </a:solidFill>
            </a:endParaRPr>
          </a:p>
          <a:p>
            <a:pPr marL="0" lvl="0" indent="0" algn="r" rtl="0">
              <a:lnSpc>
                <a:spcPct val="95000"/>
              </a:lnSpc>
              <a:spcBef>
                <a:spcPts val="1100"/>
              </a:spcBef>
              <a:spcAft>
                <a:spcPts val="0"/>
              </a:spcAft>
              <a:buSzPts val="852"/>
              <a:buNone/>
            </a:pPr>
            <a:r>
              <a:rPr lang="es" sz="950" b="1">
                <a:solidFill>
                  <a:schemeClr val="accent5"/>
                </a:solidFill>
              </a:rPr>
              <a:t>Restos de frutas y hortalizas</a:t>
            </a:r>
            <a:endParaRPr sz="950" b="1">
              <a:solidFill>
                <a:schemeClr val="accent5"/>
              </a:solidFill>
            </a:endParaRPr>
          </a:p>
          <a:p>
            <a:pPr marL="0" lvl="0" indent="0" algn="r" rtl="0">
              <a:lnSpc>
                <a:spcPct val="95000"/>
              </a:lnSpc>
              <a:spcBef>
                <a:spcPts val="1100"/>
              </a:spcBef>
              <a:spcAft>
                <a:spcPts val="0"/>
              </a:spcAft>
              <a:buSzPts val="852"/>
              <a:buNone/>
            </a:pPr>
            <a:r>
              <a:rPr lang="es" sz="950" b="1">
                <a:solidFill>
                  <a:schemeClr val="accent5"/>
                </a:solidFill>
              </a:rPr>
              <a:t>Granos, asientos y filtros de café</a:t>
            </a:r>
            <a:endParaRPr sz="950" b="1">
              <a:solidFill>
                <a:schemeClr val="accent5"/>
              </a:solidFill>
            </a:endParaRPr>
          </a:p>
          <a:p>
            <a:pPr marL="0" lvl="0" indent="0" algn="r" rtl="0">
              <a:lnSpc>
                <a:spcPct val="95000"/>
              </a:lnSpc>
              <a:spcBef>
                <a:spcPts val="1100"/>
              </a:spcBef>
              <a:spcAft>
                <a:spcPts val="0"/>
              </a:spcAft>
              <a:buSzPts val="852"/>
              <a:buNone/>
            </a:pPr>
            <a:r>
              <a:rPr lang="es" sz="950" b="1">
                <a:solidFill>
                  <a:schemeClr val="accent5"/>
                </a:solidFill>
              </a:rPr>
              <a:t>Restos de cosecha de la huerta</a:t>
            </a:r>
            <a:endParaRPr sz="950" b="1">
              <a:solidFill>
                <a:schemeClr val="accent5"/>
              </a:solidFill>
            </a:endParaRPr>
          </a:p>
          <a:p>
            <a:pPr marL="0" lvl="0" indent="0" algn="r" rtl="0">
              <a:lnSpc>
                <a:spcPct val="95000"/>
              </a:lnSpc>
              <a:spcBef>
                <a:spcPts val="1100"/>
              </a:spcBef>
              <a:spcAft>
                <a:spcPts val="0"/>
              </a:spcAft>
              <a:buSzPts val="852"/>
              <a:buNone/>
            </a:pPr>
            <a:r>
              <a:rPr lang="es" sz="950" b="1">
                <a:solidFill>
                  <a:schemeClr val="accent5"/>
                </a:solidFill>
              </a:rPr>
              <a:t>Fruta caída</a:t>
            </a:r>
            <a:endParaRPr sz="950" b="1">
              <a:solidFill>
                <a:schemeClr val="accent5"/>
              </a:solidFill>
            </a:endParaRPr>
          </a:p>
          <a:p>
            <a:pPr marL="0" lvl="0" indent="0" algn="r" rtl="0">
              <a:lnSpc>
                <a:spcPct val="95000"/>
              </a:lnSpc>
              <a:spcBef>
                <a:spcPts val="1100"/>
              </a:spcBef>
              <a:spcAft>
                <a:spcPts val="0"/>
              </a:spcAft>
              <a:buSzPts val="852"/>
              <a:buNone/>
            </a:pPr>
            <a:r>
              <a:rPr lang="es" sz="950" b="1">
                <a:solidFill>
                  <a:schemeClr val="accent5"/>
                </a:solidFill>
              </a:rPr>
              <a:t>Paja</a:t>
            </a:r>
            <a:endParaRPr sz="950" b="1">
              <a:solidFill>
                <a:schemeClr val="accent5"/>
              </a:solidFill>
            </a:endParaRPr>
          </a:p>
          <a:p>
            <a:pPr marL="0" lvl="0" indent="0" algn="r" rtl="0">
              <a:lnSpc>
                <a:spcPct val="95000"/>
              </a:lnSpc>
              <a:spcBef>
                <a:spcPts val="1100"/>
              </a:spcBef>
              <a:spcAft>
                <a:spcPts val="0"/>
              </a:spcAft>
              <a:buNone/>
            </a:pPr>
            <a:r>
              <a:rPr lang="es" sz="950" b="1">
                <a:solidFill>
                  <a:schemeClr val="accent5"/>
                </a:solidFill>
              </a:rPr>
              <a:t>Aserrín</a:t>
            </a:r>
            <a:endParaRPr sz="950" b="1">
              <a:solidFill>
                <a:schemeClr val="accent5"/>
              </a:solidFill>
            </a:endParaRPr>
          </a:p>
          <a:p>
            <a:pPr marL="0" lvl="0" indent="0" algn="l" rtl="0">
              <a:lnSpc>
                <a:spcPct val="95000"/>
              </a:lnSpc>
              <a:spcBef>
                <a:spcPts val="1100"/>
              </a:spcBef>
              <a:spcAft>
                <a:spcPts val="1200"/>
              </a:spcAft>
              <a:buSzPts val="852"/>
              <a:buNone/>
            </a:pPr>
            <a:endParaRPr sz="950"/>
          </a:p>
        </p:txBody>
      </p:sp>
      <p:sp>
        <p:nvSpPr>
          <p:cNvPr id="351" name="Google Shape;351;p55"/>
          <p:cNvSpPr txBox="1">
            <a:spLocks noGrp="1"/>
          </p:cNvSpPr>
          <p:nvPr>
            <p:ph type="title"/>
          </p:nvPr>
        </p:nvSpPr>
        <p:spPr>
          <a:xfrm>
            <a:off x="4666525" y="445025"/>
            <a:ext cx="42603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solidFill>
                  <a:schemeClr val="accent5"/>
                </a:solidFill>
              </a:rPr>
              <a:t>SÍ pueden compostarse</a:t>
            </a:r>
            <a:endParaRPr>
              <a:solidFill>
                <a:schemeClr val="accent5"/>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2500">
                <a:solidFill>
                  <a:schemeClr val="dk2"/>
                </a:solidFill>
              </a:rPr>
              <a:t>Participación individual (continuación):</a:t>
            </a:r>
            <a:endParaRPr sz="2500">
              <a:solidFill>
                <a:schemeClr val="dk2"/>
              </a:solidFill>
            </a:endParaRPr>
          </a:p>
          <a:p>
            <a:pPr marL="0" lvl="0" indent="0" algn="l" rtl="0">
              <a:spcBef>
                <a:spcPts val="1200"/>
              </a:spcBef>
              <a:spcAft>
                <a:spcPts val="0"/>
              </a:spcAft>
              <a:buNone/>
            </a:pPr>
            <a:endParaRPr/>
          </a:p>
        </p:txBody>
      </p:sp>
      <p:sp>
        <p:nvSpPr>
          <p:cNvPr id="357" name="Google Shape;357;p5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457200" lvl="0" indent="-298450" algn="l" rtl="0">
              <a:spcBef>
                <a:spcPts val="1100"/>
              </a:spcBef>
              <a:spcAft>
                <a:spcPts val="0"/>
              </a:spcAft>
              <a:buClr>
                <a:schemeClr val="dk1"/>
              </a:buClr>
              <a:buSzPts val="1100"/>
              <a:buChar char="●"/>
            </a:pPr>
            <a:r>
              <a:rPr lang="es"/>
              <a:t>Reducir la producción de residuos tanto como sea posible.</a:t>
            </a:r>
            <a:endParaRPr/>
          </a:p>
          <a:p>
            <a:pPr marL="457200" lvl="0" indent="-298450" algn="l" rtl="0">
              <a:spcBef>
                <a:spcPts val="0"/>
              </a:spcBef>
              <a:spcAft>
                <a:spcPts val="0"/>
              </a:spcAft>
              <a:buClr>
                <a:schemeClr val="dk1"/>
              </a:buClr>
              <a:buSzPts val="1100"/>
              <a:buChar char="●"/>
            </a:pPr>
            <a:r>
              <a:rPr lang="es"/>
              <a:t>Separar los residuos de acuerdo a las recomendaciones.</a:t>
            </a:r>
            <a:endParaRPr/>
          </a:p>
          <a:p>
            <a:pPr marL="457200" lvl="0" indent="-298450" algn="l" rtl="0">
              <a:spcBef>
                <a:spcPts val="0"/>
              </a:spcBef>
              <a:spcAft>
                <a:spcPts val="0"/>
              </a:spcAft>
              <a:buClr>
                <a:schemeClr val="dk1"/>
              </a:buClr>
              <a:buSzPts val="1100"/>
              <a:buChar char="●"/>
            </a:pPr>
            <a:r>
              <a:rPr lang="es"/>
              <a:t>Desechar los residuos </a:t>
            </a:r>
            <a:r>
              <a:rPr lang="es" i="1"/>
              <a:t>raros o inusuales</a:t>
            </a:r>
            <a:r>
              <a:rPr lang="es"/>
              <a:t> con los residuos domésticos.</a:t>
            </a:r>
            <a:endParaRPr/>
          </a:p>
          <a:p>
            <a:pPr marL="457200" lvl="0" indent="-298450" algn="l" rtl="0">
              <a:spcBef>
                <a:spcPts val="0"/>
              </a:spcBef>
              <a:spcAft>
                <a:spcPts val="0"/>
              </a:spcAft>
              <a:buClr>
                <a:schemeClr val="dk1"/>
              </a:buClr>
              <a:buSzPts val="1100"/>
              <a:buChar char="●"/>
            </a:pPr>
            <a:r>
              <a:rPr lang="es"/>
              <a:t>Promover el uso responsable del papel y la impresión.</a:t>
            </a:r>
            <a:endParaRPr/>
          </a:p>
          <a:p>
            <a:pPr marL="457200" lvl="0" indent="-298450" algn="l" rtl="0">
              <a:spcBef>
                <a:spcPts val="0"/>
              </a:spcBef>
              <a:spcAft>
                <a:spcPts val="0"/>
              </a:spcAft>
              <a:buClr>
                <a:schemeClr val="dk1"/>
              </a:buClr>
              <a:buSzPts val="1100"/>
              <a:buChar char="●"/>
            </a:pPr>
            <a:r>
              <a:rPr lang="es"/>
              <a:t>Optar por materiales reutilizables.</a:t>
            </a:r>
            <a:endParaRPr/>
          </a:p>
          <a:p>
            <a:pPr marL="457200" lvl="0" indent="-298450" algn="l" rtl="0">
              <a:spcBef>
                <a:spcPts val="0"/>
              </a:spcBef>
              <a:spcAft>
                <a:spcPts val="0"/>
              </a:spcAft>
              <a:buClr>
                <a:schemeClr val="dk1"/>
              </a:buClr>
              <a:buSzPts val="1100"/>
              <a:buChar char="●"/>
            </a:pPr>
            <a:r>
              <a:rPr lang="es"/>
              <a:t>Fomentar el uso de botellas de vidrio y recipientes recargables.</a:t>
            </a:r>
            <a:endParaRPr/>
          </a:p>
          <a:p>
            <a:pPr marL="457200" lvl="0" indent="-298450" algn="l" rtl="0">
              <a:spcBef>
                <a:spcPts val="0"/>
              </a:spcBef>
              <a:spcAft>
                <a:spcPts val="0"/>
              </a:spcAft>
              <a:buClr>
                <a:schemeClr val="dk1"/>
              </a:buClr>
              <a:buSzPts val="1100"/>
              <a:buChar char="●"/>
            </a:pPr>
            <a:r>
              <a:rPr lang="es"/>
              <a:t>Evitar depositar desechos </a:t>
            </a:r>
            <a:r>
              <a:rPr lang="es" i="1"/>
              <a:t>diferentes a papel,</a:t>
            </a:r>
            <a:r>
              <a:rPr lang="es"/>
              <a:t> en los baños.</a:t>
            </a:r>
            <a:endParaRPr/>
          </a:p>
          <a:p>
            <a:pPr marL="457200" lvl="0" indent="-298450" algn="l" rtl="0">
              <a:spcBef>
                <a:spcPts val="0"/>
              </a:spcBef>
              <a:spcAft>
                <a:spcPts val="0"/>
              </a:spcAft>
              <a:buClr>
                <a:schemeClr val="dk1"/>
              </a:buClr>
              <a:buSzPts val="1100"/>
              <a:buChar char="●"/>
            </a:pPr>
            <a:r>
              <a:rPr lang="es"/>
              <a:t>Evitar derramar sustancias o partículas, en los lavabos de los baños, que puedan taparlos.</a:t>
            </a:r>
            <a:endParaRPr/>
          </a:p>
          <a:p>
            <a:pPr marL="457200" lvl="0" indent="-298450" algn="l" rtl="0">
              <a:spcBef>
                <a:spcPts val="0"/>
              </a:spcBef>
              <a:spcAft>
                <a:spcPts val="0"/>
              </a:spcAft>
              <a:buClr>
                <a:schemeClr val="dk1"/>
              </a:buClr>
              <a:buSzPts val="1100"/>
              <a:buChar char="●"/>
            </a:pPr>
            <a:r>
              <a:rPr lang="es"/>
              <a:t>Hacer uso eficiente del agua (y la energía, realizar otros talleres).</a:t>
            </a:r>
            <a:endParaRPr/>
          </a:p>
          <a:p>
            <a:pPr marL="0" lvl="0" indent="0" algn="l" rtl="0">
              <a:spcBef>
                <a:spcPts val="1100"/>
              </a:spcBef>
              <a:spcAft>
                <a:spcPts val="12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2500">
                <a:solidFill>
                  <a:schemeClr val="dk2"/>
                </a:solidFill>
              </a:rPr>
              <a:t>Campañas de concientización:</a:t>
            </a:r>
            <a:endParaRPr sz="2500">
              <a:solidFill>
                <a:schemeClr val="dk2"/>
              </a:solidFill>
            </a:endParaRPr>
          </a:p>
          <a:p>
            <a:pPr marL="0" lvl="0" indent="0" algn="l" rtl="0">
              <a:spcBef>
                <a:spcPts val="1200"/>
              </a:spcBef>
              <a:spcAft>
                <a:spcPts val="0"/>
              </a:spcAft>
              <a:buNone/>
            </a:pPr>
            <a:endParaRPr/>
          </a:p>
        </p:txBody>
      </p:sp>
      <p:sp>
        <p:nvSpPr>
          <p:cNvPr id="363" name="Google Shape;363;p5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Realización de talleres y charlas sobre gestión de residuos.</a:t>
            </a:r>
            <a:endParaRPr/>
          </a:p>
          <a:p>
            <a:pPr marL="457200" lvl="0" indent="-298450" algn="l" rtl="0">
              <a:spcBef>
                <a:spcPts val="0"/>
              </a:spcBef>
              <a:spcAft>
                <a:spcPts val="0"/>
              </a:spcAft>
              <a:buClr>
                <a:schemeClr val="dk1"/>
              </a:buClr>
              <a:buSzPts val="1100"/>
              <a:buChar char="●"/>
            </a:pPr>
            <a:r>
              <a:rPr lang="es"/>
              <a:t>Difusión de información a través de carteles y redes sociales.</a:t>
            </a:r>
            <a:endParaRPr/>
          </a:p>
          <a:p>
            <a:pPr marL="457200" lvl="0" indent="-298450" algn="l" rtl="0">
              <a:spcBef>
                <a:spcPts val="0"/>
              </a:spcBef>
              <a:spcAft>
                <a:spcPts val="0"/>
              </a:spcAft>
              <a:buClr>
                <a:schemeClr val="dk1"/>
              </a:buClr>
              <a:buSzPts val="1100"/>
              <a:buChar char="●"/>
            </a:pPr>
            <a:r>
              <a:rPr lang="es"/>
              <a:t>Incentivos para la participación activa.</a:t>
            </a:r>
            <a:endParaRPr/>
          </a:p>
          <a:p>
            <a:pPr marL="457200" lvl="0" indent="-298450" algn="l" rtl="0">
              <a:spcBef>
                <a:spcPts val="0"/>
              </a:spcBef>
              <a:spcAft>
                <a:spcPts val="0"/>
              </a:spcAft>
              <a:buClr>
                <a:schemeClr val="dk1"/>
              </a:buClr>
              <a:buSzPts val="1100"/>
              <a:buChar char="●"/>
            </a:pPr>
            <a:r>
              <a:rPr lang="es"/>
              <a:t>Promoción, en redes sociales personales, de mejores prácticas ambientales en el hogar y la oficina.</a:t>
            </a:r>
            <a:endParaRPr/>
          </a:p>
          <a:p>
            <a:pPr marL="0" lvl="0" indent="0" algn="l" rtl="0">
              <a:spcBef>
                <a:spcPts val="1100"/>
              </a:spcBef>
              <a:spcAft>
                <a:spcPts val="120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s" sz="2500">
                <a:solidFill>
                  <a:schemeClr val="dk2"/>
                </a:solidFill>
              </a:rPr>
              <a:t>Recopilación y seguimiento de datos:</a:t>
            </a:r>
            <a:endParaRPr sz="2500"/>
          </a:p>
        </p:txBody>
      </p:sp>
      <p:sp>
        <p:nvSpPr>
          <p:cNvPr id="369" name="Google Shape;369;p5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Registro de la cantidad (kg) de residuos generados.</a:t>
            </a:r>
            <a:endParaRPr/>
          </a:p>
          <a:p>
            <a:pPr marL="457200" lvl="0" indent="-298450" algn="l" rtl="0">
              <a:spcBef>
                <a:spcPts val="0"/>
              </a:spcBef>
              <a:spcAft>
                <a:spcPts val="0"/>
              </a:spcAft>
              <a:buClr>
                <a:schemeClr val="dk1"/>
              </a:buClr>
              <a:buSzPts val="1100"/>
              <a:buChar char="●"/>
            </a:pPr>
            <a:r>
              <a:rPr lang="es"/>
              <a:t>Seguimiento de los porcentajes de reciclaje y compostaje.</a:t>
            </a:r>
            <a:endParaRPr/>
          </a:p>
          <a:p>
            <a:pPr marL="457200" lvl="0" indent="-298450" algn="l" rtl="0">
              <a:spcBef>
                <a:spcPts val="0"/>
              </a:spcBef>
              <a:spcAft>
                <a:spcPts val="0"/>
              </a:spcAft>
              <a:buClr>
                <a:schemeClr val="dk1"/>
              </a:buClr>
              <a:buSzPts val="1100"/>
              <a:buChar char="●"/>
            </a:pPr>
            <a:r>
              <a:rPr lang="es"/>
              <a:t>Evaluación periódica del progreso y ajustes necesarios.</a:t>
            </a:r>
            <a:endParaRPr/>
          </a:p>
          <a:p>
            <a:pPr marL="0" lvl="0" indent="0" algn="l" rtl="0">
              <a:spcBef>
                <a:spcPts val="1100"/>
              </a:spcBef>
              <a:spcAft>
                <a:spcPts val="120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Alianzas con entidades de reciclaje:</a:t>
            </a:r>
            <a:endParaRPr sz="2500"/>
          </a:p>
        </p:txBody>
      </p:sp>
      <p:sp>
        <p:nvSpPr>
          <p:cNvPr id="375" name="Google Shape;375;p5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Establecer colaboraciones con empresas o centros de reciclaje.</a:t>
            </a:r>
            <a:endParaRPr/>
          </a:p>
          <a:p>
            <a:pPr marL="457200" lvl="0" indent="-298450" algn="l" rtl="0">
              <a:spcBef>
                <a:spcPts val="0"/>
              </a:spcBef>
              <a:spcAft>
                <a:spcPts val="0"/>
              </a:spcAft>
              <a:buClr>
                <a:schemeClr val="dk1"/>
              </a:buClr>
              <a:buSzPts val="1100"/>
              <a:buChar char="●"/>
            </a:pPr>
            <a:r>
              <a:rPr lang="es"/>
              <a:t>Verificar que el servicio de limpia pública maneje adecuadamente los residuos separados.</a:t>
            </a:r>
            <a:endParaRPr/>
          </a:p>
          <a:p>
            <a:pPr marL="457200" lvl="0" indent="-298450" algn="l" rtl="0">
              <a:spcBef>
                <a:spcPts val="0"/>
              </a:spcBef>
              <a:spcAft>
                <a:spcPts val="0"/>
              </a:spcAft>
              <a:buClr>
                <a:schemeClr val="dk1"/>
              </a:buClr>
              <a:buSzPts val="1100"/>
              <a:buChar char="●"/>
            </a:pPr>
            <a:r>
              <a:rPr lang="es"/>
              <a:t>Facilitar la disposición adecuada de los residuos.</a:t>
            </a:r>
            <a:endParaRPr/>
          </a:p>
          <a:p>
            <a:pPr marL="457200" lvl="0" indent="-298450" algn="l" rtl="0">
              <a:spcBef>
                <a:spcPts val="0"/>
              </a:spcBef>
              <a:spcAft>
                <a:spcPts val="0"/>
              </a:spcAft>
              <a:buClr>
                <a:schemeClr val="dk1"/>
              </a:buClr>
              <a:buSzPts val="1100"/>
              <a:buChar char="●"/>
            </a:pPr>
            <a:r>
              <a:rPr lang="es"/>
              <a:t>Promover la </a:t>
            </a:r>
            <a:r>
              <a:rPr lang="es" b="1"/>
              <a:t>economía circular</a:t>
            </a:r>
            <a:r>
              <a:rPr lang="es"/>
              <a:t>.</a:t>
            </a:r>
            <a:endParaRPr/>
          </a:p>
          <a:p>
            <a:pPr marL="457200" lvl="0" indent="-298450" algn="l" rtl="0">
              <a:spcBef>
                <a:spcPts val="0"/>
              </a:spcBef>
              <a:spcAft>
                <a:spcPts val="0"/>
              </a:spcAft>
              <a:buClr>
                <a:schemeClr val="dk1"/>
              </a:buClr>
              <a:buSzPts val="1100"/>
              <a:buChar char="●"/>
            </a:pPr>
            <a:r>
              <a:rPr lang="es"/>
              <a:t>Participar en eventos de reciclatón (UV) y reciclón (SEDEMA).</a:t>
            </a:r>
            <a:endParaRPr/>
          </a:p>
          <a:p>
            <a:pPr marL="457200" lvl="0" indent="-298450" algn="l" rtl="0">
              <a:spcBef>
                <a:spcPts val="0"/>
              </a:spcBef>
              <a:spcAft>
                <a:spcPts val="0"/>
              </a:spcAft>
              <a:buClr>
                <a:schemeClr val="dk1"/>
              </a:buClr>
              <a:buSzPts val="1100"/>
              <a:buChar char="●"/>
            </a:pPr>
            <a:r>
              <a:rPr lang="es"/>
              <a:t>Promover acciones de </a:t>
            </a:r>
            <a:r>
              <a:rPr lang="es" b="1"/>
              <a:t>trueque de bienes en desuso</a:t>
            </a:r>
            <a:r>
              <a:rPr lang="es"/>
              <a:t> entre el personal.</a:t>
            </a:r>
            <a:endParaRPr/>
          </a:p>
          <a:p>
            <a:pPr marL="0" lvl="0" indent="0" algn="l" rtl="0">
              <a:spcBef>
                <a:spcPts val="1100"/>
              </a:spcBef>
              <a:spcAft>
                <a:spcPts val="120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Hacia una economía circular</a:t>
            </a:r>
            <a:endParaRPr sz="2500"/>
          </a:p>
        </p:txBody>
      </p:sp>
      <p:pic>
        <p:nvPicPr>
          <p:cNvPr id="381" name="Google Shape;381;p60"/>
          <p:cNvPicPr preferRelativeResize="0"/>
          <p:nvPr/>
        </p:nvPicPr>
        <p:blipFill>
          <a:blip r:embed="rId3">
            <a:alphaModFix/>
          </a:blip>
          <a:stretch>
            <a:fillRect/>
          </a:stretch>
        </p:blipFill>
        <p:spPr>
          <a:xfrm>
            <a:off x="4237125" y="129950"/>
            <a:ext cx="4723900" cy="4723900"/>
          </a:xfrm>
          <a:prstGeom prst="rect">
            <a:avLst/>
          </a:prstGeom>
          <a:noFill/>
          <a:ln>
            <a:noFill/>
          </a:ln>
        </p:spPr>
      </p:pic>
      <p:sp>
        <p:nvSpPr>
          <p:cNvPr id="382" name="Google Shape;382;p60"/>
          <p:cNvSpPr/>
          <p:nvPr/>
        </p:nvSpPr>
        <p:spPr>
          <a:xfrm>
            <a:off x="5159900" y="1342650"/>
            <a:ext cx="741600" cy="741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s">
                <a:latin typeface="PT Sans Narrow"/>
                <a:ea typeface="PT Sans Narrow"/>
                <a:cs typeface="PT Sans Narrow"/>
                <a:sym typeface="PT Sans Narrow"/>
              </a:rPr>
              <a:t>Reacon-dicionar</a:t>
            </a:r>
            <a:endParaRPr>
              <a:latin typeface="PT Sans Narrow"/>
              <a:ea typeface="PT Sans Narrow"/>
              <a:cs typeface="PT Sans Narrow"/>
              <a:sym typeface="PT Sans Narrow"/>
            </a:endParaRPr>
          </a:p>
        </p:txBody>
      </p:sp>
      <p:sp>
        <p:nvSpPr>
          <p:cNvPr id="383" name="Google Shape;383;p60"/>
          <p:cNvSpPr/>
          <p:nvPr/>
        </p:nvSpPr>
        <p:spPr>
          <a:xfrm>
            <a:off x="4348975" y="1105125"/>
            <a:ext cx="741600" cy="741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s">
                <a:latin typeface="PT Sans Narrow"/>
                <a:ea typeface="PT Sans Narrow"/>
                <a:cs typeface="PT Sans Narrow"/>
                <a:sym typeface="PT Sans Narrow"/>
              </a:rPr>
              <a:t>Reciclar</a:t>
            </a:r>
            <a:endParaRPr>
              <a:latin typeface="PT Sans Narrow"/>
              <a:ea typeface="PT Sans Narrow"/>
              <a:cs typeface="PT Sans Narrow"/>
              <a:sym typeface="PT Sans Narrow"/>
            </a:endParaRPr>
          </a:p>
        </p:txBody>
      </p:sp>
      <p:sp>
        <p:nvSpPr>
          <p:cNvPr id="384" name="Google Shape;384;p60"/>
          <p:cNvSpPr/>
          <p:nvPr/>
        </p:nvSpPr>
        <p:spPr>
          <a:xfrm>
            <a:off x="6375025" y="2443075"/>
            <a:ext cx="741600" cy="741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s" sz="1500">
                <a:latin typeface="PT Sans Narrow"/>
                <a:ea typeface="PT Sans Narrow"/>
                <a:cs typeface="PT Sans Narrow"/>
                <a:sym typeface="PT Sans Narrow"/>
              </a:rPr>
              <a:t>Reparar</a:t>
            </a:r>
            <a:endParaRPr sz="1500">
              <a:latin typeface="PT Sans Narrow"/>
              <a:ea typeface="PT Sans Narrow"/>
              <a:cs typeface="PT Sans Narrow"/>
              <a:sym typeface="PT Sans Narrow"/>
            </a:endParaRPr>
          </a:p>
        </p:txBody>
      </p:sp>
      <p:sp>
        <p:nvSpPr>
          <p:cNvPr id="385" name="Google Shape;385;p60"/>
          <p:cNvSpPr/>
          <p:nvPr/>
        </p:nvSpPr>
        <p:spPr>
          <a:xfrm>
            <a:off x="7077900" y="1578625"/>
            <a:ext cx="741600" cy="741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s" sz="1500">
                <a:latin typeface="PT Sans Narrow"/>
                <a:ea typeface="PT Sans Narrow"/>
                <a:cs typeface="PT Sans Narrow"/>
                <a:sym typeface="PT Sans Narrow"/>
              </a:rPr>
              <a:t>Reutili-zar</a:t>
            </a:r>
            <a:endParaRPr sz="1500">
              <a:latin typeface="PT Sans Narrow"/>
              <a:ea typeface="PT Sans Narrow"/>
              <a:cs typeface="PT Sans Narrow"/>
              <a:sym typeface="PT Sans Narrow"/>
            </a:endParaRPr>
          </a:p>
        </p:txBody>
      </p:sp>
      <p:sp>
        <p:nvSpPr>
          <p:cNvPr id="386" name="Google Shape;386;p60"/>
          <p:cNvSpPr/>
          <p:nvPr/>
        </p:nvSpPr>
        <p:spPr>
          <a:xfrm>
            <a:off x="6413750" y="599425"/>
            <a:ext cx="1055100" cy="1056600"/>
          </a:xfrm>
          <a:prstGeom prst="ellipse">
            <a:avLst/>
          </a:prstGeom>
          <a:solidFill>
            <a:schemeClr val="accent5"/>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s" sz="1900">
                <a:solidFill>
                  <a:schemeClr val="lt1"/>
                </a:solidFill>
                <a:latin typeface="PT Sans Narrow"/>
                <a:ea typeface="PT Sans Narrow"/>
                <a:cs typeface="PT Sans Narrow"/>
                <a:sym typeface="PT Sans Narrow"/>
              </a:rPr>
              <a:t>Producir</a:t>
            </a:r>
            <a:endParaRPr sz="1900">
              <a:solidFill>
                <a:schemeClr val="lt1"/>
              </a:solidFill>
              <a:latin typeface="PT Sans Narrow"/>
              <a:ea typeface="PT Sans Narrow"/>
              <a:cs typeface="PT Sans Narrow"/>
              <a:sym typeface="PT Sans Narrow"/>
            </a:endParaRPr>
          </a:p>
        </p:txBody>
      </p:sp>
      <p:sp>
        <p:nvSpPr>
          <p:cNvPr id="387" name="Google Shape;387;p60"/>
          <p:cNvSpPr/>
          <p:nvPr/>
        </p:nvSpPr>
        <p:spPr>
          <a:xfrm>
            <a:off x="7819500" y="2961350"/>
            <a:ext cx="1055100" cy="1056600"/>
          </a:xfrm>
          <a:prstGeom prst="ellipse">
            <a:avLst/>
          </a:prstGeom>
          <a:solidFill>
            <a:schemeClr val="accent5"/>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s" sz="1900">
                <a:solidFill>
                  <a:schemeClr val="lt1"/>
                </a:solidFill>
                <a:latin typeface="PT Sans Narrow"/>
                <a:ea typeface="PT Sans Narrow"/>
                <a:cs typeface="PT Sans Narrow"/>
                <a:sym typeface="PT Sans Narrow"/>
              </a:rPr>
              <a:t>Vender</a:t>
            </a:r>
            <a:endParaRPr sz="1900">
              <a:solidFill>
                <a:schemeClr val="lt1"/>
              </a:solidFill>
              <a:latin typeface="PT Sans Narrow"/>
              <a:ea typeface="PT Sans Narrow"/>
              <a:cs typeface="PT Sans Narrow"/>
              <a:sym typeface="PT Sans Narrow"/>
            </a:endParaRPr>
          </a:p>
        </p:txBody>
      </p:sp>
      <p:sp>
        <p:nvSpPr>
          <p:cNvPr id="388" name="Google Shape;388;p60"/>
          <p:cNvSpPr/>
          <p:nvPr/>
        </p:nvSpPr>
        <p:spPr>
          <a:xfrm>
            <a:off x="5003150" y="2961350"/>
            <a:ext cx="1055100" cy="1056600"/>
          </a:xfrm>
          <a:prstGeom prst="ellipse">
            <a:avLst/>
          </a:prstGeom>
          <a:solidFill>
            <a:schemeClr val="accent5"/>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s" sz="1900">
                <a:solidFill>
                  <a:schemeClr val="lt1"/>
                </a:solidFill>
                <a:latin typeface="PT Sans Narrow"/>
                <a:ea typeface="PT Sans Narrow"/>
                <a:cs typeface="PT Sans Narrow"/>
                <a:sym typeface="PT Sans Narrow"/>
              </a:rPr>
              <a:t>Usar</a:t>
            </a:r>
            <a:endParaRPr sz="1900">
              <a:solidFill>
                <a:schemeClr val="lt1"/>
              </a:solidFill>
              <a:latin typeface="PT Sans Narrow"/>
              <a:ea typeface="PT Sans Narrow"/>
              <a:cs typeface="PT Sans Narrow"/>
              <a:sym typeface="PT Sans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Evitemos el apocalipsis ambiental</a:t>
            </a:r>
            <a:endParaRPr/>
          </a:p>
        </p:txBody>
      </p:sp>
      <p:sp>
        <p:nvSpPr>
          <p:cNvPr id="92" name="Google Shape;92;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1100"/>
              </a:spcBef>
              <a:spcAft>
                <a:spcPts val="0"/>
              </a:spcAft>
              <a:buNone/>
            </a:pPr>
            <a:endParaRPr dirty="0"/>
          </a:p>
          <a:p>
            <a:pPr marL="914400" lvl="1" indent="-298450" algn="l" rtl="0">
              <a:spcBef>
                <a:spcPts val="1100"/>
              </a:spcBef>
              <a:spcAft>
                <a:spcPts val="0"/>
              </a:spcAft>
              <a:buClr>
                <a:schemeClr val="dk1"/>
              </a:buClr>
              <a:buSzPts val="1100"/>
              <a:buAutoNum type="alphaLcPeriod"/>
            </a:pPr>
            <a:r>
              <a:rPr lang="es" sz="1800" dirty="0"/>
              <a:t>Video</a:t>
            </a:r>
            <a:endParaRPr sz="1800" dirty="0"/>
          </a:p>
          <a:p>
            <a:pPr marL="1371600" lvl="2" indent="-298450" algn="l" rtl="0">
              <a:spcBef>
                <a:spcPts val="0"/>
              </a:spcBef>
              <a:spcAft>
                <a:spcPts val="0"/>
              </a:spcAft>
              <a:buClr>
                <a:schemeClr val="dk1"/>
              </a:buClr>
              <a:buSzPts val="1100"/>
              <a:buAutoNum type="romanLcPeriod"/>
            </a:pPr>
            <a:r>
              <a:rPr lang="es" dirty="0"/>
              <a:t>Video:  </a:t>
            </a:r>
            <a:r>
              <a:rPr lang="es" b="1" u="sng" dirty="0">
                <a:solidFill>
                  <a:schemeClr val="accent5"/>
                </a:solidFill>
                <a:hlinkClick r:id="rId3">
                  <a:extLst>
                    <a:ext uri="{A12FA001-AC4F-418D-AE19-62706E023703}">
                      <ahyp:hlinkClr xmlns:ahyp="http://schemas.microsoft.com/office/drawing/2018/hyperlinkcolor" xmlns="" val="tx"/>
                    </a:ext>
                  </a:extLst>
                </a:hlinkClick>
              </a:rPr>
              <a:t>https://www.youtube.com/watch?v=Yd5RNwmLQ8w&amp;t=11s</a:t>
            </a:r>
            <a:r>
              <a:rPr lang="es" dirty="0"/>
              <a:t> (3:03 min)</a:t>
            </a:r>
            <a:endParaRPr dirty="0"/>
          </a:p>
          <a:p>
            <a:pPr marL="1371600" lvl="2" indent="-298450" algn="l" rtl="0">
              <a:spcBef>
                <a:spcPts val="0"/>
              </a:spcBef>
              <a:spcAft>
                <a:spcPts val="0"/>
              </a:spcAft>
              <a:buClr>
                <a:schemeClr val="dk1"/>
              </a:buClr>
              <a:buSzPts val="1100"/>
              <a:buAutoNum type="romanLcPeriod"/>
            </a:pPr>
            <a:r>
              <a:rPr lang="es" dirty="0"/>
              <a:t>Video:</a:t>
            </a:r>
            <a:r>
              <a:rPr lang="es" b="1" dirty="0"/>
              <a:t> </a:t>
            </a:r>
            <a:r>
              <a:rPr lang="es" b="1" u="sng" dirty="0">
                <a:solidFill>
                  <a:schemeClr val="hlink"/>
                </a:solidFill>
                <a:hlinkClick r:id="rId4"/>
              </a:rPr>
              <a:t>https://www.youtube.com/watch?v=0HZl9_MhwFc</a:t>
            </a:r>
            <a:r>
              <a:rPr lang="es" b="1" dirty="0"/>
              <a:t> </a:t>
            </a:r>
            <a:r>
              <a:rPr lang="es" dirty="0"/>
              <a:t>(6:57 min)</a:t>
            </a:r>
          </a:p>
          <a:p>
            <a:pPr lvl="1" indent="-298450">
              <a:buClr>
                <a:schemeClr val="dk1"/>
              </a:buClr>
              <a:buSzPts val="1100"/>
              <a:buAutoNum type="alphaLcPeriod"/>
            </a:pPr>
            <a:r>
              <a:rPr lang="es" sz="1600" dirty="0"/>
              <a:t>Material de trabajo</a:t>
            </a:r>
            <a:endParaRPr lang="es" dirty="0"/>
          </a:p>
          <a:p>
            <a:pPr marL="1371600" lvl="2" indent="-298450" algn="l" rtl="0">
              <a:spcBef>
                <a:spcPts val="0"/>
              </a:spcBef>
              <a:spcAft>
                <a:spcPts val="0"/>
              </a:spcAft>
              <a:buClr>
                <a:schemeClr val="dk1"/>
              </a:buClr>
              <a:buSzPts val="1100"/>
              <a:buAutoNum type="romanLcPeriod"/>
            </a:pPr>
            <a:r>
              <a:rPr lang="es" dirty="0"/>
              <a:t>Esta presentación: </a:t>
            </a:r>
            <a:r>
              <a:rPr lang="es-MX" b="1" dirty="0">
                <a:hlinkClick r:id="rId5"/>
              </a:rPr>
              <a:t>https://kaniwa.wordpress.com/importancia-de-la-gestion-de-residuos-solidos-en-bibliotecas-universitarias/</a:t>
            </a:r>
            <a:endParaRPr lang="es" b="1" dirty="0"/>
          </a:p>
          <a:p>
            <a:pPr marL="1371600" lvl="2" indent="-298450" algn="l" rtl="0">
              <a:spcBef>
                <a:spcPts val="0"/>
              </a:spcBef>
              <a:spcAft>
                <a:spcPts val="0"/>
              </a:spcAft>
              <a:buClr>
                <a:schemeClr val="dk1"/>
              </a:buClr>
              <a:buSzPts val="1100"/>
              <a:buAutoNum type="romanLcPeriod"/>
            </a:pPr>
            <a:r>
              <a:rPr lang="es-ES" dirty="0"/>
              <a:t>Encuesta sobre sustentabilidad: </a:t>
            </a:r>
            <a:r>
              <a:rPr lang="es-ES" b="1" dirty="0">
                <a:hlinkClick r:id="rId6"/>
              </a:rPr>
              <a:t>https://forms.gle/UE7muNZqcqmdby5C9</a:t>
            </a:r>
            <a:endParaRPr lang="es-ES" b="1" dirty="0"/>
          </a:p>
          <a:p>
            <a:pPr marL="1371600" lvl="2" indent="-298450" algn="l" rtl="0">
              <a:spcBef>
                <a:spcPts val="0"/>
              </a:spcBef>
              <a:spcAft>
                <a:spcPts val="0"/>
              </a:spcAft>
              <a:buClr>
                <a:schemeClr val="dk1"/>
              </a:buClr>
              <a:buSzPts val="1100"/>
              <a:buAutoNum type="romanLcPeriod"/>
            </a:pPr>
            <a:r>
              <a:rPr lang="es-ES" dirty="0"/>
              <a:t>Ejercicio de separación de residuos: </a:t>
            </a:r>
            <a:r>
              <a:rPr lang="es-ES" b="1" dirty="0">
                <a:hlinkClick r:id="rId7"/>
              </a:rPr>
              <a:t>https://forms.gle/BqEtaYCdDpeSH3UK7</a:t>
            </a:r>
            <a:endParaRPr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2500">
                <a:solidFill>
                  <a:schemeClr val="dk2"/>
                </a:solidFill>
              </a:rPr>
              <a:t>Beneficios para la comunidad universitaria:</a:t>
            </a:r>
            <a:endParaRPr sz="2500">
              <a:solidFill>
                <a:schemeClr val="dk2"/>
              </a:solidFill>
            </a:endParaRPr>
          </a:p>
          <a:p>
            <a:pPr marL="0" lvl="0" indent="0" algn="l" rtl="0">
              <a:spcBef>
                <a:spcPts val="1200"/>
              </a:spcBef>
              <a:spcAft>
                <a:spcPts val="0"/>
              </a:spcAft>
              <a:buNone/>
            </a:pPr>
            <a:endParaRPr sz="1800">
              <a:solidFill>
                <a:schemeClr val="dk2"/>
              </a:solidFill>
            </a:endParaRPr>
          </a:p>
        </p:txBody>
      </p:sp>
      <p:sp>
        <p:nvSpPr>
          <p:cNvPr id="394" name="Google Shape;394;p6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Creación de conciencia ambiental.</a:t>
            </a:r>
            <a:endParaRPr/>
          </a:p>
          <a:p>
            <a:pPr marL="457200" lvl="0" indent="-298450" algn="l" rtl="0">
              <a:spcBef>
                <a:spcPts val="0"/>
              </a:spcBef>
              <a:spcAft>
                <a:spcPts val="0"/>
              </a:spcAft>
              <a:buClr>
                <a:schemeClr val="dk1"/>
              </a:buClr>
              <a:buSzPts val="1100"/>
              <a:buChar char="●"/>
            </a:pPr>
            <a:r>
              <a:rPr lang="es"/>
              <a:t>Participación en prácticas sostenibles.</a:t>
            </a:r>
            <a:endParaRPr/>
          </a:p>
          <a:p>
            <a:pPr marL="457200" lvl="0" indent="-298450" algn="l" rtl="0">
              <a:spcBef>
                <a:spcPts val="0"/>
              </a:spcBef>
              <a:spcAft>
                <a:spcPts val="0"/>
              </a:spcAft>
              <a:buClr>
                <a:schemeClr val="dk1"/>
              </a:buClr>
              <a:buSzPts val="1100"/>
              <a:buChar char="●"/>
            </a:pPr>
            <a:r>
              <a:rPr lang="es"/>
              <a:t>Contribución a un campus verde y saludable.</a:t>
            </a:r>
            <a:endParaRPr/>
          </a:p>
          <a:p>
            <a:pPr marL="457200" lvl="0" indent="-298450" algn="l" rtl="0">
              <a:spcBef>
                <a:spcPts val="0"/>
              </a:spcBef>
              <a:spcAft>
                <a:spcPts val="0"/>
              </a:spcAft>
              <a:buClr>
                <a:schemeClr val="dk1"/>
              </a:buClr>
              <a:buSzPts val="1100"/>
              <a:buChar char="●"/>
            </a:pPr>
            <a:r>
              <a:rPr lang="es"/>
              <a:t>Proteger el agua, la energía y la biodiversidad.</a:t>
            </a:r>
            <a:endParaRPr/>
          </a:p>
          <a:p>
            <a:pPr marL="457200" lvl="0" indent="-298450" algn="l" rtl="0">
              <a:spcBef>
                <a:spcPts val="0"/>
              </a:spcBef>
              <a:spcAft>
                <a:spcPts val="0"/>
              </a:spcAft>
              <a:buClr>
                <a:schemeClr val="dk1"/>
              </a:buClr>
              <a:buSzPts val="1100"/>
              <a:buChar char="●"/>
            </a:pPr>
            <a:r>
              <a:rPr lang="es"/>
              <a:t>Que las bibliotecas sean ejemplo de prácticas sustentables.</a:t>
            </a:r>
            <a:endParaRPr/>
          </a:p>
          <a:p>
            <a:pPr marL="457200" lvl="0" indent="-298450" algn="l" rtl="0">
              <a:spcBef>
                <a:spcPts val="0"/>
              </a:spcBef>
              <a:spcAft>
                <a:spcPts val="0"/>
              </a:spcAft>
              <a:buClr>
                <a:schemeClr val="dk1"/>
              </a:buClr>
              <a:buSzPts val="1100"/>
              <a:buChar char="●"/>
            </a:pPr>
            <a:r>
              <a:rPr lang="es"/>
              <a:t>Avanzar hacia las llamadas bibliotecas verdes</a:t>
            </a:r>
            <a:endParaRPr/>
          </a:p>
          <a:p>
            <a:pPr marL="0" lvl="0" indent="0" algn="l" rtl="0">
              <a:spcBef>
                <a:spcPts val="1100"/>
              </a:spcBef>
              <a:spcAft>
                <a:spcPts val="120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Ejemplos de buenas prácticas en bibliotecas universitarias:</a:t>
            </a:r>
            <a:endParaRPr sz="2500"/>
          </a:p>
        </p:txBody>
      </p:sp>
      <p:sp>
        <p:nvSpPr>
          <p:cNvPr id="400" name="Google Shape;400;p6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Campañas permanentes para separación, reducción, reutilización.</a:t>
            </a:r>
            <a:endParaRPr/>
          </a:p>
          <a:p>
            <a:pPr marL="457200" lvl="0" indent="-298450" algn="l" rtl="0">
              <a:spcBef>
                <a:spcPts val="0"/>
              </a:spcBef>
              <a:spcAft>
                <a:spcPts val="0"/>
              </a:spcAft>
              <a:buClr>
                <a:schemeClr val="dk1"/>
              </a:buClr>
              <a:buSzPts val="1100"/>
              <a:buChar char="●"/>
            </a:pPr>
            <a:r>
              <a:rPr lang="es"/>
              <a:t>Implementación de sistemas de reciclaje eficientes.</a:t>
            </a:r>
            <a:endParaRPr/>
          </a:p>
          <a:p>
            <a:pPr marL="457200" lvl="0" indent="-298450" algn="l" rtl="0">
              <a:spcBef>
                <a:spcPts val="0"/>
              </a:spcBef>
              <a:spcAft>
                <a:spcPts val="0"/>
              </a:spcAft>
              <a:buClr>
                <a:schemeClr val="dk1"/>
              </a:buClr>
              <a:buSzPts val="1100"/>
              <a:buChar char="●"/>
            </a:pPr>
            <a:r>
              <a:rPr lang="es" b="1"/>
              <a:t>Desarrollo de colecciones sustentables o sobre la sustentabilidad.</a:t>
            </a:r>
            <a:endParaRPr b="1"/>
          </a:p>
          <a:p>
            <a:pPr marL="457200" lvl="0" indent="-298450" algn="l" rtl="0">
              <a:spcBef>
                <a:spcPts val="0"/>
              </a:spcBef>
              <a:spcAft>
                <a:spcPts val="0"/>
              </a:spcAft>
              <a:buClr>
                <a:schemeClr val="dk1"/>
              </a:buClr>
              <a:buSzPts val="1100"/>
              <a:buChar char="●"/>
            </a:pPr>
            <a:r>
              <a:rPr lang="es"/>
              <a:t>Iniciativas de reutilización creativas.</a:t>
            </a:r>
            <a:endParaRPr/>
          </a:p>
          <a:p>
            <a:pPr marL="457200" lvl="0" indent="-298450" algn="l" rtl="0">
              <a:spcBef>
                <a:spcPts val="0"/>
              </a:spcBef>
              <a:spcAft>
                <a:spcPts val="0"/>
              </a:spcAft>
              <a:buClr>
                <a:schemeClr val="dk1"/>
              </a:buClr>
              <a:buSzPts val="1100"/>
              <a:buChar char="●"/>
            </a:pPr>
            <a:r>
              <a:rPr lang="es" i="1"/>
              <a:t>A nivel internacional</a:t>
            </a:r>
            <a:r>
              <a:rPr lang="es"/>
              <a:t>, varias bibliotecas han obtenido certificación por su  diseño ambientalmente sustentable, por parte de la entidad denominada </a:t>
            </a:r>
            <a:r>
              <a:rPr lang="es" i="1"/>
              <a:t>Leadership  in  Energy  and  Environmental  Design</a:t>
            </a:r>
            <a:r>
              <a:rPr lang="es"/>
              <a:t> (LEED), que difunde un catálogo de características a cumplir.</a:t>
            </a:r>
            <a:endParaRPr/>
          </a:p>
          <a:p>
            <a:pPr marL="0" lvl="0" indent="0" algn="l" rtl="0">
              <a:spcBef>
                <a:spcPts val="1100"/>
              </a:spcBef>
              <a:spcAft>
                <a:spcPts val="120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Compromiso institucional:</a:t>
            </a:r>
            <a:endParaRPr sz="2500"/>
          </a:p>
        </p:txBody>
      </p:sp>
      <p:sp>
        <p:nvSpPr>
          <p:cNvPr id="406" name="Google Shape;406;p6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Plan Maestro de Sustentabilidad, vigente.</a:t>
            </a:r>
            <a:endParaRPr/>
          </a:p>
          <a:p>
            <a:pPr marL="457200" lvl="0" indent="-298450" algn="l" rtl="0">
              <a:spcBef>
                <a:spcPts val="0"/>
              </a:spcBef>
              <a:spcAft>
                <a:spcPts val="0"/>
              </a:spcAft>
              <a:buClr>
                <a:schemeClr val="dk1"/>
              </a:buClr>
              <a:buSzPts val="1100"/>
              <a:buChar char="●"/>
            </a:pPr>
            <a:r>
              <a:rPr lang="es"/>
              <a:t>Apoyo de la administración de la universidad. Plan de Trabajo.</a:t>
            </a:r>
            <a:endParaRPr/>
          </a:p>
          <a:p>
            <a:pPr marL="457200" lvl="0" indent="-298450" algn="l" rtl="0">
              <a:spcBef>
                <a:spcPts val="0"/>
              </a:spcBef>
              <a:spcAft>
                <a:spcPts val="0"/>
              </a:spcAft>
              <a:buClr>
                <a:schemeClr val="dk1"/>
              </a:buClr>
              <a:buSzPts val="1100"/>
              <a:buChar char="●"/>
            </a:pPr>
            <a:r>
              <a:rPr lang="es"/>
              <a:t>Asignación de recursos para la gestión de residuos.</a:t>
            </a:r>
            <a:endParaRPr/>
          </a:p>
          <a:p>
            <a:pPr marL="457200" lvl="0" indent="-298450" algn="l" rtl="0">
              <a:spcBef>
                <a:spcPts val="0"/>
              </a:spcBef>
              <a:spcAft>
                <a:spcPts val="0"/>
              </a:spcAft>
              <a:buClr>
                <a:schemeClr val="dk1"/>
              </a:buClr>
              <a:buSzPts val="1100"/>
              <a:buChar char="●"/>
            </a:pPr>
            <a:r>
              <a:rPr lang="es"/>
              <a:t>Adquisición de contenedores y señalética.</a:t>
            </a:r>
            <a:endParaRPr/>
          </a:p>
          <a:p>
            <a:pPr marL="457200" lvl="0" indent="-298450" algn="l" rtl="0">
              <a:spcBef>
                <a:spcPts val="0"/>
              </a:spcBef>
              <a:spcAft>
                <a:spcPts val="0"/>
              </a:spcAft>
              <a:buClr>
                <a:schemeClr val="dk1"/>
              </a:buClr>
              <a:buSzPts val="1100"/>
              <a:buChar char="●"/>
            </a:pPr>
            <a:r>
              <a:rPr lang="es"/>
              <a:t>Capacitación para el personal manual y administrativo.</a:t>
            </a:r>
            <a:endParaRPr/>
          </a:p>
          <a:p>
            <a:pPr marL="457200" lvl="0" indent="-298450" algn="l" rtl="0">
              <a:spcBef>
                <a:spcPts val="0"/>
              </a:spcBef>
              <a:spcAft>
                <a:spcPts val="0"/>
              </a:spcAft>
              <a:buClr>
                <a:schemeClr val="dk1"/>
              </a:buClr>
              <a:buSzPts val="1100"/>
              <a:buChar char="●"/>
            </a:pPr>
            <a:r>
              <a:rPr lang="es"/>
              <a:t>Integración de políticas y programas sostenibles.</a:t>
            </a:r>
            <a:endParaRPr/>
          </a:p>
          <a:p>
            <a:pPr marL="0" lvl="0" indent="0" algn="l" rtl="0">
              <a:spcBef>
                <a:spcPts val="1100"/>
              </a:spcBef>
              <a:spcAft>
                <a:spcPts val="120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Llamado a la acción:</a:t>
            </a:r>
            <a:endParaRPr sz="2500"/>
          </a:p>
        </p:txBody>
      </p:sp>
      <p:sp>
        <p:nvSpPr>
          <p:cNvPr id="412" name="Google Shape;412;p6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298450" algn="l" rtl="0">
              <a:spcBef>
                <a:spcPts val="1100"/>
              </a:spcBef>
              <a:spcAft>
                <a:spcPts val="0"/>
              </a:spcAft>
              <a:buClr>
                <a:schemeClr val="dk1"/>
              </a:buClr>
              <a:buSzPts val="1100"/>
              <a:buChar char="●"/>
            </a:pPr>
            <a:r>
              <a:rPr lang="es"/>
              <a:t>Tomar conciencia sobre la importancia urgente de la gestión de residuos (reducir, reciclar, reutilizar, recuperar).</a:t>
            </a:r>
            <a:endParaRPr/>
          </a:p>
          <a:p>
            <a:pPr marL="457200" lvl="0" indent="-298450" algn="l" rtl="0">
              <a:spcBef>
                <a:spcPts val="0"/>
              </a:spcBef>
              <a:spcAft>
                <a:spcPts val="0"/>
              </a:spcAft>
              <a:buClr>
                <a:schemeClr val="dk1"/>
              </a:buClr>
              <a:buSzPts val="1100"/>
              <a:buChar char="●"/>
            </a:pPr>
            <a:r>
              <a:rPr lang="es"/>
              <a:t>Invitar a la participación activa de </a:t>
            </a:r>
            <a:r>
              <a:rPr lang="es" b="1"/>
              <a:t>todos </a:t>
            </a:r>
            <a:r>
              <a:rPr lang="es"/>
              <a:t>los miembros de la biblioteca.</a:t>
            </a:r>
            <a:endParaRPr/>
          </a:p>
          <a:p>
            <a:pPr marL="457200" lvl="0" indent="-298450" algn="l" rtl="0">
              <a:spcBef>
                <a:spcPts val="0"/>
              </a:spcBef>
              <a:spcAft>
                <a:spcPts val="0"/>
              </a:spcAft>
              <a:buClr>
                <a:schemeClr val="dk1"/>
              </a:buClr>
              <a:buSzPts val="1100"/>
              <a:buChar char="●"/>
            </a:pPr>
            <a:r>
              <a:rPr lang="es"/>
              <a:t>Fomentar la responsabilidad individual y colectiva con el ambiente.</a:t>
            </a:r>
            <a:endParaRPr/>
          </a:p>
          <a:p>
            <a:pPr marL="457200" lvl="0" indent="-298450" algn="l" rtl="0">
              <a:spcBef>
                <a:spcPts val="0"/>
              </a:spcBef>
              <a:spcAft>
                <a:spcPts val="0"/>
              </a:spcAft>
              <a:buClr>
                <a:schemeClr val="dk1"/>
              </a:buClr>
              <a:buSzPts val="1100"/>
              <a:buChar char="●"/>
            </a:pPr>
            <a:r>
              <a:rPr lang="es"/>
              <a:t>Difundir noticias sobre el estado de la cuestión en el ámbito mundial, nacional, regional y local.</a:t>
            </a:r>
            <a:endParaRPr/>
          </a:p>
          <a:p>
            <a:pPr marL="0" lvl="0" indent="0" algn="l" rtl="0">
              <a:spcBef>
                <a:spcPts val="1100"/>
              </a:spcBef>
              <a:spcAft>
                <a:spcPts val="120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Clr>
                <a:schemeClr val="dk1"/>
              </a:buClr>
              <a:buSzPts val="1100"/>
              <a:buFont typeface="Arial"/>
              <a:buNone/>
            </a:pPr>
            <a:r>
              <a:rPr lang="es" sz="1800">
                <a:solidFill>
                  <a:schemeClr val="dk2"/>
                </a:solidFill>
              </a:rPr>
              <a:t>Conclusiones:</a:t>
            </a:r>
            <a:endParaRPr/>
          </a:p>
        </p:txBody>
      </p:sp>
      <p:sp>
        <p:nvSpPr>
          <p:cNvPr id="418" name="Google Shape;418;p65"/>
          <p:cNvSpPr txBox="1">
            <a:spLocks noGrp="1"/>
          </p:cNvSpPr>
          <p:nvPr>
            <p:ph type="body" idx="1"/>
          </p:nvPr>
        </p:nvSpPr>
        <p:spPr>
          <a:xfrm>
            <a:off x="311700" y="1266325"/>
            <a:ext cx="4260300" cy="3302700"/>
          </a:xfrm>
          <a:prstGeom prst="rect">
            <a:avLst/>
          </a:prstGeom>
        </p:spPr>
        <p:txBody>
          <a:bodyPr spcFirstLastPara="1" wrap="square" lIns="91425" tIns="91425" rIns="91425" bIns="91425" anchor="t" anchorCtr="0">
            <a:normAutofit fontScale="92500" lnSpcReduction="20000"/>
          </a:bodyPr>
          <a:lstStyle/>
          <a:p>
            <a:pPr marL="457200" lvl="0" indent="-287972" algn="l" rtl="0">
              <a:spcBef>
                <a:spcPts val="1100"/>
              </a:spcBef>
              <a:spcAft>
                <a:spcPts val="0"/>
              </a:spcAft>
              <a:buClr>
                <a:schemeClr val="dk1"/>
              </a:buClr>
              <a:buSzPct val="61111"/>
              <a:buChar char="●"/>
            </a:pPr>
            <a:r>
              <a:rPr lang="es" b="1"/>
              <a:t>Recapitulación</a:t>
            </a:r>
            <a:r>
              <a:rPr lang="es"/>
              <a:t>.</a:t>
            </a:r>
            <a:endParaRPr/>
          </a:p>
          <a:p>
            <a:pPr marL="457200" lvl="0" indent="-287972" algn="l" rtl="0">
              <a:spcBef>
                <a:spcPts val="0"/>
              </a:spcBef>
              <a:spcAft>
                <a:spcPts val="0"/>
              </a:spcAft>
              <a:buClr>
                <a:schemeClr val="dk1"/>
              </a:buClr>
              <a:buSzPct val="61111"/>
              <a:buChar char="●"/>
            </a:pPr>
            <a:r>
              <a:rPr lang="es"/>
              <a:t>Establecer un compromiso con la gestión de residuos sólidos en bibliotecas universitarias.</a:t>
            </a:r>
            <a:endParaRPr/>
          </a:p>
          <a:p>
            <a:pPr marL="457200" lvl="0" indent="-287972" algn="l" rtl="0">
              <a:spcBef>
                <a:spcPts val="0"/>
              </a:spcBef>
              <a:spcAft>
                <a:spcPts val="0"/>
              </a:spcAft>
              <a:buClr>
                <a:schemeClr val="dk1"/>
              </a:buClr>
              <a:buSzPct val="61111"/>
              <a:buChar char="●"/>
            </a:pPr>
            <a:r>
              <a:rPr lang="es"/>
              <a:t>Avanzar hacia un futuro más humano, sostenible y consciente.</a:t>
            </a:r>
            <a:endParaRPr/>
          </a:p>
          <a:p>
            <a:pPr marL="0" lvl="0" indent="0" algn="l" rtl="0">
              <a:spcBef>
                <a:spcPts val="1100"/>
              </a:spcBef>
              <a:spcAft>
                <a:spcPts val="0"/>
              </a:spcAft>
              <a:buNone/>
            </a:pPr>
            <a:endParaRPr/>
          </a:p>
          <a:p>
            <a:pPr marL="0" lvl="0" indent="0" algn="l" rtl="0">
              <a:spcBef>
                <a:spcPts val="1100"/>
              </a:spcBef>
              <a:spcAft>
                <a:spcPts val="0"/>
              </a:spcAft>
              <a:buNone/>
            </a:pPr>
            <a:endParaRPr/>
          </a:p>
          <a:p>
            <a:pPr marL="457200" lvl="0" indent="-287972" algn="l" rtl="0">
              <a:spcBef>
                <a:spcPts val="1100"/>
              </a:spcBef>
              <a:spcAft>
                <a:spcPts val="0"/>
              </a:spcAft>
              <a:buClr>
                <a:schemeClr val="dk1"/>
              </a:buClr>
              <a:buSzPct val="61111"/>
              <a:buChar char="●"/>
            </a:pPr>
            <a:r>
              <a:rPr lang="es"/>
              <a:t>¿Dudas, comentarios, sugerencias?</a:t>
            </a:r>
            <a:endParaRPr/>
          </a:p>
          <a:p>
            <a:pPr marL="457200" lvl="0" indent="-287972" algn="l" rtl="0">
              <a:spcBef>
                <a:spcPts val="0"/>
              </a:spcBef>
              <a:spcAft>
                <a:spcPts val="0"/>
              </a:spcAft>
              <a:buClr>
                <a:schemeClr val="dk1"/>
              </a:buClr>
              <a:buSzPct val="61111"/>
              <a:buChar char="●"/>
            </a:pPr>
            <a:r>
              <a:rPr lang="es" u="sng">
                <a:solidFill>
                  <a:schemeClr val="hlink"/>
                </a:solidFill>
                <a:hlinkClick r:id="rId3"/>
              </a:rPr>
              <a:t>casanchez@uv.mx</a:t>
            </a:r>
            <a:endParaRPr/>
          </a:p>
          <a:p>
            <a:pPr marL="0" lvl="0" indent="0" algn="l" rtl="0">
              <a:spcBef>
                <a:spcPts val="1100"/>
              </a:spcBef>
              <a:spcAft>
                <a:spcPts val="1200"/>
              </a:spcAft>
              <a:buNone/>
            </a:pPr>
            <a:endParaRPr/>
          </a:p>
        </p:txBody>
      </p:sp>
      <p:pic>
        <p:nvPicPr>
          <p:cNvPr id="419" name="Google Shape;419;p65"/>
          <p:cNvPicPr preferRelativeResize="0"/>
          <p:nvPr/>
        </p:nvPicPr>
        <p:blipFill>
          <a:blip r:embed="rId4">
            <a:alphaModFix/>
          </a:blip>
          <a:stretch>
            <a:fillRect/>
          </a:stretch>
        </p:blipFill>
        <p:spPr>
          <a:xfrm>
            <a:off x="4715026" y="118075"/>
            <a:ext cx="4321326" cy="445094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66"/>
          <p:cNvPicPr preferRelativeResize="0"/>
          <p:nvPr/>
        </p:nvPicPr>
        <p:blipFill>
          <a:blip r:embed="rId3">
            <a:alphaModFix/>
          </a:blip>
          <a:stretch>
            <a:fillRect/>
          </a:stretch>
        </p:blipFill>
        <p:spPr>
          <a:xfrm>
            <a:off x="152400" y="152400"/>
            <a:ext cx="5966726" cy="4819000"/>
          </a:xfrm>
          <a:prstGeom prst="rect">
            <a:avLst/>
          </a:prstGeom>
          <a:noFill/>
          <a:ln>
            <a:noFill/>
          </a:ln>
        </p:spPr>
      </p:pic>
      <p:sp>
        <p:nvSpPr>
          <p:cNvPr id="425" name="Google Shape;425;p66"/>
          <p:cNvSpPr txBox="1">
            <a:spLocks noGrp="1"/>
          </p:cNvSpPr>
          <p:nvPr>
            <p:ph type="body" idx="1"/>
          </p:nvPr>
        </p:nvSpPr>
        <p:spPr>
          <a:xfrm>
            <a:off x="4944975" y="847875"/>
            <a:ext cx="4073400" cy="3896700"/>
          </a:xfrm>
          <a:prstGeom prst="rect">
            <a:avLst/>
          </a:prstGeom>
          <a:solidFill>
            <a:srgbClr val="F3F3F3"/>
          </a:solidFill>
        </p:spPr>
        <p:txBody>
          <a:bodyPr spcFirstLastPara="1" wrap="square" lIns="91425" tIns="91425" rIns="91425" bIns="91425" anchor="t" anchorCtr="0">
            <a:normAutofit fontScale="25000" lnSpcReduction="20000"/>
          </a:bodyPr>
          <a:lstStyle/>
          <a:p>
            <a:pPr marL="0" lvl="0" indent="0" algn="l" rtl="0">
              <a:spcBef>
                <a:spcPts val="1100"/>
              </a:spcBef>
              <a:spcAft>
                <a:spcPts val="0"/>
              </a:spcAft>
              <a:buNone/>
            </a:pPr>
            <a:r>
              <a:rPr lang="es" sz="7200">
                <a:solidFill>
                  <a:srgbClr val="050505"/>
                </a:solidFill>
                <a:highlight>
                  <a:srgbClr val="FFFFFF"/>
                </a:highlight>
                <a:latin typeface="Cormorant Garamond"/>
                <a:ea typeface="Cormorant Garamond"/>
                <a:cs typeface="Cormorant Garamond"/>
                <a:sym typeface="Cormorant Garamond"/>
              </a:rPr>
              <a:t>¿Quién hace estos cambios?</a:t>
            </a:r>
            <a:endParaRPr sz="7200">
              <a:solidFill>
                <a:srgbClr val="050505"/>
              </a:solidFill>
              <a:highlight>
                <a:srgbClr val="FFFFFF"/>
              </a:highlight>
              <a:latin typeface="Cormorant Garamond"/>
              <a:ea typeface="Cormorant Garamond"/>
              <a:cs typeface="Cormorant Garamond"/>
              <a:sym typeface="Cormorant Garamond"/>
            </a:endParaRPr>
          </a:p>
          <a:p>
            <a:pPr marL="0" lvl="0" indent="0" algn="l" rtl="0">
              <a:spcBef>
                <a:spcPts val="1100"/>
              </a:spcBef>
              <a:spcAft>
                <a:spcPts val="0"/>
              </a:spcAft>
              <a:buNone/>
            </a:pPr>
            <a:r>
              <a:rPr lang="es" sz="7200">
                <a:solidFill>
                  <a:srgbClr val="050505"/>
                </a:solidFill>
                <a:highlight>
                  <a:srgbClr val="FFFFFF"/>
                </a:highlight>
                <a:latin typeface="Cormorant Garamond"/>
                <a:ea typeface="Cormorant Garamond"/>
                <a:cs typeface="Cormorant Garamond"/>
                <a:sym typeface="Cormorant Garamond"/>
              </a:rPr>
              <a:t>Disparo una flecha a la derecha, cae a la izquierda.</a:t>
            </a:r>
            <a:endParaRPr sz="7200">
              <a:solidFill>
                <a:srgbClr val="050505"/>
              </a:solidFill>
              <a:highlight>
                <a:srgbClr val="FFFFFF"/>
              </a:highlight>
              <a:latin typeface="Cormorant Garamond"/>
              <a:ea typeface="Cormorant Garamond"/>
              <a:cs typeface="Cormorant Garamond"/>
              <a:sym typeface="Cormorant Garamond"/>
            </a:endParaRPr>
          </a:p>
          <a:p>
            <a:pPr marL="0" lvl="0" indent="0" algn="l" rtl="0">
              <a:spcBef>
                <a:spcPts val="1100"/>
              </a:spcBef>
              <a:spcAft>
                <a:spcPts val="0"/>
              </a:spcAft>
              <a:buNone/>
            </a:pPr>
            <a:r>
              <a:rPr lang="es" sz="7200">
                <a:solidFill>
                  <a:srgbClr val="050505"/>
                </a:solidFill>
                <a:highlight>
                  <a:srgbClr val="FFFFFF"/>
                </a:highlight>
                <a:latin typeface="Cormorant Garamond"/>
                <a:ea typeface="Cormorant Garamond"/>
                <a:cs typeface="Cormorant Garamond"/>
                <a:sym typeface="Cormorant Garamond"/>
              </a:rPr>
              <a:t>Cabalgo tras de un venado y me encuentro</a:t>
            </a:r>
            <a:br>
              <a:rPr lang="es" sz="7200">
                <a:solidFill>
                  <a:srgbClr val="050505"/>
                </a:solidFill>
                <a:highlight>
                  <a:srgbClr val="FFFFFF"/>
                </a:highlight>
                <a:latin typeface="Cormorant Garamond"/>
                <a:ea typeface="Cormorant Garamond"/>
                <a:cs typeface="Cormorant Garamond"/>
                <a:sym typeface="Cormorant Garamond"/>
              </a:rPr>
            </a:br>
            <a:r>
              <a:rPr lang="es" sz="7200">
                <a:solidFill>
                  <a:srgbClr val="050505"/>
                </a:solidFill>
                <a:highlight>
                  <a:srgbClr val="FFFFFF"/>
                </a:highlight>
                <a:latin typeface="Cormorant Garamond"/>
                <a:ea typeface="Cormorant Garamond"/>
                <a:cs typeface="Cormorant Garamond"/>
                <a:sym typeface="Cormorant Garamond"/>
              </a:rPr>
              <a:t>perseguido por un cerdo.</a:t>
            </a:r>
            <a:endParaRPr sz="7200">
              <a:solidFill>
                <a:srgbClr val="050505"/>
              </a:solidFill>
              <a:highlight>
                <a:srgbClr val="FFFFFF"/>
              </a:highlight>
              <a:latin typeface="Cormorant Garamond"/>
              <a:ea typeface="Cormorant Garamond"/>
              <a:cs typeface="Cormorant Garamond"/>
              <a:sym typeface="Cormorant Garamond"/>
            </a:endParaRPr>
          </a:p>
          <a:p>
            <a:pPr marL="0" lvl="0" indent="0" algn="l" rtl="0">
              <a:spcBef>
                <a:spcPts val="1100"/>
              </a:spcBef>
              <a:spcAft>
                <a:spcPts val="0"/>
              </a:spcAft>
              <a:buNone/>
            </a:pPr>
            <a:r>
              <a:rPr lang="es" sz="7200">
                <a:solidFill>
                  <a:srgbClr val="050505"/>
                </a:solidFill>
                <a:highlight>
                  <a:srgbClr val="FFFFFF"/>
                </a:highlight>
                <a:latin typeface="Cormorant Garamond"/>
                <a:ea typeface="Cormorant Garamond"/>
                <a:cs typeface="Cormorant Garamond"/>
                <a:sym typeface="Cormorant Garamond"/>
              </a:rPr>
              <a:t>Conspiro para conseguir lo que quiero</a:t>
            </a:r>
            <a:br>
              <a:rPr lang="es" sz="7200">
                <a:solidFill>
                  <a:srgbClr val="050505"/>
                </a:solidFill>
                <a:highlight>
                  <a:srgbClr val="FFFFFF"/>
                </a:highlight>
                <a:latin typeface="Cormorant Garamond"/>
                <a:ea typeface="Cormorant Garamond"/>
                <a:cs typeface="Cormorant Garamond"/>
                <a:sym typeface="Cormorant Garamond"/>
              </a:rPr>
            </a:br>
            <a:r>
              <a:rPr lang="es" sz="7200">
                <a:solidFill>
                  <a:srgbClr val="050505"/>
                </a:solidFill>
                <a:highlight>
                  <a:srgbClr val="FFFFFF"/>
                </a:highlight>
                <a:latin typeface="Cormorant Garamond"/>
                <a:ea typeface="Cormorant Garamond"/>
                <a:cs typeface="Cormorant Garamond"/>
                <a:sym typeface="Cormorant Garamond"/>
              </a:rPr>
              <a:t>y termino en la cárcel.</a:t>
            </a:r>
            <a:endParaRPr sz="7200">
              <a:solidFill>
                <a:srgbClr val="050505"/>
              </a:solidFill>
              <a:highlight>
                <a:srgbClr val="FFFFFF"/>
              </a:highlight>
              <a:latin typeface="Cormorant Garamond"/>
              <a:ea typeface="Cormorant Garamond"/>
              <a:cs typeface="Cormorant Garamond"/>
              <a:sym typeface="Cormorant Garamond"/>
            </a:endParaRPr>
          </a:p>
          <a:p>
            <a:pPr marL="0" lvl="0" indent="0" algn="l" rtl="0">
              <a:spcBef>
                <a:spcPts val="1100"/>
              </a:spcBef>
              <a:spcAft>
                <a:spcPts val="0"/>
              </a:spcAft>
              <a:buNone/>
            </a:pPr>
            <a:r>
              <a:rPr lang="es" sz="7200">
                <a:solidFill>
                  <a:srgbClr val="050505"/>
                </a:solidFill>
                <a:highlight>
                  <a:srgbClr val="FFFFFF"/>
                </a:highlight>
                <a:latin typeface="Cormorant Garamond"/>
                <a:ea typeface="Cormorant Garamond"/>
                <a:cs typeface="Cormorant Garamond"/>
                <a:sym typeface="Cormorant Garamond"/>
              </a:rPr>
              <a:t>Cavo fosas para atrapar a otros</a:t>
            </a:r>
            <a:br>
              <a:rPr lang="es" sz="7200">
                <a:solidFill>
                  <a:srgbClr val="050505"/>
                </a:solidFill>
                <a:highlight>
                  <a:srgbClr val="FFFFFF"/>
                </a:highlight>
                <a:latin typeface="Cormorant Garamond"/>
                <a:ea typeface="Cormorant Garamond"/>
                <a:cs typeface="Cormorant Garamond"/>
                <a:sym typeface="Cormorant Garamond"/>
              </a:rPr>
            </a:br>
            <a:r>
              <a:rPr lang="es" sz="7200">
                <a:solidFill>
                  <a:srgbClr val="050505"/>
                </a:solidFill>
                <a:highlight>
                  <a:srgbClr val="FFFFFF"/>
                </a:highlight>
                <a:latin typeface="Cormorant Garamond"/>
                <a:ea typeface="Cormorant Garamond"/>
                <a:cs typeface="Cormorant Garamond"/>
                <a:sym typeface="Cormorant Garamond"/>
              </a:rPr>
              <a:t>y me caigo en ellas.</a:t>
            </a:r>
            <a:endParaRPr sz="7200">
              <a:solidFill>
                <a:srgbClr val="050505"/>
              </a:solidFill>
              <a:highlight>
                <a:srgbClr val="FFFFFF"/>
              </a:highlight>
              <a:latin typeface="Cormorant Garamond"/>
              <a:ea typeface="Cormorant Garamond"/>
              <a:cs typeface="Cormorant Garamond"/>
              <a:sym typeface="Cormorant Garamond"/>
            </a:endParaRPr>
          </a:p>
          <a:p>
            <a:pPr marL="0" lvl="0" indent="0" algn="l" rtl="0">
              <a:spcBef>
                <a:spcPts val="1100"/>
              </a:spcBef>
              <a:spcAft>
                <a:spcPts val="0"/>
              </a:spcAft>
              <a:buNone/>
            </a:pPr>
            <a:r>
              <a:rPr lang="es" sz="7200">
                <a:solidFill>
                  <a:srgbClr val="050505"/>
                </a:solidFill>
                <a:highlight>
                  <a:srgbClr val="FFFFFF"/>
                </a:highlight>
                <a:latin typeface="Cormorant Garamond"/>
                <a:ea typeface="Cormorant Garamond"/>
                <a:cs typeface="Cormorant Garamond"/>
                <a:sym typeface="Cormorant Garamond"/>
              </a:rPr>
              <a:t>Debo sospechar de lo que quiero. </a:t>
            </a:r>
            <a:endParaRPr sz="7200">
              <a:solidFill>
                <a:srgbClr val="050505"/>
              </a:solidFill>
              <a:highlight>
                <a:srgbClr val="FFFFFF"/>
              </a:highlight>
              <a:latin typeface="Cormorant Garamond"/>
              <a:ea typeface="Cormorant Garamond"/>
              <a:cs typeface="Cormorant Garamond"/>
              <a:sym typeface="Cormorant Garamond"/>
            </a:endParaRPr>
          </a:p>
          <a:p>
            <a:pPr marL="0" lvl="0" indent="0" algn="r" rtl="0">
              <a:spcBef>
                <a:spcPts val="1100"/>
              </a:spcBef>
              <a:spcAft>
                <a:spcPts val="0"/>
              </a:spcAft>
              <a:buNone/>
            </a:pPr>
            <a:r>
              <a:rPr lang="es" sz="7200" i="1">
                <a:solidFill>
                  <a:srgbClr val="050505"/>
                </a:solidFill>
                <a:highlight>
                  <a:srgbClr val="FFFFFF"/>
                </a:highlight>
                <a:latin typeface="Cormorant Garamond"/>
                <a:ea typeface="Cormorant Garamond"/>
                <a:cs typeface="Cormorant Garamond"/>
                <a:sym typeface="Cormorant Garamond"/>
              </a:rPr>
              <a:t>Rumi (Persia, Siglo XIII)</a:t>
            </a:r>
            <a:endParaRPr sz="7200" i="1">
              <a:solidFill>
                <a:srgbClr val="050505"/>
              </a:solidFill>
              <a:highlight>
                <a:srgbClr val="FFFFFF"/>
              </a:highlight>
              <a:latin typeface="Cormorant Garamond"/>
              <a:ea typeface="Cormorant Garamond"/>
              <a:cs typeface="Cormorant Garamond"/>
              <a:sym typeface="Cormorant Garamond"/>
            </a:endParaRPr>
          </a:p>
          <a:p>
            <a:pPr marL="457200" lvl="0" indent="-246062" algn="l" rtl="0">
              <a:spcBef>
                <a:spcPts val="1100"/>
              </a:spcBef>
              <a:spcAft>
                <a:spcPts val="0"/>
              </a:spcAft>
              <a:buClr>
                <a:schemeClr val="dk1"/>
              </a:buClr>
              <a:buSzPct val="61111"/>
              <a:buChar char="●"/>
            </a:pPr>
            <a:endParaRPr b="1"/>
          </a:p>
          <a:p>
            <a:pPr marL="0" lvl="0" indent="0" algn="l" rtl="0">
              <a:spcBef>
                <a:spcPts val="1100"/>
              </a:spcBef>
              <a:spcAft>
                <a:spcPts val="120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429"/>
        <p:cNvGrpSpPr/>
        <p:nvPr/>
      </p:nvGrpSpPr>
      <p:grpSpPr>
        <a:xfrm>
          <a:off x="0" y="0"/>
          <a:ext cx="0" cy="0"/>
          <a:chOff x="0" y="0"/>
          <a:chExt cx="0" cy="0"/>
        </a:xfrm>
      </p:grpSpPr>
      <p:sp>
        <p:nvSpPr>
          <p:cNvPr id="430" name="Google Shape;430;p6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Encuesta sobre gestión de residuos sólidos</a:t>
            </a:r>
            <a:endParaRPr/>
          </a:p>
        </p:txBody>
      </p:sp>
      <p:sp>
        <p:nvSpPr>
          <p:cNvPr id="431" name="Google Shape;431;p6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0" algn="l" rtl="0">
              <a:spcBef>
                <a:spcPts val="1100"/>
              </a:spcBef>
              <a:spcAft>
                <a:spcPts val="0"/>
              </a:spcAft>
              <a:buNone/>
            </a:pPr>
            <a:r>
              <a:rPr lang="es" sz="2200">
                <a:solidFill>
                  <a:srgbClr val="333333"/>
                </a:solidFill>
                <a:highlight>
                  <a:srgbClr val="FFFFFF"/>
                </a:highlight>
                <a:latin typeface="EB Garamond"/>
                <a:ea typeface="EB Garamond"/>
                <a:cs typeface="EB Garamond"/>
                <a:sym typeface="EB Garamond"/>
              </a:rPr>
              <a:t>Favor de responder la siguiente encuesta:</a:t>
            </a:r>
            <a:endParaRPr sz="2100">
              <a:solidFill>
                <a:srgbClr val="333333"/>
              </a:solidFill>
              <a:highlight>
                <a:srgbClr val="FFFFFF"/>
              </a:highlight>
              <a:latin typeface="EB Garamond"/>
              <a:ea typeface="EB Garamond"/>
              <a:cs typeface="EB Garamond"/>
              <a:sym typeface="EB Garamond"/>
            </a:endParaRPr>
          </a:p>
          <a:p>
            <a:pPr marL="457200" lvl="0" indent="0" algn="l" rtl="0">
              <a:spcBef>
                <a:spcPts val="1100"/>
              </a:spcBef>
              <a:spcAft>
                <a:spcPts val="0"/>
              </a:spcAft>
              <a:buNone/>
            </a:pPr>
            <a:endParaRPr sz="2100">
              <a:solidFill>
                <a:srgbClr val="333333"/>
              </a:solidFill>
              <a:highlight>
                <a:srgbClr val="FFFFFF"/>
              </a:highlight>
              <a:latin typeface="EB Garamond"/>
              <a:ea typeface="EB Garamond"/>
              <a:cs typeface="EB Garamond"/>
              <a:sym typeface="EB Garamond"/>
            </a:endParaRPr>
          </a:p>
          <a:p>
            <a:pPr marL="457200" lvl="0" indent="0" algn="l" rtl="0">
              <a:spcBef>
                <a:spcPts val="1100"/>
              </a:spcBef>
              <a:spcAft>
                <a:spcPts val="1100"/>
              </a:spcAft>
              <a:buNone/>
            </a:pPr>
            <a:r>
              <a:rPr lang="es" sz="2100" u="sng">
                <a:solidFill>
                  <a:schemeClr val="hlink"/>
                </a:solidFill>
                <a:highlight>
                  <a:srgbClr val="FFFFFF"/>
                </a:highlight>
                <a:latin typeface="EB Garamond"/>
                <a:ea typeface="EB Garamond"/>
                <a:cs typeface="EB Garamond"/>
                <a:sym typeface="EB Garamond"/>
                <a:hlinkClick r:id="rId3"/>
              </a:rPr>
              <a:t>https://forms.gle/pz6jCT2otGRqBGJQ6</a:t>
            </a:r>
            <a:endParaRPr sz="2100">
              <a:solidFill>
                <a:srgbClr val="333333"/>
              </a:solidFill>
              <a:highlight>
                <a:srgbClr val="FFFFFF"/>
              </a:highlight>
              <a:latin typeface="EB Garamond"/>
              <a:ea typeface="EB Garamond"/>
              <a:cs typeface="EB Garamond"/>
              <a:sym typeface="EB Garamon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Fuentes de información de interés</a:t>
            </a:r>
            <a:endParaRPr/>
          </a:p>
        </p:txBody>
      </p:sp>
      <p:sp>
        <p:nvSpPr>
          <p:cNvPr id="437" name="Google Shape;437;p6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s"/>
              <a:t>Ley General de Equilibrio Ecológico y la Protección al Ambiente</a:t>
            </a:r>
            <a:br>
              <a:rPr lang="es"/>
            </a:br>
            <a:r>
              <a:rPr lang="es" u="sng">
                <a:solidFill>
                  <a:schemeClr val="hlink"/>
                </a:solidFill>
                <a:hlinkClick r:id="rId3"/>
              </a:rPr>
              <a:t>https://www.gob.mx/cms/uploads/attachment/file/40809/2015_lgeepa.pdf</a:t>
            </a:r>
            <a:endParaRPr/>
          </a:p>
          <a:p>
            <a:pPr marL="0" lvl="0" indent="0" algn="l" rtl="0">
              <a:spcBef>
                <a:spcPts val="1200"/>
              </a:spcBef>
              <a:spcAft>
                <a:spcPts val="0"/>
              </a:spcAft>
              <a:buNone/>
            </a:pPr>
            <a:r>
              <a:rPr lang="es"/>
              <a:t>Programa Estatal para la Prevención y la Gestión Integral de los Residuos Sólidos Urbanos y de Manejo Especial ( RSUME) del Estado de Veracruz</a:t>
            </a:r>
            <a:br>
              <a:rPr lang="es"/>
            </a:br>
            <a:r>
              <a:rPr lang="es" u="sng">
                <a:solidFill>
                  <a:schemeClr val="hlink"/>
                </a:solidFill>
                <a:hlinkClick r:id="rId4"/>
              </a:rPr>
              <a:t>https://www.gob.mx/cms/uploads/attachment/file/187445/Veracruz.pdf</a:t>
            </a:r>
            <a:endParaRPr/>
          </a:p>
          <a:p>
            <a:pPr marL="0" lvl="0" indent="0" algn="l" rtl="0">
              <a:spcBef>
                <a:spcPts val="1200"/>
              </a:spcBef>
              <a:spcAft>
                <a:spcPts val="0"/>
              </a:spcAft>
              <a:buNone/>
            </a:pPr>
            <a:r>
              <a:rPr lang="es"/>
              <a:t>Plan Maestro de Sustentabilidad</a:t>
            </a:r>
            <a:br>
              <a:rPr lang="es"/>
            </a:br>
            <a:r>
              <a:rPr lang="es" u="sng">
                <a:solidFill>
                  <a:schemeClr val="hlink"/>
                </a:solidFill>
                <a:hlinkClick r:id="rId5"/>
              </a:rPr>
              <a:t>https://www.uv.mx/cosustenta/files/2020/12/Plan-Maestro-de-Sustentabilidad-UV-2030.pdf</a:t>
            </a:r>
            <a:endParaRPr/>
          </a:p>
          <a:p>
            <a:pPr marL="0" lvl="0" indent="0" algn="l" rtl="0">
              <a:spcBef>
                <a:spcPts val="1200"/>
              </a:spcBef>
              <a:spcAft>
                <a:spcPts val="1200"/>
              </a:spcAft>
              <a:buNone/>
            </a:pPr>
            <a:r>
              <a:rPr lang="es"/>
              <a:t>Reglamento Institucional para la Gestión de la Sustentabilidad.</a:t>
            </a:r>
            <a:br>
              <a:rPr lang="es"/>
            </a:br>
            <a:r>
              <a:rPr lang="es" u="sng">
                <a:solidFill>
                  <a:schemeClr val="hlink"/>
                </a:solidFill>
                <a:hlinkClick r:id="rId6"/>
              </a:rPr>
              <a:t>https://www.uv.mx/legislacion/files/2021/06/Reglamento-Gestion-Sustentabilidad-2021.pdf</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Fuentes de información de interés</a:t>
            </a:r>
            <a:endParaRPr/>
          </a:p>
        </p:txBody>
      </p:sp>
      <p:sp>
        <p:nvSpPr>
          <p:cNvPr id="443" name="Google Shape;443;p6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European Food Safety Authority. Bisfenol A. </a:t>
            </a:r>
            <a:r>
              <a:rPr lang="es">
                <a:solidFill>
                  <a:srgbClr val="39393D"/>
                </a:solidFill>
                <a:highlight>
                  <a:schemeClr val="lt1"/>
                </a:highlight>
                <a:latin typeface="Arial"/>
                <a:ea typeface="Arial"/>
                <a:cs typeface="Arial"/>
                <a:sym typeface="Arial"/>
              </a:rPr>
              <a:t>en: </a:t>
            </a:r>
            <a:r>
              <a:rPr lang="es" u="sng">
                <a:solidFill>
                  <a:schemeClr val="accent5"/>
                </a:solidFill>
                <a:highlight>
                  <a:schemeClr val="lt1"/>
                </a:highlight>
                <a:latin typeface="Arial"/>
                <a:ea typeface="Arial"/>
                <a:cs typeface="Arial"/>
                <a:sym typeface="Arial"/>
                <a:hlinkClick r:id="rId3">
                  <a:extLst>
                    <a:ext uri="{A12FA001-AC4F-418D-AE19-62706E023703}">
                      <ahyp:hlinkClr xmlns:ahyp="http://schemas.microsoft.com/office/drawing/2018/hyperlinkcolor" xmlns="" val="tx"/>
                    </a:ext>
                  </a:extLst>
                </a:hlinkClick>
              </a:rPr>
              <a:t>https://www.efsa.europa.eu/en/topics</a:t>
            </a:r>
            <a:endParaRPr/>
          </a:p>
          <a:p>
            <a:pPr marL="0" lvl="0" indent="0" algn="l" rtl="0">
              <a:spcBef>
                <a:spcPts val="1200"/>
              </a:spcBef>
              <a:spcAft>
                <a:spcPts val="0"/>
              </a:spcAft>
              <a:buNone/>
            </a:pPr>
            <a:r>
              <a:rPr lang="es"/>
              <a:t>¿Por qué es importante el plástico libre de BPA?</a:t>
            </a:r>
            <a:br>
              <a:rPr lang="es"/>
            </a:br>
            <a:r>
              <a:rPr lang="es" u="sng">
                <a:solidFill>
                  <a:schemeClr val="hlink"/>
                </a:solidFill>
                <a:hlinkClick r:id="rId4"/>
              </a:rPr>
              <a:t>https://www.ecofestes.com/por-que-es-importante-el-plastico-libre-de-bisfenol-n-72-es</a:t>
            </a: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s" sz="2500">
                <a:solidFill>
                  <a:schemeClr val="dk2"/>
                </a:solidFill>
              </a:rPr>
              <a:t>La problemática de los residuos sólidos:</a:t>
            </a:r>
            <a:endParaRPr sz="2500"/>
          </a:p>
        </p:txBody>
      </p:sp>
      <p:sp>
        <p:nvSpPr>
          <p:cNvPr id="98" name="Google Shape;98;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1100"/>
              </a:spcBef>
              <a:spcAft>
                <a:spcPts val="0"/>
              </a:spcAft>
              <a:buNone/>
            </a:pPr>
            <a:r>
              <a:rPr lang="es"/>
              <a:t>Causas</a:t>
            </a:r>
            <a:endParaRPr/>
          </a:p>
          <a:p>
            <a:pPr marL="457200" lvl="0" indent="-282733" algn="l" rtl="0">
              <a:spcBef>
                <a:spcPts val="1100"/>
              </a:spcBef>
              <a:spcAft>
                <a:spcPts val="0"/>
              </a:spcAft>
              <a:buClr>
                <a:schemeClr val="dk1"/>
              </a:buClr>
              <a:buSzPct val="61111"/>
              <a:buChar char="●"/>
            </a:pPr>
            <a:r>
              <a:rPr lang="es"/>
              <a:t>Inercia en la industria de bienes y servicios.</a:t>
            </a:r>
            <a:endParaRPr/>
          </a:p>
          <a:p>
            <a:pPr marL="457200" lvl="0" indent="-282733" algn="l" rtl="0">
              <a:spcBef>
                <a:spcPts val="0"/>
              </a:spcBef>
              <a:spcAft>
                <a:spcPts val="0"/>
              </a:spcAft>
              <a:buClr>
                <a:schemeClr val="dk1"/>
              </a:buClr>
              <a:buSzPct val="61111"/>
              <a:buChar char="●"/>
            </a:pPr>
            <a:r>
              <a:rPr lang="es"/>
              <a:t>Inercia en los patrones de consumo, uso y disposición de residuos.</a:t>
            </a:r>
            <a:endParaRPr/>
          </a:p>
          <a:p>
            <a:pPr marL="0" lvl="0" indent="0" algn="l" rtl="0">
              <a:spcBef>
                <a:spcPts val="1100"/>
              </a:spcBef>
              <a:spcAft>
                <a:spcPts val="0"/>
              </a:spcAft>
              <a:buNone/>
            </a:pPr>
            <a:r>
              <a:rPr lang="es"/>
              <a:t>Efectos</a:t>
            </a:r>
            <a:endParaRPr/>
          </a:p>
          <a:p>
            <a:pPr marL="457200" lvl="0" indent="-282733" algn="l" rtl="0">
              <a:spcBef>
                <a:spcPts val="1100"/>
              </a:spcBef>
              <a:spcAft>
                <a:spcPts val="0"/>
              </a:spcAft>
              <a:buClr>
                <a:schemeClr val="dk1"/>
              </a:buClr>
              <a:buSzPct val="61111"/>
              <a:buChar char="●"/>
            </a:pPr>
            <a:r>
              <a:rPr lang="es"/>
              <a:t>Crecimiento de la cantidad de residuos generados. (Ver: 6,200 tons/día)</a:t>
            </a:r>
            <a:endParaRPr/>
          </a:p>
          <a:p>
            <a:pPr marL="457200" lvl="0" indent="-282733" algn="l" rtl="0">
              <a:spcBef>
                <a:spcPts val="0"/>
              </a:spcBef>
              <a:spcAft>
                <a:spcPts val="0"/>
              </a:spcAft>
              <a:buClr>
                <a:schemeClr val="dk1"/>
              </a:buClr>
              <a:buSzPct val="61111"/>
              <a:buChar char="●"/>
            </a:pPr>
            <a:r>
              <a:rPr lang="es"/>
              <a:t>Impacto ambiental negativo: degradación de la calidad del suelo, el agua y la atmósfera.</a:t>
            </a:r>
            <a:endParaRPr/>
          </a:p>
          <a:p>
            <a:pPr marL="457200" lvl="0" indent="-282733" algn="l" rtl="0">
              <a:spcBef>
                <a:spcPts val="0"/>
              </a:spcBef>
              <a:spcAft>
                <a:spcPts val="0"/>
              </a:spcAft>
              <a:buClr>
                <a:schemeClr val="dk1"/>
              </a:buClr>
              <a:buSzPct val="61111"/>
              <a:buChar char="●"/>
            </a:pPr>
            <a:r>
              <a:rPr lang="es"/>
              <a:t>Producción de </a:t>
            </a:r>
            <a:r>
              <a:rPr lang="es" i="1"/>
              <a:t>lixiviados tóxicos</a:t>
            </a:r>
            <a:r>
              <a:rPr lang="es"/>
              <a:t>, que afectan a los mantos freáticos.</a:t>
            </a:r>
            <a:endParaRPr/>
          </a:p>
          <a:p>
            <a:pPr marL="457200" lvl="0" indent="-282733" algn="l" rtl="0">
              <a:spcBef>
                <a:spcPts val="0"/>
              </a:spcBef>
              <a:spcAft>
                <a:spcPts val="0"/>
              </a:spcAft>
              <a:buClr>
                <a:schemeClr val="dk1"/>
              </a:buClr>
              <a:buSzPct val="61111"/>
              <a:buChar char="●"/>
            </a:pPr>
            <a:r>
              <a:rPr lang="es"/>
              <a:t>Residuos orgánicos atraen diversas clases de insectos y roedores.</a:t>
            </a:r>
            <a:endParaRPr/>
          </a:p>
          <a:p>
            <a:pPr marL="457200" lvl="0" indent="-282733" algn="l" rtl="0">
              <a:spcBef>
                <a:spcPts val="0"/>
              </a:spcBef>
              <a:spcAft>
                <a:spcPts val="0"/>
              </a:spcAft>
              <a:buClr>
                <a:schemeClr val="dk1"/>
              </a:buClr>
              <a:buSzPct val="61111"/>
              <a:buChar char="●"/>
            </a:pPr>
            <a:r>
              <a:rPr lang="es"/>
              <a:t>Creación de condiciones ambientales patógenas y nuevas enfermedades.</a:t>
            </a:r>
            <a:endParaRPr/>
          </a:p>
          <a:p>
            <a:pPr marL="457200" lvl="0" indent="-282733" algn="l" rtl="0">
              <a:spcBef>
                <a:spcPts val="0"/>
              </a:spcBef>
              <a:spcAft>
                <a:spcPts val="0"/>
              </a:spcAft>
              <a:buClr>
                <a:schemeClr val="dk1"/>
              </a:buClr>
              <a:buSzPct val="61111"/>
              <a:buChar char="●"/>
            </a:pPr>
            <a:r>
              <a:rPr lang="es"/>
              <a:t>Pérdidas económicas, por manejo descuidado de los residuos.</a:t>
            </a:r>
            <a:endParaRPr/>
          </a:p>
          <a:p>
            <a:pPr marL="457200" lvl="0" indent="-282733" algn="l" rtl="0">
              <a:spcBef>
                <a:spcPts val="0"/>
              </a:spcBef>
              <a:spcAft>
                <a:spcPts val="0"/>
              </a:spcAft>
              <a:buClr>
                <a:schemeClr val="dk1"/>
              </a:buClr>
              <a:buSzPct val="61111"/>
              <a:buChar char="●"/>
            </a:pPr>
            <a:r>
              <a:rPr lang="es"/>
              <a:t>Pérdidas económicas y de calidad de vida por patologías emergentes.</a:t>
            </a:r>
            <a:endParaRPr/>
          </a:p>
          <a:p>
            <a:pPr marL="0" lvl="0" indent="0" algn="l" rtl="0">
              <a:spcBef>
                <a:spcPts val="11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¿Cuánta comida se desperdicia en México?</a:t>
            </a:r>
            <a:endParaRPr/>
          </a:p>
        </p:txBody>
      </p:sp>
      <p:sp>
        <p:nvSpPr>
          <p:cNvPr id="104" name="Google Shape;104;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Casi cinco millones de mexicanos no tienen </a:t>
            </a:r>
            <a:r>
              <a:rPr lang="es" b="1"/>
              <a:t>qué comer</a:t>
            </a:r>
            <a:r>
              <a:rPr lang="es"/>
              <a:t> cada día. (Dato de la Red de Bancos de Alimentos de México, Red BAMX).</a:t>
            </a:r>
            <a:endParaRPr/>
          </a:p>
          <a:p>
            <a:pPr marL="0" lvl="0" indent="0" algn="l" rtl="0">
              <a:spcBef>
                <a:spcPts val="1200"/>
              </a:spcBef>
              <a:spcAft>
                <a:spcPts val="0"/>
              </a:spcAft>
              <a:buNone/>
            </a:pPr>
            <a:r>
              <a:rPr lang="es"/>
              <a:t>La Organización de las Naciones Unidas para la Alimentación y la Agricultura (FAO) estima que en México se desechan anualmente 30 millones de toneladas de alimento. Eso equivale al 40% de los alimentos que se producen cada año.</a:t>
            </a:r>
            <a:endParaRPr/>
          </a:p>
          <a:p>
            <a:pPr marL="0" lvl="0" indent="0" algn="l" rtl="0">
              <a:spcBef>
                <a:spcPts val="1200"/>
              </a:spcBef>
              <a:spcAft>
                <a:spcPts val="0"/>
              </a:spcAft>
              <a:buNone/>
            </a:pPr>
            <a:r>
              <a:rPr lang="es"/>
              <a:t>La red BAMX tiene 53 bancos distribuidos en todo el país y en Veracruz: Xalapa, Veracruz y Córdoba.</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1435625"/>
            <a:ext cx="8520600" cy="2335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200"/>
              </a:spcAft>
              <a:buClr>
                <a:schemeClr val="dk1"/>
              </a:buClr>
              <a:buSzPts val="1100"/>
              <a:buFont typeface="Arial"/>
              <a:buNone/>
            </a:pPr>
            <a:r>
              <a:rPr lang="es" sz="6700">
                <a:solidFill>
                  <a:schemeClr val="dk2"/>
                </a:solidFill>
              </a:rPr>
              <a:t>¿Adónde van nuestros residuos sólidos?</a:t>
            </a:r>
            <a:endParaRPr sz="6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238950" y="257975"/>
            <a:ext cx="3230400" cy="1389900"/>
          </a:xfrm>
          <a:prstGeom prst="rect">
            <a:avLst/>
          </a:prstGeom>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4000"/>
              <a:buFont typeface="Arial"/>
              <a:buNone/>
            </a:pPr>
            <a:r>
              <a:rPr lang="es" sz="2500">
                <a:solidFill>
                  <a:schemeClr val="dk2"/>
                </a:solidFill>
              </a:rPr>
              <a:t>La problemática</a:t>
            </a:r>
            <a:endParaRPr sz="2500">
              <a:solidFill>
                <a:schemeClr val="dk2"/>
              </a:solidFill>
            </a:endParaRPr>
          </a:p>
          <a:p>
            <a:pPr marL="0" lvl="0" indent="0" algn="l" rtl="0">
              <a:lnSpc>
                <a:spcPct val="100000"/>
              </a:lnSpc>
              <a:spcBef>
                <a:spcPts val="1200"/>
              </a:spcBef>
              <a:spcAft>
                <a:spcPts val="0"/>
              </a:spcAft>
              <a:buClr>
                <a:schemeClr val="dk1"/>
              </a:buClr>
              <a:buSzPct val="44000"/>
              <a:buFont typeface="Arial"/>
              <a:buNone/>
            </a:pPr>
            <a:r>
              <a:rPr lang="es" sz="2500">
                <a:solidFill>
                  <a:schemeClr val="dk2"/>
                </a:solidFill>
              </a:rPr>
              <a:t>de los residuos</a:t>
            </a:r>
            <a:endParaRPr sz="2500">
              <a:solidFill>
                <a:schemeClr val="dk2"/>
              </a:solidFill>
            </a:endParaRPr>
          </a:p>
          <a:p>
            <a:pPr marL="0" lvl="0" indent="0" algn="l" rtl="0">
              <a:lnSpc>
                <a:spcPct val="100000"/>
              </a:lnSpc>
              <a:spcBef>
                <a:spcPts val="1200"/>
              </a:spcBef>
              <a:spcAft>
                <a:spcPts val="1200"/>
              </a:spcAft>
              <a:buClr>
                <a:schemeClr val="dk1"/>
              </a:buClr>
              <a:buSzPct val="44000"/>
              <a:buFont typeface="Arial"/>
              <a:buNone/>
            </a:pPr>
            <a:r>
              <a:rPr lang="es" sz="2500">
                <a:solidFill>
                  <a:schemeClr val="dk2"/>
                </a:solidFill>
              </a:rPr>
              <a:t>sólidos</a:t>
            </a:r>
            <a:endParaRPr sz="2500"/>
          </a:p>
        </p:txBody>
      </p:sp>
      <p:pic>
        <p:nvPicPr>
          <p:cNvPr id="115" name="Google Shape;115;p21"/>
          <p:cNvPicPr preferRelativeResize="0"/>
          <p:nvPr/>
        </p:nvPicPr>
        <p:blipFill>
          <a:blip r:embed="rId3">
            <a:alphaModFix/>
          </a:blip>
          <a:stretch>
            <a:fillRect/>
          </a:stretch>
        </p:blipFill>
        <p:spPr>
          <a:xfrm>
            <a:off x="2769826" y="175700"/>
            <a:ext cx="6242000" cy="4755800"/>
          </a:xfrm>
          <a:prstGeom prst="rect">
            <a:avLst/>
          </a:prstGeom>
          <a:noFill/>
          <a:ln>
            <a:noFill/>
          </a:ln>
        </p:spPr>
      </p:pic>
      <p:sp>
        <p:nvSpPr>
          <p:cNvPr id="116" name="Google Shape;116;p21"/>
          <p:cNvSpPr/>
          <p:nvPr/>
        </p:nvSpPr>
        <p:spPr>
          <a:xfrm>
            <a:off x="6150300" y="1169975"/>
            <a:ext cx="765900" cy="737700"/>
          </a:xfrm>
          <a:prstGeom prst="ellipse">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3650</Words>
  <Application>Microsoft Office PowerPoint</Application>
  <PresentationFormat>Presentación en pantalla (16:9)</PresentationFormat>
  <Paragraphs>386</Paragraphs>
  <Slides>58</Slides>
  <Notes>57</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58</vt:i4>
      </vt:variant>
    </vt:vector>
  </HeadingPairs>
  <TitlesOfParts>
    <vt:vector size="65" baseType="lpstr">
      <vt:lpstr>PT Sans Narrow</vt:lpstr>
      <vt:lpstr>Roboto</vt:lpstr>
      <vt:lpstr>Cormorant Garamond</vt:lpstr>
      <vt:lpstr>Open Sans</vt:lpstr>
      <vt:lpstr>EB Garamond</vt:lpstr>
      <vt:lpstr>Arial</vt:lpstr>
      <vt:lpstr>Tropic</vt:lpstr>
      <vt:lpstr>La importancia de la gestión de residuos sólidos en bibliotecas universitarias</vt:lpstr>
      <vt:lpstr>Introducción</vt:lpstr>
      <vt:lpstr>Epígrafe</vt:lpstr>
      <vt:lpstr>Presentación de PowerPoint</vt:lpstr>
      <vt:lpstr>Evitemos el apocalipsis ambiental</vt:lpstr>
      <vt:lpstr>La problemática de los residuos sólidos:</vt:lpstr>
      <vt:lpstr>¿Cuánta comida se desperdicia en México?</vt:lpstr>
      <vt:lpstr>¿Adónde van nuestros residuos sólidos?</vt:lpstr>
      <vt:lpstr>La problemática de los residuos sólidos</vt:lpstr>
      <vt:lpstr>Lixiviados tóxicos</vt:lpstr>
      <vt:lpstr>Lixiviados tóxicos</vt:lpstr>
      <vt:lpstr>Un río relativamente sano</vt:lpstr>
      <vt:lpstr>Bordo poniente</vt:lpstr>
      <vt:lpstr>Lixiviados tóxicos</vt:lpstr>
      <vt:lpstr>Lixiviados tóxicos</vt:lpstr>
      <vt:lpstr>¿Qué podemos hacer?</vt:lpstr>
      <vt:lpstr>Las 3 R de la sustentabilidad, en realidad son 4</vt:lpstr>
      <vt:lpstr>Beneficios de  la reducción, reutilización, reciclaje y recuperación:</vt:lpstr>
      <vt:lpstr>Observancia obligatoria</vt:lpstr>
      <vt:lpstr>Observancia obligatoria</vt:lpstr>
      <vt:lpstr>Observancia obligatoria</vt:lpstr>
      <vt:lpstr>Residuos generados por coordinación</vt:lpstr>
      <vt:lpstr>Residuos encontrados en bibliotecas universitarias:</vt:lpstr>
      <vt:lpstr>Medidas para la gestión de residuos de papel y cartón:</vt:lpstr>
      <vt:lpstr>Gestión de residuos de plástico:</vt:lpstr>
      <vt:lpstr>Kit VTPC</vt:lpstr>
      <vt:lpstr>Gestión de residuos de unicel: </vt:lpstr>
      <vt:lpstr>Presentación de PowerPoint</vt:lpstr>
      <vt:lpstr>¿Cuánto tiempo duran nuestros plásticos en el medio ambiente?</vt:lpstr>
      <vt:lpstr>Unicel: 100 años Junto con el plástico, el unicel no es un material biodegradable. Está presente en gran parte del embalaje de artículos electrónicos. Y así como se recibe, en la mayoría de los casos, se tira a la basura. Lo máximo que puede hacer la naturaleza con su estructura es dividirla en moléculas mínimas. </vt:lpstr>
      <vt:lpstr>Latas de bebidas: 200 años Ese es el tiempo que tarda la naturaleza en transformar una lata de refresco o de cerveza al estado de óxido de hierro. Por lo general, las latas tienen 210 micrones de espesor de aluminio recubierto de barniz y de estaño. A la intemperie, hace falta mucha lluvia y humedad para que el óxido la cubra totalmente. </vt:lpstr>
      <vt:lpstr>Botellas de plástico: De 400 a 1000 años Las botellas de plástico son las más rebeldes a la hora de transformarse. Al aire libre pierden su tonicidad, se fragmentan y se dispersan. Enterradas, duran más. La mayoría está hecha de tereftalato de polietileno (PET), un material duro de degradar: los microorganismos no tienen mecanismos para atacarlos. Una variante de plástico muy duradero es el HDPT o polietileno de alta densidad.  Cada segundo se compran un millón de botellas por todo el mundo. </vt:lpstr>
      <vt:lpstr>PET: De 400 a 1000 años  </vt:lpstr>
      <vt:lpstr>Chicles: 5 años Un trozo de chicle masticado se convierte en ese tiempo, por acción del oxígeno, en un material superduro que luego empieza a resquebrajarse hasta desaparecer. El chicle es una mezcla de gomas de resinas naturales, sintéticas, azúcar, aromatizantes y colorantes. Degradado, casi no deja rastros. </vt:lpstr>
      <vt:lpstr>Blisters: 10 años Casi todas las empresas empacan sus productos en plásticos, para protegerlos y para diferenciarse de productos de la competencia, por diseño, colores, etc. Pero estos empaques perduran en el ambiente mucho tiempo. </vt:lpstr>
      <vt:lpstr>Nanoplásticos Atraviesan las membranas celulares y se depositan en el organismo, causando diversos efectos dañinos. </vt:lpstr>
      <vt:lpstr>Presentación de PowerPoint</vt:lpstr>
      <vt:lpstr>¿Qué es el BPA Bisfenol A?</vt:lpstr>
      <vt:lpstr>¿Qué es el BPA Bisfenol A?</vt:lpstr>
      <vt:lpstr>Gestión de residuos de vidrio:</vt:lpstr>
      <vt:lpstr>Gestión de residuos de pilas o baterías:</vt:lpstr>
      <vt:lpstr>Participación individual:</vt:lpstr>
      <vt:lpstr>Señalética recomendada por la Cosustenta</vt:lpstr>
      <vt:lpstr>NO deben compostarse</vt:lpstr>
      <vt:lpstr>Participación individual (continuación): </vt:lpstr>
      <vt:lpstr>Campañas de concientización: </vt:lpstr>
      <vt:lpstr>Recopilación y seguimiento de datos:</vt:lpstr>
      <vt:lpstr>Alianzas con entidades de reciclaje:</vt:lpstr>
      <vt:lpstr>Hacia una economía circular</vt:lpstr>
      <vt:lpstr>Beneficios para la comunidad universitaria: </vt:lpstr>
      <vt:lpstr>Ejemplos de buenas prácticas en bibliotecas universitarias:</vt:lpstr>
      <vt:lpstr>Compromiso institucional:</vt:lpstr>
      <vt:lpstr>Llamado a la acción:</vt:lpstr>
      <vt:lpstr>Conclusiones:</vt:lpstr>
      <vt:lpstr>Presentación de PowerPoint</vt:lpstr>
      <vt:lpstr>Encuesta sobre gestión de residuos sólidos</vt:lpstr>
      <vt:lpstr>Fuentes de información de interés</vt:lpstr>
      <vt:lpstr>Fuentes de información de interés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importancia de la gestión de residuos sólidos en bibliotecas universitarias</dc:title>
  <cp:lastModifiedBy>Sanchez Velasco Carlos Alberto</cp:lastModifiedBy>
  <cp:revision>3</cp:revision>
  <dcterms:modified xsi:type="dcterms:W3CDTF">2023-12-08T15:53:03Z</dcterms:modified>
</cp:coreProperties>
</file>