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301" r:id="rId3"/>
    <p:sldId id="305" r:id="rId4"/>
    <p:sldId id="306" r:id="rId5"/>
    <p:sldId id="307" r:id="rId6"/>
    <p:sldId id="308" r:id="rId7"/>
    <p:sldId id="309" r:id="rId8"/>
    <p:sldId id="312" r:id="rId9"/>
    <p:sldId id="313" r:id="rId10"/>
    <p:sldId id="310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C8BE29F-32CF-4CA8-AF39-19BD34627F38}" type="datetimeFigureOut">
              <a:rPr lang="es-MX" smtClean="0"/>
              <a:t>08/03/2014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428B3798-B920-47D5-B931-E87D0B224C64}" type="slidenum">
              <a:rPr lang="es-MX" smtClean="0"/>
              <a:t>‹Nº›</a:t>
            </a:fld>
            <a:endParaRPr lang="es-MX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universidad+veracruzana&amp;source=images&amp;cd=&amp;cad=rja&amp;docid=zmMgX6ntTaELcM&amp;tbnid=TGQrS72TS6eQGM:&amp;ved=0CAUQjRw&amp;url=http://editoreales.com/2012/09/uv/&amp;ei=QuerUYTPII7s8gSDsYDYAw&amp;bvm=bv.47244034,d.dmg&amp;psig=AFQjCNF_FUy1nlciABDoNOuUK2knhiskFQ&amp;ust=1370306744907763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ectec.salud.gob.mx/interior/gpc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9442" y="-27708"/>
            <a:ext cx="7117180" cy="6625060"/>
          </a:xfrm>
        </p:spPr>
        <p:txBody>
          <a:bodyPr>
            <a:noAutofit/>
          </a:bodyPr>
          <a:lstStyle/>
          <a:p>
            <a:pPr algn="ctr"/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/>
            </a:r>
            <a:br>
              <a:rPr lang="es-MX" sz="1400" dirty="0" smtClean="0"/>
            </a:b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 smtClean="0"/>
              <a:t>UNIVERSIDAD </a:t>
            </a:r>
            <a:r>
              <a:rPr lang="es-MX" sz="1400" dirty="0"/>
              <a:t>VERACRUZANA</a:t>
            </a:r>
            <a:br>
              <a:rPr lang="es-MX" sz="1400" dirty="0"/>
            </a:br>
            <a:r>
              <a:rPr lang="es-MX" sz="1400" dirty="0"/>
              <a:t>FACULTAD DE MEDICINA DIVISION DE POSGRADO</a:t>
            </a:r>
            <a:br>
              <a:rPr lang="es-MX" sz="1400" dirty="0"/>
            </a:br>
            <a:r>
              <a:rPr lang="es-MX" sz="1400" dirty="0"/>
              <a:t>INSTITUTO MEXICANO DEL SEGURO SOCIAL </a:t>
            </a:r>
            <a:br>
              <a:rPr lang="es-MX" sz="1400" dirty="0"/>
            </a:br>
            <a:r>
              <a:rPr lang="es-MX" sz="1400" dirty="0"/>
              <a:t>UNIDAD MEDICA DE ALTA ESPECIALIDAD 14 </a:t>
            </a:r>
            <a:br>
              <a:rPr lang="es-MX" sz="1400" dirty="0"/>
            </a:br>
            <a:r>
              <a:rPr lang="es-MX" sz="1400" dirty="0"/>
              <a:t> “ADOLFO RUIZ </a:t>
            </a:r>
            <a:r>
              <a:rPr lang="es-MX" sz="1400" dirty="0" smtClean="0"/>
              <a:t>CORTINES”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 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b="1" dirty="0"/>
              <a:t>RESPUESTA A EL TRATAMIENTO QUIRURGICO EN PACIENTES CON HIPERPARATIROIDISMO PRIMARIO. SERIE DE CASOS. 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TESIS 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dirty="0"/>
              <a:t>QUE PARA OBTENER EL TITULO DE </a:t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b="1" dirty="0"/>
              <a:t> CIRUGIA GENERAL </a:t>
            </a:r>
            <a:r>
              <a:rPr lang="es-MX" sz="1400" dirty="0"/>
              <a:t/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dirty="0"/>
              <a:t>PRESENTA:</a:t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dirty="0"/>
              <a:t>Dra. </a:t>
            </a:r>
            <a:r>
              <a:rPr lang="es-MX" sz="1400" dirty="0" err="1"/>
              <a:t>Avigail</a:t>
            </a:r>
            <a:r>
              <a:rPr lang="es-MX" sz="1400" dirty="0"/>
              <a:t> </a:t>
            </a:r>
            <a:r>
              <a:rPr lang="es-MX" sz="1400" dirty="0" err="1"/>
              <a:t>Soveida</a:t>
            </a:r>
            <a:r>
              <a:rPr lang="es-MX" sz="1400" dirty="0"/>
              <a:t> Velasco Morales </a:t>
            </a:r>
            <a:br>
              <a:rPr lang="es-MX" sz="1400" dirty="0"/>
            </a:b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dirty="0"/>
              <a:t>ASESORES: </a:t>
            </a:r>
            <a:br>
              <a:rPr lang="es-MX" sz="1400" dirty="0"/>
            </a:br>
            <a:r>
              <a:rPr lang="es-MX" sz="1400" dirty="0"/>
              <a:t> </a:t>
            </a:r>
            <a:br>
              <a:rPr lang="es-MX" sz="1400" dirty="0"/>
            </a:br>
            <a:r>
              <a:rPr lang="es-MX" sz="1400" dirty="0"/>
              <a:t>Dr. Felipe González Velázquez investigador asociado, división de </a:t>
            </a:r>
            <a:r>
              <a:rPr lang="es-MX" sz="1400" dirty="0" smtClean="0"/>
              <a:t>investigación</a:t>
            </a:r>
            <a:r>
              <a:rPr lang="es-MX" sz="1400" dirty="0"/>
              <a:t> </a:t>
            </a:r>
            <a:br>
              <a:rPr lang="es-MX" sz="1400" dirty="0"/>
            </a:br>
            <a:r>
              <a:rPr lang="es-MX" sz="1400" dirty="0"/>
              <a:t>Dr. Celestino López Landa Médico Adscrito al servicio de Cirugía General</a:t>
            </a:r>
            <a:br>
              <a:rPr lang="es-MX" sz="1400" dirty="0"/>
            </a:br>
            <a:endParaRPr lang="es-MX" sz="1400" dirty="0">
              <a:latin typeface="+mn-lt"/>
            </a:endParaRPr>
          </a:p>
        </p:txBody>
      </p:sp>
      <p:pic>
        <p:nvPicPr>
          <p:cNvPr id="8" name="7 Imagen" descr="http://t3.gstatic.com/images?q=tbn:ANd9GcSKgGpYuasquYSuhQ3vMjBEFfmxcVM0pzhIfwd34Q-UycuYHujYa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1012190" cy="1159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8 Imagen" descr="http://notijuarez.com/wp-content/uploads/2012/07/IMSS-e-INEA-logos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46"/>
          <a:stretch/>
        </p:blipFill>
        <p:spPr bwMode="auto">
          <a:xfrm>
            <a:off x="7668344" y="397932"/>
            <a:ext cx="1050290" cy="13169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E:\paratiroid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735" y="3212976"/>
            <a:ext cx="2155218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204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all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No </a:t>
            </a:r>
            <a:r>
              <a:rPr lang="es-MX" dirty="0"/>
              <a:t>hubo una adecuada respuesta al tratamiento quirúrgico en 67.34</a:t>
            </a:r>
            <a:r>
              <a:rPr lang="es-MX" dirty="0" smtClean="0"/>
              <a:t>%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30.61% con recurrencia de la enfermedad </a:t>
            </a:r>
            <a:r>
              <a:rPr lang="es-MX" dirty="0" err="1" smtClean="0"/>
              <a:t>reintervenidos</a:t>
            </a:r>
            <a:r>
              <a:rPr lang="es-MX" dirty="0" smtClean="0"/>
              <a:t> al momento del estudio.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cirujano general, requiere adecuado adiestramiento en el manejo quirúrgico del </a:t>
            </a:r>
            <a:r>
              <a:rPr lang="es-MX" dirty="0" smtClean="0"/>
              <a:t>HPP, </a:t>
            </a:r>
            <a:r>
              <a:rPr lang="es-MX" dirty="0"/>
              <a:t>para obtener la mayor tasa de curación desde la primera intervención, y así disminuir la morbilidad que implica la </a:t>
            </a:r>
            <a:r>
              <a:rPr lang="es-MX" dirty="0" err="1"/>
              <a:t>reintervención</a:t>
            </a:r>
            <a:r>
              <a:rPr lang="es-MX" dirty="0"/>
              <a:t>. </a:t>
            </a:r>
          </a:p>
          <a:p>
            <a:pPr algn="just"/>
            <a:endParaRPr lang="es-MX" dirty="0"/>
          </a:p>
        </p:txBody>
      </p:sp>
      <p:pic>
        <p:nvPicPr>
          <p:cNvPr id="4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89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INTRODUCCIÓN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484785"/>
            <a:ext cx="7848872" cy="45365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El </a:t>
            </a:r>
            <a:r>
              <a:rPr lang="es-MX" dirty="0"/>
              <a:t>hiperparatiroidismo primario </a:t>
            </a:r>
            <a:r>
              <a:rPr lang="es-MX" dirty="0" smtClean="0"/>
              <a:t>(HPP): 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Endocrinopatía, progresiva, crónica del metabolismo óseo, con afectación multiorgánica. </a:t>
            </a:r>
          </a:p>
          <a:p>
            <a:pPr marL="0" indent="0" algn="just">
              <a:buNone/>
            </a:pPr>
            <a:r>
              <a:rPr lang="es-MX" dirty="0" smtClean="0"/>
              <a:t>Producción </a:t>
            </a:r>
            <a:r>
              <a:rPr lang="es-MX" dirty="0"/>
              <a:t>autónoma de parathormona (PTH), de 1</a:t>
            </a:r>
            <a:r>
              <a:rPr lang="es-MX" dirty="0" smtClean="0"/>
              <a:t> </a:t>
            </a:r>
            <a:r>
              <a:rPr lang="es-MX" dirty="0"/>
              <a:t>o más glándulas paratiroideas </a:t>
            </a:r>
            <a:r>
              <a:rPr lang="es-MX" dirty="0" smtClean="0"/>
              <a:t>hiperfuncionantes</a:t>
            </a:r>
            <a:r>
              <a:rPr lang="es-MX" dirty="0" smtClean="0"/>
              <a:t>:</a:t>
            </a:r>
            <a:endParaRPr lang="es-MX" dirty="0"/>
          </a:p>
          <a:p>
            <a:pPr algn="just"/>
            <a:r>
              <a:rPr lang="es-MX" dirty="0" smtClean="0"/>
              <a:t>hipercalcemia </a:t>
            </a:r>
            <a:r>
              <a:rPr lang="es-MX" dirty="0"/>
              <a:t>o calcio sérico </a:t>
            </a:r>
            <a:r>
              <a:rPr lang="es-MX" dirty="0"/>
              <a:t>normal-alto: calcio ≥10.5 mg/dl </a:t>
            </a:r>
            <a:r>
              <a:rPr lang="es-MX" dirty="0" smtClean="0"/>
              <a:t> </a:t>
            </a:r>
            <a:endParaRPr lang="es-MX" dirty="0"/>
          </a:p>
          <a:p>
            <a:pPr algn="just"/>
            <a:r>
              <a:rPr lang="es-MX" dirty="0" smtClean="0"/>
              <a:t>PTH </a:t>
            </a:r>
            <a:r>
              <a:rPr lang="es-MX" dirty="0" smtClean="0"/>
              <a:t>elevada: </a:t>
            </a:r>
            <a:r>
              <a:rPr lang="es-MX" dirty="0" smtClean="0"/>
              <a:t>PTH</a:t>
            </a:r>
            <a:r>
              <a:rPr lang="es-MX" dirty="0"/>
              <a:t>: ≥ 65 </a:t>
            </a:r>
            <a:r>
              <a:rPr lang="es-MX" dirty="0" err="1"/>
              <a:t>pg</a:t>
            </a:r>
            <a:r>
              <a:rPr lang="es-MX" dirty="0"/>
              <a:t>/dl (S y E ˃95</a:t>
            </a:r>
            <a:r>
              <a:rPr lang="es-MX" dirty="0" smtClean="0"/>
              <a:t>%).   </a:t>
            </a:r>
            <a:endParaRPr lang="es-MX" dirty="0"/>
          </a:p>
          <a:p>
            <a:pPr marL="0" indent="0" algn="just">
              <a:buNone/>
            </a:pPr>
            <a:r>
              <a:rPr lang="es-MX" b="1" cap="all" dirty="0" smtClean="0"/>
              <a:t>Etiología:</a:t>
            </a:r>
          </a:p>
          <a:p>
            <a:pPr algn="just">
              <a:buFontTx/>
              <a:buChar char="-"/>
            </a:pPr>
            <a:r>
              <a:rPr lang="es-MX" dirty="0"/>
              <a:t>El 80 y el 85% ………….adenoma solitario</a:t>
            </a:r>
          </a:p>
          <a:p>
            <a:pPr algn="just">
              <a:buFontTx/>
              <a:buChar char="-"/>
            </a:pPr>
            <a:r>
              <a:rPr lang="es-MX" dirty="0"/>
              <a:t>4% ……………………….....adenoma doble  </a:t>
            </a:r>
          </a:p>
          <a:p>
            <a:pPr algn="just">
              <a:buFontTx/>
              <a:buChar char="-"/>
            </a:pPr>
            <a:r>
              <a:rPr lang="es-MX" dirty="0"/>
              <a:t>10%.........................hiperplasia</a:t>
            </a:r>
          </a:p>
          <a:p>
            <a:pPr algn="just">
              <a:buFontTx/>
              <a:buChar char="-"/>
            </a:pPr>
            <a:r>
              <a:rPr lang="es-MX" dirty="0"/>
              <a:t>˂1%.........................carcinomas.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</p:txBody>
      </p:sp>
      <p:pic>
        <p:nvPicPr>
          <p:cNvPr id="4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  <p:sp>
        <p:nvSpPr>
          <p:cNvPr id="5" name="4 CuadroTexto"/>
          <p:cNvSpPr txBox="1"/>
          <p:nvPr/>
        </p:nvSpPr>
        <p:spPr>
          <a:xfrm>
            <a:off x="611560" y="5877272"/>
            <a:ext cx="8532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P</a:t>
            </a:r>
            <a:r>
              <a:rPr lang="en-US" sz="1400" dirty="0" smtClean="0"/>
              <a:t>roceeding </a:t>
            </a:r>
            <a:r>
              <a:rPr lang="en-US" sz="1400" dirty="0"/>
              <a:t>of the Third </a:t>
            </a:r>
            <a:r>
              <a:rPr lang="en-US" sz="1400" dirty="0" err="1"/>
              <a:t>internacional</a:t>
            </a:r>
            <a:r>
              <a:rPr lang="en-US" sz="1400" dirty="0"/>
              <a:t> Workshop J </a:t>
            </a:r>
            <a:r>
              <a:rPr lang="en-US" sz="1400" dirty="0" err="1"/>
              <a:t>clin</a:t>
            </a:r>
            <a:r>
              <a:rPr lang="en-US" sz="1400" dirty="0"/>
              <a:t> </a:t>
            </a:r>
            <a:r>
              <a:rPr lang="en-US" sz="1400" dirty="0" err="1"/>
              <a:t>endocrinol</a:t>
            </a:r>
            <a:r>
              <a:rPr lang="en-US" sz="1400" dirty="0"/>
              <a:t>  </a:t>
            </a:r>
            <a:r>
              <a:rPr lang="en-US" sz="1400" dirty="0" err="1"/>
              <a:t>metb</a:t>
            </a:r>
            <a:r>
              <a:rPr lang="en-US" sz="1400" dirty="0"/>
              <a:t> 2009,  94(2): 351-365</a:t>
            </a:r>
            <a:endParaRPr lang="es-MX" sz="1400" dirty="0"/>
          </a:p>
          <a:p>
            <a:pPr lvl="0"/>
            <a:r>
              <a:rPr lang="es-ES" sz="1400" dirty="0">
                <a:hlinkClick r:id="rId3"/>
              </a:rPr>
              <a:t>www.cenectec.salud.gob.mx/interior/gpc.html</a:t>
            </a:r>
            <a:endParaRPr lang="es-MX" sz="1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6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TRATAMIENTO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El tratamiento definitivo </a:t>
            </a:r>
            <a:r>
              <a:rPr lang="es-MX" dirty="0" smtClean="0"/>
              <a:t>es quirúrgico.</a:t>
            </a:r>
          </a:p>
          <a:p>
            <a:pPr marL="0" indent="0" algn="just">
              <a:buNone/>
            </a:pPr>
            <a:endParaRPr lang="es-MX" dirty="0" smtClean="0"/>
          </a:p>
          <a:p>
            <a:pPr algn="just"/>
            <a:r>
              <a:rPr lang="es-MX" dirty="0" smtClean="0"/>
              <a:t>La </a:t>
            </a:r>
            <a:r>
              <a:rPr lang="es-MX" dirty="0"/>
              <a:t>exploración </a:t>
            </a:r>
            <a:r>
              <a:rPr lang="es-MX" dirty="0" smtClean="0"/>
              <a:t>bilateral:  identificación </a:t>
            </a:r>
            <a:r>
              <a:rPr lang="es-MX" dirty="0"/>
              <a:t>de las 4 paratiroides, es el estándar de oro </a:t>
            </a:r>
            <a:r>
              <a:rPr lang="es-MX" dirty="0" smtClean="0"/>
              <a:t>con </a:t>
            </a:r>
            <a:r>
              <a:rPr lang="es-MX" dirty="0"/>
              <a:t>un porcentaje de éxito del </a:t>
            </a:r>
            <a:r>
              <a:rPr lang="es-MX" dirty="0" smtClean="0"/>
              <a:t>95%, con </a:t>
            </a:r>
            <a:r>
              <a:rPr lang="es-MX" dirty="0"/>
              <a:t>la resección del </a:t>
            </a:r>
            <a:r>
              <a:rPr lang="es-MX" dirty="0" smtClean="0"/>
              <a:t>adenoma (s) o </a:t>
            </a:r>
            <a:r>
              <a:rPr lang="es-MX" dirty="0"/>
              <a:t>resección subtotal de 3 ½ glándulas en hiperplasia paratiroidea</a:t>
            </a:r>
            <a:r>
              <a:rPr lang="es-MX" dirty="0" smtClean="0"/>
              <a:t>.</a:t>
            </a:r>
          </a:p>
          <a:p>
            <a:pPr algn="just"/>
            <a:r>
              <a:rPr lang="es-MX" dirty="0" smtClean="0"/>
              <a:t>35-40 gr….</a:t>
            </a:r>
          </a:p>
          <a:p>
            <a:pPr algn="just"/>
            <a:r>
              <a:rPr lang="es-MX" dirty="0" smtClean="0"/>
              <a:t>TRATAMIENTO MEDICO….. </a:t>
            </a:r>
            <a:endParaRPr lang="es-MX" dirty="0"/>
          </a:p>
        </p:txBody>
      </p:sp>
      <p:pic>
        <p:nvPicPr>
          <p:cNvPr id="4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  <p:sp>
        <p:nvSpPr>
          <p:cNvPr id="5" name="4 CuadroTexto"/>
          <p:cNvSpPr txBox="1"/>
          <p:nvPr/>
        </p:nvSpPr>
        <p:spPr>
          <a:xfrm>
            <a:off x="611560" y="5877272"/>
            <a:ext cx="85324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/>
              <a:t>J. </a:t>
            </a:r>
            <a:r>
              <a:rPr lang="en-US" sz="1400" dirty="0" err="1"/>
              <a:t>Clin</a:t>
            </a:r>
            <a:r>
              <a:rPr lang="en-US" sz="1400" dirty="0"/>
              <a:t> </a:t>
            </a:r>
            <a:r>
              <a:rPr lang="en-US" sz="1400" dirty="0" err="1"/>
              <a:t>endocrinol</a:t>
            </a:r>
            <a:r>
              <a:rPr lang="en-US" sz="1400" dirty="0"/>
              <a:t> </a:t>
            </a:r>
            <a:r>
              <a:rPr lang="en-US" sz="1400" dirty="0" err="1"/>
              <a:t>metb</a:t>
            </a:r>
            <a:r>
              <a:rPr lang="en-US" sz="1400" dirty="0"/>
              <a:t> </a:t>
            </a:r>
            <a:r>
              <a:rPr lang="en-US" sz="1400" dirty="0" err="1"/>
              <a:t>february</a:t>
            </a:r>
            <a:r>
              <a:rPr lang="en-US" sz="1400" dirty="0"/>
              <a:t> </a:t>
            </a:r>
            <a:r>
              <a:rPr lang="en-US" sz="1400" dirty="0" smtClean="0"/>
              <a:t>2011, </a:t>
            </a:r>
            <a:r>
              <a:rPr lang="en-US" sz="1400" dirty="0"/>
              <a:t>94(2): 335-339</a:t>
            </a:r>
            <a:endParaRPr lang="es-MX" sz="1400" dirty="0"/>
          </a:p>
          <a:p>
            <a:pPr lvl="0"/>
            <a:r>
              <a:rPr lang="es-MX" sz="1400" dirty="0" err="1"/>
              <a:t>The</a:t>
            </a:r>
            <a:r>
              <a:rPr lang="es-MX" sz="1400" dirty="0"/>
              <a:t> </a:t>
            </a:r>
            <a:r>
              <a:rPr lang="es-MX" sz="1400" dirty="0" err="1"/>
              <a:t>Journal</a:t>
            </a:r>
            <a:r>
              <a:rPr lang="es-MX" sz="1400" dirty="0"/>
              <a:t> Of </a:t>
            </a:r>
            <a:r>
              <a:rPr lang="es-MX" sz="1400" dirty="0" err="1"/>
              <a:t>clinical</a:t>
            </a:r>
            <a:r>
              <a:rPr lang="es-MX" sz="1400" dirty="0"/>
              <a:t> </a:t>
            </a:r>
            <a:r>
              <a:rPr lang="es-MX" sz="1400" dirty="0" err="1"/>
              <a:t>Endocrinology</a:t>
            </a:r>
            <a:r>
              <a:rPr lang="es-MX" sz="1400" dirty="0"/>
              <a:t> and </a:t>
            </a:r>
            <a:r>
              <a:rPr lang="es-MX" sz="1400" dirty="0" err="1"/>
              <a:t>metabolism</a:t>
            </a:r>
            <a:r>
              <a:rPr lang="es-MX" sz="1400" dirty="0"/>
              <a:t> 2009 ; 92 (8) 3114, 3121</a:t>
            </a:r>
            <a:r>
              <a:rPr lang="es-MX" sz="1400" dirty="0" smtClean="0"/>
              <a:t>.</a:t>
            </a:r>
          </a:p>
          <a:p>
            <a:r>
              <a:rPr lang="es-ES" sz="1400" dirty="0" err="1"/>
              <a:t>Endocrinol</a:t>
            </a:r>
            <a:r>
              <a:rPr lang="es-ES" sz="1400" dirty="0"/>
              <a:t> </a:t>
            </a:r>
            <a:r>
              <a:rPr lang="es-ES" sz="1400" dirty="0" err="1"/>
              <a:t>Nutr</a:t>
            </a:r>
            <a:r>
              <a:rPr lang="es-ES" sz="1400" dirty="0"/>
              <a:t>. 2009;56(</a:t>
            </a:r>
            <a:r>
              <a:rPr lang="es-ES" sz="1400" dirty="0" err="1"/>
              <a:t>Supl</a:t>
            </a:r>
            <a:r>
              <a:rPr lang="es-ES" sz="1400" dirty="0"/>
              <a:t> 1):20-8</a:t>
            </a:r>
            <a:endParaRPr lang="es-MX" sz="1400" dirty="0"/>
          </a:p>
          <a:p>
            <a:pPr lvl="0"/>
            <a:r>
              <a:rPr lang="es-MX" sz="1400" dirty="0" smtClean="0"/>
              <a:t> </a:t>
            </a:r>
            <a:endParaRPr lang="es-MX" sz="1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425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OBJETIVO GENERAL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Determinar </a:t>
            </a:r>
            <a:r>
              <a:rPr lang="es-MX" dirty="0"/>
              <a:t>la respuesta bioquímica  posterior a paratiroidectomia de los pacientes con hiperparatiroidismo primario en la Unidad Médica de Alta Especialidad 14 “Adolfo Ruiz Cortines “  del Instituto Mexicano del Seguro Social.</a:t>
            </a:r>
          </a:p>
        </p:txBody>
      </p:sp>
      <p:pic>
        <p:nvPicPr>
          <p:cNvPr id="4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3748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ESPECIFICOS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s-ES" dirty="0"/>
              <a:t>E</a:t>
            </a:r>
            <a:r>
              <a:rPr lang="es-ES" dirty="0" smtClean="0"/>
              <a:t>dad </a:t>
            </a:r>
            <a:r>
              <a:rPr lang="es-ES" dirty="0"/>
              <a:t>de diagnóstico media de la enfermedad.</a:t>
            </a:r>
            <a:endParaRPr lang="es-MX" dirty="0"/>
          </a:p>
          <a:p>
            <a:pPr lvl="0" algn="just"/>
            <a:r>
              <a:rPr lang="es-ES" dirty="0"/>
              <a:t>Identificar en qué género es más frecuente la enfermedad.</a:t>
            </a:r>
            <a:endParaRPr lang="es-MX" dirty="0"/>
          </a:p>
          <a:p>
            <a:pPr lvl="0" algn="just"/>
            <a:r>
              <a:rPr lang="es-ES" dirty="0"/>
              <a:t>Conocer cuáles son los síntomas y signos más frecuentes de la enfermedad.</a:t>
            </a:r>
            <a:endParaRPr lang="es-MX" dirty="0"/>
          </a:p>
          <a:p>
            <a:pPr lvl="0" algn="just"/>
            <a:r>
              <a:rPr lang="es-ES" dirty="0"/>
              <a:t>Identificar la concentración media de calcio preoperatoria y postoperatoria</a:t>
            </a:r>
            <a:endParaRPr lang="es-MX" dirty="0"/>
          </a:p>
          <a:p>
            <a:pPr lvl="0" algn="just"/>
            <a:r>
              <a:rPr lang="es-ES" dirty="0"/>
              <a:t>Identificar la concentración media de PTH preoperatoria y postoperatoria</a:t>
            </a:r>
            <a:endParaRPr lang="es-MX" dirty="0"/>
          </a:p>
          <a:p>
            <a:pPr lvl="0" algn="just"/>
            <a:r>
              <a:rPr lang="es-ES" dirty="0"/>
              <a:t>Identificar causa </a:t>
            </a:r>
            <a:r>
              <a:rPr lang="es-ES" dirty="0" smtClean="0"/>
              <a:t>más </a:t>
            </a:r>
            <a:r>
              <a:rPr lang="es-ES" dirty="0"/>
              <a:t>frecuente de indicación para tratamiento quirúrgico del Hiperparatiroidismo primario. </a:t>
            </a:r>
            <a:endParaRPr lang="es-MX" dirty="0"/>
          </a:p>
          <a:p>
            <a:pPr lvl="0" algn="just"/>
            <a:r>
              <a:rPr lang="es-ES" dirty="0"/>
              <a:t>Determinar las complicaciones postoperatorias por paratiroidectomia</a:t>
            </a:r>
            <a:endParaRPr lang="es-MX" dirty="0"/>
          </a:p>
          <a:p>
            <a:pPr lvl="0" algn="just"/>
            <a:r>
              <a:rPr lang="es-ES" dirty="0"/>
              <a:t>Determinar el número de días de estancia intrahospitalaria en los que permanece en la unidad los pacientes </a:t>
            </a:r>
            <a:r>
              <a:rPr lang="es-ES" dirty="0" err="1"/>
              <a:t>postoperados</a:t>
            </a:r>
            <a:r>
              <a:rPr lang="es-ES" dirty="0"/>
              <a:t> de paratiroidectomia</a:t>
            </a:r>
            <a:endParaRPr lang="es-MX" dirty="0"/>
          </a:p>
          <a:p>
            <a:pPr lvl="0" algn="just"/>
            <a:r>
              <a:rPr lang="es-ES" dirty="0"/>
              <a:t>Determinar diagnostico histopatológico </a:t>
            </a:r>
            <a:r>
              <a:rPr lang="es-ES" dirty="0" smtClean="0"/>
              <a:t>más </a:t>
            </a:r>
            <a:r>
              <a:rPr lang="es-ES" dirty="0"/>
              <a:t>frecuente</a:t>
            </a:r>
            <a:endParaRPr lang="es-MX" dirty="0"/>
          </a:p>
          <a:p>
            <a:pPr lvl="0" algn="just"/>
            <a:r>
              <a:rPr lang="es-ES" dirty="0"/>
              <a:t>Determinar la </a:t>
            </a:r>
            <a:r>
              <a:rPr lang="es-ES" dirty="0" smtClean="0"/>
              <a:t>correlación </a:t>
            </a:r>
            <a:r>
              <a:rPr lang="es-ES" dirty="0"/>
              <a:t>entre hallazgos de </a:t>
            </a:r>
            <a:r>
              <a:rPr lang="es-ES" dirty="0" err="1"/>
              <a:t>gamagrama</a:t>
            </a:r>
            <a:r>
              <a:rPr lang="es-ES" dirty="0"/>
              <a:t> con </a:t>
            </a:r>
            <a:r>
              <a:rPr lang="es-ES" dirty="0" err="1"/>
              <a:t>Tec</a:t>
            </a:r>
            <a:r>
              <a:rPr lang="es-ES" dirty="0"/>
              <a:t> 99- MIBI con los hallazgos quirúrgico y reporte histopatológico. </a:t>
            </a:r>
            <a:endParaRPr lang="es-MX" dirty="0"/>
          </a:p>
          <a:p>
            <a:pPr lvl="0" algn="just"/>
            <a:r>
              <a:rPr lang="es-ES" dirty="0"/>
              <a:t>Determinar numero de </a:t>
            </a:r>
            <a:r>
              <a:rPr lang="es-ES" dirty="0" err="1"/>
              <a:t>reintervenciones</a:t>
            </a:r>
            <a:r>
              <a:rPr lang="es-ES" dirty="0"/>
              <a:t> por falta de respuesta a tratamiento quirúrgico inicial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747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all" dirty="0" smtClean="0"/>
              <a:t>Material y métodos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Estudio </a:t>
            </a:r>
            <a:r>
              <a:rPr lang="es-MX" dirty="0"/>
              <a:t>retrospectivo, longitudinal, descriptivo. Se incluyeron 49 pacientes con </a:t>
            </a:r>
            <a:r>
              <a:rPr lang="es-MX" dirty="0" smtClean="0"/>
              <a:t>HPP </a:t>
            </a:r>
            <a:r>
              <a:rPr lang="es-MX" dirty="0"/>
              <a:t>sometidos a paratiroidectomia de enero del 2008 a junio del 2013.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Se </a:t>
            </a:r>
            <a:r>
              <a:rPr lang="es-MX" dirty="0"/>
              <a:t>realizó estadística descriptiva </a:t>
            </a:r>
            <a:r>
              <a:rPr lang="es-MX" dirty="0" smtClean="0"/>
              <a:t>con presentación </a:t>
            </a:r>
            <a:r>
              <a:rPr lang="es-MX" dirty="0"/>
              <a:t>de frecuencias y porcentajes para variables cualitativas y promedios y desviación estándar para las variables cuantitativas. </a:t>
            </a:r>
          </a:p>
          <a:p>
            <a:pPr algn="just"/>
            <a:endParaRPr lang="es-MX" dirty="0"/>
          </a:p>
        </p:txBody>
      </p:sp>
      <p:pic>
        <p:nvPicPr>
          <p:cNvPr id="4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804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07361"/>
            <a:ext cx="8064896" cy="457396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Predomino el sexo </a:t>
            </a:r>
            <a:r>
              <a:rPr lang="es-MX" dirty="0"/>
              <a:t>femenino: 2.2: 1,  </a:t>
            </a:r>
            <a:r>
              <a:rPr lang="es-MX" dirty="0" smtClean="0"/>
              <a:t>34 M ( </a:t>
            </a:r>
            <a:r>
              <a:rPr lang="es-MX" dirty="0"/>
              <a:t>69.39%) y 15 </a:t>
            </a:r>
            <a:r>
              <a:rPr lang="es-MX" dirty="0" smtClean="0"/>
              <a:t>H (30.61</a:t>
            </a:r>
            <a:r>
              <a:rPr lang="es-MX" dirty="0"/>
              <a:t>%) </a:t>
            </a:r>
          </a:p>
          <a:p>
            <a:pPr marL="0" indent="0" algn="just">
              <a:buNone/>
            </a:pPr>
            <a:r>
              <a:rPr lang="es-MX" dirty="0" smtClean="0"/>
              <a:t>Edad </a:t>
            </a:r>
            <a:r>
              <a:rPr lang="es-MX" dirty="0"/>
              <a:t>promedio: 42.89 años </a:t>
            </a:r>
            <a:r>
              <a:rPr lang="es-MX" dirty="0" smtClean="0"/>
              <a:t>(rango 16- </a:t>
            </a:r>
            <a:r>
              <a:rPr lang="es-MX" dirty="0"/>
              <a:t>74 años) </a:t>
            </a:r>
          </a:p>
          <a:p>
            <a:pPr marL="0" indent="0">
              <a:buNone/>
            </a:pPr>
            <a:r>
              <a:rPr lang="es-MX" dirty="0" smtClean="0"/>
              <a:t>Principal manifestación clínica: nefrolitiasis en 44 (89.79%).</a:t>
            </a:r>
          </a:p>
          <a:p>
            <a:pPr marL="0" indent="0">
              <a:buNone/>
            </a:pPr>
            <a:r>
              <a:rPr lang="es-MX" dirty="0" smtClean="0"/>
              <a:t>Principal indicación quirúrgica: nefrolitiasis en 40 (81.63%).</a:t>
            </a:r>
          </a:p>
          <a:p>
            <a:pPr marL="0" indent="0">
              <a:buNone/>
            </a:pPr>
            <a:r>
              <a:rPr lang="es-MX" dirty="0"/>
              <a:t>USG: </a:t>
            </a:r>
            <a:r>
              <a:rPr lang="es-MX" dirty="0" smtClean="0"/>
              <a:t>en 18 pacientes (36.73</a:t>
            </a:r>
            <a:r>
              <a:rPr lang="es-MX" dirty="0"/>
              <a:t>%) 7 correlación,  en 3 no, en 8 normal.</a:t>
            </a:r>
          </a:p>
          <a:p>
            <a:pPr marL="0" indent="0">
              <a:buNone/>
            </a:pPr>
            <a:r>
              <a:rPr lang="es-MX" dirty="0" smtClean="0"/>
              <a:t>DMO</a:t>
            </a:r>
            <a:r>
              <a:rPr lang="es-MX" dirty="0"/>
              <a:t>: </a:t>
            </a:r>
            <a:r>
              <a:rPr lang="es-MX" dirty="0" smtClean="0"/>
              <a:t>en 20 pacientes  </a:t>
            </a:r>
            <a:r>
              <a:rPr lang="es-MX" dirty="0"/>
              <a:t>(40.81%)  6 (12.24%) osteoporosis.  3L, 2F, 1 </a:t>
            </a:r>
            <a:r>
              <a:rPr lang="es-MX" dirty="0" smtClean="0"/>
              <a:t>ambos</a:t>
            </a:r>
          </a:p>
          <a:p>
            <a:pPr marL="0" indent="0">
              <a:buNone/>
            </a:pPr>
            <a:r>
              <a:rPr lang="es-MX" dirty="0"/>
              <a:t>48 pacientes con </a:t>
            </a:r>
            <a:r>
              <a:rPr lang="es-MX" dirty="0" err="1"/>
              <a:t>gamagrama</a:t>
            </a:r>
            <a:r>
              <a:rPr lang="es-MX" dirty="0"/>
              <a:t> sestamibi-99 en los cuales: </a:t>
            </a:r>
          </a:p>
          <a:p>
            <a:r>
              <a:rPr lang="es-MX" dirty="0"/>
              <a:t>27 ( 55.10%) correlación hallazgos:  7 </a:t>
            </a:r>
            <a:r>
              <a:rPr lang="es-MX" dirty="0" err="1"/>
              <a:t>reintervenidos</a:t>
            </a:r>
            <a:endParaRPr lang="es-MX" dirty="0"/>
          </a:p>
          <a:p>
            <a:r>
              <a:rPr lang="es-MX" dirty="0"/>
              <a:t>21 ( 42%) no hubo correlación: 8 </a:t>
            </a:r>
            <a:r>
              <a:rPr lang="es-MX" dirty="0" err="1"/>
              <a:t>reintervenidos</a:t>
            </a:r>
            <a:r>
              <a:rPr lang="es-MX" dirty="0"/>
              <a:t>. </a:t>
            </a:r>
          </a:p>
          <a:p>
            <a:pPr marL="0" indent="0">
              <a:buNone/>
            </a:pPr>
            <a:r>
              <a:rPr lang="es-MX" dirty="0"/>
              <a:t>Principal sitio de </a:t>
            </a:r>
            <a:r>
              <a:rPr lang="es-MX" dirty="0" smtClean="0"/>
              <a:t>captación,  </a:t>
            </a:r>
            <a:r>
              <a:rPr lang="es-MX" dirty="0"/>
              <a:t>en </a:t>
            </a:r>
            <a:r>
              <a:rPr lang="es-MX" dirty="0" smtClean="0"/>
              <a:t>topografía </a:t>
            </a:r>
            <a:r>
              <a:rPr lang="es-MX" dirty="0"/>
              <a:t>de paratiroides inferior derecha en 22( 41.50%) </a:t>
            </a:r>
            <a:r>
              <a:rPr lang="es-MX" dirty="0" smtClean="0"/>
              <a:t> </a:t>
            </a:r>
            <a:endParaRPr lang="es-MX" dirty="0"/>
          </a:p>
          <a:p>
            <a:r>
              <a:rPr lang="es-MX" dirty="0"/>
              <a:t>En 25 (51.02%)  sin complicaciones</a:t>
            </a:r>
          </a:p>
          <a:p>
            <a:r>
              <a:rPr lang="es-MX" dirty="0"/>
              <a:t>En 24 (48.97%) con complicaciones: </a:t>
            </a:r>
            <a:r>
              <a:rPr lang="es-MX" dirty="0" smtClean="0"/>
              <a:t>la principal hipocalcemia transitoria en 16 pacientes (32.655).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                                                   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2493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0912" y="692696"/>
            <a:ext cx="8229600" cy="720080"/>
          </a:xfrm>
        </p:spPr>
        <p:txBody>
          <a:bodyPr>
            <a:normAutofit/>
          </a:bodyPr>
          <a:lstStyle/>
          <a:p>
            <a:r>
              <a:rPr lang="es-MX" b="1" cap="all" dirty="0" smtClean="0"/>
              <a:t>Resultados</a:t>
            </a:r>
            <a:endParaRPr lang="es-MX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7038" y="4489956"/>
            <a:ext cx="762749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2525" algn="l"/>
              </a:tabLst>
            </a:pP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2525" algn="l"/>
              </a:tabLst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982309"/>
              </p:ext>
            </p:extLst>
          </p:nvPr>
        </p:nvGraphicFramePr>
        <p:xfrm>
          <a:off x="1043610" y="2276872"/>
          <a:ext cx="7128790" cy="2589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6"/>
                <a:gridCol w="979310"/>
                <a:gridCol w="1612978"/>
                <a:gridCol w="1080120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Preoperatorio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Postoperatorio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Promedio 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Desviación estándar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Promedio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Desviación estándar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Calcio sérico(mg/dl)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11.02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1.75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9.02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1.32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Paratohormona</a:t>
                      </a: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s-MX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pg</a:t>
                      </a: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/dl)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310.80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346.39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134.13</a:t>
                      </a:r>
                      <a:endParaRPr lang="es-MX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202.9</a:t>
                      </a: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MX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Fosforo (mg/dl)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2.85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1.28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3.21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0.83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00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cap="all" dirty="0"/>
              <a:t>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6196"/>
              </p:ext>
            </p:extLst>
          </p:nvPr>
        </p:nvGraphicFramePr>
        <p:xfrm>
          <a:off x="1428328" y="21328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960"/>
                <a:gridCol w="1584176"/>
                <a:gridCol w="1823864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MX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nivel PTH postoperatoria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Frecuencia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Proporción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PTH normal (10-65pg/dl)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24.48%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PTH elevada (˃65pg/dl)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33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>
                          <a:effectLst/>
                          <a:highlight>
                            <a:srgbClr val="FF0000"/>
                          </a:highlight>
                          <a:latin typeface="Arial"/>
                          <a:ea typeface="Calibri"/>
                          <a:cs typeface="Times New Roman"/>
                        </a:rPr>
                        <a:t>67.34%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Sin PTH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8.16%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49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1152525" algn="l"/>
                        </a:tabLst>
                      </a:pPr>
                      <a:r>
                        <a:rPr lang="es-MX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4797152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Calcio sérico postoperatorio inmediato: </a:t>
            </a:r>
          </a:p>
          <a:p>
            <a:r>
              <a:rPr lang="es-MX" dirty="0" smtClean="0"/>
              <a:t>6 (12.24%): hipercalcemia, 16 ( 32.65%)hipocalcemia, 27 (55.10% </a:t>
            </a:r>
            <a:r>
              <a:rPr lang="es-MX" dirty="0" err="1" smtClean="0"/>
              <a:t>Nl</a:t>
            </a:r>
            <a:r>
              <a:rPr lang="es-MX" dirty="0" smtClean="0"/>
              <a:t>)</a:t>
            </a:r>
          </a:p>
          <a:p>
            <a:r>
              <a:rPr lang="es-MX" dirty="0" smtClean="0"/>
              <a:t>15 (30.61%): </a:t>
            </a:r>
            <a:r>
              <a:rPr lang="es-MX" dirty="0" err="1" smtClean="0"/>
              <a:t>Reintervenidos</a:t>
            </a:r>
            <a:r>
              <a:rPr lang="es-MX" dirty="0" smtClean="0"/>
              <a:t> al momento del estudio. </a:t>
            </a:r>
            <a:endParaRPr lang="es-MX" dirty="0"/>
          </a:p>
        </p:txBody>
      </p:sp>
      <p:pic>
        <p:nvPicPr>
          <p:cNvPr id="7" name="Picture 2" descr="E:\paratiro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07" y="44624"/>
            <a:ext cx="1959289" cy="144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35339499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TC102455610[[fn=Otoño]]</Template>
  <TotalTime>1952</TotalTime>
  <Words>703</Words>
  <Application>Microsoft Office PowerPoint</Application>
  <PresentationFormat>Presentación en pantalla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Autumn</vt:lpstr>
      <vt:lpstr>                UNIVERSIDAD VERACRUZANA FACULTAD DE MEDICINA DIVISION DE POSGRADO INSTITUTO MEXICANO DEL SEGURO SOCIAL  UNIDAD MEDICA DE ALTA ESPECIALIDAD 14   “ADOLFO RUIZ CORTINES”       RESPUESTA A EL TRATAMIENTO QUIRURGICO EN PACIENTES CON HIPERPARATIROIDISMO PRIMARIO. SERIE DE CASOS.    TESIS    QUE PARA OBTENER EL TITULO DE     CIRUGIA GENERAL    PRESENTA:   Dra. Avigail Soveida Velasco Morales    ASESORES:    Dr. Felipe González Velázquez investigador asociado, división de investigación  Dr. Celestino López Landa Médico Adscrito al servicio de Cirugía General </vt:lpstr>
      <vt:lpstr>INTRODUCCIÓN</vt:lpstr>
      <vt:lpstr>TRATAMIENTO</vt:lpstr>
      <vt:lpstr>OBJETIVO GENERAL</vt:lpstr>
      <vt:lpstr>OBJETIVOS ESPECIFICOS</vt:lpstr>
      <vt:lpstr>Material y métodos</vt:lpstr>
      <vt:lpstr>RESULTADOS </vt:lpstr>
      <vt:lpstr>Resultados</vt:lpstr>
      <vt:lpstr>Resultados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VERACRUZANA FACULTAD DE MEDICINA DIVISION DE POSGRADO INSTITUTO MEXICANO DEL SEGURO SOCIAL  UNIDAD MEDICA DE ALTA ESPECIALIDAD 14   “ADOLFO RUIZ CORTINES”       RESPUESTA A EL TRATAMIENTO QUIRURGICO EN PACIENTES CON HIPERPARATIROIDISMO PRIMARIO. SERIE DE CASOS.    TESIS    QUE PARA OBTENER EL TITULO DE     CIRUGIA GENERAL    PRESENTA:   Dra. Avigail Soveida Velasco Morales    ASESORES:    Dr. Felipe González Velázquez investigador asociado, división de investigación  Dr. Celestino López Landa Médico Adscrito al servicio de Cirugía General</dc:title>
  <dc:creator>fidel lopez</dc:creator>
  <cp:lastModifiedBy>fidel lopez</cp:lastModifiedBy>
  <cp:revision>72</cp:revision>
  <dcterms:created xsi:type="dcterms:W3CDTF">2014-02-06T21:53:41Z</dcterms:created>
  <dcterms:modified xsi:type="dcterms:W3CDTF">2014-03-08T13:08:24Z</dcterms:modified>
</cp:coreProperties>
</file>