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2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3" r:id="rId13"/>
    <p:sldId id="274" r:id="rId14"/>
    <p:sldId id="275" r:id="rId15"/>
    <p:sldId id="276" r:id="rId16"/>
    <p:sldId id="277" r:id="rId17"/>
    <p:sldId id="278" r:id="rId18"/>
    <p:sldId id="269" r:id="rId19"/>
    <p:sldId id="270" r:id="rId20"/>
    <p:sldId id="27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99815" y="124447"/>
            <a:ext cx="8915399" cy="1974810"/>
          </a:xfrm>
        </p:spPr>
        <p:txBody>
          <a:bodyPr>
            <a:normAutofit/>
          </a:bodyPr>
          <a:lstStyle/>
          <a:p>
            <a:pPr algn="ctr"/>
            <a:r>
              <a:rPr lang="es-MX" sz="2200" b="1" dirty="0"/>
              <a:t>I</a:t>
            </a:r>
            <a:r>
              <a:rPr lang="es-MX" sz="2200" b="1" dirty="0" smtClean="0"/>
              <a:t>NSTITUTO </a:t>
            </a:r>
            <a:r>
              <a:rPr lang="es-MX" sz="2200" b="1" dirty="0"/>
              <a:t>MEXICANO DEL SEGURO SOCIAL </a:t>
            </a:r>
            <a:br>
              <a:rPr lang="es-MX" sz="2200" b="1" dirty="0"/>
            </a:br>
            <a:r>
              <a:rPr lang="es-MX" sz="2200" b="1" dirty="0"/>
              <a:t>UNIVERSIDAD VERACRUZANA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54361" y="1790164"/>
            <a:ext cx="8915399" cy="4906850"/>
          </a:xfrm>
        </p:spPr>
        <p:txBody>
          <a:bodyPr/>
          <a:lstStyle/>
          <a:p>
            <a:pPr algn="ctr"/>
            <a:r>
              <a:rPr lang="es-MX" sz="2000" b="1" dirty="0"/>
              <a:t>Características clínicas y epidemiológicas de los pacientes diabéticos tipo II con retinopatía adscritos a la UMF 66 Xalapa</a:t>
            </a:r>
          </a:p>
          <a:p>
            <a:pPr algn="ctr"/>
            <a:endParaRPr lang="es-MX" dirty="0" smtClean="0"/>
          </a:p>
          <a:p>
            <a:pPr algn="just"/>
            <a:r>
              <a:rPr lang="es-MX" b="1" dirty="0" smtClean="0"/>
              <a:t>Investigador principal</a:t>
            </a:r>
            <a:r>
              <a:rPr lang="es-MX" dirty="0" smtClean="0"/>
              <a:t>: </a:t>
            </a:r>
            <a:r>
              <a:rPr lang="es-MX" dirty="0"/>
              <a:t>Montoya Castillo José Ricardo. </a:t>
            </a:r>
            <a:endParaRPr lang="es-MX" dirty="0" smtClean="0"/>
          </a:p>
          <a:p>
            <a:pPr algn="just"/>
            <a:endParaRPr lang="es-MX" dirty="0"/>
          </a:p>
          <a:p>
            <a:pPr algn="just"/>
            <a:r>
              <a:rPr lang="es-MX" b="1" dirty="0" smtClean="0"/>
              <a:t>Asesor metodológico</a:t>
            </a:r>
            <a:r>
              <a:rPr lang="es-MX" dirty="0" smtClean="0"/>
              <a:t>: </a:t>
            </a:r>
            <a:r>
              <a:rPr lang="es-MX" dirty="0"/>
              <a:t>Dra. Rosalba Mendoza Rivera. </a:t>
            </a:r>
            <a:endParaRPr lang="es-MX" dirty="0" smtClean="0"/>
          </a:p>
          <a:p>
            <a:pPr algn="just"/>
            <a:endParaRPr lang="es-MX" dirty="0" smtClean="0"/>
          </a:p>
          <a:p>
            <a:pPr algn="just"/>
            <a:r>
              <a:rPr lang="es-MX" b="1" dirty="0" smtClean="0"/>
              <a:t>Asesor clínico</a:t>
            </a:r>
            <a:r>
              <a:rPr lang="es-MX" dirty="0" smtClean="0"/>
              <a:t>: </a:t>
            </a:r>
            <a:r>
              <a:rPr lang="es-MX" dirty="0"/>
              <a:t>Dra. Beatriz Peña Aguilar.</a:t>
            </a:r>
          </a:p>
          <a:p>
            <a:pPr algn="just"/>
            <a:r>
              <a:rPr lang="es-MX" dirty="0" smtClean="0"/>
              <a:t>                          Dr</a:t>
            </a:r>
            <a:r>
              <a:rPr lang="es-MX" dirty="0"/>
              <a:t>. Juan José L Parra Limón</a:t>
            </a:r>
            <a:r>
              <a:rPr lang="es-MX" dirty="0" smtClean="0"/>
              <a:t>.</a:t>
            </a:r>
          </a:p>
          <a:p>
            <a:pPr algn="just"/>
            <a:endParaRPr lang="es-MX" dirty="0" smtClean="0"/>
          </a:p>
          <a:p>
            <a:pPr algn="just"/>
            <a:r>
              <a:rPr lang="es-MX" b="1" dirty="0" smtClean="0"/>
              <a:t>Asesor estadístico</a:t>
            </a:r>
            <a:r>
              <a:rPr lang="es-MX" dirty="0" smtClean="0"/>
              <a:t>: </a:t>
            </a:r>
            <a:r>
              <a:rPr lang="es-MX" dirty="0"/>
              <a:t>Lic. Héctor Guadalupe González Contreras. </a:t>
            </a:r>
          </a:p>
          <a:p>
            <a:pPr algn="just"/>
            <a:endParaRPr lang="es-MX" dirty="0"/>
          </a:p>
          <a:p>
            <a:pPr algn="just"/>
            <a:endParaRPr lang="es-MX" dirty="0"/>
          </a:p>
          <a:p>
            <a:pPr algn="just"/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891" y="124446"/>
            <a:ext cx="1416322" cy="142832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31085" y="124446"/>
            <a:ext cx="1473527" cy="1428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81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50898"/>
          </a:xfrm>
        </p:spPr>
        <p:txBody>
          <a:bodyPr/>
          <a:lstStyle/>
          <a:p>
            <a:r>
              <a:rPr lang="es-MX" dirty="0" smtClean="0"/>
              <a:t>Selección de pacientes: </a:t>
            </a:r>
            <a:endParaRPr lang="es-MX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4371066"/>
              </p:ext>
            </p:extLst>
          </p:nvPr>
        </p:nvGraphicFramePr>
        <p:xfrm>
          <a:off x="2253804" y="1571224"/>
          <a:ext cx="9543243" cy="5077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1081"/>
                <a:gridCol w="3181081"/>
                <a:gridCol w="3181081"/>
              </a:tblGrid>
              <a:tr h="1207394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 smtClean="0"/>
                        <a:t>Criterios de inclusión: 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 smtClean="0"/>
                        <a:t>Criterios de exclusión: 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 smtClean="0"/>
                        <a:t>Criterios de eliminación: </a:t>
                      </a:r>
                      <a:endParaRPr lang="es-MX" sz="2400" dirty="0"/>
                    </a:p>
                  </a:txBody>
                  <a:tcPr/>
                </a:tc>
              </a:tr>
              <a:tr h="1291106">
                <a:tc>
                  <a:txBody>
                    <a:bodyPr/>
                    <a:lstStyle/>
                    <a:p>
                      <a:pPr algn="just"/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Pacientes diabéticos tipo II </a:t>
                      </a:r>
                    </a:p>
                    <a:p>
                      <a:endParaRPr lang="es-MX" dirty="0" smtClean="0"/>
                    </a:p>
                    <a:p>
                      <a:r>
                        <a:rPr lang="es-MX" sz="1600" dirty="0" smtClean="0"/>
                        <a:t>Con o sin comorbilidades.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6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Pacientes </a:t>
                      </a: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 sean alérgicos a fármaco para midriasis pupilar. 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Pacientes con pérdida de vigencia durante el periodo de estudio.</a:t>
                      </a:r>
                      <a:endParaRPr lang="es-MX" sz="1600" dirty="0"/>
                    </a:p>
                  </a:txBody>
                  <a:tcPr/>
                </a:tc>
              </a:tr>
              <a:tr h="120739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Adscritos</a:t>
                      </a:r>
                      <a:r>
                        <a:rPr lang="es-MX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la UMF No.66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Edades entre 25 y 65 años</a:t>
                      </a:r>
                      <a:r>
                        <a:rPr lang="es-MX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Pacientes con  prótesis ocular. </a:t>
                      </a:r>
                    </a:p>
                    <a:p>
                      <a:pPr algn="just"/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Pacientes con cambio de adscripción médica.</a:t>
                      </a:r>
                    </a:p>
                    <a:p>
                      <a:pPr algn="just"/>
                      <a:endParaRPr lang="es-MX" sz="1600" dirty="0"/>
                    </a:p>
                  </a:txBody>
                  <a:tcPr/>
                </a:tc>
              </a:tr>
              <a:tr h="120739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 acepten participar en el estudio. </a:t>
                      </a: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Embarazadas.</a:t>
                      </a:r>
                      <a:endParaRPr lang="es-MX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Encuesta o exploración incompleta</a:t>
                      </a:r>
                      <a:endParaRPr lang="es-MX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103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1"/>
            <a:ext cx="4407985" cy="1365161"/>
          </a:xfrm>
        </p:spPr>
        <p:txBody>
          <a:bodyPr>
            <a:normAutofit/>
          </a:bodyPr>
          <a:lstStyle/>
          <a:p>
            <a:r>
              <a:rPr lang="es-MX" sz="2800" dirty="0" smtClean="0"/>
              <a:t>Programa de trabajo. </a:t>
            </a:r>
            <a:endParaRPr 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 </a:t>
            </a:r>
          </a:p>
          <a:p>
            <a:endParaRPr lang="es-MX" dirty="0"/>
          </a:p>
        </p:txBody>
      </p:sp>
      <p:sp>
        <p:nvSpPr>
          <p:cNvPr id="54" name="Marcador de texto 53"/>
          <p:cNvSpPr>
            <a:spLocks noGrp="1"/>
          </p:cNvSpPr>
          <p:nvPr>
            <p:ph type="body" sz="half" idx="2"/>
          </p:nvPr>
        </p:nvSpPr>
        <p:spPr>
          <a:xfrm>
            <a:off x="464198" y="3006502"/>
            <a:ext cx="2819915" cy="4262436"/>
          </a:xfrm>
        </p:spPr>
        <p:txBody>
          <a:bodyPr/>
          <a:lstStyle/>
          <a:p>
            <a:endParaRPr lang="es-MX" dirty="0"/>
          </a:p>
        </p:txBody>
      </p:sp>
      <p:pic>
        <p:nvPicPr>
          <p:cNvPr id="53" name="Imagen 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2147" y="0"/>
            <a:ext cx="8379854" cy="6722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93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4868" y="103031"/>
            <a:ext cx="6478073" cy="6702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14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7746" y="81028"/>
            <a:ext cx="6297769" cy="6680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39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8046" y="315432"/>
            <a:ext cx="8469441" cy="2390149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8906" y="2599451"/>
            <a:ext cx="8288581" cy="4189916"/>
          </a:xfrm>
          <a:prstGeom prst="rect">
            <a:avLst/>
          </a:prstGeom>
        </p:spPr>
      </p:pic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499058" y="1215954"/>
            <a:ext cx="3595353" cy="4262436"/>
          </a:xfrm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3702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4868" y="119514"/>
            <a:ext cx="6415577" cy="337890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4867" y="3407715"/>
            <a:ext cx="6415577" cy="3327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49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871" y="115910"/>
            <a:ext cx="7726923" cy="665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20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212" y="146792"/>
            <a:ext cx="7121458" cy="6665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60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134713"/>
            <a:ext cx="8911687" cy="676656"/>
          </a:xfrm>
        </p:spPr>
        <p:txBody>
          <a:bodyPr/>
          <a:lstStyle/>
          <a:p>
            <a:r>
              <a:rPr lang="es-MX" dirty="0" smtClean="0"/>
              <a:t>Recursos. </a:t>
            </a:r>
            <a:endParaRPr lang="es-MX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5652563"/>
              </p:ext>
            </p:extLst>
          </p:nvPr>
        </p:nvGraphicFramePr>
        <p:xfrm>
          <a:off x="2589212" y="811369"/>
          <a:ext cx="8915400" cy="5134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5400"/>
              </a:tblGrid>
              <a:tr h="412124"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Humanos.</a:t>
                      </a:r>
                      <a:endParaRPr lang="es-MX" sz="2000" dirty="0"/>
                    </a:p>
                  </a:txBody>
                  <a:tcPr/>
                </a:tc>
              </a:tr>
              <a:tr h="832834">
                <a:tc>
                  <a:txBody>
                    <a:bodyPr/>
                    <a:lstStyle/>
                    <a:p>
                      <a:pPr lvl="0" algn="just"/>
                      <a:r>
                        <a:rPr lang="es-MX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Investigador principal</a:t>
                      </a: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Montoya Castillo José Ricardo.</a:t>
                      </a:r>
                    </a:p>
                    <a:p>
                      <a:pPr lvl="0" algn="just"/>
                      <a:r>
                        <a:rPr lang="es-MX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Asesor metodológico</a:t>
                      </a: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Dra. Rosalba Mendoza Rivera</a:t>
                      </a:r>
                    </a:p>
                    <a:p>
                      <a:pPr lvl="0" algn="just"/>
                      <a:r>
                        <a:rPr lang="es-MX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Asesor clínico</a:t>
                      </a: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Dra. Beatriz Peña Aguilar, Dr. Juan José L Parra Limón.</a:t>
                      </a:r>
                    </a:p>
                    <a:p>
                      <a:pPr algn="just"/>
                      <a:r>
                        <a:rPr lang="es-MX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Asesor estadístico</a:t>
                      </a: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Lic. Héctor Guadalupe González Contreras. </a:t>
                      </a:r>
                      <a:endParaRPr lang="es-MX" sz="1600" dirty="0"/>
                    </a:p>
                  </a:txBody>
                  <a:tcPr/>
                </a:tc>
              </a:tr>
              <a:tr h="414270">
                <a:tc>
                  <a:txBody>
                    <a:bodyPr/>
                    <a:lstStyle/>
                    <a:p>
                      <a:r>
                        <a:rPr lang="es-MX" sz="2000" b="1" dirty="0" smtClean="0">
                          <a:solidFill>
                            <a:schemeClr val="bg1"/>
                          </a:solidFill>
                        </a:rPr>
                        <a:t>Físicos.</a:t>
                      </a:r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832834">
                <a:tc>
                  <a:txBody>
                    <a:bodyPr/>
                    <a:lstStyle/>
                    <a:p>
                      <a:pPr lvl="0" algn="just"/>
                      <a:r>
                        <a:rPr lang="es-MX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Área física</a:t>
                      </a: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consultorio de  la UMF. No. 66. Que cuente con características de luz idóneas para exploración de fondo de ojo.  </a:t>
                      </a:r>
                    </a:p>
                    <a:p>
                      <a:pPr lvl="0" algn="just"/>
                      <a:r>
                        <a:rPr lang="es-MX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Formato de recolección de información</a:t>
                      </a: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cuestionario diseñado para estudio y revisión de expedientes.</a:t>
                      </a:r>
                    </a:p>
                    <a:p>
                      <a:pPr lvl="0" algn="just"/>
                      <a:r>
                        <a:rPr lang="es-MX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Papelería en general</a:t>
                      </a: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vl="0" algn="just"/>
                      <a:r>
                        <a:rPr lang="es-MX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</a:t>
                      </a: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1) para exploración oftalmológica directa: fármaco de midriasis ocular, oftalmoscopio </a:t>
                      </a:r>
                      <a:r>
                        <a:rPr lang="es-MX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welch</a:t>
                      </a: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Allyn</a:t>
                      </a: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modelo </a:t>
                      </a:r>
                      <a:r>
                        <a:rPr lang="es-MX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pocketscope</a:t>
                      </a: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junior.</a:t>
                      </a:r>
                    </a:p>
                    <a:p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2) carta de </a:t>
                      </a:r>
                      <a:r>
                        <a:rPr lang="es-MX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Snellen</a:t>
                      </a:r>
                      <a:r>
                        <a:rPr lang="es-MX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es-MX" sz="1600" dirty="0"/>
                    </a:p>
                  </a:txBody>
                  <a:tcPr/>
                </a:tc>
              </a:tr>
              <a:tr h="366190">
                <a:tc>
                  <a:txBody>
                    <a:bodyPr/>
                    <a:lstStyle/>
                    <a:p>
                      <a:r>
                        <a:rPr lang="es-MX" b="1" dirty="0" smtClean="0">
                          <a:solidFill>
                            <a:schemeClr val="bg1"/>
                          </a:solidFill>
                        </a:rPr>
                        <a:t>Financieros.</a:t>
                      </a:r>
                      <a:r>
                        <a:rPr lang="es-MX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832834">
                <a:tc>
                  <a:txBody>
                    <a:bodyPr/>
                    <a:lstStyle/>
                    <a:p>
                      <a:pPr lvl="0" algn="just"/>
                      <a:r>
                        <a:rPr lang="es-MX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Proporcionados por el investigador principal.</a:t>
                      </a:r>
                    </a:p>
                    <a:p>
                      <a:pPr algn="just"/>
                      <a:r>
                        <a:rPr lang="es-MX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solicitará  financiamiento al IMSS.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083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09231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Ética.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2326783"/>
            <a:ext cx="8915400" cy="3777622"/>
          </a:xfrm>
        </p:spPr>
        <p:txBody>
          <a:bodyPr/>
          <a:lstStyle/>
          <a:p>
            <a:pPr algn="just"/>
            <a:r>
              <a:rPr lang="es-MX" dirty="0"/>
              <a:t>Esta investigación en base al artículo 17, fracción I del Reglamento de la Ley General de Salud para la investigación en salud, investigación con riesgo </a:t>
            </a:r>
            <a:r>
              <a:rPr lang="es-MX" dirty="0" smtClean="0"/>
              <a:t>mínimo: </a:t>
            </a:r>
            <a:r>
              <a:rPr lang="es-MX" dirty="0"/>
              <a:t>estudios prospectivos que emplean el riesgo de datos a través de procedimientos comunes en exámenes físicos o psicológicos de diagnósticos o tratamiento </a:t>
            </a:r>
            <a:r>
              <a:rPr lang="es-MX" dirty="0" smtClean="0"/>
              <a:t>rutinarios.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2412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66808"/>
          </a:xfrm>
        </p:spPr>
        <p:txBody>
          <a:bodyPr/>
          <a:lstStyle/>
          <a:p>
            <a:r>
              <a:rPr lang="es-MX" dirty="0" smtClean="0"/>
              <a:t>Antecedentes: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867436"/>
            <a:ext cx="8915400" cy="439169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MX" sz="1600" dirty="0"/>
              <a:t>U</a:t>
            </a:r>
            <a:r>
              <a:rPr lang="es-MX" sz="1600" dirty="0" smtClean="0"/>
              <a:t>na </a:t>
            </a:r>
            <a:r>
              <a:rPr lang="es-MX" sz="1600" dirty="0"/>
              <a:t>de las complicaciones crónicas mas frecuentes en el paciente diabético es la retinopatía diabética que se define, como la presencia de signos </a:t>
            </a:r>
            <a:r>
              <a:rPr lang="es-MX" sz="1600" dirty="0" err="1"/>
              <a:t>microvasculares</a:t>
            </a:r>
            <a:r>
              <a:rPr lang="es-MX" sz="1600" dirty="0"/>
              <a:t> típicos en una persona con diabetes. </a:t>
            </a:r>
          </a:p>
          <a:p>
            <a:pPr marL="0" indent="0" algn="just">
              <a:buNone/>
            </a:pPr>
            <a:r>
              <a:rPr lang="es-MX" sz="1600" dirty="0"/>
              <a:t>Aunque la retinopatía es una complicación crónica de la diabetes mellitus, suele estar presente al momento del diagnóstico, que frecuentemente es tardío. </a:t>
            </a:r>
          </a:p>
          <a:p>
            <a:pPr marL="0" indent="0" algn="just">
              <a:buNone/>
            </a:pPr>
            <a:endParaRPr lang="es-MX" sz="1600" dirty="0" smtClean="0"/>
          </a:p>
          <a:p>
            <a:pPr algn="just"/>
            <a:r>
              <a:rPr lang="es-MX" sz="1600" dirty="0" smtClean="0"/>
              <a:t>Actualmente </a:t>
            </a:r>
            <a:r>
              <a:rPr lang="es-MX" sz="1600" b="1" dirty="0" smtClean="0"/>
              <a:t>la OMS </a:t>
            </a:r>
            <a:r>
              <a:rPr lang="es-MX" sz="1600" dirty="0" smtClean="0"/>
              <a:t>calcula que en el mundo hay más de 180 millones de  </a:t>
            </a:r>
            <a:r>
              <a:rPr lang="es-MX" sz="1600" dirty="0" err="1" smtClean="0"/>
              <a:t>diabeticos</a:t>
            </a:r>
            <a:r>
              <a:rPr lang="es-MX" sz="1600" dirty="0" smtClean="0"/>
              <a:t> y es probable que esta cifra aumente a más del doble en el año 2030. </a:t>
            </a:r>
          </a:p>
          <a:p>
            <a:pPr algn="just"/>
            <a:r>
              <a:rPr lang="es-MX" sz="1600" dirty="0" smtClean="0"/>
              <a:t>El </a:t>
            </a:r>
            <a:r>
              <a:rPr lang="es-MX" sz="1600" b="1" dirty="0" smtClean="0"/>
              <a:t>panorama mundial </a:t>
            </a:r>
            <a:r>
              <a:rPr lang="es-MX" sz="1600" dirty="0" smtClean="0"/>
              <a:t>de retinopatía diabética es del 24.4% al 53.3% con un índice de prevalencia de ceguera entre el  4.6% al 5.8%. </a:t>
            </a:r>
          </a:p>
          <a:p>
            <a:pPr algn="just"/>
            <a:r>
              <a:rPr lang="es-MX" sz="1600" dirty="0" smtClean="0"/>
              <a:t>En </a:t>
            </a:r>
            <a:r>
              <a:rPr lang="es-MX" sz="1600" b="1" dirty="0" smtClean="0"/>
              <a:t>nuestro país </a:t>
            </a:r>
            <a:r>
              <a:rPr lang="es-MX" sz="1600" dirty="0" smtClean="0"/>
              <a:t>hay entre 6.5 y 10 millones de </a:t>
            </a:r>
            <a:r>
              <a:rPr lang="es-MX" sz="1600" dirty="0" err="1" smtClean="0"/>
              <a:t>diabeticos</a:t>
            </a:r>
            <a:r>
              <a:rPr lang="es-MX" sz="1600" dirty="0" smtClean="0"/>
              <a:t>, en edad entre los 20 y 60 años. El 39% de los diabéticos tipo 2, tienen retinopatía en el momento del diagnóstico y en el 4 al 8% con pérdida de la  visión</a:t>
            </a:r>
          </a:p>
          <a:p>
            <a:pPr algn="just"/>
            <a:r>
              <a:rPr lang="es-MX" sz="1600" dirty="0" smtClean="0"/>
              <a:t>. La </a:t>
            </a:r>
            <a:r>
              <a:rPr lang="es-MX" sz="1600" b="1" dirty="0"/>
              <a:t>retinopatía diabética </a:t>
            </a:r>
            <a:r>
              <a:rPr lang="es-MX" sz="1600" b="1" dirty="0" smtClean="0"/>
              <a:t>proliferante </a:t>
            </a:r>
            <a:r>
              <a:rPr lang="es-MX" sz="1600" dirty="0"/>
              <a:t>es del 10% a los 10 años y del 20% a los 20 o más </a:t>
            </a:r>
            <a:r>
              <a:rPr lang="es-MX" sz="1600" dirty="0" smtClean="0"/>
              <a:t>años y </a:t>
            </a:r>
            <a:r>
              <a:rPr lang="es-MX" sz="1600" dirty="0"/>
              <a:t>el 60 al 80% presentan </a:t>
            </a:r>
            <a:r>
              <a:rPr lang="es-MX" sz="1600" b="1" dirty="0"/>
              <a:t>retinopatía no proliferante.</a:t>
            </a:r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9485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63777"/>
          </a:xfrm>
        </p:spPr>
        <p:txBody>
          <a:bodyPr/>
          <a:lstStyle/>
          <a:p>
            <a:r>
              <a:rPr lang="es-MX" dirty="0" smtClean="0"/>
              <a:t>Cronograma: </a:t>
            </a:r>
            <a:endParaRPr lang="es-MX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5442310"/>
              </p:ext>
            </p:extLst>
          </p:nvPr>
        </p:nvGraphicFramePr>
        <p:xfrm>
          <a:off x="1442443" y="1390916"/>
          <a:ext cx="10303094" cy="53196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4029"/>
                <a:gridCol w="179648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14270"/>
                <a:gridCol w="149759"/>
                <a:gridCol w="149759"/>
                <a:gridCol w="114270"/>
                <a:gridCol w="149759"/>
                <a:gridCol w="149759"/>
                <a:gridCol w="149759"/>
                <a:gridCol w="149759"/>
                <a:gridCol w="114270"/>
                <a:gridCol w="149759"/>
                <a:gridCol w="149759"/>
                <a:gridCol w="114270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49759"/>
                <a:gridCol w="114270"/>
                <a:gridCol w="114270"/>
                <a:gridCol w="114270"/>
                <a:gridCol w="114270"/>
                <a:gridCol w="114270"/>
                <a:gridCol w="114270"/>
                <a:gridCol w="114270"/>
                <a:gridCol w="114270"/>
                <a:gridCol w="114270"/>
                <a:gridCol w="114270"/>
              </a:tblGrid>
              <a:tr h="3293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  <a:endParaRPr lang="es-MX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0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</a:rPr>
                        <a:t>2013</a:t>
                      </a:r>
                      <a:endParaRPr lang="es-MX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</a:rPr>
                        <a:t> </a:t>
                      </a:r>
                      <a:endParaRPr lang="es-MX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>
                          <a:effectLst/>
                        </a:rPr>
                        <a:t> </a:t>
                      </a:r>
                      <a:endParaRPr lang="es-MX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</a:rPr>
                        <a:t> </a:t>
                      </a:r>
                      <a:endParaRPr lang="es-MX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</a:rPr>
                        <a:t>2014                                               2015</a:t>
                      </a:r>
                      <a:endParaRPr lang="es-MX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343566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Mzo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Abr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May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Jun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Jul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Ago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Sep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Oct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Nov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Dic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Ero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Feb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Mzo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Abr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May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Jun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Jul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Ago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Sept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Oct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Nov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Dic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Ero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Feb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Mar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Abr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 vert="vert27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78913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966" marR="33966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34262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s-MX" sz="1200" dirty="0">
                          <a:effectLst/>
                        </a:rPr>
                        <a:t>Elaboración protocolo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84023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s-MX" sz="1200" dirty="0">
                          <a:effectLst/>
                        </a:rPr>
                        <a:t>Búsqueda de referencias bibliográficas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99667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s-MX" sz="1200" dirty="0">
                          <a:effectLst/>
                        </a:rPr>
                        <a:t>Autorización por </a:t>
                      </a:r>
                    </a:p>
                    <a:p>
                      <a:pPr marL="2305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el comité local 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669951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s-MX" sz="1200" dirty="0">
                          <a:effectLst/>
                        </a:rPr>
                        <a:t>Adiestramiento </a:t>
                      </a:r>
                    </a:p>
                    <a:p>
                      <a:pPr marL="2305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Investigador</a:t>
                      </a:r>
                    </a:p>
                    <a:p>
                      <a:pPr marL="2305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Principal. 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2938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s-MX" sz="1200" dirty="0">
                          <a:effectLst/>
                        </a:rPr>
                        <a:t>Prueba de campo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99667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s-MX" sz="1200" dirty="0">
                          <a:effectLst/>
                        </a:rPr>
                        <a:t>Recolección de la información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404" marR="52404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34262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s-MX" sz="1200" dirty="0">
                          <a:effectLst/>
                        </a:rPr>
                        <a:t>Análisis de resultados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2938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s-MX" sz="1200" dirty="0">
                          <a:effectLst/>
                        </a:rPr>
                        <a:t>Conclusiones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34262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s-MX" sz="1200" dirty="0">
                          <a:effectLst/>
                        </a:rPr>
                        <a:t>Redacción del escrito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67252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s-MX" sz="1200" dirty="0">
                          <a:effectLst/>
                        </a:rPr>
                        <a:t>Publicación 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s-MX" sz="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404" marR="52404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X</a:t>
                      </a:r>
                      <a:endParaRPr lang="es-MX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X</a:t>
                      </a:r>
                      <a:endParaRPr lang="es-MX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966" marR="33966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67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289259"/>
            <a:ext cx="8911687" cy="71349"/>
          </a:xfrm>
        </p:spPr>
        <p:txBody>
          <a:bodyPr>
            <a:normAutofit fontScale="90000"/>
          </a:bodyPr>
          <a:lstStyle/>
          <a:p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785611"/>
            <a:ext cx="8915400" cy="583413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MX" dirty="0"/>
              <a:t>La retinopatía diabética se </a:t>
            </a:r>
            <a:r>
              <a:rPr lang="es-MX" dirty="0" smtClean="0"/>
              <a:t>categoriza </a:t>
            </a:r>
            <a:r>
              <a:rPr lang="es-MX" dirty="0"/>
              <a:t>de acuerdo a la </a:t>
            </a:r>
            <a:r>
              <a:rPr lang="es-MX" b="1" dirty="0"/>
              <a:t>escala clínica internacional </a:t>
            </a:r>
            <a:r>
              <a:rPr lang="es-MX" dirty="0" smtClean="0"/>
              <a:t>en:</a:t>
            </a:r>
          </a:p>
          <a:p>
            <a:pPr marL="0" indent="0" algn="just">
              <a:buNone/>
            </a:pPr>
            <a:endParaRPr lang="es-MX" dirty="0"/>
          </a:p>
          <a:p>
            <a:pPr lvl="0" algn="just"/>
            <a:r>
              <a:rPr lang="es-MX" b="1" dirty="0"/>
              <a:t>Sin retinopatía aparente</a:t>
            </a:r>
            <a:r>
              <a:rPr lang="es-MX" dirty="0"/>
              <a:t>: sin alteraciones</a:t>
            </a:r>
            <a:r>
              <a:rPr lang="es-MX" dirty="0" smtClean="0"/>
              <a:t>.</a:t>
            </a:r>
          </a:p>
          <a:p>
            <a:pPr marL="0" lvl="0" indent="0" algn="just">
              <a:buNone/>
            </a:pPr>
            <a:endParaRPr lang="es-MX" dirty="0"/>
          </a:p>
          <a:p>
            <a:pPr lvl="0" algn="just"/>
            <a:r>
              <a:rPr lang="es-MX" b="1" dirty="0"/>
              <a:t>No proliferativa</a:t>
            </a:r>
            <a:r>
              <a:rPr lang="es-MX" dirty="0"/>
              <a:t>: </a:t>
            </a:r>
            <a:endParaRPr lang="es-MX" dirty="0" smtClean="0"/>
          </a:p>
          <a:p>
            <a:pPr marL="0" lvl="0" indent="0" algn="just">
              <a:buNone/>
            </a:pPr>
            <a:r>
              <a:rPr lang="es-MX" dirty="0"/>
              <a:t>L</a:t>
            </a:r>
            <a:r>
              <a:rPr lang="es-MX" dirty="0" smtClean="0"/>
              <a:t>eve (micro aneurismas, exudados duros, manchas algodonosas).</a:t>
            </a:r>
          </a:p>
          <a:p>
            <a:pPr marL="0" lvl="0" indent="0" algn="just">
              <a:buNone/>
            </a:pPr>
            <a:r>
              <a:rPr lang="es-MX" dirty="0"/>
              <a:t>M</a:t>
            </a:r>
            <a:r>
              <a:rPr lang="es-MX" dirty="0" smtClean="0"/>
              <a:t>oderada (mayor cantidad de hemorragias y micro aneurismas).</a:t>
            </a:r>
          </a:p>
          <a:p>
            <a:pPr marL="0" lvl="0" indent="0" algn="just">
              <a:buNone/>
            </a:pPr>
            <a:r>
              <a:rPr lang="es-MX" dirty="0"/>
              <a:t>S</a:t>
            </a:r>
            <a:r>
              <a:rPr lang="es-MX" dirty="0" smtClean="0"/>
              <a:t>evera </a:t>
            </a:r>
            <a:r>
              <a:rPr lang="es-MX" dirty="0"/>
              <a:t>(más de 20 hemorragias retinianas en cada cuadrante y  </a:t>
            </a:r>
            <a:r>
              <a:rPr lang="es-MX" dirty="0" smtClean="0"/>
              <a:t>tortuosidad, afectación de los 4 cuadrantes).</a:t>
            </a:r>
          </a:p>
          <a:p>
            <a:pPr marL="0" lvl="0" indent="0" algn="just">
              <a:buNone/>
            </a:pPr>
            <a:endParaRPr lang="es-MX" dirty="0"/>
          </a:p>
          <a:p>
            <a:pPr algn="just"/>
            <a:r>
              <a:rPr lang="es-MX" b="1" dirty="0"/>
              <a:t>Proliferativa</a:t>
            </a:r>
            <a:r>
              <a:rPr lang="es-MX" dirty="0"/>
              <a:t>: clínicamente con neo vascularización y/o hemorragia vítrea o </a:t>
            </a:r>
            <a:r>
              <a:rPr lang="es-MX" dirty="0" err="1"/>
              <a:t>prerretiniana</a:t>
            </a:r>
            <a:r>
              <a:rPr lang="es-MX" dirty="0" smtClean="0"/>
              <a:t>.</a:t>
            </a:r>
          </a:p>
          <a:p>
            <a:pPr marL="0" indent="0" algn="just">
              <a:buNone/>
            </a:pPr>
            <a:endParaRPr lang="es-MX" dirty="0" smtClean="0"/>
          </a:p>
          <a:p>
            <a:pPr algn="just"/>
            <a:r>
              <a:rPr lang="es-MX" b="1" dirty="0"/>
              <a:t>E</a:t>
            </a:r>
            <a:r>
              <a:rPr lang="es-MX" b="1" dirty="0" smtClean="0"/>
              <a:t>dema </a:t>
            </a:r>
            <a:r>
              <a:rPr lang="es-MX" b="1" dirty="0"/>
              <a:t>macular </a:t>
            </a:r>
            <a:r>
              <a:rPr lang="es-MX" b="1" dirty="0" smtClean="0"/>
              <a:t>diabético:  </a:t>
            </a:r>
            <a:r>
              <a:rPr lang="es-MX" dirty="0"/>
              <a:t>representa un espesamiento de alguna área de la </a:t>
            </a:r>
            <a:r>
              <a:rPr lang="es-MX" dirty="0" smtClean="0"/>
              <a:t>fóvea. </a:t>
            </a:r>
          </a:p>
          <a:p>
            <a:pPr marL="0" indent="0" algn="just">
              <a:buNone/>
            </a:pPr>
            <a:r>
              <a:rPr lang="es-MX" sz="1600" dirty="0" smtClean="0"/>
              <a:t> 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146533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2" y="211986"/>
            <a:ext cx="8911687" cy="122865"/>
          </a:xfrm>
        </p:spPr>
        <p:txBody>
          <a:bodyPr>
            <a:normAutofit fontScale="90000"/>
          </a:bodyPr>
          <a:lstStyle/>
          <a:p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618186"/>
            <a:ext cx="8915400" cy="6078828"/>
          </a:xfrm>
        </p:spPr>
        <p:txBody>
          <a:bodyPr/>
          <a:lstStyle/>
          <a:p>
            <a:pPr marL="0" indent="0" algn="just">
              <a:buNone/>
            </a:pPr>
            <a:r>
              <a:rPr lang="es-MX" dirty="0"/>
              <a:t>La duración de la diabetes mellitus, se considera el factor de riesgo más importante, relacionado con la gravedad y prevalencia, el tener 10 años o más de evolución representa un </a:t>
            </a:r>
            <a:r>
              <a:rPr lang="es-MX" dirty="0" err="1"/>
              <a:t>Odds</a:t>
            </a:r>
            <a:r>
              <a:rPr lang="es-MX" dirty="0"/>
              <a:t> Ratio de 5.7. </a:t>
            </a:r>
            <a:endParaRPr lang="es-MX" dirty="0" smtClean="0"/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/>
              <a:t>Otros factores de riesgo asociados:</a:t>
            </a:r>
          </a:p>
          <a:p>
            <a:pPr marL="0" indent="0" algn="just">
              <a:buNone/>
            </a:pPr>
            <a:r>
              <a:rPr lang="es-MX" dirty="0"/>
              <a:t>- El  control glucémico, reduce el desarrollo y progresión.</a:t>
            </a:r>
          </a:p>
          <a:p>
            <a:pPr marL="0" indent="0" algn="just">
              <a:buNone/>
            </a:pPr>
            <a:r>
              <a:rPr lang="es-MX" dirty="0"/>
              <a:t>- La presión arterial, presión sistólica menor de 130 </a:t>
            </a:r>
            <a:r>
              <a:rPr lang="es-MX" dirty="0" err="1"/>
              <a:t>mmHg</a:t>
            </a:r>
            <a:r>
              <a:rPr lang="es-MX" dirty="0"/>
              <a:t>.</a:t>
            </a:r>
          </a:p>
          <a:p>
            <a:pPr marL="0" indent="0" algn="just">
              <a:buNone/>
            </a:pPr>
            <a:r>
              <a:rPr lang="es-MX" dirty="0"/>
              <a:t>- Lípidos: colesterol total directamente asociado a la severidad de los exudados céreos.</a:t>
            </a:r>
          </a:p>
          <a:p>
            <a:pPr algn="just">
              <a:buFontTx/>
              <a:buChar char="-"/>
            </a:pPr>
            <a:r>
              <a:rPr lang="es-MX" dirty="0" smtClean="0"/>
              <a:t>Tabaquismo</a:t>
            </a:r>
            <a:r>
              <a:rPr lang="es-MX" dirty="0"/>
              <a:t>, con 2.8 veces más riesgo</a:t>
            </a:r>
            <a:r>
              <a:rPr lang="es-MX" dirty="0" smtClean="0"/>
              <a:t>.</a:t>
            </a:r>
          </a:p>
          <a:p>
            <a:pPr algn="just">
              <a:buFontTx/>
              <a:buChar char="-"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El </a:t>
            </a:r>
            <a:r>
              <a:rPr lang="es-MX" dirty="0"/>
              <a:t>oftalmoscopio es un instrumento médico, para ver ampliado   el fondo de ojo aumentando de 7 a 10 dioptrías el fondo de ojo. </a:t>
            </a:r>
          </a:p>
          <a:p>
            <a:pPr marL="0" indent="0" algn="just">
              <a:buNone/>
            </a:pPr>
            <a:r>
              <a:rPr lang="es-MX" dirty="0"/>
              <a:t>Su método de realización es en un ambiente de poca luminosidad, el explorador se colocara de frente al paciente, mirándole y proyecta el rayo de </a:t>
            </a:r>
            <a:r>
              <a:rPr lang="es-MX" dirty="0" smtClean="0"/>
              <a:t>luz </a:t>
            </a:r>
            <a:r>
              <a:rPr lang="es-MX" dirty="0"/>
              <a:t>del oftalmoscopio. </a:t>
            </a:r>
            <a:endParaRPr lang="es-MX" dirty="0" smtClean="0"/>
          </a:p>
          <a:p>
            <a:pPr marL="0" indent="0" algn="just">
              <a:buNone/>
            </a:pPr>
            <a:r>
              <a:rPr lang="es-MX" dirty="0"/>
              <a:t>Para la dilatación pupilar se utiliza la </a:t>
            </a:r>
            <a:r>
              <a:rPr lang="es-MX" dirty="0" err="1"/>
              <a:t>tropicamida</a:t>
            </a:r>
            <a:r>
              <a:rPr lang="es-MX" dirty="0"/>
              <a:t> al 0.5 o 1</a:t>
            </a:r>
            <a:r>
              <a:rPr lang="es-MX" dirty="0" smtClean="0"/>
              <a:t>%.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1934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2" y="147592"/>
            <a:ext cx="8911687" cy="45719"/>
          </a:xfrm>
        </p:spPr>
        <p:txBody>
          <a:bodyPr>
            <a:normAutofit fontScale="90000"/>
          </a:bodyPr>
          <a:lstStyle/>
          <a:p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502277"/>
            <a:ext cx="8915400" cy="61818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MX" sz="1600" dirty="0" smtClean="0"/>
          </a:p>
          <a:p>
            <a:pPr algn="just"/>
            <a:r>
              <a:rPr lang="es-MX" sz="1600" dirty="0"/>
              <a:t>En el primer nivel de atención se debe establecer el filtro para el cribado de la </a:t>
            </a:r>
            <a:r>
              <a:rPr lang="es-MX" sz="1600" dirty="0" smtClean="0"/>
              <a:t>retinopatía. </a:t>
            </a:r>
          </a:p>
          <a:p>
            <a:pPr marL="0" indent="0" algn="just">
              <a:buNone/>
            </a:pPr>
            <a:endParaRPr lang="es-MX" sz="1600" dirty="0" smtClean="0"/>
          </a:p>
          <a:p>
            <a:pPr marL="0" indent="0" algn="just">
              <a:buNone/>
            </a:pPr>
            <a:endParaRPr lang="es-MX" sz="1600" dirty="0" smtClean="0"/>
          </a:p>
          <a:p>
            <a:pPr algn="just"/>
            <a:r>
              <a:rPr lang="es-MX" sz="1600" dirty="0"/>
              <a:t>D</a:t>
            </a:r>
            <a:r>
              <a:rPr lang="es-MX" sz="1600" dirty="0" smtClean="0"/>
              <a:t>iversos </a:t>
            </a:r>
            <a:r>
              <a:rPr lang="es-MX" sz="1600" dirty="0"/>
              <a:t>estudios en los cuales se concluye una adecuada concordancia diagnostica de retinopatía entre médicos de familia y </a:t>
            </a:r>
            <a:r>
              <a:rPr lang="es-MX" sz="1600" dirty="0" smtClean="0"/>
              <a:t>oftalmólogos; </a:t>
            </a:r>
            <a:r>
              <a:rPr lang="es-MX" sz="1600" dirty="0" err="1" smtClean="0"/>
              <a:t>Andonegui</a:t>
            </a:r>
            <a:r>
              <a:rPr lang="es-MX" sz="1600" dirty="0" smtClean="0"/>
              <a:t> reportó </a:t>
            </a:r>
            <a:r>
              <a:rPr lang="es-MX" sz="1600" dirty="0"/>
              <a:t>en su estudio una concordancia  entre el 89 y 97.5</a:t>
            </a:r>
            <a:r>
              <a:rPr lang="es-MX" sz="1600" dirty="0" smtClean="0"/>
              <a:t>%.</a:t>
            </a:r>
          </a:p>
          <a:p>
            <a:pPr marL="0" indent="0" algn="just">
              <a:buNone/>
            </a:pPr>
            <a:endParaRPr lang="es-MX" sz="1600" dirty="0" smtClean="0"/>
          </a:p>
          <a:p>
            <a:pPr marL="0" indent="0" algn="just">
              <a:buNone/>
            </a:pPr>
            <a:endParaRPr lang="es-MX" sz="1600" dirty="0" smtClean="0"/>
          </a:p>
          <a:p>
            <a:pPr algn="just"/>
            <a:r>
              <a:rPr lang="es-MX" sz="1600" dirty="0"/>
              <a:t>En la UMF No. 66 existe un registro de  7733 diabéticos tipo II hasta enero  2014,   por lo cual  un abordaje integral y oportuno  de estos pacientes optimizando su control metabólico y de comorbilidades, permitirá disminuir  y retrasar  el desarrollo y/o progresión de esta complicación favoreciendo también la disminución de la demanda en  consulta oftalmológica de segundo nivel de atención.</a:t>
            </a:r>
          </a:p>
        </p:txBody>
      </p:sp>
    </p:spTree>
    <p:extLst>
      <p:ext uri="{BB962C8B-B14F-4D97-AF65-F5344CB8AC3E}">
        <p14:creationId xmlns:p14="http://schemas.microsoft.com/office/powerpoint/2010/main" val="282101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37265"/>
          </a:xfrm>
        </p:spPr>
        <p:txBody>
          <a:bodyPr>
            <a:normAutofit fontScale="90000"/>
          </a:bodyPr>
          <a:lstStyle/>
          <a:p>
            <a:r>
              <a:rPr lang="es-MX" dirty="0"/>
              <a:t>JUSTIFICACION.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/>
              <a:t>Al ser la diabetes mellitus tipo II un problema de salud pública creciente y la retinopatía diabética una complicación muy frecuente, es de importancia hacer una búsqueda intencionada en el primer nivel de atención, con la finalidad de ofrecer y beneficiar al paciente diabético con un diagnóstico oportuno, monitoreo de sus estadios y evitar su progresión a la ceguera, mediante un mayor control glucémico y de comorbilidades. En la UMF No.66 no existen estudios al respecto, por lo que es importante realizar esta investigación.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4865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2" y="147592"/>
            <a:ext cx="8911687" cy="200138"/>
          </a:xfrm>
        </p:spPr>
        <p:txBody>
          <a:bodyPr>
            <a:normAutofit fontScale="90000"/>
          </a:bodyPr>
          <a:lstStyle/>
          <a:p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875763"/>
            <a:ext cx="8915400" cy="5447764"/>
          </a:xfrm>
        </p:spPr>
        <p:txBody>
          <a:bodyPr/>
          <a:lstStyle/>
          <a:p>
            <a:pPr marL="0" indent="0" algn="ctr">
              <a:buNone/>
            </a:pPr>
            <a:r>
              <a:rPr lang="es-MX" sz="2400" b="1" dirty="0"/>
              <a:t>Planteamiento del problema</a:t>
            </a:r>
            <a:r>
              <a:rPr lang="es-MX" sz="2400" b="1" dirty="0" smtClean="0"/>
              <a:t>:</a:t>
            </a:r>
          </a:p>
          <a:p>
            <a:pPr marL="0" indent="0" algn="ctr">
              <a:buNone/>
            </a:pPr>
            <a:endParaRPr lang="es-MX" dirty="0"/>
          </a:p>
          <a:p>
            <a:pPr marL="0" indent="0" algn="ctr">
              <a:buNone/>
            </a:pPr>
            <a:r>
              <a:rPr lang="es-MX" sz="1600" dirty="0"/>
              <a:t>¿Cuáles son las características clínicas y epidemiológicas de los pacientes  diabéticos tipo II con retinopatía diabética  adscritos a la UMF No. 66  Xalapa, Veracruz? </a:t>
            </a:r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 algn="ctr">
              <a:buNone/>
            </a:pPr>
            <a:r>
              <a:rPr lang="es-MX" sz="2400" b="1" dirty="0"/>
              <a:t>Hipótesis</a:t>
            </a:r>
            <a:r>
              <a:rPr lang="es-MX" sz="2400" b="1" dirty="0" smtClean="0"/>
              <a:t>:</a:t>
            </a:r>
          </a:p>
          <a:p>
            <a:pPr marL="0" indent="0" algn="ctr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sz="1600" dirty="0"/>
              <a:t>Del 24.4% al 53.3% de los  pacientes diabéticos tipo II adscritos a la UMF No 66 presentan retinopatía diabética, teniendo una antigüedad promedio en  la evolución de la diabetes entre 5 a 10 años y hasta el 40% de los pacientes se encuentra sin valoración oftalmológica.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9073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OBJETIVO GENERAL.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6400284" y="309093"/>
            <a:ext cx="5181600" cy="63621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s-MX" sz="1900" b="1" dirty="0"/>
              <a:t>Objetivos específicos:</a:t>
            </a:r>
          </a:p>
          <a:p>
            <a:r>
              <a:rPr lang="es-MX" sz="1900" dirty="0"/>
              <a:t>Determinar la frecuencia de retinopatía diabética en los pacientes con diabetes mellitus tipo II.  </a:t>
            </a:r>
            <a:endParaRPr lang="es-MX" sz="1900" dirty="0" smtClean="0"/>
          </a:p>
          <a:p>
            <a:pPr marL="0" indent="0">
              <a:buNone/>
            </a:pPr>
            <a:endParaRPr lang="es-MX" sz="1900" dirty="0"/>
          </a:p>
          <a:p>
            <a:r>
              <a:rPr lang="es-MX" sz="1900" dirty="0" smtClean="0"/>
              <a:t>Determinar </a:t>
            </a:r>
            <a:r>
              <a:rPr lang="es-MX" sz="1900" dirty="0"/>
              <a:t>el grado de retinopatía diabética</a:t>
            </a:r>
            <a:r>
              <a:rPr lang="es-MX" sz="1900" dirty="0" smtClean="0"/>
              <a:t>.</a:t>
            </a:r>
          </a:p>
          <a:p>
            <a:pPr marL="0" indent="0">
              <a:buNone/>
            </a:pPr>
            <a:endParaRPr lang="es-MX" sz="1900" dirty="0"/>
          </a:p>
          <a:p>
            <a:r>
              <a:rPr lang="es-MX" sz="1900" dirty="0" smtClean="0"/>
              <a:t>Identificar </a:t>
            </a:r>
            <a:r>
              <a:rPr lang="es-MX" sz="1900" dirty="0"/>
              <a:t>el tiempo de evolución de la diabetes</a:t>
            </a:r>
            <a:r>
              <a:rPr lang="es-MX" sz="1900" dirty="0" smtClean="0"/>
              <a:t>.</a:t>
            </a:r>
          </a:p>
          <a:p>
            <a:pPr marL="0" indent="0">
              <a:buNone/>
            </a:pPr>
            <a:endParaRPr lang="es-MX" sz="1900" dirty="0"/>
          </a:p>
          <a:p>
            <a:r>
              <a:rPr lang="es-MX" sz="1900" dirty="0" smtClean="0"/>
              <a:t>Determinar </a:t>
            </a:r>
            <a:r>
              <a:rPr lang="es-MX" sz="1900" dirty="0"/>
              <a:t>la agudeza visual</a:t>
            </a:r>
            <a:r>
              <a:rPr lang="es-MX" sz="1900" dirty="0" smtClean="0"/>
              <a:t>.</a:t>
            </a:r>
          </a:p>
          <a:p>
            <a:pPr marL="0" indent="0">
              <a:buNone/>
            </a:pPr>
            <a:endParaRPr lang="es-MX" sz="1900" dirty="0"/>
          </a:p>
          <a:p>
            <a:r>
              <a:rPr lang="es-MX" sz="1900" dirty="0" smtClean="0"/>
              <a:t>Determinar </a:t>
            </a:r>
            <a:r>
              <a:rPr lang="es-MX" sz="1900" dirty="0"/>
              <a:t>las cifras de glucosa sérica. </a:t>
            </a:r>
            <a:endParaRPr lang="es-MX" sz="1900" dirty="0" smtClean="0"/>
          </a:p>
          <a:p>
            <a:pPr marL="0" indent="0">
              <a:buNone/>
            </a:pPr>
            <a:endParaRPr lang="es-MX" sz="1900" dirty="0"/>
          </a:p>
          <a:p>
            <a:r>
              <a:rPr lang="es-MX" sz="1900" dirty="0" smtClean="0"/>
              <a:t>Determinar </a:t>
            </a:r>
            <a:r>
              <a:rPr lang="es-MX" sz="1900" dirty="0"/>
              <a:t>cifras bioquímicas de colesterol total y triglicéridos. </a:t>
            </a:r>
            <a:endParaRPr lang="es-MX" sz="1900" dirty="0" smtClean="0"/>
          </a:p>
          <a:p>
            <a:pPr marL="0" indent="0">
              <a:buNone/>
            </a:pPr>
            <a:endParaRPr lang="es-MX" sz="1900" dirty="0"/>
          </a:p>
          <a:p>
            <a:r>
              <a:rPr lang="es-MX" sz="1900" dirty="0" smtClean="0"/>
              <a:t>Determinar </a:t>
            </a:r>
            <a:r>
              <a:rPr lang="es-MX" sz="1900" dirty="0"/>
              <a:t>la frecuencia de referencias a oftalmología. </a:t>
            </a:r>
            <a:endParaRPr lang="es-MX" sz="1900" dirty="0" smtClean="0"/>
          </a:p>
          <a:p>
            <a:pPr marL="0" indent="0">
              <a:buNone/>
            </a:pPr>
            <a:endParaRPr lang="es-MX" sz="1900" dirty="0"/>
          </a:p>
          <a:p>
            <a:r>
              <a:rPr lang="es-MX" sz="1900" dirty="0" smtClean="0"/>
              <a:t>Determinar </a:t>
            </a:r>
            <a:r>
              <a:rPr lang="es-MX" sz="1900" dirty="0"/>
              <a:t>la frecuencia de  pacientes fumadores</a:t>
            </a:r>
            <a:r>
              <a:rPr lang="es-MX" sz="1900" dirty="0" smtClean="0"/>
              <a:t>.</a:t>
            </a:r>
          </a:p>
          <a:p>
            <a:pPr marL="0" indent="0">
              <a:buNone/>
            </a:pPr>
            <a:endParaRPr lang="es-MX" sz="1900" dirty="0"/>
          </a:p>
          <a:p>
            <a:r>
              <a:rPr lang="es-MX" sz="1900" dirty="0" smtClean="0"/>
              <a:t>Identificar </a:t>
            </a:r>
            <a:r>
              <a:rPr lang="es-MX" sz="1900" dirty="0"/>
              <a:t>las características sociodemográficas de los pacientes con retinopatía</a:t>
            </a:r>
            <a:r>
              <a:rPr lang="es-MX" sz="1900" dirty="0" smtClean="0"/>
              <a:t>.</a:t>
            </a:r>
          </a:p>
          <a:p>
            <a:pPr marL="0" indent="0">
              <a:buNone/>
            </a:pPr>
            <a:endParaRPr lang="es-MX" sz="1900" dirty="0"/>
          </a:p>
          <a:p>
            <a:r>
              <a:rPr lang="es-MX" sz="1900" dirty="0" smtClean="0"/>
              <a:t>Determinar </a:t>
            </a:r>
            <a:r>
              <a:rPr lang="es-MX" sz="1900" dirty="0"/>
              <a:t>la tipología familiar. </a:t>
            </a:r>
            <a:endParaRPr lang="es-MX" sz="1900" dirty="0" smtClean="0"/>
          </a:p>
          <a:p>
            <a:pPr marL="0" indent="0">
              <a:buNone/>
            </a:pPr>
            <a:endParaRPr lang="es-MX" sz="1900" dirty="0"/>
          </a:p>
          <a:p>
            <a:r>
              <a:rPr lang="es-MX" sz="1900" dirty="0" smtClean="0"/>
              <a:t>Determinar </a:t>
            </a:r>
            <a:r>
              <a:rPr lang="es-MX" sz="1900" dirty="0"/>
              <a:t>el índice simplificado de pobreza familiar.</a:t>
            </a:r>
          </a:p>
          <a:p>
            <a:endParaRPr lang="es-MX" dirty="0"/>
          </a:p>
          <a:p>
            <a:pPr marL="0" indent="0">
              <a:buNone/>
            </a:pPr>
            <a:endParaRPr lang="es-MX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half" idx="2"/>
          </p:nvPr>
        </p:nvSpPr>
        <p:spPr>
          <a:xfrm>
            <a:off x="862885" y="1637250"/>
            <a:ext cx="5231526" cy="4262436"/>
          </a:xfrm>
        </p:spPr>
        <p:txBody>
          <a:bodyPr/>
          <a:lstStyle/>
          <a:p>
            <a:pPr algn="just"/>
            <a:r>
              <a:rPr lang="es-MX" sz="1600" dirty="0"/>
              <a:t>Determinar las características clínicas y epidemiológicas  de los pacientes con retinopatía diabética adscritos a la UMF. No 66 de Xalapa Veracruz, en el periodo Marzo 2014- octubre 2014.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500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2589212" y="0"/>
            <a:ext cx="8911687" cy="45719"/>
          </a:xfrm>
        </p:spPr>
        <p:txBody>
          <a:bodyPr>
            <a:normAutofit fontScale="90000"/>
          </a:bodyPr>
          <a:lstStyle/>
          <a:p>
            <a:endParaRPr lang="es-MX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2589212" y="425003"/>
            <a:ext cx="8915400" cy="62720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200" b="1" dirty="0"/>
              <a:t>MATERIAL Y MÉTODOS</a:t>
            </a:r>
            <a:r>
              <a:rPr lang="es-MX" sz="2200" b="1" dirty="0" smtClean="0"/>
              <a:t>:</a:t>
            </a:r>
          </a:p>
          <a:p>
            <a:pPr marL="0" indent="0">
              <a:buNone/>
            </a:pPr>
            <a:endParaRPr lang="es-MX" sz="2200" b="1" dirty="0"/>
          </a:p>
          <a:p>
            <a:r>
              <a:rPr lang="es-MX" dirty="0"/>
              <a:t>DISEÑO: Encuesta, descriptiva y prospectiva. </a:t>
            </a: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TIEMPO: Marzo 2013  a  Agosto 2015</a:t>
            </a:r>
            <a:r>
              <a:rPr lang="es-MX" dirty="0" smtClean="0"/>
              <a:t>.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LUGAR: Unidad de Medicina Familiar No.66 Xalapa, Veracruz, México</a:t>
            </a:r>
            <a:r>
              <a:rPr lang="es-MX" dirty="0" smtClean="0"/>
              <a:t>.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POBLACIÓN: Diabéticos tipo II  adscritos a la UMF. No.66</a:t>
            </a:r>
            <a:r>
              <a:rPr lang="es-MX" dirty="0" smtClean="0"/>
              <a:t>.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 smtClean="0"/>
              <a:t>Muestreo</a:t>
            </a:r>
            <a:r>
              <a:rPr lang="es-MX" dirty="0"/>
              <a:t>: no probabilístico</a:t>
            </a:r>
          </a:p>
          <a:p>
            <a:pPr marL="0" indent="0" algn="just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sz="2200" b="1" dirty="0" smtClean="0"/>
              <a:t>MUESTRA:</a:t>
            </a:r>
            <a:r>
              <a:rPr lang="es-MX" sz="2200" dirty="0" smtClean="0"/>
              <a:t> </a:t>
            </a:r>
            <a:r>
              <a:rPr lang="es-MX" dirty="0" smtClean="0"/>
              <a:t>246</a:t>
            </a:r>
            <a:r>
              <a:rPr lang="es-MX" i="1" dirty="0"/>
              <a:t> </a:t>
            </a:r>
            <a:endParaRPr lang="es-MX" i="1" dirty="0" smtClean="0"/>
          </a:p>
          <a:p>
            <a:pPr marL="0" indent="0" algn="just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7219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3428</TotalTime>
  <Words>1378</Words>
  <Application>Microsoft Office PowerPoint</Application>
  <PresentationFormat>Panorámica</PresentationFormat>
  <Paragraphs>445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Times New Roman</vt:lpstr>
      <vt:lpstr>Wingdings 3</vt:lpstr>
      <vt:lpstr>Espiral</vt:lpstr>
      <vt:lpstr>INSTITUTO MEXICANO DEL SEGURO SOCIAL  UNIVERSIDAD VERACRUZANA </vt:lpstr>
      <vt:lpstr>Antecedentes: </vt:lpstr>
      <vt:lpstr>Presentación de PowerPoint</vt:lpstr>
      <vt:lpstr>Presentación de PowerPoint</vt:lpstr>
      <vt:lpstr>Presentación de PowerPoint</vt:lpstr>
      <vt:lpstr>JUSTIFICACION. </vt:lpstr>
      <vt:lpstr>Presentación de PowerPoint</vt:lpstr>
      <vt:lpstr>OBJETIVO GENERAL. </vt:lpstr>
      <vt:lpstr>Presentación de PowerPoint</vt:lpstr>
      <vt:lpstr>Selección de pacientes: </vt:lpstr>
      <vt:lpstr>Programa de trabajo.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Recursos. </vt:lpstr>
      <vt:lpstr>Ética. </vt:lpstr>
      <vt:lpstr>Cronograma: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Ricardo</dc:creator>
  <cp:lastModifiedBy>Ricardo</cp:lastModifiedBy>
  <cp:revision>39</cp:revision>
  <dcterms:created xsi:type="dcterms:W3CDTF">2014-01-24T01:07:54Z</dcterms:created>
  <dcterms:modified xsi:type="dcterms:W3CDTF">2014-01-29T14:17:16Z</dcterms:modified>
</cp:coreProperties>
</file>