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05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15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9191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570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93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840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5771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383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235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412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418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359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126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130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2122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052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7570E-6948-40B4-BDDD-8847C3FC9BC8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0C98315-D97F-4BBC-9A48-78E66AC82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916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2400" b="1" dirty="0"/>
              <a:t>EFICACIA DEL BLOQUEO AXILAR CON ROPIVACAINA AL 0.75% EN COMPARACION CON ROPIVACAINA AL 0.75% + BUPRENORFINA 150µg PARA CIRUGIA DE ANTEBRAZO</a:t>
            </a:r>
            <a:r>
              <a:rPr lang="es-MX" sz="2400" dirty="0"/>
              <a:t/>
            </a:r>
            <a:br>
              <a:rPr lang="es-MX" sz="2400" dirty="0"/>
            </a:br>
            <a:endParaRPr lang="es-MX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s-MX" b="1" dirty="0" smtClean="0"/>
              <a:t>Dr. Eduardo Luis Peralta Figueiras </a:t>
            </a:r>
          </a:p>
          <a:p>
            <a:r>
              <a:rPr lang="es-MX" dirty="0" smtClean="0"/>
              <a:t>Residente de Anestesiología  </a:t>
            </a:r>
          </a:p>
          <a:p>
            <a:r>
              <a:rPr lang="es-MX" dirty="0" smtClean="0"/>
              <a:t>Hospital de Alta Especialidad Veracruz Ver</a:t>
            </a:r>
          </a:p>
          <a:p>
            <a:r>
              <a:rPr lang="es-MX" dirty="0" smtClean="0"/>
              <a:t>Generación 2011 – 2014 </a:t>
            </a:r>
          </a:p>
          <a:p>
            <a:r>
              <a:rPr lang="es-MX" b="1" dirty="0" smtClean="0"/>
              <a:t>Asesor de  Tesis  Dra.  Rosa María Torres Hernández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2303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3966" y="2506662"/>
            <a:ext cx="10515600" cy="4351338"/>
          </a:xfrm>
        </p:spPr>
        <p:txBody>
          <a:bodyPr/>
          <a:lstStyle/>
          <a:p>
            <a:pPr algn="just"/>
            <a:r>
              <a:rPr lang="es-MX" dirty="0" smtClean="0"/>
              <a:t>Se </a:t>
            </a:r>
            <a:r>
              <a:rPr lang="es-MX" dirty="0"/>
              <a:t>concluye    que  el  uso  de  </a:t>
            </a:r>
            <a:r>
              <a:rPr lang="es-MX" dirty="0" err="1"/>
              <a:t>Ropivacaina</a:t>
            </a:r>
            <a:r>
              <a:rPr lang="es-MX" dirty="0"/>
              <a:t>  al 0.75% + </a:t>
            </a:r>
            <a:r>
              <a:rPr lang="es-MX" dirty="0" err="1"/>
              <a:t>Buprenorfina</a:t>
            </a:r>
            <a:r>
              <a:rPr lang="es-MX" dirty="0"/>
              <a:t>  150µg da mejores   condiciones  anestésica   para  cirugía   de antebrazo en ortopedia   que el  uso  de    </a:t>
            </a:r>
            <a:r>
              <a:rPr lang="es-MX" dirty="0" err="1"/>
              <a:t>Ropivacaina</a:t>
            </a:r>
            <a:r>
              <a:rPr lang="es-MX" dirty="0"/>
              <a:t>   0.75%  sin narcótico, se presentó  analgesia posoperatoria significativa  agregando  narcótico  . 	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9185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INTRODUCCION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 smtClean="0"/>
              <a:t>Las </a:t>
            </a:r>
            <a:r>
              <a:rPr lang="es-MX" dirty="0"/>
              <a:t>fracturas del antebrazo  constituyen  el  10 a 14 %  de  todas las fracturas en  el  servicio  de  traumatología  y ortopedia , el  bloqueo axilar  con el  uso  de  </a:t>
            </a:r>
            <a:r>
              <a:rPr lang="es-MX" dirty="0" err="1"/>
              <a:t>Ropivacaina</a:t>
            </a:r>
            <a:r>
              <a:rPr lang="es-MX" dirty="0"/>
              <a:t> + </a:t>
            </a:r>
            <a:r>
              <a:rPr lang="es-MX" dirty="0" err="1"/>
              <a:t>Buprenorfina</a:t>
            </a:r>
            <a:r>
              <a:rPr lang="es-MX" dirty="0"/>
              <a:t>   , puede ofrecer las mejores condiciones  anestésicas para  cirugía de antebrazo </a:t>
            </a:r>
          </a:p>
        </p:txBody>
      </p:sp>
    </p:spTree>
    <p:extLst>
      <p:ext uri="{BB962C8B-B14F-4D97-AF65-F5344CB8AC3E}">
        <p14:creationId xmlns:p14="http://schemas.microsoft.com/office/powerpoint/2010/main" val="51885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JUSTIFIACION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MX" dirty="0"/>
              <a:t>La anestesia del plexo braquial vía axilar para la cirugía de miembro superior es la técnica anestésica regional más utilizada y dominada en nuestro entorno como anestesiólogos, es probablemente el bloqueo periférico de la región braquial más popular que provee anestesia efectiva del antebrazo, codo y de la mano, sin el riesgo de complicaciones potencialmente severas como son el neumotórax complicaciones de los bloqueo supra clavicular e infra clavicular. </a:t>
            </a:r>
            <a:endParaRPr lang="es-MX" baseline="30000" dirty="0" smtClean="0"/>
          </a:p>
          <a:p>
            <a:pPr algn="just"/>
            <a:endParaRPr lang="es-MX" baseline="30000" dirty="0"/>
          </a:p>
          <a:p>
            <a:pPr algn="just"/>
            <a:r>
              <a:rPr lang="es-MX" baseline="30000" dirty="0" smtClean="0"/>
              <a:t> </a:t>
            </a:r>
            <a:r>
              <a:rPr lang="es-MX" dirty="0"/>
              <a:t>En estos últimos años la anestesia regional de plexos ha tomado un giro a través del uso  de  anestésico  locales  con menos  efectos  adversos cardiovasculares y  con mejor  analgesia posoperatoria . En este  estudio utilizo  la  </a:t>
            </a:r>
            <a:r>
              <a:rPr lang="es-MX" dirty="0" err="1"/>
              <a:t>Ropivacaina</a:t>
            </a:r>
            <a:r>
              <a:rPr lang="es-MX" dirty="0"/>
              <a:t>  como anestésico local  se agrega </a:t>
            </a:r>
            <a:r>
              <a:rPr lang="es-MX" dirty="0" err="1"/>
              <a:t>Bupivacaina</a:t>
            </a:r>
            <a:r>
              <a:rPr lang="es-MX" dirty="0"/>
              <a:t>  como  opioide para  potencializar   efecto analgésico posquirúrgico  ya  esperable  con el  solo  uso de  </a:t>
            </a:r>
            <a:r>
              <a:rPr lang="es-MX" dirty="0" err="1"/>
              <a:t>Ropivacaina</a:t>
            </a:r>
            <a:r>
              <a:rPr lang="es-MX" dirty="0"/>
              <a:t>    además   la  técnica  utilizada  en mi   estudio  por  referencia  anatomía </a:t>
            </a:r>
            <a:r>
              <a:rPr lang="es-MX" dirty="0" err="1"/>
              <a:t>suprarteria</a:t>
            </a:r>
            <a:r>
              <a:rPr lang="es-MX" dirty="0"/>
              <a:t> e </a:t>
            </a:r>
            <a:r>
              <a:rPr lang="es-MX" dirty="0" err="1"/>
              <a:t>infrarterial</a:t>
            </a:r>
            <a:r>
              <a:rPr lang="es-MX" dirty="0"/>
              <a:t>   provee  una anestesia segura según  los  artículos  utilizados como referencia  bibliográfica , trato de  demostrar  que  se  puede  utilizar  con seguridad   la anestesia  regional     en pacientes  con  ASA II ,III y </a:t>
            </a:r>
            <a:r>
              <a:rPr lang="es-MX" dirty="0" smtClean="0"/>
              <a:t>IV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051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PLANTEAMIENTO DEL PROBLEMA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MX" b="1" dirty="0"/>
              <a:t>1</a:t>
            </a:r>
            <a:r>
              <a:rPr lang="es-MX" dirty="0"/>
              <a:t>-Identificar la eficacia del bloqueo axilar con la técnica </a:t>
            </a:r>
            <a:r>
              <a:rPr lang="es-MX" dirty="0" err="1"/>
              <a:t>suprarterial</a:t>
            </a:r>
            <a:r>
              <a:rPr lang="es-MX" dirty="0"/>
              <a:t> e infra arterial para cirugía de antebrazo. </a:t>
            </a:r>
          </a:p>
          <a:p>
            <a:pPr algn="just"/>
            <a:endParaRPr lang="es-MX" b="1" dirty="0" smtClean="0"/>
          </a:p>
          <a:p>
            <a:pPr algn="just"/>
            <a:r>
              <a:rPr lang="es-MX" b="1" dirty="0" smtClean="0"/>
              <a:t>2</a:t>
            </a:r>
            <a:r>
              <a:rPr lang="es-MX" dirty="0" smtClean="0"/>
              <a:t>-Valorar  </a:t>
            </a:r>
            <a:r>
              <a:rPr lang="es-MX" dirty="0"/>
              <a:t>los  efectos  secundarios que pueden presentarse  en el bloqueo axilar  para  cirugía de antebrazo  ( complicaciones  cardiacas , respiratorias  y alteraciones  hemodinámicas  ).</a:t>
            </a:r>
          </a:p>
          <a:p>
            <a:pPr algn="just"/>
            <a:endParaRPr lang="es-MX" b="1" dirty="0" smtClean="0"/>
          </a:p>
          <a:p>
            <a:pPr algn="just"/>
            <a:r>
              <a:rPr lang="es-MX" b="1" dirty="0" smtClean="0"/>
              <a:t>3</a:t>
            </a:r>
            <a:r>
              <a:rPr lang="es-MX" dirty="0" smtClean="0"/>
              <a:t>-Valorar </a:t>
            </a:r>
            <a:r>
              <a:rPr lang="es-MX" dirty="0"/>
              <a:t>la efectividad del bloqueo tanto motora como sensitiva al utilizar </a:t>
            </a:r>
            <a:r>
              <a:rPr lang="es-MX" dirty="0" err="1"/>
              <a:t>Ropivacaina</a:t>
            </a:r>
            <a:r>
              <a:rPr lang="es-MX" dirty="0"/>
              <a:t> al 0.75% en comparación con </a:t>
            </a:r>
            <a:r>
              <a:rPr lang="es-MX" dirty="0" err="1"/>
              <a:t>Ropivacaina</a:t>
            </a:r>
            <a:r>
              <a:rPr lang="es-MX" dirty="0"/>
              <a:t> 0.75% + </a:t>
            </a:r>
            <a:r>
              <a:rPr lang="es-MX" dirty="0" err="1"/>
              <a:t>Buprenorfina</a:t>
            </a:r>
            <a:r>
              <a:rPr lang="es-MX" dirty="0"/>
              <a:t> 150µg en bloqueos axilares para cirugía de antebrazo.  </a:t>
            </a:r>
          </a:p>
          <a:p>
            <a:pPr algn="just"/>
            <a:endParaRPr lang="es-MX" b="1" dirty="0" smtClean="0"/>
          </a:p>
          <a:p>
            <a:pPr algn="just"/>
            <a:r>
              <a:rPr lang="es-MX" b="1" dirty="0" smtClean="0"/>
              <a:t>4</a:t>
            </a:r>
            <a:r>
              <a:rPr lang="es-MX" dirty="0" smtClean="0"/>
              <a:t>-Monitorizar </a:t>
            </a:r>
            <a:r>
              <a:rPr lang="es-MX" dirty="0"/>
              <a:t>el grado de analgesia posoperatoria de la    </a:t>
            </a:r>
            <a:r>
              <a:rPr lang="es-MX" dirty="0" err="1"/>
              <a:t>Ropivacaina</a:t>
            </a:r>
            <a:r>
              <a:rPr lang="es-MX" dirty="0"/>
              <a:t> 0.75% en comparación con </a:t>
            </a:r>
            <a:r>
              <a:rPr lang="es-MX" dirty="0" err="1"/>
              <a:t>Ropivacaina</a:t>
            </a:r>
            <a:r>
              <a:rPr lang="es-MX" dirty="0"/>
              <a:t> 0.75% + </a:t>
            </a:r>
            <a:r>
              <a:rPr lang="es-MX" dirty="0" err="1"/>
              <a:t>Buprenorfina</a:t>
            </a:r>
            <a:r>
              <a:rPr lang="es-MX" dirty="0"/>
              <a:t> 150µg en bloqueo de plexo axilar   realizada con   Escala Análoga Visual (EVA) a los 20, 30.120 minutos en el posoperatorio.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0106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HIPOTESIS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pPr algn="just"/>
            <a:endParaRPr lang="es-MX" dirty="0" smtClean="0"/>
          </a:p>
          <a:p>
            <a:pPr lvl="1" algn="just"/>
            <a:r>
              <a:rPr lang="es-MX" dirty="0" smtClean="0"/>
              <a:t>la </a:t>
            </a:r>
            <a:r>
              <a:rPr lang="es-MX" dirty="0" err="1"/>
              <a:t>Ropivacaina</a:t>
            </a:r>
            <a:r>
              <a:rPr lang="es-MX" dirty="0"/>
              <a:t> al 0.75% +</a:t>
            </a:r>
            <a:r>
              <a:rPr lang="es-MX" dirty="0" err="1"/>
              <a:t>Buprenorfina</a:t>
            </a:r>
            <a:r>
              <a:rPr lang="es-MX" dirty="0"/>
              <a:t> 150µg comprada con </a:t>
            </a:r>
            <a:r>
              <a:rPr lang="es-MX" dirty="0" err="1"/>
              <a:t>Ropivacaina</a:t>
            </a:r>
            <a:r>
              <a:rPr lang="es-MX" dirty="0"/>
              <a:t> 0.75% sola , produce   mayor analgesia.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214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METODOLOGIA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dirty="0"/>
              <a:t>Este   estudio se  realizó  en  el área  de quirófanos  de  ortopedia  en el Hospital de  Alta  Especialidad  Veracruz Ver , este estudio  es  cuasi experimental , ensayo clínico , longitudinal y prospectivo .   </a:t>
            </a:r>
          </a:p>
          <a:p>
            <a:pPr algn="just"/>
            <a:endParaRPr lang="es-MX" i="1" dirty="0" smtClean="0"/>
          </a:p>
          <a:p>
            <a:pPr marL="0" indent="0" algn="just">
              <a:buNone/>
            </a:pPr>
            <a:endParaRPr lang="es-MX" i="1" dirty="0" smtClean="0"/>
          </a:p>
          <a:p>
            <a:pPr marL="0" indent="0" algn="just">
              <a:buNone/>
            </a:pPr>
            <a:r>
              <a:rPr lang="es-MX" i="1" dirty="0" smtClean="0"/>
              <a:t>Participantes</a:t>
            </a:r>
            <a:endParaRPr lang="es-MX" dirty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Se </a:t>
            </a:r>
            <a:r>
              <a:rPr lang="es-MX" dirty="0"/>
              <a:t>incluirán en este  estudio todo  aquel paciente  sometido a cirugía de antebrazo  en  el periodo del 1 de Noviembre 2013  al 1 Diciembre  2013  en el Hospital  Regional  de  Veracruz , mayores de 18 años , pacientes ASA I y II , pacientes que acepten entrar al estudio firmando el consentimiento informado.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9067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METODOLOGIA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i="1" dirty="0"/>
              <a:t>Materiales e instrumentos</a:t>
            </a:r>
            <a:endParaRPr lang="es-MX" dirty="0"/>
          </a:p>
          <a:p>
            <a:pPr marL="0" indent="0">
              <a:buNone/>
            </a:pPr>
            <a:r>
              <a:rPr lang="es-MX" i="1" dirty="0"/>
              <a:t> </a:t>
            </a:r>
            <a:endParaRPr lang="es-MX" dirty="0"/>
          </a:p>
          <a:p>
            <a:pPr algn="just"/>
            <a:r>
              <a:rPr lang="es-MX" dirty="0"/>
              <a:t>Este  estudio  se  utilizaron  jeringas  de 20 ml  marca  (</a:t>
            </a:r>
            <a:r>
              <a:rPr lang="es-MX" dirty="0" err="1"/>
              <a:t>Plastipak</a:t>
            </a:r>
            <a:r>
              <a:rPr lang="es-MX" dirty="0"/>
              <a:t>), agujas  de calibre  16 Fr marca ( Punzo </a:t>
            </a:r>
            <a:r>
              <a:rPr lang="es-MX" dirty="0" err="1"/>
              <a:t>cat</a:t>
            </a:r>
            <a:r>
              <a:rPr lang="es-MX" dirty="0"/>
              <a:t> ),  </a:t>
            </a:r>
            <a:r>
              <a:rPr lang="es-MX" dirty="0" err="1"/>
              <a:t>Ropivacaina</a:t>
            </a:r>
            <a:r>
              <a:rPr lang="es-MX" dirty="0"/>
              <a:t>  marca </a:t>
            </a:r>
            <a:r>
              <a:rPr lang="es-MX" dirty="0" err="1"/>
              <a:t>Ropiconest</a:t>
            </a:r>
            <a:r>
              <a:rPr lang="es-MX" dirty="0"/>
              <a:t>   PISA 7.5 mg /ml de 20 Ml , </a:t>
            </a:r>
            <a:r>
              <a:rPr lang="es-MX" dirty="0" err="1"/>
              <a:t>Buprenorfina</a:t>
            </a:r>
            <a:r>
              <a:rPr lang="es-MX" dirty="0"/>
              <a:t> ampolleta  marca ( </a:t>
            </a:r>
            <a:r>
              <a:rPr lang="es-MX" dirty="0" err="1"/>
              <a:t>Telnegesig</a:t>
            </a:r>
            <a:r>
              <a:rPr lang="es-MX" dirty="0"/>
              <a:t>) 0.150 mg 1ml  , máquina  de  anestesia  </a:t>
            </a:r>
            <a:r>
              <a:rPr lang="es-MX" dirty="0" err="1"/>
              <a:t>Datex</a:t>
            </a:r>
            <a:r>
              <a:rPr lang="es-MX" dirty="0"/>
              <a:t> Omega 2000  con PAN, Spo2,Cardioscopio con 5 derivaciones ,  Vaporizador  </a:t>
            </a:r>
            <a:r>
              <a:rPr lang="es-MX" dirty="0" err="1"/>
              <a:t>Drager</a:t>
            </a:r>
            <a:r>
              <a:rPr lang="es-MX" dirty="0"/>
              <a:t> 2000 de </a:t>
            </a:r>
            <a:r>
              <a:rPr lang="es-MX" dirty="0" err="1"/>
              <a:t>Sevoflorane</a:t>
            </a: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6840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METODOLOGIA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i="1" dirty="0"/>
              <a:t>Análisis de datos:</a:t>
            </a:r>
            <a:endParaRPr lang="es-MX" dirty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Las </a:t>
            </a:r>
            <a:r>
              <a:rPr lang="es-MX" dirty="0"/>
              <a:t>variables cualitativas se analizarán con frecuencias y porcentajes. El análisis inferencial se realizará con la prueba X</a:t>
            </a:r>
            <a:r>
              <a:rPr lang="es-MX" baseline="30000" dirty="0"/>
              <a:t>2</a:t>
            </a:r>
            <a:r>
              <a:rPr lang="es-MX" dirty="0"/>
              <a:t>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Las </a:t>
            </a:r>
            <a:r>
              <a:rPr lang="es-MX" dirty="0"/>
              <a:t>variables cuantitativas se analizarán con media y desviación estándar, diferencia de medias de cada una de las mediciones con la prueba ANOVA o con estadística no paramétrica si es necesario. Los análisis se llevaron a cabo con los programas </a:t>
            </a:r>
            <a:r>
              <a:rPr lang="es-MX" dirty="0" err="1"/>
              <a:t>Microsoft</a:t>
            </a:r>
            <a:r>
              <a:rPr lang="es-MX" baseline="30000" dirty="0" err="1"/>
              <a:t>TM</a:t>
            </a:r>
            <a:r>
              <a:rPr lang="es-MX" dirty="0"/>
              <a:t> Excel 2013 e IBM</a:t>
            </a:r>
            <a:r>
              <a:rPr lang="es-MX" baseline="30000" dirty="0"/>
              <a:t>TM</a:t>
            </a:r>
            <a:r>
              <a:rPr lang="es-MX" dirty="0"/>
              <a:t> SPSS</a:t>
            </a:r>
            <a:r>
              <a:rPr lang="es-MX" baseline="30000" dirty="0"/>
              <a:t>TM</a:t>
            </a:r>
            <a:r>
              <a:rPr lang="es-MX" dirty="0"/>
              <a:t> 19.</a:t>
            </a:r>
          </a:p>
          <a:p>
            <a:pPr algn="just"/>
            <a:r>
              <a:rPr lang="es-MX" dirty="0"/>
              <a:t> 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7977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9049" y="2275791"/>
            <a:ext cx="10515600" cy="4351338"/>
          </a:xfrm>
        </p:spPr>
        <p:txBody>
          <a:bodyPr/>
          <a:lstStyle/>
          <a:p>
            <a:pPr algn="just"/>
            <a:r>
              <a:rPr lang="es-MX" dirty="0" smtClean="0"/>
              <a:t> </a:t>
            </a:r>
            <a:r>
              <a:rPr lang="es-MX" dirty="0"/>
              <a:t>La edad de los pacientes 46.7±32.44 años, El ASA I 19 pacientes y ASA II 11 pacientes, las constantes hemodinámicas obtenidas: La Frecuencia cardiaca l en el Grupo I basal 83.5±8.01 lat. x min y final 85.3±9.1 latidos por min,  en el grupo II basal 88±11.2 y final 87.2±14.21, El porcentaje de analgesia que se midió con EVA a los 15 minutos en ambos grupos el 90% a los 30 minutos  En el grupo I  fue del 10% y grupo II 30%  (p&lt;0.05) a los 60 min en ambos grupos  60%.</a:t>
            </a: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333491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729</Words>
  <Application>Microsoft Office PowerPoint</Application>
  <PresentationFormat>Panorámica</PresentationFormat>
  <Paragraphs>50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Espiral</vt:lpstr>
      <vt:lpstr>EFICACIA DEL BLOQUEO AXILAR CON ROPIVACAINA AL 0.75% EN COMPARACION CON ROPIVACAINA AL 0.75% + BUPRENORFINA 150µg PARA CIRUGIA DE ANTEBRAZO </vt:lpstr>
      <vt:lpstr>INTRODUCCION </vt:lpstr>
      <vt:lpstr>JUSTIFIACION </vt:lpstr>
      <vt:lpstr>PLANTEAMIENTO DEL PROBLEMA </vt:lpstr>
      <vt:lpstr>HIPOTESIS </vt:lpstr>
      <vt:lpstr>METODOLOGIA</vt:lpstr>
      <vt:lpstr>METODOLOGIA </vt:lpstr>
      <vt:lpstr>METODOLOGIA</vt:lpstr>
      <vt:lpstr>RESULTADOS </vt:lpstr>
      <vt:lpstr>CONCLUSIONES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EFICACIA DEL BLOQUEO AXILAR CON ROPIVACAINA AL 0.75% EN COMPARACION CON ROPIVACAINA AL 0.75% + BUPRENORFINA 150µg PARA CIRUGIA DE ANTEBRAZO </dc:title>
  <dc:creator>pc</dc:creator>
  <cp:lastModifiedBy>pc</cp:lastModifiedBy>
  <cp:revision>4</cp:revision>
  <dcterms:created xsi:type="dcterms:W3CDTF">2014-01-30T22:31:04Z</dcterms:created>
  <dcterms:modified xsi:type="dcterms:W3CDTF">2014-01-30T22:47:32Z</dcterms:modified>
</cp:coreProperties>
</file>