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/>
              <a:pPr/>
              <a:t>27/01/2014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5380B427-91B0-49D7-9A6C-E3D871D0C9C6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MX">
              <a:solidFill>
                <a:srgbClr val="B13F9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4F496-66CE-49A6-809B-43C2E442CFDE}" type="datetimeFigureOut">
              <a:rPr lang="es-MX" smtClean="0">
                <a:solidFill>
                  <a:srgbClr val="F4E7ED"/>
                </a:solidFill>
              </a:rPr>
              <a:pPr/>
              <a:t>27/01/2014</a:t>
            </a:fld>
            <a:endParaRPr lang="es-MX">
              <a:solidFill>
                <a:srgbClr val="F4E7E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E7E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427-91B0-49D7-9A6C-E3D871D0C9C6}" type="slidenum">
              <a:rPr lang="es-MX" smtClean="0">
                <a:solidFill>
                  <a:srgbClr val="F4E7ED"/>
                </a:solidFill>
              </a:rPr>
              <a:pPr/>
              <a:t>‹Nº›</a:t>
            </a:fld>
            <a:endParaRPr lang="es-MX">
              <a:solidFill>
                <a:srgbClr val="F4E7E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MX">
              <a:solidFill>
                <a:srgbClr val="B13F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380B427-91B0-49D7-9A6C-E3D871D0C9C6}" type="slidenum">
              <a:rPr lang="es-MX" smtClean="0">
                <a:solidFill>
                  <a:srgbClr val="B13F9A"/>
                </a:solidFill>
              </a:rPr>
              <a:pPr/>
              <a:t>‹Nº›</a:t>
            </a:fld>
            <a:endParaRPr lang="es-MX">
              <a:solidFill>
                <a:srgbClr val="B13F9A"/>
              </a:solidFill>
            </a:endParaRPr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B4F496-66CE-49A6-809B-43C2E442CFDE}" type="datetimeFigureOut">
              <a:rPr lang="es-MX" smtClean="0">
                <a:solidFill>
                  <a:srgbClr val="B13F9A"/>
                </a:solidFill>
              </a:rPr>
              <a:pPr/>
              <a:t>27/01/2014</a:t>
            </a:fld>
            <a:endParaRPr lang="es-MX">
              <a:solidFill>
                <a:srgbClr val="B13F9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55776" y="1340768"/>
            <a:ext cx="5440858" cy="2016224"/>
          </a:xfrm>
        </p:spPr>
        <p:txBody>
          <a:bodyPr/>
          <a:lstStyle/>
          <a:p>
            <a:pPr algn="ctr"/>
            <a:r>
              <a:rPr lang="es-MX" sz="3200" dirty="0">
                <a:latin typeface="Century Gothic" pitchFamily="34" charset="0"/>
              </a:rPr>
              <a:t>Hábitos alimenticios y actividad física en mujeres con y sin obesidad abdominal de la Clínica 66 IMSS. Xalapa, Veracruz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63888" y="3573016"/>
            <a:ext cx="5114778" cy="2553432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MX" dirty="0" smtClean="0">
              <a:latin typeface="Century Gothic" pitchFamily="34" charset="0"/>
            </a:endParaRPr>
          </a:p>
          <a:p>
            <a:pPr algn="ctr"/>
            <a:r>
              <a:rPr lang="es-MX" dirty="0" smtClean="0">
                <a:latin typeface="Century Gothic" pitchFamily="34" charset="0"/>
              </a:rPr>
              <a:t>Instituto Mexicano del Seguro Social </a:t>
            </a:r>
          </a:p>
          <a:p>
            <a:pPr algn="ctr"/>
            <a:r>
              <a:rPr lang="es-MX" dirty="0" smtClean="0">
                <a:latin typeface="Century Gothic" pitchFamily="34" charset="0"/>
              </a:rPr>
              <a:t>Especialidad Epidemiología </a:t>
            </a:r>
          </a:p>
          <a:p>
            <a:pPr algn="ctr"/>
            <a:r>
              <a:rPr lang="es-MX" dirty="0" smtClean="0">
                <a:latin typeface="Century Gothic" pitchFamily="34" charset="0"/>
              </a:rPr>
              <a:t>Presenta</a:t>
            </a:r>
            <a:r>
              <a:rPr lang="es-MX" dirty="0">
                <a:latin typeface="Century Gothic" pitchFamily="34" charset="0"/>
              </a:rPr>
              <a:t>: Dra. Daisy Alejandra Morales </a:t>
            </a:r>
            <a:r>
              <a:rPr lang="es-MX" dirty="0" smtClean="0">
                <a:latin typeface="Century Gothic" pitchFamily="34" charset="0"/>
              </a:rPr>
              <a:t>Lazcano R1 Epidemiología</a:t>
            </a:r>
          </a:p>
          <a:p>
            <a:pPr algn="ctr"/>
            <a:r>
              <a:rPr lang="es-MX" dirty="0" smtClean="0">
                <a:latin typeface="Century Gothic" pitchFamily="34" charset="0"/>
              </a:rPr>
              <a:t>Asesor metodológico y clínico:</a:t>
            </a:r>
          </a:p>
          <a:p>
            <a:pPr algn="ctr"/>
            <a:r>
              <a:rPr lang="es-MX" dirty="0" smtClean="0">
                <a:latin typeface="Century Gothic" pitchFamily="34" charset="0"/>
              </a:rPr>
              <a:t> Dra. Nidia Hernández Trujillo</a:t>
            </a:r>
          </a:p>
          <a:p>
            <a:pPr algn="ctr"/>
            <a:endParaRPr lang="es-MX" dirty="0">
              <a:latin typeface="Century Gothic" pitchFamily="34" charset="0"/>
            </a:endParaRPr>
          </a:p>
          <a:p>
            <a:pPr algn="ctr"/>
            <a:endParaRPr lang="es-MX" dirty="0">
              <a:latin typeface="Century Gothic" pitchFamily="34" charset="0"/>
            </a:endParaRPr>
          </a:p>
        </p:txBody>
      </p:sp>
      <p:pic>
        <p:nvPicPr>
          <p:cNvPr id="1026" name="Picture 2" descr="C:\Users\Alejandra\Pictures\boter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49" y="5157191"/>
            <a:ext cx="1650693" cy="1718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49" y="0"/>
            <a:ext cx="1648521" cy="1472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671" y="0"/>
            <a:ext cx="1388368" cy="130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2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5693496"/>
              </p:ext>
            </p:extLst>
          </p:nvPr>
        </p:nvGraphicFramePr>
        <p:xfrm>
          <a:off x="1115616" y="1091247"/>
          <a:ext cx="7467600" cy="49682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VARIABLE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DEFINICIÓN</a:t>
                      </a:r>
                      <a:r>
                        <a:rPr lang="es-MX" sz="1400" baseline="0" dirty="0" smtClean="0">
                          <a:latin typeface="Century Gothic" panose="020B0502020202020204" pitchFamily="34" charset="0"/>
                        </a:rPr>
                        <a:t> CONCEPTUAL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DEFINICIÓN</a:t>
                      </a:r>
                      <a:r>
                        <a:rPr lang="es-MX" sz="1400" baseline="0" dirty="0" smtClean="0">
                          <a:latin typeface="Century Gothic" panose="020B0502020202020204" pitchFamily="34" charset="0"/>
                        </a:rPr>
                        <a:t> OPERACIONAL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CATEGORÍA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ESCALA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ACTIVIDAD FÍSICA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Cualquier actividad que haga trabajar al cuerpo más fuerte de lo normal.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 base al cuestionario IPAC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Sedentario</a:t>
                      </a:r>
                    </a:p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Insuficientemente activo</a:t>
                      </a:r>
                    </a:p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activo</a:t>
                      </a:r>
                    </a:p>
                    <a:p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ordinal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Obesidad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Enfermedad crónica de origen multifactorial, que se caracteriza por la acumulación excesiva de grasa o hipertrofia general del tejido adiposo en el cuerpo. 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Resultado de sacar el IMC de cada paciente, previa somatometría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Obesidad </a:t>
                      </a:r>
                    </a:p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Tipo I 30-34.99</a:t>
                      </a:r>
                    </a:p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Tipo II 35-39.99</a:t>
                      </a:r>
                    </a:p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Tipo III &gt; </a:t>
                      </a:r>
                      <a:r>
                        <a:rPr lang="es-MX" sz="1400" dirty="0" err="1" smtClean="0">
                          <a:latin typeface="Century Gothic" panose="020B0502020202020204" pitchFamily="34" charset="0"/>
                        </a:rPr>
                        <a:t>ó</a:t>
                      </a:r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 igual de 40.00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400" dirty="0" smtClean="0">
                          <a:latin typeface="Century Gothic" panose="020B0502020202020204" pitchFamily="34" charset="0"/>
                        </a:rPr>
                        <a:t>intervalo</a:t>
                      </a:r>
                      <a:endParaRPr lang="es-MX" sz="14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42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55308394"/>
              </p:ext>
            </p:extLst>
          </p:nvPr>
        </p:nvGraphicFramePr>
        <p:xfrm>
          <a:off x="971600" y="836712"/>
          <a:ext cx="7239000" cy="509016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Variable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Definición conceptual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Definición operacional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Categoría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Escala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1744211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Zona geográfica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Es la localidad geográfica (entidad, municipio o delegación y localidad) donde la persona involucrada en el hecho, tiene su domicilio particular.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Respuesta al cuestionario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Urbana</a:t>
                      </a:r>
                    </a:p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Rural </a:t>
                      </a:r>
                    </a:p>
                    <a:p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 smtClean="0">
                          <a:latin typeface="Century Gothic" panose="020B0502020202020204" pitchFamily="34" charset="0"/>
                        </a:rPr>
                        <a:t>nominal</a:t>
                      </a:r>
                      <a:endParaRPr lang="es-MX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Century Gothic" panose="020B0502020202020204" pitchFamily="34" charset="0"/>
                        </a:rPr>
                        <a:t>Hábitos alimenticios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Es el conjunto de costumbres que determinan el comportamiento del hombre en relación con los alimentos y la alimentación. Incluye la manera de cómo se seleccionan los alimentos hasta la forma en que los consumen</a:t>
                      </a:r>
                      <a:endParaRPr lang="es-MX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Respuesta al cuestionario</a:t>
                      </a:r>
                      <a:endParaRPr lang="es-MX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Hábito bueno </a:t>
                      </a:r>
                    </a:p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Hábito regular </a:t>
                      </a:r>
                    </a:p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Hábito malo</a:t>
                      </a:r>
                    </a:p>
                    <a:p>
                      <a:endParaRPr lang="es-MX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000" dirty="0" smtClean="0">
                          <a:latin typeface="Century Gothic" panose="020B0502020202020204" pitchFamily="34" charset="0"/>
                        </a:rPr>
                        <a:t>ordinal</a:t>
                      </a:r>
                      <a:endParaRPr lang="es-MX" sz="10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7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6650" y="620688"/>
            <a:ext cx="7239000" cy="1143000"/>
          </a:xfrm>
        </p:spPr>
        <p:txBody>
          <a:bodyPr/>
          <a:lstStyle/>
          <a:p>
            <a:r>
              <a:rPr lang="es-MX" dirty="0" smtClean="0">
                <a:latin typeface="Century Gothic" panose="020B0502020202020204" pitchFamily="34" charset="0"/>
              </a:rPr>
              <a:t>DISEÑO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060848"/>
            <a:ext cx="7467600" cy="2376264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Encuesta comparativa prospectiva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324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1187624" y="1412776"/>
            <a:ext cx="7467600" cy="4419600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Lugar del Estudio: UMF 66, Xalapa, Veracruz.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  <a:p>
            <a:pPr algn="ctr"/>
            <a:r>
              <a:rPr lang="es-MX" dirty="0">
                <a:latin typeface="Century Gothic" panose="020B0502020202020204" pitchFamily="34" charset="0"/>
              </a:rPr>
              <a:t>Tiempo</a:t>
            </a:r>
            <a:r>
              <a:rPr lang="es-MX" dirty="0" smtClean="0">
                <a:latin typeface="Century Gothic" panose="020B0502020202020204" pitchFamily="34" charset="0"/>
              </a:rPr>
              <a:t>: de </a:t>
            </a:r>
            <a:r>
              <a:rPr lang="es-MX" dirty="0">
                <a:latin typeface="Century Gothic" panose="020B0502020202020204" pitchFamily="34" charset="0"/>
              </a:rPr>
              <a:t>mayo de 2013 a febrero de 2015</a:t>
            </a:r>
          </a:p>
          <a:p>
            <a:r>
              <a:rPr lang="es-MX" dirty="0">
                <a:latin typeface="Century Gothic" panose="020B0502020202020204" pitchFamily="34" charset="0"/>
              </a:rPr>
              <a:t>Población: Mujeres </a:t>
            </a:r>
            <a:r>
              <a:rPr lang="es-MX" dirty="0" smtClean="0">
                <a:latin typeface="Century Gothic" panose="020B0502020202020204" pitchFamily="34" charset="0"/>
              </a:rPr>
              <a:t> </a:t>
            </a:r>
            <a:r>
              <a:rPr lang="es-MX" dirty="0">
                <a:latin typeface="Century Gothic" panose="020B0502020202020204" pitchFamily="34" charset="0"/>
              </a:rPr>
              <a:t>derechohabientes de la clínica UMF </a:t>
            </a:r>
            <a:r>
              <a:rPr lang="es-MX" dirty="0" smtClean="0">
                <a:latin typeface="Century Gothic" panose="020B0502020202020204" pitchFamily="34" charset="0"/>
              </a:rPr>
              <a:t>66 de 20 a 49 años.</a:t>
            </a:r>
          </a:p>
          <a:p>
            <a:r>
              <a:rPr lang="es-MX" dirty="0" smtClean="0">
                <a:latin typeface="Century Gothic" panose="020B0502020202020204" pitchFamily="34" charset="0"/>
              </a:rPr>
              <a:t> </a:t>
            </a:r>
            <a:r>
              <a:rPr lang="es-MX" dirty="0">
                <a:latin typeface="Century Gothic" panose="020B0502020202020204" pitchFamily="34" charset="0"/>
              </a:rPr>
              <a:t>Muestra pendiente de calcular. 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77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696744" cy="864096"/>
          </a:xfrm>
        </p:spPr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12776"/>
            <a:ext cx="7467600" cy="4419600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México se encuentra entre los primeros lugares de obesidad a nivel mundial </a:t>
            </a:r>
          </a:p>
          <a:p>
            <a:r>
              <a:rPr lang="es-MX" dirty="0" smtClean="0"/>
              <a:t>Veracruz. Primer lugar en obesidad a nivel nacional</a:t>
            </a:r>
          </a:p>
          <a:p>
            <a:r>
              <a:rPr lang="es-MX" dirty="0" smtClean="0"/>
              <a:t>Xalapa, en UMF 66. Hay 284</a:t>
            </a:r>
            <a:r>
              <a:rPr lang="es-MX" dirty="0"/>
              <a:t>, 035 derechohabientes, de los cuales 142.000 son obesos y con sobrepeso</a:t>
            </a:r>
            <a:r>
              <a:rPr lang="es-MX" dirty="0" smtClean="0"/>
              <a:t>.</a:t>
            </a:r>
          </a:p>
          <a:p>
            <a:r>
              <a:rPr lang="es-MX" dirty="0" smtClean="0"/>
              <a:t>Obesidad abdominal. Riesgo para presentar diabetes Mellitus, hiperlipidemia, enfermedad isquémica del corazón</a:t>
            </a: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8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50505" y="1412776"/>
            <a:ext cx="6877879" cy="504056"/>
          </a:xfrm>
        </p:spPr>
        <p:txBody>
          <a:bodyPr>
            <a:noAutofit/>
          </a:bodyPr>
          <a:lstStyle/>
          <a:p>
            <a:pPr algn="ctr"/>
            <a:r>
              <a:rPr lang="es-MX" sz="4800" dirty="0" smtClean="0">
                <a:latin typeface="Century Gothic" panose="020B0502020202020204" pitchFamily="34" charset="0"/>
              </a:rPr>
              <a:t>PLANTEAMIENTO DEL PROBLEMA</a:t>
            </a:r>
            <a:endParaRPr lang="es-MX" sz="4800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9490" y="2924944"/>
            <a:ext cx="7239000" cy="1675568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¿Cuáles son los factores </a:t>
            </a:r>
            <a:r>
              <a:rPr lang="es-MX" dirty="0" smtClean="0">
                <a:latin typeface="Century Gothic" panose="020B0502020202020204" pitchFamily="34" charset="0"/>
              </a:rPr>
              <a:t>relacionados </a:t>
            </a:r>
            <a:r>
              <a:rPr lang="es-MX" dirty="0">
                <a:latin typeface="Century Gothic" panose="020B0502020202020204" pitchFamily="34" charset="0"/>
              </a:rPr>
              <a:t>a la obesidad abdominal en mujeres adscritas a la UMF 66?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71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41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239000" cy="1143000"/>
          </a:xfrm>
        </p:spPr>
        <p:txBody>
          <a:bodyPr/>
          <a:lstStyle/>
          <a:p>
            <a:r>
              <a:rPr lang="es-MX" dirty="0" smtClean="0">
                <a:latin typeface="Century Gothic" panose="020B0502020202020204" pitchFamily="34" charset="0"/>
              </a:rPr>
              <a:t>HIPÓTESIS 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8300" y="2708920"/>
            <a:ext cx="8164140" cy="2179624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Los factores de riesgo </a:t>
            </a:r>
            <a:r>
              <a:rPr lang="es-MX" dirty="0" smtClean="0">
                <a:latin typeface="Century Gothic" panose="020B0502020202020204" pitchFamily="34" charset="0"/>
              </a:rPr>
              <a:t>relacionados a </a:t>
            </a:r>
            <a:r>
              <a:rPr lang="es-MX" dirty="0">
                <a:latin typeface="Century Gothic" panose="020B0502020202020204" pitchFamily="34" charset="0"/>
              </a:rPr>
              <a:t>la obesidad abdominal en mujeres adscritas a la UMF 66  son la mala alimentación (40%),  el sedentarismo (30%).</a:t>
            </a:r>
          </a:p>
          <a:p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9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latin typeface="Century Gothic" panose="020B0502020202020204" pitchFamily="34" charset="0"/>
              </a:rPr>
              <a:t>Definición de las variables 	</a:t>
            </a:r>
            <a:endParaRPr lang="es-MX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681465"/>
              </p:ext>
            </p:extLst>
          </p:nvPr>
        </p:nvGraphicFramePr>
        <p:xfrm>
          <a:off x="1259632" y="2060848"/>
          <a:ext cx="7467600" cy="26642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Variable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Definición</a:t>
                      </a:r>
                      <a:r>
                        <a:rPr lang="es-MX" sz="1600" baseline="0" dirty="0" smtClean="0"/>
                        <a:t> conceptual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Definición operacional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Categorías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Escala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</a:tr>
              <a:tr h="2085176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IMC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Resultado de la división</a:t>
                      </a:r>
                      <a:r>
                        <a:rPr lang="es-MX" sz="1600" baseline="0" dirty="0" smtClean="0"/>
                        <a:t> del peso entre la talla al cuadrado </a:t>
                      </a:r>
                    </a:p>
                    <a:p>
                      <a:endParaRPr lang="es-MX" sz="1600" baseline="0" dirty="0" smtClean="0"/>
                    </a:p>
                    <a:p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En</a:t>
                      </a:r>
                      <a:r>
                        <a:rPr lang="es-MX" sz="1600" baseline="0" dirty="0" smtClean="0"/>
                        <a:t> base a lo obtenido de medir con </a:t>
                      </a:r>
                      <a:r>
                        <a:rPr lang="es-MX" sz="1600" baseline="0" dirty="0" err="1" smtClean="0"/>
                        <a:t>estadímetro</a:t>
                      </a:r>
                      <a:r>
                        <a:rPr lang="es-MX" sz="1600" baseline="0" dirty="0" smtClean="0"/>
                        <a:t> y con cinta métrica flexible a las pacientes.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Variable</a:t>
                      </a:r>
                      <a:r>
                        <a:rPr lang="es-MX" sz="1600" baseline="0" dirty="0" smtClean="0"/>
                        <a:t> de razón </a:t>
                      </a:r>
                      <a:endParaRPr lang="es-MX" sz="1600" dirty="0">
                        <a:latin typeface="Century Gothic" panose="020B0502020202020204" pitchFamily="34" charset="0"/>
                      </a:endParaRPr>
                    </a:p>
                  </a:txBody>
                  <a:tcPr marL="94328" marR="94328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5 Imagen" descr="\mbox{IMC} = \frac{\mbox{masa}}{\mbox{estatura}^2} \,\!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52" y="4108951"/>
            <a:ext cx="1376680" cy="3517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39612246"/>
              </p:ext>
            </p:extLst>
          </p:nvPr>
        </p:nvGraphicFramePr>
        <p:xfrm>
          <a:off x="1750913" y="980728"/>
          <a:ext cx="6624737" cy="417646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324504"/>
                <a:gridCol w="1324504"/>
                <a:gridCol w="1325243"/>
                <a:gridCol w="1325243"/>
                <a:gridCol w="1325243"/>
              </a:tblGrid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</a:rPr>
                        <a:t>VARIABLE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</a:rPr>
                        <a:t>DEFINICIÓN CONCEPTUAL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</a:rPr>
                        <a:t>DEFINICIÓN</a:t>
                      </a:r>
                      <a:r>
                        <a:rPr lang="es-MX" sz="1100" baseline="0" dirty="0" smtClean="0">
                          <a:effectLst/>
                          <a:latin typeface="Century Gothic" panose="020B0502020202020204" pitchFamily="34" charset="0"/>
                        </a:rPr>
                        <a:t> OPERACIONAL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</a:rPr>
                        <a:t>CATEGORÍAS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</a:rPr>
                        <a:t>ESCALA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600400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Índice cintura cadera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El índice cintura cadera es un indicador de adiposidad abdominal. Evalúa el riesgo del individuo a desarrollar enfermedades crónico degenerativas e indica obesidad androide o central.  Si el índice es superior a 1 en hombres y mayor a .8 en mujeres indica obesidad.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Resultado de medir la cintura y cadera y a una persona con una cinta métrica flexible y </a:t>
                      </a:r>
                      <a:r>
                        <a:rPr lang="es-MX" sz="1100" dirty="0" err="1">
                          <a:effectLst/>
                          <a:latin typeface="Century Gothic" panose="020B0502020202020204" pitchFamily="34" charset="0"/>
                        </a:rPr>
                        <a:t>divididir</a:t>
                      </a: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 ese resultado entre la medición de la cintura y  cadera.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  <a:latin typeface="Century Gothic" panose="020B0502020202020204" pitchFamily="34" charset="0"/>
                        </a:rPr>
                        <a:t>Variable de razón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75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0450090"/>
              </p:ext>
            </p:extLst>
          </p:nvPr>
        </p:nvGraphicFramePr>
        <p:xfrm>
          <a:off x="958826" y="607436"/>
          <a:ext cx="7416824" cy="5446549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828538"/>
                <a:gridCol w="1396488"/>
                <a:gridCol w="1397266"/>
                <a:gridCol w="1397266"/>
                <a:gridCol w="1397266"/>
              </a:tblGrid>
              <a:tr h="290626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 smtClean="0">
                          <a:effectLst/>
                        </a:rPr>
                        <a:t>VARIABLE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DEFINICIÓN CONCEPTUAL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 smtClean="0">
                          <a:effectLst/>
                        </a:rPr>
                        <a:t>DEFINICIÓN OPERACIONAL</a:t>
                      </a:r>
                      <a:endParaRPr lang="es-MX" sz="8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 smtClean="0">
                          <a:effectLst/>
                        </a:rPr>
                        <a:t>CATEGORÍA</a:t>
                      </a:r>
                      <a:endParaRPr lang="es-MX" sz="8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 smtClean="0">
                          <a:effectLst/>
                        </a:rPr>
                        <a:t>ESCALA</a:t>
                      </a:r>
                      <a:endParaRPr lang="es-MX" sz="8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</a:tr>
              <a:tr h="5141749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perímetro abdominal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Peso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600" dirty="0">
                          <a:effectLst/>
                        </a:rPr>
                        <a:t>Talla</a:t>
                      </a:r>
                      <a:endParaRPr lang="es-MX" sz="16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>
                          <a:effectLst/>
                        </a:rPr>
                        <a:t>Medición realizada en la cintura, mayor a 80 cm en las mujeres y 90 cm en los hombres adultos representa obesidad </a:t>
                      </a:r>
                      <a:r>
                        <a:rPr lang="es-MX" sz="1000" dirty="0" smtClean="0">
                          <a:effectLst/>
                        </a:rPr>
                        <a:t>abdominal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endParaRPr lang="es-MX" sz="1000" dirty="0">
                        <a:effectLst/>
                      </a:endParaRP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>
                          <a:effectLst/>
                        </a:rPr>
                        <a:t>Atracción ejercida sobre un cuerpo por la fuerza de gravedad de la tierra, se mide a veces en unidades de fuerza, como </a:t>
                      </a:r>
                      <a:r>
                        <a:rPr lang="es-MX" sz="1000" dirty="0" err="1">
                          <a:effectLst/>
                        </a:rPr>
                        <a:t>newtons</a:t>
                      </a:r>
                      <a:r>
                        <a:rPr lang="es-MX" sz="1000" dirty="0">
                          <a:effectLst/>
                        </a:rPr>
                        <a:t> o </a:t>
                      </a:r>
                      <a:r>
                        <a:rPr lang="es-MX" sz="1000" dirty="0" err="1">
                          <a:effectLst/>
                        </a:rPr>
                        <a:t>pondios</a:t>
                      </a:r>
                      <a:r>
                        <a:rPr lang="es-MX" sz="1000" dirty="0">
                          <a:effectLst/>
                        </a:rPr>
                        <a:t>, pero por lo general se expresa en kilogramos. 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 smtClean="0">
                        <a:effectLst/>
                      </a:endParaRP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Medida </a:t>
                      </a:r>
                      <a:r>
                        <a:rPr lang="es-MX" sz="1000" dirty="0">
                          <a:effectLst/>
                        </a:rPr>
                        <a:t>de la estatura del cuerpo humano desde los pies hasta el techo de la bóveda del cráneo.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</a:rPr>
                        <a:t>Resultado de medir el perímetro abdominal a una persona con una cinta métrica </a:t>
                      </a:r>
                      <a:r>
                        <a:rPr lang="es-MX" sz="1200" dirty="0" smtClean="0">
                          <a:effectLst/>
                        </a:rPr>
                        <a:t>flexible</a:t>
                      </a:r>
                      <a:endParaRPr lang="es-MX" sz="1200" dirty="0">
                        <a:effectLst/>
                      </a:endParaRP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Resultado </a:t>
                      </a:r>
                      <a:r>
                        <a:rPr lang="es-MX" sz="1400" dirty="0">
                          <a:effectLst/>
                        </a:rPr>
                        <a:t>de pesar a una persona en una báscula.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r>
                        <a:rPr lang="es-MX" sz="1400" dirty="0" smtClean="0">
                          <a:effectLst/>
                        </a:rPr>
                        <a:t>Resultado </a:t>
                      </a:r>
                      <a:r>
                        <a:rPr lang="es-MX" sz="1400" dirty="0">
                          <a:effectLst/>
                        </a:rPr>
                        <a:t>de medir a una persona de pie, sin zapatos con un </a:t>
                      </a:r>
                      <a:r>
                        <a:rPr lang="es-MX" sz="1400" dirty="0" err="1">
                          <a:effectLst/>
                        </a:rPr>
                        <a:t>estadímetro</a:t>
                      </a:r>
                      <a:r>
                        <a:rPr lang="es-MX" sz="1400" dirty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800" dirty="0">
                          <a:effectLst/>
                        </a:rPr>
                        <a:t> </a:t>
                      </a:r>
                      <a:endParaRPr lang="es-MX" sz="8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Razón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endParaRPr lang="es-MX" sz="1400" dirty="0">
                        <a:effectLst/>
                      </a:endParaRP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Razón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 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400" dirty="0">
                          <a:effectLst/>
                        </a:rPr>
                        <a:t>Razón </a:t>
                      </a:r>
                      <a:endParaRPr lang="es-MX" sz="14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49681" marR="49681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9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1467009"/>
              </p:ext>
            </p:extLst>
          </p:nvPr>
        </p:nvGraphicFramePr>
        <p:xfrm>
          <a:off x="1187624" y="1340768"/>
          <a:ext cx="7488834" cy="427432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497267"/>
                <a:gridCol w="1497267"/>
                <a:gridCol w="1498100"/>
                <a:gridCol w="1498100"/>
                <a:gridCol w="1498100"/>
              </a:tblGrid>
              <a:tr h="616729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VARIABLE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DEFINICIÓN</a:t>
                      </a:r>
                      <a:r>
                        <a:rPr lang="es-MX" sz="1100" baseline="0" dirty="0" smtClean="0">
                          <a:effectLst/>
                        </a:rPr>
                        <a:t> CONCEPTUAL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DEFINICIÓN OPERACIONAL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CATEGORÍA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ESCALA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Sexo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Proceso de combinación y mezcla de rasgos genéticos a menudo dando por resultado la especialización de organismos en variedades femenina y masculina (conocidas como sexos)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Respuesta al cuestionario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Femenino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Masculino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200" dirty="0">
                          <a:effectLst/>
                          <a:latin typeface="Century Gothic" panose="020B0502020202020204" pitchFamily="34" charset="0"/>
                        </a:rPr>
                        <a:t>nominal</a:t>
                      </a:r>
                      <a:endParaRPr lang="es-MX" sz="12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80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99546882"/>
              </p:ext>
            </p:extLst>
          </p:nvPr>
        </p:nvGraphicFramePr>
        <p:xfrm>
          <a:off x="1259632" y="836712"/>
          <a:ext cx="7272810" cy="480060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454076"/>
                <a:gridCol w="1454076"/>
                <a:gridCol w="1454886"/>
                <a:gridCol w="1454886"/>
                <a:gridCol w="1454886"/>
              </a:tblGrid>
              <a:tr h="274418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VARIABLE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DEFINICIÓN CONCEPTUAL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DEFINICIÓN OPERACIONAL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CATEGORÍA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ESCALA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05702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Edad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Resultante </a:t>
                      </a:r>
                      <a:r>
                        <a:rPr lang="es-MX" sz="1100" dirty="0">
                          <a:effectLst/>
                        </a:rPr>
                        <a:t>del tiempo transcurrido desde el nacimiento de un ser vivo.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Respuesta </a:t>
                      </a:r>
                      <a:r>
                        <a:rPr lang="es-MX" sz="1100" dirty="0">
                          <a:effectLst/>
                        </a:rPr>
                        <a:t>al cuestionario 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Razón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91704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Estado civil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Situación de hecho de la población de 12 años o más en relación con las leyes y costumbres matrimoniales del país. 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Respuesta al cuestionario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Soltero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Casado (a)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Viudo (a)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Unión libre 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NOMINAL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91704"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ESOLARIDAD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ÚLTIMO GRADO APROBADO EN EL CICLO DE INSTRUCCIÓN MÁS AVANZADO</a:t>
                      </a:r>
                      <a:r>
                        <a:rPr lang="es-MX" sz="1100" baseline="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 QUE DECLARE HABER CURSADO LA PERSONA EN EL SISTEMA EDUCATIVO NACIONAL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RESPUESTA AL CUESTIONARIO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PRIMARIA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SECUNDARIA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PREPRARATORIA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LICENCIATURA</a:t>
                      </a:r>
                    </a:p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POSTGRADO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1620"/>
                        </a:spcAft>
                      </a:pPr>
                      <a:r>
                        <a:rPr lang="es-MX" sz="1100" dirty="0" smtClean="0">
                          <a:effectLst/>
                          <a:latin typeface="Century Gothic" panose="020B0502020202020204" pitchFamily="34" charset="0"/>
                          <a:ea typeface="Times New Roman"/>
                        </a:rPr>
                        <a:t>ORDINAL</a:t>
                      </a:r>
                      <a:endParaRPr lang="es-MX" sz="1100" dirty="0">
                        <a:effectLst/>
                        <a:latin typeface="Century Gothic" panose="020B050202020202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300" y="5260975"/>
            <a:ext cx="1536700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01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termal">
  <a:themeElements>
    <a:clrScheme name="t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642</Words>
  <Application>Microsoft Office PowerPoint</Application>
  <PresentationFormat>Presentación en pantalla (4:3)</PresentationFormat>
  <Paragraphs>186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3_termal</vt:lpstr>
      <vt:lpstr>Hábitos alimenticios y actividad física en mujeres con y sin obesidad abdominal de la Clínica 66 IMSS. Xalapa, Veracruz</vt:lpstr>
      <vt:lpstr>JUSTIFICACIÓN</vt:lpstr>
      <vt:lpstr>PLANTEAMIENTO DEL PROBLEMA</vt:lpstr>
      <vt:lpstr>HIPÓTESIS </vt:lpstr>
      <vt:lpstr>Definición de las variables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DISEÑO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5</cp:revision>
  <dcterms:created xsi:type="dcterms:W3CDTF">2014-01-28T01:27:31Z</dcterms:created>
  <dcterms:modified xsi:type="dcterms:W3CDTF">2014-01-28T03:37:11Z</dcterms:modified>
</cp:coreProperties>
</file>