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79" r:id="rId4"/>
    <p:sldId id="257" r:id="rId5"/>
    <p:sldId id="259" r:id="rId6"/>
    <p:sldId id="260" r:id="rId7"/>
    <p:sldId id="261" r:id="rId8"/>
    <p:sldId id="262" r:id="rId9"/>
    <p:sldId id="263" r:id="rId10"/>
    <p:sldId id="266" r:id="rId11"/>
    <p:sldId id="264" r:id="rId12"/>
    <p:sldId id="265" r:id="rId13"/>
    <p:sldId id="267" r:id="rId14"/>
    <p:sldId id="271" r:id="rId15"/>
    <p:sldId id="274" r:id="rId16"/>
    <p:sldId id="272" r:id="rId17"/>
    <p:sldId id="273" r:id="rId18"/>
    <p:sldId id="268" r:id="rId19"/>
    <p:sldId id="269" r:id="rId20"/>
    <p:sldId id="270" r:id="rId21"/>
    <p:sldId id="275" r:id="rId22"/>
    <p:sldId id="276" r:id="rId23"/>
    <p:sldId id="277" r:id="rId2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redondeado"/>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Título"/>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s-ES" smtClean="0"/>
              <a:t>Haga clic para modificar el estilo de título del patrón</a:t>
            </a:r>
            <a:endParaRPr kumimoji="0" lang="en-US"/>
          </a:p>
        </p:txBody>
      </p:sp>
      <p:sp>
        <p:nvSpPr>
          <p:cNvPr id="20" name="19 Subtítulo"/>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19" name="18 Marcador de fecha"/>
          <p:cNvSpPr>
            <a:spLocks noGrp="1"/>
          </p:cNvSpPr>
          <p:nvPr>
            <p:ph type="dt" sz="half" idx="10"/>
          </p:nvPr>
        </p:nvSpPr>
        <p:spPr/>
        <p:txBody>
          <a:bodyPr/>
          <a:lstStyle>
            <a:extLst/>
          </a:lstStyle>
          <a:p>
            <a:fld id="{83B3EC1D-59ED-40B5-A794-6CEA2E76BB28}" type="datetimeFigureOut">
              <a:rPr lang="es-MX" smtClean="0"/>
              <a:pPr/>
              <a:t>31/01/2014</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11" name="10 Marcador de número de diapositiva"/>
          <p:cNvSpPr>
            <a:spLocks noGrp="1"/>
          </p:cNvSpPr>
          <p:nvPr>
            <p:ph type="sldNum" sz="quarter" idx="12"/>
          </p:nvPr>
        </p:nvSpPr>
        <p:spPr/>
        <p:txBody>
          <a:bodyPr/>
          <a:lstStyle>
            <a:extLst/>
          </a:lstStyle>
          <a:p>
            <a:fld id="{FF49178B-7782-4C55-A5E6-1ED55543F58D}"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02920" y="530352"/>
            <a:ext cx="8183880" cy="4187952"/>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3B3EC1D-59ED-40B5-A794-6CEA2E76BB28}" type="datetimeFigureOut">
              <a:rPr lang="es-MX" smtClean="0"/>
              <a:pPr/>
              <a:t>31/01/2014</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FF49178B-7782-4C55-A5E6-1ED55543F58D}"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33404"/>
            <a:ext cx="1981200" cy="5257799"/>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33400" y="533402"/>
            <a:ext cx="5943600" cy="525780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3B3EC1D-59ED-40B5-A794-6CEA2E76BB28}" type="datetimeFigureOut">
              <a:rPr lang="es-MX" smtClean="0"/>
              <a:pPr/>
              <a:t>31/01/2014</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FF49178B-7782-4C55-A5E6-1ED55543F58D}"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502920" y="530352"/>
            <a:ext cx="8183880" cy="4187952"/>
          </a:xfrm>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83B3EC1D-59ED-40B5-A794-6CEA2E76BB28}" type="datetimeFigureOut">
              <a:rPr lang="es-MX" smtClean="0"/>
              <a:pPr/>
              <a:t>31/01/2014</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FF49178B-7782-4C55-A5E6-1ED55543F58D}"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13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redondeado"/>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83B3EC1D-59ED-40B5-A794-6CEA2E76BB28}" type="datetimeFigureOut">
              <a:rPr lang="es-MX" smtClean="0"/>
              <a:pPr/>
              <a:t>31/01/2014</a:t>
            </a:fld>
            <a:endParaRPr lang="es-MX"/>
          </a:p>
        </p:txBody>
      </p:sp>
      <p:sp>
        <p:nvSpPr>
          <p:cNvPr id="5" name="4 Marcador de pie de página"/>
          <p:cNvSpPr>
            <a:spLocks noGrp="1"/>
          </p:cNvSpPr>
          <p:nvPr>
            <p:ph type="ftr" sz="quarter" idx="11"/>
          </p:nvPr>
        </p:nvSpPr>
        <p:spPr/>
        <p:txBody>
          <a:bodyPr/>
          <a:lstStyle>
            <a:extLst/>
          </a:lstStyle>
          <a:p>
            <a:endParaRPr lang="es-MX"/>
          </a:p>
        </p:txBody>
      </p:sp>
      <p:sp>
        <p:nvSpPr>
          <p:cNvPr id="6" name="5 Marcador de número de diapositiva"/>
          <p:cNvSpPr>
            <a:spLocks noGrp="1"/>
          </p:cNvSpPr>
          <p:nvPr>
            <p:ph type="sldNum" sz="quarter" idx="12"/>
          </p:nvPr>
        </p:nvSpPr>
        <p:spPr/>
        <p:txBody>
          <a:bodyPr/>
          <a:lstStyle>
            <a:extLst/>
          </a:lstStyle>
          <a:p>
            <a:fld id="{FF49178B-7782-4C55-A5E6-1ED55543F58D}"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83B3EC1D-59ED-40B5-A794-6CEA2E76BB28}" type="datetimeFigureOut">
              <a:rPr lang="es-MX" smtClean="0"/>
              <a:pPr/>
              <a:t>31/01/2014</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FF49178B-7782-4C55-A5E6-1ED55543F58D}"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nchor="b"/>
          <a:lstStyle>
            <a:lvl1pPr>
              <a:defRPr b="1"/>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83B3EC1D-59ED-40B5-A794-6CEA2E76BB28}" type="datetimeFigureOut">
              <a:rPr lang="es-MX" smtClean="0"/>
              <a:pPr/>
              <a:t>31/01/2014</a:t>
            </a:fld>
            <a:endParaRPr lang="es-MX"/>
          </a:p>
        </p:txBody>
      </p:sp>
      <p:sp>
        <p:nvSpPr>
          <p:cNvPr id="8" name="7 Marcador de pie de página"/>
          <p:cNvSpPr>
            <a:spLocks noGrp="1"/>
          </p:cNvSpPr>
          <p:nvPr>
            <p:ph type="ftr" sz="quarter" idx="11"/>
          </p:nvPr>
        </p:nvSpPr>
        <p:spPr/>
        <p:txBody>
          <a:bodyPr/>
          <a:lstStyle>
            <a:extLst/>
          </a:lstStyle>
          <a:p>
            <a:endParaRPr lang="es-MX"/>
          </a:p>
        </p:txBody>
      </p:sp>
      <p:sp>
        <p:nvSpPr>
          <p:cNvPr id="9" name="8 Marcador de número de diapositiva"/>
          <p:cNvSpPr>
            <a:spLocks noGrp="1"/>
          </p:cNvSpPr>
          <p:nvPr>
            <p:ph type="sldNum" sz="quarter" idx="12"/>
          </p:nvPr>
        </p:nvSpPr>
        <p:spPr/>
        <p:txBody>
          <a:bodyPr/>
          <a:lstStyle>
            <a:extLst/>
          </a:lstStyle>
          <a:p>
            <a:fld id="{FF49178B-7782-4C55-A5E6-1ED55543F58D}"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83B3EC1D-59ED-40B5-A794-6CEA2E76BB28}" type="datetimeFigureOut">
              <a:rPr lang="es-MX" smtClean="0"/>
              <a:pPr/>
              <a:t>31/01/2014</a:t>
            </a:fld>
            <a:endParaRPr lang="es-MX"/>
          </a:p>
        </p:txBody>
      </p:sp>
      <p:sp>
        <p:nvSpPr>
          <p:cNvPr id="4" name="3 Marcador de pie de página"/>
          <p:cNvSpPr>
            <a:spLocks noGrp="1"/>
          </p:cNvSpPr>
          <p:nvPr>
            <p:ph type="ftr" sz="quarter" idx="11"/>
          </p:nvPr>
        </p:nvSpPr>
        <p:spPr/>
        <p:txBody>
          <a:bodyPr/>
          <a:lstStyle>
            <a:extLst/>
          </a:lstStyle>
          <a:p>
            <a:endParaRPr lang="es-MX"/>
          </a:p>
        </p:txBody>
      </p:sp>
      <p:sp>
        <p:nvSpPr>
          <p:cNvPr id="5" name="4 Marcador de número de diapositiva"/>
          <p:cNvSpPr>
            <a:spLocks noGrp="1"/>
          </p:cNvSpPr>
          <p:nvPr>
            <p:ph type="sldNum" sz="quarter" idx="12"/>
          </p:nvPr>
        </p:nvSpPr>
        <p:spPr/>
        <p:txBody>
          <a:bodyPr/>
          <a:lstStyle>
            <a:extLst/>
          </a:lstStyle>
          <a:p>
            <a:fld id="{FF49178B-7782-4C55-A5E6-1ED55543F58D}"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83B3EC1D-59ED-40B5-A794-6CEA2E76BB28}" type="datetimeFigureOut">
              <a:rPr lang="es-MX" smtClean="0"/>
              <a:pPr/>
              <a:t>31/01/2014</a:t>
            </a:fld>
            <a:endParaRPr lang="es-MX"/>
          </a:p>
        </p:txBody>
      </p:sp>
      <p:sp>
        <p:nvSpPr>
          <p:cNvPr id="3" name="2 Marcador de pie de página"/>
          <p:cNvSpPr>
            <a:spLocks noGrp="1"/>
          </p:cNvSpPr>
          <p:nvPr>
            <p:ph type="ftr" sz="quarter" idx="11"/>
          </p:nvPr>
        </p:nvSpPr>
        <p:spPr/>
        <p:txBody>
          <a:bodyPr/>
          <a:lstStyle>
            <a:extLst/>
          </a:lstStyle>
          <a:p>
            <a:endParaRPr lang="es-MX"/>
          </a:p>
        </p:txBody>
      </p:sp>
      <p:sp>
        <p:nvSpPr>
          <p:cNvPr id="4" name="3 Marcador de número de diapositiva"/>
          <p:cNvSpPr>
            <a:spLocks noGrp="1"/>
          </p:cNvSpPr>
          <p:nvPr>
            <p:ph type="sldNum" sz="quarter" idx="12"/>
          </p:nvPr>
        </p:nvSpPr>
        <p:spPr/>
        <p:txBody>
          <a:bodyPr/>
          <a:lstStyle>
            <a:extLst/>
          </a:lstStyle>
          <a:p>
            <a:fld id="{FF49178B-7782-4C55-A5E6-1ED55543F58D}"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83B3EC1D-59ED-40B5-A794-6CEA2E76BB28}" type="datetimeFigureOut">
              <a:rPr lang="es-MX" smtClean="0"/>
              <a:pPr/>
              <a:t>31/01/2014</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FF49178B-7782-4C55-A5E6-1ED55543F58D}"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dondear rectángulo de esquina sencilla"/>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83B3EC1D-59ED-40B5-A794-6CEA2E76BB28}" type="datetimeFigureOut">
              <a:rPr lang="es-MX" smtClean="0"/>
              <a:pPr/>
              <a:t>31/01/2014</a:t>
            </a:fld>
            <a:endParaRPr lang="es-MX"/>
          </a:p>
        </p:txBody>
      </p:sp>
      <p:sp>
        <p:nvSpPr>
          <p:cNvPr id="6" name="5 Marcador de pie de página"/>
          <p:cNvSpPr>
            <a:spLocks noGrp="1"/>
          </p:cNvSpPr>
          <p:nvPr>
            <p:ph type="ftr" sz="quarter" idx="11"/>
          </p:nvPr>
        </p:nvSpPr>
        <p:spPr/>
        <p:txBody>
          <a:bodyPr/>
          <a:lstStyle>
            <a:extLst/>
          </a:lstStyle>
          <a:p>
            <a:endParaRPr lang="es-MX"/>
          </a:p>
        </p:txBody>
      </p:sp>
      <p:sp>
        <p:nvSpPr>
          <p:cNvPr id="7" name="6 Marcador de número de diapositiva"/>
          <p:cNvSpPr>
            <a:spLocks noGrp="1"/>
          </p:cNvSpPr>
          <p:nvPr>
            <p:ph type="sldNum" sz="quarter" idx="12"/>
          </p:nvPr>
        </p:nvSpPr>
        <p:spPr/>
        <p:txBody>
          <a:bodyPr/>
          <a:lstStyle>
            <a:extLst/>
          </a:lstStyle>
          <a:p>
            <a:fld id="{FF49178B-7782-4C55-A5E6-1ED55543F58D}" type="slidenum">
              <a:rPr lang="es-MX" smtClean="0"/>
              <a:pPr/>
              <a:t>‹Nº›</a:t>
            </a:fld>
            <a:endParaRPr lang="es-MX"/>
          </a:p>
        </p:txBody>
      </p:sp>
      <p:sp>
        <p:nvSpPr>
          <p:cNvPr id="3" name="2 Marcador de posición de imagen"/>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s-ES" smtClean="0"/>
              <a:t>Haga clic en el icono para agregar una imagen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redondeado"/>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Marcador de título"/>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s-ES" smtClean="0"/>
              <a:t>Haga clic para modificar el estilo de título del patrón</a:t>
            </a:r>
            <a:endParaRPr kumimoji="0" lang="en-US"/>
          </a:p>
        </p:txBody>
      </p:sp>
      <p:sp>
        <p:nvSpPr>
          <p:cNvPr id="4" name="3 Marcador de texto"/>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5" name="24 Marcador de fecha"/>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3B3EC1D-59ED-40B5-A794-6CEA2E76BB28}" type="datetimeFigureOut">
              <a:rPr lang="es-MX" smtClean="0"/>
              <a:pPr/>
              <a:t>31/01/2014</a:t>
            </a:fld>
            <a:endParaRPr lang="es-MX"/>
          </a:p>
        </p:txBody>
      </p:sp>
      <p:sp>
        <p:nvSpPr>
          <p:cNvPr id="18" name="17 Marcador de pie de página"/>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s-MX"/>
          </a:p>
        </p:txBody>
      </p:sp>
      <p:sp>
        <p:nvSpPr>
          <p:cNvPr id="5" name="4 Marcador de número de diapositiva"/>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F49178B-7782-4C55-A5E6-1ED55543F58D}"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857224" y="1285860"/>
            <a:ext cx="7772400" cy="1470025"/>
          </a:xfrm>
        </p:spPr>
        <p:txBody>
          <a:bodyPr>
            <a:normAutofit fontScale="90000"/>
          </a:bodyPr>
          <a:lstStyle/>
          <a:p>
            <a:r>
              <a:rPr lang="es-MX" dirty="0" smtClean="0"/>
              <a:t>DISPLASIA CERVICAL EN MENORES DE 25 AÑOS</a:t>
            </a:r>
            <a:endParaRPr lang="es-MX" dirty="0"/>
          </a:p>
        </p:txBody>
      </p:sp>
      <p:sp>
        <p:nvSpPr>
          <p:cNvPr id="3" name="2 Subtítulo"/>
          <p:cNvSpPr>
            <a:spLocks noGrp="1"/>
          </p:cNvSpPr>
          <p:nvPr>
            <p:ph type="subTitle" idx="1"/>
          </p:nvPr>
        </p:nvSpPr>
        <p:spPr/>
        <p:txBody>
          <a:bodyPr/>
          <a:lstStyle/>
          <a:p>
            <a:endParaRPr lang="es-MX"/>
          </a:p>
        </p:txBody>
      </p:sp>
      <p:pic>
        <p:nvPicPr>
          <p:cNvPr id="4" name="3 Imagen" descr="foto cacu.jpg"/>
          <p:cNvPicPr>
            <a:picLocks noChangeAspect="1"/>
          </p:cNvPicPr>
          <p:nvPr/>
        </p:nvPicPr>
        <p:blipFill>
          <a:blip r:embed="rId2"/>
          <a:stretch>
            <a:fillRect/>
          </a:stretch>
        </p:blipFill>
        <p:spPr>
          <a:xfrm>
            <a:off x="405455" y="2857496"/>
            <a:ext cx="8309949" cy="35719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a:xfrm>
            <a:off x="502920" y="530352"/>
            <a:ext cx="8183880" cy="5684730"/>
          </a:xfrm>
        </p:spPr>
        <p:txBody>
          <a:bodyPr>
            <a:normAutofit fontScale="92500"/>
          </a:bodyPr>
          <a:lstStyle/>
          <a:p>
            <a:r>
              <a:rPr lang="es-MX" dirty="0" smtClean="0"/>
              <a:t>TIEMPO: De Mayo de 2013 a Diciembre de 2014</a:t>
            </a:r>
          </a:p>
          <a:p>
            <a:endParaRPr lang="es-MX" dirty="0" smtClean="0"/>
          </a:p>
          <a:p>
            <a:r>
              <a:rPr lang="es-MX" dirty="0" smtClean="0"/>
              <a:t>LUGAR: UMF 66 Xalapa Veracruz.</a:t>
            </a:r>
          </a:p>
          <a:p>
            <a:endParaRPr lang="es-MX" dirty="0" smtClean="0"/>
          </a:p>
          <a:p>
            <a:r>
              <a:rPr lang="es-MX" dirty="0" smtClean="0"/>
              <a:t>UNIVERSO: Mujeres adscritas a la UMF 66 menores de 25 años</a:t>
            </a:r>
          </a:p>
          <a:p>
            <a:endParaRPr lang="es-MX" dirty="0" smtClean="0"/>
          </a:p>
          <a:p>
            <a:r>
              <a:rPr lang="es-MX" dirty="0" smtClean="0"/>
              <a:t>POBLACIÓN: Todas las mujeres menores de 25 años, que en el rango tiempo establecido se hayan realizado DOC en la UMF 66 y se dividirán en dos grupos: grupo A con NIC I, II o III y grupo  con DOC normal.</a:t>
            </a:r>
          </a:p>
          <a:p>
            <a:endParaRPr lang="es-MX"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034" y="5572140"/>
            <a:ext cx="8183880" cy="1051560"/>
          </a:xfrm>
        </p:spPr>
        <p:txBody>
          <a:bodyPr/>
          <a:lstStyle/>
          <a:p>
            <a:r>
              <a:rPr lang="es-MX" dirty="0" smtClean="0"/>
              <a:t>Criterios</a:t>
            </a:r>
            <a:endParaRPr lang="es-MX" dirty="0"/>
          </a:p>
        </p:txBody>
      </p:sp>
      <p:pic>
        <p:nvPicPr>
          <p:cNvPr id="1026" name="Picture 2"/>
          <p:cNvPicPr>
            <a:picLocks noGrp="1" noChangeAspect="1" noChangeArrowheads="1"/>
          </p:cNvPicPr>
          <p:nvPr>
            <p:ph idx="1"/>
          </p:nvPr>
        </p:nvPicPr>
        <p:blipFill>
          <a:blip r:embed="rId2"/>
          <a:srcRect/>
          <a:stretch>
            <a:fillRect/>
          </a:stretch>
        </p:blipFill>
        <p:spPr bwMode="auto">
          <a:xfrm>
            <a:off x="357160" y="428603"/>
            <a:ext cx="8358244" cy="605252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5429264"/>
            <a:ext cx="8183880" cy="1051560"/>
          </a:xfrm>
        </p:spPr>
        <p:txBody>
          <a:bodyPr/>
          <a:lstStyle/>
          <a:p>
            <a:r>
              <a:rPr lang="es-MX" dirty="0" smtClean="0"/>
              <a:t>Programa de trabajo</a:t>
            </a:r>
            <a:endParaRPr lang="es-MX" dirty="0"/>
          </a:p>
        </p:txBody>
      </p:sp>
      <p:sp>
        <p:nvSpPr>
          <p:cNvPr id="3" name="2 Marcador de contenido"/>
          <p:cNvSpPr>
            <a:spLocks noGrp="1"/>
          </p:cNvSpPr>
          <p:nvPr>
            <p:ph idx="1"/>
          </p:nvPr>
        </p:nvSpPr>
        <p:spPr/>
        <p:txBody>
          <a:bodyPr>
            <a:normAutofit fontScale="25000" lnSpcReduction="20000"/>
          </a:bodyPr>
          <a:lstStyle/>
          <a:p>
            <a:r>
              <a:rPr lang="es-MX" sz="5600" dirty="0" smtClean="0"/>
              <a:t>Solicitar en la jefatura de medicina preventiva las carpetas que concentran las pesquisas  de UP17 (formatos de DOC con resultados de VPH, y NIC).</a:t>
            </a:r>
          </a:p>
          <a:p>
            <a:endParaRPr lang="es-MX" sz="5600" dirty="0" smtClean="0"/>
          </a:p>
          <a:p>
            <a:r>
              <a:rPr lang="es-MX" sz="5600" dirty="0" smtClean="0"/>
              <a:t>Identificar  las que al momento de la toma de Papanicolaou tenían 25 años o menos, y realizar un censo con los nombres, números de afiliación, números telefónicos, domicilio.</a:t>
            </a:r>
          </a:p>
          <a:p>
            <a:endParaRPr lang="es-MX" sz="5600" dirty="0" smtClean="0"/>
          </a:p>
          <a:p>
            <a:r>
              <a:rPr lang="es-MX" sz="5600" dirty="0" smtClean="0"/>
              <a:t>Realizar una tabla de datos con la información que pueda obtener de las pesquisas de DOC, tanto de identificación, como de antecedentes gíneco obstétricos.</a:t>
            </a:r>
          </a:p>
          <a:p>
            <a:endParaRPr lang="es-MX" sz="5600" dirty="0" smtClean="0"/>
          </a:p>
          <a:p>
            <a:r>
              <a:rPr lang="es-MX" sz="5600" dirty="0" smtClean="0"/>
              <a:t>Cotejar la información que me resulte de este filtro, para identificar, quien o quienes de las pacientes continúan en seguimiento, en su UMF o en el HGZ, con la finalidad de obtener la mayor cantidad posible de información del expediente clínico.</a:t>
            </a:r>
          </a:p>
          <a:p>
            <a:endParaRPr lang="es-MX" sz="5600" dirty="0" smtClean="0"/>
          </a:p>
          <a:p>
            <a:r>
              <a:rPr lang="es-MX" sz="5600" dirty="0" smtClean="0"/>
              <a:t>Diseñar un cuestionario, para continuar la recolección de información sobre las variables a investigar que no haya podido obtener de las pesquisas.</a:t>
            </a:r>
          </a:p>
          <a:p>
            <a:endParaRPr lang="es-MX" sz="5600" dirty="0" smtClean="0"/>
          </a:p>
          <a:p>
            <a:r>
              <a:rPr lang="es-MX" sz="5600" dirty="0" smtClean="0"/>
              <a:t>Identificar en el expediente electrónico su  próxima fecha de consulta con su médico familiar o localizarlas vía telefónica, para coordinar su asistencia a la UMF para la aplicación del cuestionario.</a:t>
            </a:r>
          </a:p>
          <a:p>
            <a:endParaRPr lang="es-MX" sz="5600" dirty="0" smtClean="0"/>
          </a:p>
          <a:p>
            <a:r>
              <a:rPr lang="es-MX" sz="5600" dirty="0" smtClean="0"/>
              <a:t>Aplicar vía telefónica el cuestionario como segunda opción en quienes me digan, que no tienen algún motivo para asistir a la UMF.</a:t>
            </a:r>
          </a:p>
          <a:p>
            <a:endParaRPr lang="es-MX" sz="5600" dirty="0" smtClean="0"/>
          </a:p>
          <a:p>
            <a:r>
              <a:rPr lang="es-MX" sz="5600" dirty="0" smtClean="0"/>
              <a:t>Una vez con la información realizar el análisis correspondiente de la misma, bajo el método sugerido por mi asesor.								</a:t>
            </a:r>
            <a:r>
              <a:rPr lang="es-MX" dirty="0" smtClean="0"/>
              <a:t>			</a:t>
            </a:r>
          </a:p>
          <a:p>
            <a:r>
              <a:rPr lang="es-MX" dirty="0" smtClean="0"/>
              <a:t> </a:t>
            </a:r>
          </a:p>
          <a:p>
            <a:endParaRPr lang="es-MX"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graphicFrame>
        <p:nvGraphicFramePr>
          <p:cNvPr id="6" name="5 Marcador de contenido"/>
          <p:cNvGraphicFramePr>
            <a:graphicFrameLocks noGrp="1"/>
          </p:cNvGraphicFramePr>
          <p:nvPr>
            <p:ph idx="1"/>
          </p:nvPr>
        </p:nvGraphicFramePr>
        <p:xfrm>
          <a:off x="500034" y="571480"/>
          <a:ext cx="8183560" cy="4927344"/>
        </p:xfrm>
        <a:graphic>
          <a:graphicData uri="http://schemas.openxmlformats.org/drawingml/2006/table">
            <a:tbl>
              <a:tblPr firstRow="1" bandRow="1">
                <a:tableStyleId>{5C22544A-7EE6-4342-B048-85BDC9FD1C3A}</a:tableStyleId>
              </a:tblPr>
              <a:tblGrid>
                <a:gridCol w="1425556"/>
                <a:gridCol w="1928826"/>
                <a:gridCol w="1928826"/>
                <a:gridCol w="1714512"/>
                <a:gridCol w="1185840"/>
              </a:tblGrid>
              <a:tr h="357190">
                <a:tc>
                  <a:txBody>
                    <a:bodyPr/>
                    <a:lstStyle/>
                    <a:p>
                      <a:r>
                        <a:rPr lang="es-MX" sz="1400" dirty="0" smtClean="0"/>
                        <a:t>Variable</a:t>
                      </a:r>
                      <a:endParaRPr lang="es-MX" sz="1400" dirty="0"/>
                    </a:p>
                  </a:txBody>
                  <a:tcPr/>
                </a:tc>
                <a:tc>
                  <a:txBody>
                    <a:bodyPr/>
                    <a:lstStyle/>
                    <a:p>
                      <a:r>
                        <a:rPr lang="es-MX" sz="1400" dirty="0" err="1" smtClean="0"/>
                        <a:t>Def</a:t>
                      </a:r>
                      <a:r>
                        <a:rPr lang="es-MX" sz="1400" dirty="0" smtClean="0"/>
                        <a:t>.</a:t>
                      </a:r>
                      <a:r>
                        <a:rPr lang="es-MX" sz="1400" baseline="0" dirty="0" smtClean="0"/>
                        <a:t> </a:t>
                      </a:r>
                      <a:r>
                        <a:rPr lang="es-MX" sz="1400" dirty="0" smtClean="0"/>
                        <a:t>Conceptual</a:t>
                      </a:r>
                      <a:endParaRPr lang="es-MX" sz="1400" dirty="0"/>
                    </a:p>
                  </a:txBody>
                  <a:tcPr/>
                </a:tc>
                <a:tc>
                  <a:txBody>
                    <a:bodyPr/>
                    <a:lstStyle/>
                    <a:p>
                      <a:r>
                        <a:rPr lang="es-MX" sz="1400" dirty="0" err="1" smtClean="0"/>
                        <a:t>Def</a:t>
                      </a:r>
                      <a:r>
                        <a:rPr lang="es-MX" sz="1400" dirty="0" smtClean="0"/>
                        <a:t>. Operacional</a:t>
                      </a:r>
                      <a:endParaRPr lang="es-MX" sz="1400" dirty="0"/>
                    </a:p>
                  </a:txBody>
                  <a:tcPr/>
                </a:tc>
                <a:tc>
                  <a:txBody>
                    <a:bodyPr/>
                    <a:lstStyle/>
                    <a:p>
                      <a:r>
                        <a:rPr lang="es-MX" sz="1400" dirty="0" err="1" smtClean="0"/>
                        <a:t>Categoria</a:t>
                      </a:r>
                      <a:endParaRPr lang="es-MX" sz="1400" dirty="0"/>
                    </a:p>
                  </a:txBody>
                  <a:tcPr/>
                </a:tc>
                <a:tc>
                  <a:txBody>
                    <a:bodyPr/>
                    <a:lstStyle/>
                    <a:p>
                      <a:r>
                        <a:rPr lang="es-MX" sz="1400" dirty="0" smtClean="0"/>
                        <a:t>Escala</a:t>
                      </a:r>
                      <a:endParaRPr lang="es-MX" sz="1400" dirty="0"/>
                    </a:p>
                  </a:txBody>
                  <a:tcPr/>
                </a:tc>
              </a:tr>
              <a:tr h="1038170">
                <a:tc>
                  <a:txBody>
                    <a:bodyPr/>
                    <a:lstStyle/>
                    <a:p>
                      <a:pPr algn="ctr" fontAlgn="b"/>
                      <a:r>
                        <a:rPr lang="es-MX" sz="1200" b="0" i="0" u="none" strike="noStrike" dirty="0">
                          <a:solidFill>
                            <a:srgbClr val="000000"/>
                          </a:solidFill>
                          <a:latin typeface="Calibri"/>
                        </a:rPr>
                        <a:t>Edad</a:t>
                      </a:r>
                    </a:p>
                  </a:txBody>
                  <a:tcPr marL="9525" marR="9525" marT="9525" marB="0" anchor="b"/>
                </a:tc>
                <a:tc>
                  <a:txBody>
                    <a:bodyPr/>
                    <a:lstStyle/>
                    <a:p>
                      <a:pPr algn="ctr" fontAlgn="b"/>
                      <a:r>
                        <a:rPr lang="es-MX" sz="1200" b="0" i="0" u="none" strike="noStrike" dirty="0">
                          <a:solidFill>
                            <a:srgbClr val="000000"/>
                          </a:solidFill>
                          <a:latin typeface="Calibri"/>
                        </a:rPr>
                        <a:t>Tiempo </a:t>
                      </a:r>
                      <a:r>
                        <a:rPr lang="es-MX" sz="1200" b="0" i="0" u="none" strike="noStrike" dirty="0" err="1">
                          <a:solidFill>
                            <a:srgbClr val="000000"/>
                          </a:solidFill>
                          <a:latin typeface="Calibri"/>
                        </a:rPr>
                        <a:t>trasncurrido</a:t>
                      </a:r>
                      <a:r>
                        <a:rPr lang="es-MX" sz="1200" b="0" i="0" u="none" strike="noStrike" dirty="0">
                          <a:solidFill>
                            <a:srgbClr val="000000"/>
                          </a:solidFill>
                          <a:latin typeface="Calibri"/>
                        </a:rPr>
                        <a:t> desde la fecha de nacimiento de la persona y la fecha de la entrevista.</a:t>
                      </a:r>
                    </a:p>
                  </a:txBody>
                  <a:tcPr marL="9525" marR="9525" marT="9525" marB="0" anchor="b"/>
                </a:tc>
                <a:tc>
                  <a:txBody>
                    <a:bodyPr/>
                    <a:lstStyle/>
                    <a:p>
                      <a:pPr algn="ctr" fontAlgn="b"/>
                      <a:r>
                        <a:rPr lang="es-MX" sz="1200" b="0" i="0" u="none" strike="noStrike" dirty="0">
                          <a:solidFill>
                            <a:srgbClr val="000000"/>
                          </a:solidFill>
                          <a:latin typeface="Calibri"/>
                        </a:rPr>
                        <a:t>La referida en la hoja de pesquisa de DOC</a:t>
                      </a:r>
                    </a:p>
                  </a:txBody>
                  <a:tcPr marL="9525" marR="9525" marT="9525" marB="0" anchor="b"/>
                </a:tc>
                <a:tc>
                  <a:txBody>
                    <a:bodyPr/>
                    <a:lstStyle/>
                    <a:p>
                      <a:pPr algn="ctr" fontAlgn="b"/>
                      <a:r>
                        <a:rPr lang="es-MX" sz="1200" b="0" i="0" u="none" strike="noStrike" dirty="0">
                          <a:solidFill>
                            <a:srgbClr val="000000"/>
                          </a:solidFill>
                          <a:latin typeface="Calibri"/>
                        </a:rPr>
                        <a:t> </a:t>
                      </a:r>
                    </a:p>
                  </a:txBody>
                  <a:tcPr marL="9525" marR="9525" marT="9525" marB="0" anchor="b"/>
                </a:tc>
                <a:tc>
                  <a:txBody>
                    <a:bodyPr/>
                    <a:lstStyle/>
                    <a:p>
                      <a:pPr algn="ctr" fontAlgn="b"/>
                      <a:r>
                        <a:rPr lang="es-MX" sz="1200" b="0" i="0" u="none" strike="noStrike" dirty="0">
                          <a:solidFill>
                            <a:srgbClr val="000000"/>
                          </a:solidFill>
                          <a:latin typeface="Calibri"/>
                        </a:rPr>
                        <a:t>Razón</a:t>
                      </a:r>
                    </a:p>
                  </a:txBody>
                  <a:tcPr marL="9525" marR="9525" marT="9525" marB="0" anchor="b"/>
                </a:tc>
              </a:tr>
              <a:tr h="1740761">
                <a:tc>
                  <a:txBody>
                    <a:bodyPr/>
                    <a:lstStyle/>
                    <a:p>
                      <a:pPr algn="ctr" fontAlgn="b"/>
                      <a:r>
                        <a:rPr lang="es-MX" sz="1200" b="0" i="0" u="none" strike="noStrike" dirty="0" smtClean="0">
                          <a:solidFill>
                            <a:srgbClr val="000000"/>
                          </a:solidFill>
                          <a:latin typeface="Calibri"/>
                        </a:rPr>
                        <a:t>IMC</a:t>
                      </a:r>
                      <a:endParaRPr lang="es-MX" sz="1200" b="0" i="0" u="none" strike="noStrike" dirty="0">
                        <a:solidFill>
                          <a:srgbClr val="000000"/>
                        </a:solidFill>
                        <a:latin typeface="Calibri"/>
                      </a:endParaRPr>
                    </a:p>
                  </a:txBody>
                  <a:tcPr marL="9525" marR="9525" marT="9525" marB="0" anchor="b"/>
                </a:tc>
                <a:tc>
                  <a:txBody>
                    <a:bodyPr/>
                    <a:lstStyle/>
                    <a:p>
                      <a:pPr algn="ctr" fontAlgn="b"/>
                      <a:r>
                        <a:rPr lang="es-MX" sz="1200" b="0" i="0" u="none" strike="noStrike" dirty="0">
                          <a:solidFill>
                            <a:srgbClr val="000000"/>
                          </a:solidFill>
                          <a:latin typeface="Calibri"/>
                        </a:rPr>
                        <a:t>Es un indicador de la relación entre el peso y la talla que se utiliza frecuentemente para identificar el sobrepeso y la obesidad en los adultos. Se calcula dividiendo el peso de una persona en kilos por el cuadrado de su talla en metros (kg/m2).</a:t>
                      </a:r>
                    </a:p>
                  </a:txBody>
                  <a:tcPr marL="9525" marR="9525" marT="9525" marB="0" anchor="b"/>
                </a:tc>
                <a:tc>
                  <a:txBody>
                    <a:bodyPr/>
                    <a:lstStyle/>
                    <a:p>
                      <a:pPr algn="ctr" fontAlgn="b"/>
                      <a:r>
                        <a:rPr lang="es-MX" sz="1200" b="0" i="0" u="none" strike="noStrike" dirty="0">
                          <a:solidFill>
                            <a:srgbClr val="000000"/>
                          </a:solidFill>
                          <a:latin typeface="Calibri"/>
                        </a:rPr>
                        <a:t>El </a:t>
                      </a:r>
                      <a:r>
                        <a:rPr lang="es-MX" sz="1200" b="0" i="0" u="none" strike="noStrike" dirty="0" smtClean="0">
                          <a:solidFill>
                            <a:srgbClr val="000000"/>
                          </a:solidFill>
                          <a:latin typeface="Calibri"/>
                        </a:rPr>
                        <a:t>estimado posterior  a la medición de peso y talla.</a:t>
                      </a:r>
                      <a:endParaRPr lang="es-MX" sz="1200" b="0" i="0" u="none" strike="noStrike" dirty="0">
                        <a:solidFill>
                          <a:srgbClr val="000000"/>
                        </a:solidFill>
                        <a:latin typeface="Calibri"/>
                      </a:endParaRPr>
                    </a:p>
                  </a:txBody>
                  <a:tcPr marL="9525" marR="9525" marT="9525" marB="0" anchor="b"/>
                </a:tc>
                <a:tc>
                  <a:txBody>
                    <a:bodyPr/>
                    <a:lstStyle/>
                    <a:p>
                      <a:pPr algn="ctr" fontAlgn="b"/>
                      <a:r>
                        <a:rPr lang="es-MX" sz="1200" b="0" i="0" u="none" strike="noStrike">
                          <a:solidFill>
                            <a:srgbClr val="000000"/>
                          </a:solidFill>
                          <a:latin typeface="Calibri"/>
                        </a:rPr>
                        <a:t>Bajo peso, normopeso, sobrepeso, obesidad</a:t>
                      </a:r>
                    </a:p>
                  </a:txBody>
                  <a:tcPr marL="9525" marR="9525" marT="9525" marB="0" anchor="b"/>
                </a:tc>
                <a:tc>
                  <a:txBody>
                    <a:bodyPr/>
                    <a:lstStyle/>
                    <a:p>
                      <a:pPr algn="ctr" fontAlgn="b"/>
                      <a:r>
                        <a:rPr lang="es-MX" sz="1200" b="0" i="0" u="none" strike="noStrike" dirty="0" smtClean="0">
                          <a:solidFill>
                            <a:srgbClr val="000000"/>
                          </a:solidFill>
                          <a:latin typeface="Calibri"/>
                        </a:rPr>
                        <a:t>Intervalo</a:t>
                      </a:r>
                      <a:endParaRPr lang="es-MX" sz="1200" b="0" i="0" u="none" strike="noStrike" dirty="0">
                        <a:solidFill>
                          <a:srgbClr val="000000"/>
                        </a:solidFill>
                        <a:latin typeface="Calibri"/>
                      </a:endParaRPr>
                    </a:p>
                  </a:txBody>
                  <a:tcPr marL="9525" marR="9525" marT="9525" marB="0" anchor="b"/>
                </a:tc>
              </a:tr>
              <a:tr h="867298">
                <a:tc>
                  <a:txBody>
                    <a:bodyPr/>
                    <a:lstStyle/>
                    <a:p>
                      <a:pPr algn="ctr" fontAlgn="b"/>
                      <a:r>
                        <a:rPr lang="es-MX" sz="1200" b="0" i="0" u="none" strike="noStrike" dirty="0">
                          <a:solidFill>
                            <a:srgbClr val="000000"/>
                          </a:solidFill>
                          <a:latin typeface="Calibri"/>
                        </a:rPr>
                        <a:t>Edad de inicio de Vida Sexual</a:t>
                      </a:r>
                    </a:p>
                  </a:txBody>
                  <a:tcPr marL="9525" marR="9525" marT="9525" marB="0" anchor="b"/>
                </a:tc>
                <a:tc>
                  <a:txBody>
                    <a:bodyPr/>
                    <a:lstStyle/>
                    <a:p>
                      <a:pPr algn="ctr" fontAlgn="b"/>
                      <a:r>
                        <a:rPr lang="es-MX" sz="1200" b="0" i="0" u="none" strike="noStrike" dirty="0">
                          <a:solidFill>
                            <a:srgbClr val="000000"/>
                          </a:solidFill>
                          <a:latin typeface="Calibri"/>
                        </a:rPr>
                        <a:t>edad en la que se </a:t>
                      </a:r>
                      <a:r>
                        <a:rPr lang="es-MX" sz="1200" b="0" i="0" u="none" strike="noStrike" dirty="0" err="1">
                          <a:solidFill>
                            <a:srgbClr val="000000"/>
                          </a:solidFill>
                          <a:latin typeface="Calibri"/>
                        </a:rPr>
                        <a:t>dá</a:t>
                      </a:r>
                      <a:r>
                        <a:rPr lang="es-MX" sz="1200" b="0" i="0" u="none" strike="noStrike" dirty="0">
                          <a:solidFill>
                            <a:srgbClr val="000000"/>
                          </a:solidFill>
                          <a:latin typeface="Calibri"/>
                        </a:rPr>
                        <a:t> la primer relación sexual, independientemente de la vía.</a:t>
                      </a:r>
                    </a:p>
                  </a:txBody>
                  <a:tcPr marL="9525" marR="9525" marT="9525" marB="0" anchor="b"/>
                </a:tc>
                <a:tc>
                  <a:txBody>
                    <a:bodyPr/>
                    <a:lstStyle/>
                    <a:p>
                      <a:pPr algn="ctr" fontAlgn="b"/>
                      <a:r>
                        <a:rPr lang="es-MX" sz="1200" b="0" i="0" u="none" strike="noStrike" dirty="0">
                          <a:solidFill>
                            <a:srgbClr val="000000"/>
                          </a:solidFill>
                          <a:latin typeface="Calibri"/>
                        </a:rPr>
                        <a:t>La consignada en el cuestionario</a:t>
                      </a:r>
                    </a:p>
                  </a:txBody>
                  <a:tcPr marL="9525" marR="9525" marT="9525" marB="0" anchor="b"/>
                </a:tc>
                <a:tc>
                  <a:txBody>
                    <a:bodyPr/>
                    <a:lstStyle/>
                    <a:p>
                      <a:pPr algn="ctr" fontAlgn="b"/>
                      <a:r>
                        <a:rPr lang="es-MX" sz="1200" b="0" i="0" u="none" strike="noStrike">
                          <a:solidFill>
                            <a:srgbClr val="000000"/>
                          </a:solidFill>
                          <a:latin typeface="Calibri"/>
                        </a:rPr>
                        <a:t> </a:t>
                      </a:r>
                    </a:p>
                  </a:txBody>
                  <a:tcPr marL="9525" marR="9525" marT="9525" marB="0" anchor="b"/>
                </a:tc>
                <a:tc>
                  <a:txBody>
                    <a:bodyPr/>
                    <a:lstStyle/>
                    <a:p>
                      <a:pPr algn="ctr" fontAlgn="b"/>
                      <a:r>
                        <a:rPr lang="es-MX" sz="1200" b="0" i="0" u="none" strike="noStrike">
                          <a:solidFill>
                            <a:srgbClr val="000000"/>
                          </a:solidFill>
                          <a:latin typeface="Calibri"/>
                        </a:rPr>
                        <a:t>Razón</a:t>
                      </a:r>
                    </a:p>
                  </a:txBody>
                  <a:tcPr marL="9525" marR="9525" marT="9525" marB="0" anchor="b"/>
                </a:tc>
              </a:tr>
              <a:tr h="918652">
                <a:tc>
                  <a:txBody>
                    <a:bodyPr/>
                    <a:lstStyle/>
                    <a:p>
                      <a:pPr algn="ctr" fontAlgn="b"/>
                      <a:r>
                        <a:rPr lang="es-MX" sz="1200" b="0" i="0" u="none" strike="noStrike" dirty="0">
                          <a:solidFill>
                            <a:srgbClr val="000000"/>
                          </a:solidFill>
                          <a:latin typeface="Calibri"/>
                        </a:rPr>
                        <a:t>Número de parejas sexuales</a:t>
                      </a:r>
                    </a:p>
                  </a:txBody>
                  <a:tcPr marL="9525" marR="9525" marT="9525" marB="0" anchor="b"/>
                </a:tc>
                <a:tc>
                  <a:txBody>
                    <a:bodyPr/>
                    <a:lstStyle/>
                    <a:p>
                      <a:pPr algn="ctr" fontAlgn="b"/>
                      <a:r>
                        <a:rPr lang="es-MX" sz="1200" b="0" i="0" u="none" strike="noStrike" dirty="0">
                          <a:solidFill>
                            <a:srgbClr val="000000"/>
                          </a:solidFill>
                          <a:latin typeface="Calibri"/>
                        </a:rPr>
                        <a:t>Número de individuos con los que se ha tenido contacto sexual, independientemente del género de estos, y de la vía por la que se de el contacto.</a:t>
                      </a:r>
                    </a:p>
                  </a:txBody>
                  <a:tcPr marL="9525" marR="9525" marT="9525" marB="0" anchor="b"/>
                </a:tc>
                <a:tc>
                  <a:txBody>
                    <a:bodyPr/>
                    <a:lstStyle/>
                    <a:p>
                      <a:pPr algn="ctr" fontAlgn="b"/>
                      <a:r>
                        <a:rPr lang="es-MX" sz="1200" b="0" i="0" u="none" strike="noStrike" dirty="0">
                          <a:solidFill>
                            <a:srgbClr val="000000"/>
                          </a:solidFill>
                          <a:latin typeface="Calibri"/>
                        </a:rPr>
                        <a:t>El consignado en el cuestionario</a:t>
                      </a:r>
                    </a:p>
                  </a:txBody>
                  <a:tcPr marL="9525" marR="9525" marT="9525" marB="0" anchor="b"/>
                </a:tc>
                <a:tc>
                  <a:txBody>
                    <a:bodyPr/>
                    <a:lstStyle/>
                    <a:p>
                      <a:pPr algn="ctr" fontAlgn="b"/>
                      <a:r>
                        <a:rPr lang="es-MX" sz="1200" b="0" i="0" u="none" strike="noStrike" dirty="0">
                          <a:solidFill>
                            <a:srgbClr val="000000"/>
                          </a:solidFill>
                          <a:latin typeface="Calibri"/>
                        </a:rPr>
                        <a:t> </a:t>
                      </a:r>
                    </a:p>
                  </a:txBody>
                  <a:tcPr marL="9525" marR="9525" marT="9525" marB="0" anchor="b"/>
                </a:tc>
                <a:tc>
                  <a:txBody>
                    <a:bodyPr/>
                    <a:lstStyle/>
                    <a:p>
                      <a:pPr algn="ctr" fontAlgn="b"/>
                      <a:r>
                        <a:rPr lang="es-MX" sz="1200" b="0" i="0" u="none" strike="noStrike" dirty="0">
                          <a:solidFill>
                            <a:srgbClr val="000000"/>
                          </a:solidFill>
                          <a:latin typeface="Calibri"/>
                        </a:rPr>
                        <a:t>Razón</a:t>
                      </a: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graphicFrame>
        <p:nvGraphicFramePr>
          <p:cNvPr id="6" name="5 Marcador de contenido"/>
          <p:cNvGraphicFramePr>
            <a:graphicFrameLocks noGrp="1"/>
          </p:cNvGraphicFramePr>
          <p:nvPr>
            <p:ph idx="1"/>
          </p:nvPr>
        </p:nvGraphicFramePr>
        <p:xfrm>
          <a:off x="503238" y="530224"/>
          <a:ext cx="8183560" cy="5145239"/>
        </p:xfrm>
        <a:graphic>
          <a:graphicData uri="http://schemas.openxmlformats.org/drawingml/2006/table">
            <a:tbl>
              <a:tblPr firstRow="1" bandRow="1">
                <a:tableStyleId>{5C22544A-7EE6-4342-B048-85BDC9FD1C3A}</a:tableStyleId>
              </a:tblPr>
              <a:tblGrid>
                <a:gridCol w="1425556"/>
                <a:gridCol w="1928826"/>
                <a:gridCol w="1928826"/>
                <a:gridCol w="1714512"/>
                <a:gridCol w="1185840"/>
              </a:tblGrid>
              <a:tr h="398446">
                <a:tc>
                  <a:txBody>
                    <a:bodyPr/>
                    <a:lstStyle/>
                    <a:p>
                      <a:r>
                        <a:rPr lang="es-MX" sz="1400" dirty="0" smtClean="0"/>
                        <a:t>Variable</a:t>
                      </a:r>
                      <a:endParaRPr lang="es-MX" sz="1400" dirty="0"/>
                    </a:p>
                  </a:txBody>
                  <a:tcPr/>
                </a:tc>
                <a:tc>
                  <a:txBody>
                    <a:bodyPr/>
                    <a:lstStyle/>
                    <a:p>
                      <a:r>
                        <a:rPr lang="es-MX" sz="1400" dirty="0" err="1" smtClean="0"/>
                        <a:t>Def</a:t>
                      </a:r>
                      <a:r>
                        <a:rPr lang="es-MX" sz="1400" dirty="0" smtClean="0"/>
                        <a:t>.</a:t>
                      </a:r>
                      <a:r>
                        <a:rPr lang="es-MX" sz="1400" baseline="0" dirty="0" smtClean="0"/>
                        <a:t> </a:t>
                      </a:r>
                      <a:r>
                        <a:rPr lang="es-MX" sz="1400" dirty="0" smtClean="0"/>
                        <a:t>Conceptual</a:t>
                      </a:r>
                      <a:endParaRPr lang="es-MX" sz="1400" dirty="0"/>
                    </a:p>
                  </a:txBody>
                  <a:tcPr/>
                </a:tc>
                <a:tc>
                  <a:txBody>
                    <a:bodyPr/>
                    <a:lstStyle/>
                    <a:p>
                      <a:r>
                        <a:rPr lang="es-MX" sz="1400" dirty="0" err="1" smtClean="0"/>
                        <a:t>Def</a:t>
                      </a:r>
                      <a:r>
                        <a:rPr lang="es-MX" sz="1400" dirty="0" smtClean="0"/>
                        <a:t>. Operacional</a:t>
                      </a:r>
                      <a:endParaRPr lang="es-MX" sz="1400" dirty="0"/>
                    </a:p>
                  </a:txBody>
                  <a:tcPr/>
                </a:tc>
                <a:tc>
                  <a:txBody>
                    <a:bodyPr/>
                    <a:lstStyle/>
                    <a:p>
                      <a:r>
                        <a:rPr lang="es-MX" sz="1400" dirty="0" err="1" smtClean="0"/>
                        <a:t>Categoria</a:t>
                      </a:r>
                      <a:endParaRPr lang="es-MX" sz="1400" dirty="0"/>
                    </a:p>
                  </a:txBody>
                  <a:tcPr/>
                </a:tc>
                <a:tc>
                  <a:txBody>
                    <a:bodyPr/>
                    <a:lstStyle/>
                    <a:p>
                      <a:r>
                        <a:rPr lang="es-MX" sz="1400" dirty="0" smtClean="0"/>
                        <a:t>Escala</a:t>
                      </a:r>
                      <a:endParaRPr lang="es-MX" sz="1400" dirty="0"/>
                    </a:p>
                  </a:txBody>
                  <a:tcPr/>
                </a:tc>
              </a:tr>
              <a:tr h="707229">
                <a:tc>
                  <a:txBody>
                    <a:bodyPr/>
                    <a:lstStyle/>
                    <a:p>
                      <a:pPr algn="ctr" fontAlgn="b"/>
                      <a:r>
                        <a:rPr lang="es-MX" sz="1200" b="0" i="0" u="none" strike="noStrike" dirty="0">
                          <a:solidFill>
                            <a:srgbClr val="000000"/>
                          </a:solidFill>
                          <a:latin typeface="Calibri"/>
                        </a:rPr>
                        <a:t>Número de </a:t>
                      </a:r>
                      <a:r>
                        <a:rPr lang="es-MX" sz="1200" b="0" i="0" u="none" strike="noStrike" dirty="0" err="1">
                          <a:solidFill>
                            <a:srgbClr val="000000"/>
                          </a:solidFill>
                          <a:latin typeface="Calibri"/>
                        </a:rPr>
                        <a:t>emabarazos</a:t>
                      </a:r>
                      <a:endParaRPr lang="es-MX" sz="1200" b="0" i="0" u="none" strike="noStrike" dirty="0">
                        <a:solidFill>
                          <a:srgbClr val="000000"/>
                        </a:solidFill>
                        <a:latin typeface="Calibri"/>
                      </a:endParaRPr>
                    </a:p>
                  </a:txBody>
                  <a:tcPr marL="9525" marR="9525" marT="9525" marB="0" anchor="b"/>
                </a:tc>
                <a:tc>
                  <a:txBody>
                    <a:bodyPr/>
                    <a:lstStyle/>
                    <a:p>
                      <a:pPr algn="ctr" fontAlgn="b"/>
                      <a:r>
                        <a:rPr lang="es-MX" sz="1200" b="0" i="0" u="none" strike="noStrike">
                          <a:solidFill>
                            <a:srgbClr val="000000"/>
                          </a:solidFill>
                          <a:latin typeface="Calibri"/>
                        </a:rPr>
                        <a:t>Cantidad de gestaciones presentadas por una mujer, a lo largo de su vida.</a:t>
                      </a:r>
                    </a:p>
                  </a:txBody>
                  <a:tcPr marL="9525" marR="9525" marT="9525" marB="0" anchor="b"/>
                </a:tc>
                <a:tc>
                  <a:txBody>
                    <a:bodyPr/>
                    <a:lstStyle/>
                    <a:p>
                      <a:pPr algn="ctr" fontAlgn="b"/>
                      <a:r>
                        <a:rPr lang="es-MX" sz="1200" b="0" i="0" u="none" strike="noStrike">
                          <a:solidFill>
                            <a:srgbClr val="000000"/>
                          </a:solidFill>
                          <a:latin typeface="Calibri"/>
                        </a:rPr>
                        <a:t>Lo consignado en el cuestionario</a:t>
                      </a:r>
                    </a:p>
                  </a:txBody>
                  <a:tcPr marL="9525" marR="9525" marT="9525" marB="0" anchor="b"/>
                </a:tc>
                <a:tc>
                  <a:txBody>
                    <a:bodyPr/>
                    <a:lstStyle/>
                    <a:p>
                      <a:pPr algn="ctr" fontAlgn="b"/>
                      <a:r>
                        <a:rPr lang="es-MX" sz="1200" b="0" i="0" u="none" strike="noStrike">
                          <a:solidFill>
                            <a:srgbClr val="000000"/>
                          </a:solidFill>
                          <a:latin typeface="Calibri"/>
                        </a:rPr>
                        <a:t> </a:t>
                      </a:r>
                    </a:p>
                  </a:txBody>
                  <a:tcPr marL="9525" marR="9525" marT="9525" marB="0" anchor="b"/>
                </a:tc>
                <a:tc>
                  <a:txBody>
                    <a:bodyPr/>
                    <a:lstStyle/>
                    <a:p>
                      <a:pPr algn="ctr" fontAlgn="b"/>
                      <a:r>
                        <a:rPr lang="es-MX" sz="1200" b="0" i="0" u="none" strike="noStrike">
                          <a:solidFill>
                            <a:srgbClr val="000000"/>
                          </a:solidFill>
                          <a:latin typeface="Calibri"/>
                        </a:rPr>
                        <a:t>Razón</a:t>
                      </a:r>
                    </a:p>
                  </a:txBody>
                  <a:tcPr marL="9525" marR="9525" marT="9525" marB="0" anchor="b"/>
                </a:tc>
              </a:tr>
              <a:tr h="642942">
                <a:tc>
                  <a:txBody>
                    <a:bodyPr/>
                    <a:lstStyle/>
                    <a:p>
                      <a:pPr algn="ctr" fontAlgn="b"/>
                      <a:r>
                        <a:rPr lang="es-MX" sz="1200" b="0" i="0" u="none" strike="noStrike" dirty="0">
                          <a:solidFill>
                            <a:srgbClr val="000000"/>
                          </a:solidFill>
                          <a:latin typeface="Calibri"/>
                        </a:rPr>
                        <a:t>Edad del primer embarazo</a:t>
                      </a:r>
                    </a:p>
                  </a:txBody>
                  <a:tcPr marL="9525" marR="9525" marT="9525" marB="0" anchor="b"/>
                </a:tc>
                <a:tc>
                  <a:txBody>
                    <a:bodyPr/>
                    <a:lstStyle/>
                    <a:p>
                      <a:pPr algn="ctr" fontAlgn="b"/>
                      <a:r>
                        <a:rPr lang="es-MX" sz="1200" b="0" i="0" u="none" strike="noStrike">
                          <a:solidFill>
                            <a:srgbClr val="000000"/>
                          </a:solidFill>
                          <a:latin typeface="Calibri"/>
                        </a:rPr>
                        <a:t>Edad en la que se presenta el primer proceso gestacional</a:t>
                      </a:r>
                    </a:p>
                  </a:txBody>
                  <a:tcPr marL="9525" marR="9525" marT="9525" marB="0" anchor="b"/>
                </a:tc>
                <a:tc>
                  <a:txBody>
                    <a:bodyPr/>
                    <a:lstStyle/>
                    <a:p>
                      <a:pPr algn="ctr" fontAlgn="b"/>
                      <a:r>
                        <a:rPr lang="es-MX" sz="1200" b="0" i="0" u="none" strike="noStrike">
                          <a:solidFill>
                            <a:srgbClr val="000000"/>
                          </a:solidFill>
                          <a:latin typeface="Calibri"/>
                        </a:rPr>
                        <a:t>La referida en el cuestionario aplicado</a:t>
                      </a:r>
                    </a:p>
                  </a:txBody>
                  <a:tcPr marL="9525" marR="9525" marT="9525" marB="0" anchor="b"/>
                </a:tc>
                <a:tc>
                  <a:txBody>
                    <a:bodyPr/>
                    <a:lstStyle/>
                    <a:p>
                      <a:pPr algn="ctr" fontAlgn="b"/>
                      <a:r>
                        <a:rPr lang="es-MX" sz="1200" b="0" i="0" u="none" strike="noStrike">
                          <a:solidFill>
                            <a:srgbClr val="000000"/>
                          </a:solidFill>
                          <a:latin typeface="Calibri"/>
                        </a:rPr>
                        <a:t> </a:t>
                      </a:r>
                    </a:p>
                  </a:txBody>
                  <a:tcPr marL="9525" marR="9525" marT="9525" marB="0" anchor="b"/>
                </a:tc>
                <a:tc>
                  <a:txBody>
                    <a:bodyPr/>
                    <a:lstStyle/>
                    <a:p>
                      <a:pPr algn="ctr" fontAlgn="b"/>
                      <a:r>
                        <a:rPr lang="es-MX" sz="1200" b="0" i="0" u="none" strike="noStrike">
                          <a:solidFill>
                            <a:srgbClr val="000000"/>
                          </a:solidFill>
                          <a:latin typeface="Calibri"/>
                        </a:rPr>
                        <a:t>Razón</a:t>
                      </a:r>
                    </a:p>
                  </a:txBody>
                  <a:tcPr marL="9525" marR="9525" marT="9525" marB="0" anchor="b"/>
                </a:tc>
              </a:tr>
              <a:tr h="1000132">
                <a:tc>
                  <a:txBody>
                    <a:bodyPr/>
                    <a:lstStyle/>
                    <a:p>
                      <a:pPr algn="ctr" fontAlgn="b"/>
                      <a:r>
                        <a:rPr lang="es-MX" sz="1200" b="0" i="0" u="none" strike="noStrike" dirty="0">
                          <a:solidFill>
                            <a:srgbClr val="000000"/>
                          </a:solidFill>
                          <a:latin typeface="Calibri"/>
                        </a:rPr>
                        <a:t>Uso de condón</a:t>
                      </a:r>
                    </a:p>
                  </a:txBody>
                  <a:tcPr marL="9525" marR="9525" marT="9525" marB="0" anchor="b"/>
                </a:tc>
                <a:tc>
                  <a:txBody>
                    <a:bodyPr/>
                    <a:lstStyle/>
                    <a:p>
                      <a:pPr algn="ctr" fontAlgn="b"/>
                      <a:r>
                        <a:rPr lang="es-MX" sz="1200" b="0" i="0" u="none" strike="noStrike">
                          <a:solidFill>
                            <a:srgbClr val="000000"/>
                          </a:solidFill>
                          <a:latin typeface="Calibri"/>
                        </a:rPr>
                        <a:t>Hábito de utilizar preservativo como método de barrera en las relaciones  sexuales independientemente del la vía por la que estas se practiquen.</a:t>
                      </a:r>
                    </a:p>
                  </a:txBody>
                  <a:tcPr marL="9525" marR="9525" marT="9525" marB="0" anchor="b"/>
                </a:tc>
                <a:tc>
                  <a:txBody>
                    <a:bodyPr/>
                    <a:lstStyle/>
                    <a:p>
                      <a:pPr algn="ctr" fontAlgn="b"/>
                      <a:r>
                        <a:rPr lang="es-MX" sz="1200" b="0" i="0" u="none" strike="noStrike">
                          <a:solidFill>
                            <a:srgbClr val="000000"/>
                          </a:solidFill>
                          <a:latin typeface="Calibri"/>
                        </a:rPr>
                        <a:t>frecuencia de utilización de condón referida en el cuestionario</a:t>
                      </a:r>
                    </a:p>
                  </a:txBody>
                  <a:tcPr marL="9525" marR="9525" marT="9525" marB="0" anchor="b"/>
                </a:tc>
                <a:tc>
                  <a:txBody>
                    <a:bodyPr/>
                    <a:lstStyle/>
                    <a:p>
                      <a:pPr algn="ctr" fontAlgn="b"/>
                      <a:r>
                        <a:rPr lang="es-MX" sz="1200" b="0" i="0" u="none" strike="noStrike">
                          <a:solidFill>
                            <a:srgbClr val="000000"/>
                          </a:solidFill>
                          <a:latin typeface="Calibri"/>
                        </a:rPr>
                        <a:t>Siempre, casi siempre, casi nunca, nunca</a:t>
                      </a:r>
                    </a:p>
                  </a:txBody>
                  <a:tcPr marL="9525" marR="9525" marT="9525" marB="0" anchor="b"/>
                </a:tc>
                <a:tc>
                  <a:txBody>
                    <a:bodyPr/>
                    <a:lstStyle/>
                    <a:p>
                      <a:pPr algn="ctr" fontAlgn="b"/>
                      <a:r>
                        <a:rPr lang="es-MX" sz="1200" b="0" i="0" u="none" strike="noStrike">
                          <a:solidFill>
                            <a:srgbClr val="000000"/>
                          </a:solidFill>
                          <a:latin typeface="Calibri"/>
                        </a:rPr>
                        <a:t>Ordinal</a:t>
                      </a:r>
                    </a:p>
                  </a:txBody>
                  <a:tcPr marL="9525" marR="9525" marT="9525" marB="0" anchor="b"/>
                </a:tc>
              </a:tr>
              <a:tr h="1143008">
                <a:tc>
                  <a:txBody>
                    <a:bodyPr/>
                    <a:lstStyle/>
                    <a:p>
                      <a:pPr algn="ctr" fontAlgn="b"/>
                      <a:r>
                        <a:rPr lang="es-MX" sz="1200" b="0" i="0" u="none" strike="noStrike" dirty="0">
                          <a:solidFill>
                            <a:srgbClr val="000000"/>
                          </a:solidFill>
                          <a:latin typeface="Calibri"/>
                        </a:rPr>
                        <a:t>Anticoncepción hormonal</a:t>
                      </a:r>
                    </a:p>
                  </a:txBody>
                  <a:tcPr marL="9525" marR="9525" marT="9525" marB="0" anchor="b"/>
                </a:tc>
                <a:tc>
                  <a:txBody>
                    <a:bodyPr/>
                    <a:lstStyle/>
                    <a:p>
                      <a:pPr algn="ctr" fontAlgn="b"/>
                      <a:r>
                        <a:rPr lang="es-MX" sz="1200" b="0" i="0" u="none" strike="noStrike">
                          <a:solidFill>
                            <a:srgbClr val="000000"/>
                          </a:solidFill>
                          <a:latin typeface="Calibri"/>
                        </a:rPr>
                        <a:t>utilización de farmacos hormonales en base a estrogenos y progestágenos con la finalidad de evitar el embarazo independientemente de la vía de administración.</a:t>
                      </a:r>
                    </a:p>
                  </a:txBody>
                  <a:tcPr marL="9525" marR="9525" marT="9525" marB="0" anchor="b"/>
                </a:tc>
                <a:tc>
                  <a:txBody>
                    <a:bodyPr/>
                    <a:lstStyle/>
                    <a:p>
                      <a:pPr algn="ctr" fontAlgn="b"/>
                      <a:r>
                        <a:rPr lang="es-MX" sz="1200" b="0" i="0" u="none" strike="noStrike">
                          <a:solidFill>
                            <a:srgbClr val="000000"/>
                          </a:solidFill>
                          <a:latin typeface="Calibri"/>
                        </a:rPr>
                        <a:t>lo referido en la pesquisa, con especificación del tiempo de consumo</a:t>
                      </a:r>
                    </a:p>
                  </a:txBody>
                  <a:tcPr marL="9525" marR="9525" marT="9525" marB="0" anchor="b"/>
                </a:tc>
                <a:tc>
                  <a:txBody>
                    <a:bodyPr/>
                    <a:lstStyle/>
                    <a:p>
                      <a:pPr algn="ctr" fontAlgn="b"/>
                      <a:r>
                        <a:rPr lang="es-MX" sz="1200" b="0" i="0" u="none" strike="noStrike">
                          <a:solidFill>
                            <a:srgbClr val="000000"/>
                          </a:solidFill>
                          <a:latin typeface="Calibri"/>
                        </a:rPr>
                        <a:t>Si, no</a:t>
                      </a:r>
                    </a:p>
                  </a:txBody>
                  <a:tcPr marL="9525" marR="9525" marT="9525" marB="0" anchor="b"/>
                </a:tc>
                <a:tc>
                  <a:txBody>
                    <a:bodyPr/>
                    <a:lstStyle/>
                    <a:p>
                      <a:pPr algn="ctr" fontAlgn="b"/>
                      <a:r>
                        <a:rPr lang="es-MX" sz="1200" b="0" i="0" u="none" strike="noStrike">
                          <a:solidFill>
                            <a:srgbClr val="000000"/>
                          </a:solidFill>
                          <a:latin typeface="Calibri"/>
                        </a:rPr>
                        <a:t>Nominal</a:t>
                      </a:r>
                    </a:p>
                  </a:txBody>
                  <a:tcPr marL="9525" marR="9525" marT="9525" marB="0" anchor="b"/>
                </a:tc>
              </a:tr>
              <a:tr h="1071570">
                <a:tc>
                  <a:txBody>
                    <a:bodyPr/>
                    <a:lstStyle/>
                    <a:p>
                      <a:pPr algn="ctr" fontAlgn="b"/>
                      <a:r>
                        <a:rPr lang="es-MX" sz="1200" b="0" i="0" u="none" strike="noStrike" dirty="0">
                          <a:solidFill>
                            <a:srgbClr val="000000"/>
                          </a:solidFill>
                          <a:latin typeface="Calibri"/>
                        </a:rPr>
                        <a:t>Anticoncepción de emergencia</a:t>
                      </a:r>
                    </a:p>
                  </a:txBody>
                  <a:tcPr marL="9525" marR="9525" marT="9525" marB="0" anchor="b"/>
                </a:tc>
                <a:tc>
                  <a:txBody>
                    <a:bodyPr/>
                    <a:lstStyle/>
                    <a:p>
                      <a:pPr algn="l" fontAlgn="b"/>
                      <a:r>
                        <a:rPr lang="es-MX" sz="1200" b="0" i="0" u="none" strike="noStrike" dirty="0">
                          <a:solidFill>
                            <a:srgbClr val="2F2F2F"/>
                          </a:solidFill>
                          <a:latin typeface="Calibri"/>
                        </a:rPr>
                        <a:t> son los métodos anticonceptivos que pueden utilizarse en los días siguientes a una relación sexual sin protección anticonceptiva, con el fin de evitar un embarazo.</a:t>
                      </a:r>
                    </a:p>
                  </a:txBody>
                  <a:tcPr marL="9525" marR="9525" marT="9525" marB="0" anchor="b"/>
                </a:tc>
                <a:tc>
                  <a:txBody>
                    <a:bodyPr/>
                    <a:lstStyle/>
                    <a:p>
                      <a:pPr algn="ctr" fontAlgn="b"/>
                      <a:r>
                        <a:rPr lang="es-MX" sz="1200" b="0" i="0" u="none" strike="noStrike" dirty="0">
                          <a:solidFill>
                            <a:srgbClr val="000000"/>
                          </a:solidFill>
                          <a:latin typeface="Calibri"/>
                        </a:rPr>
                        <a:t>referido en la pesquisa, con especificación del tiempo de consumo</a:t>
                      </a:r>
                    </a:p>
                  </a:txBody>
                  <a:tcPr marL="9525" marR="9525" marT="9525" marB="0" anchor="b"/>
                </a:tc>
                <a:tc>
                  <a:txBody>
                    <a:bodyPr/>
                    <a:lstStyle/>
                    <a:p>
                      <a:pPr algn="ctr" fontAlgn="b"/>
                      <a:r>
                        <a:rPr lang="es-MX" sz="1200" b="0" i="0" u="none" strike="noStrike" dirty="0">
                          <a:solidFill>
                            <a:srgbClr val="000000"/>
                          </a:solidFill>
                          <a:latin typeface="Calibri"/>
                        </a:rPr>
                        <a:t>Si, no</a:t>
                      </a:r>
                    </a:p>
                  </a:txBody>
                  <a:tcPr marL="9525" marR="9525" marT="9525" marB="0" anchor="b"/>
                </a:tc>
                <a:tc>
                  <a:txBody>
                    <a:bodyPr/>
                    <a:lstStyle/>
                    <a:p>
                      <a:pPr algn="ctr" fontAlgn="b"/>
                      <a:r>
                        <a:rPr lang="es-MX" sz="1200" b="0" i="0" u="none" strike="noStrike" dirty="0">
                          <a:solidFill>
                            <a:srgbClr val="000000"/>
                          </a:solidFill>
                          <a:latin typeface="Calibri"/>
                        </a:rPr>
                        <a:t>Nominal</a:t>
                      </a: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graphicFrame>
        <p:nvGraphicFramePr>
          <p:cNvPr id="6" name="5 Marcador de contenido"/>
          <p:cNvGraphicFramePr>
            <a:graphicFrameLocks noGrp="1"/>
          </p:cNvGraphicFramePr>
          <p:nvPr>
            <p:ph idx="1"/>
          </p:nvPr>
        </p:nvGraphicFramePr>
        <p:xfrm>
          <a:off x="503238" y="530224"/>
          <a:ext cx="8183560" cy="5658644"/>
        </p:xfrm>
        <a:graphic>
          <a:graphicData uri="http://schemas.openxmlformats.org/drawingml/2006/table">
            <a:tbl>
              <a:tblPr firstRow="1" bandRow="1">
                <a:tableStyleId>{5C22544A-7EE6-4342-B048-85BDC9FD1C3A}</a:tableStyleId>
              </a:tblPr>
              <a:tblGrid>
                <a:gridCol w="1425556"/>
                <a:gridCol w="1928826"/>
                <a:gridCol w="1928826"/>
                <a:gridCol w="1714512"/>
                <a:gridCol w="1185840"/>
              </a:tblGrid>
              <a:tr h="398446">
                <a:tc>
                  <a:txBody>
                    <a:bodyPr/>
                    <a:lstStyle/>
                    <a:p>
                      <a:r>
                        <a:rPr lang="es-MX" sz="1400" dirty="0" smtClean="0"/>
                        <a:t>Variable</a:t>
                      </a:r>
                      <a:endParaRPr lang="es-MX" sz="1400" dirty="0"/>
                    </a:p>
                  </a:txBody>
                  <a:tcPr/>
                </a:tc>
                <a:tc>
                  <a:txBody>
                    <a:bodyPr/>
                    <a:lstStyle/>
                    <a:p>
                      <a:r>
                        <a:rPr lang="es-MX" sz="1400" dirty="0" err="1" smtClean="0"/>
                        <a:t>Def</a:t>
                      </a:r>
                      <a:r>
                        <a:rPr lang="es-MX" sz="1400" dirty="0" smtClean="0"/>
                        <a:t>.</a:t>
                      </a:r>
                      <a:r>
                        <a:rPr lang="es-MX" sz="1400" baseline="0" dirty="0" smtClean="0"/>
                        <a:t> </a:t>
                      </a:r>
                      <a:r>
                        <a:rPr lang="es-MX" sz="1400" dirty="0" smtClean="0"/>
                        <a:t>Conceptual</a:t>
                      </a:r>
                      <a:endParaRPr lang="es-MX" sz="1400" dirty="0"/>
                    </a:p>
                  </a:txBody>
                  <a:tcPr/>
                </a:tc>
                <a:tc>
                  <a:txBody>
                    <a:bodyPr/>
                    <a:lstStyle/>
                    <a:p>
                      <a:r>
                        <a:rPr lang="es-MX" sz="1400" dirty="0" err="1" smtClean="0"/>
                        <a:t>Def</a:t>
                      </a:r>
                      <a:r>
                        <a:rPr lang="es-MX" sz="1400" dirty="0" smtClean="0"/>
                        <a:t>. Operacional</a:t>
                      </a:r>
                      <a:endParaRPr lang="es-MX" sz="1400" dirty="0"/>
                    </a:p>
                  </a:txBody>
                  <a:tcPr/>
                </a:tc>
                <a:tc>
                  <a:txBody>
                    <a:bodyPr/>
                    <a:lstStyle/>
                    <a:p>
                      <a:r>
                        <a:rPr lang="es-MX" sz="1400" dirty="0" err="1" smtClean="0"/>
                        <a:t>Categoria</a:t>
                      </a:r>
                      <a:endParaRPr lang="es-MX" sz="1400" dirty="0"/>
                    </a:p>
                  </a:txBody>
                  <a:tcPr/>
                </a:tc>
                <a:tc>
                  <a:txBody>
                    <a:bodyPr/>
                    <a:lstStyle/>
                    <a:p>
                      <a:r>
                        <a:rPr lang="es-MX" sz="1400" dirty="0" smtClean="0"/>
                        <a:t>Escala</a:t>
                      </a:r>
                      <a:endParaRPr lang="es-MX" sz="1400" dirty="0"/>
                    </a:p>
                  </a:txBody>
                  <a:tcPr/>
                </a:tc>
              </a:tr>
              <a:tr h="707229">
                <a:tc>
                  <a:txBody>
                    <a:bodyPr/>
                    <a:lstStyle/>
                    <a:p>
                      <a:pPr algn="ctr" fontAlgn="b"/>
                      <a:r>
                        <a:rPr lang="es-MX" sz="1100" b="0" i="0" u="none" strike="noStrike" dirty="0">
                          <a:solidFill>
                            <a:srgbClr val="000000"/>
                          </a:solidFill>
                          <a:latin typeface="Calibri"/>
                        </a:rPr>
                        <a:t>IVPH</a:t>
                      </a:r>
                    </a:p>
                  </a:txBody>
                  <a:tcPr marL="9525" marR="9525" marT="9525" marB="0" anchor="b"/>
                </a:tc>
                <a:tc>
                  <a:txBody>
                    <a:bodyPr/>
                    <a:lstStyle/>
                    <a:p>
                      <a:pPr algn="ctr" fontAlgn="b"/>
                      <a:r>
                        <a:rPr lang="es-MX" sz="1100" b="0" i="0" u="none" strike="noStrike">
                          <a:solidFill>
                            <a:srgbClr val="000000"/>
                          </a:solidFill>
                          <a:latin typeface="Calibri"/>
                        </a:rPr>
                        <a:t>Infección de transmisión sexual causada por el virus del papiloma humano</a:t>
                      </a:r>
                    </a:p>
                  </a:txBody>
                  <a:tcPr marL="9525" marR="9525" marT="9525" marB="0" anchor="b"/>
                </a:tc>
                <a:tc>
                  <a:txBody>
                    <a:bodyPr/>
                    <a:lstStyle/>
                    <a:p>
                      <a:pPr algn="ctr" fontAlgn="b"/>
                      <a:r>
                        <a:rPr lang="es-MX" sz="1100" b="0" i="0" u="none" strike="noStrike">
                          <a:solidFill>
                            <a:srgbClr val="000000"/>
                          </a:solidFill>
                          <a:latin typeface="Calibri"/>
                        </a:rPr>
                        <a:t>Referido en el cuestionario</a:t>
                      </a:r>
                    </a:p>
                  </a:txBody>
                  <a:tcPr marL="9525" marR="9525" marT="9525" marB="0" anchor="b"/>
                </a:tc>
                <a:tc>
                  <a:txBody>
                    <a:bodyPr/>
                    <a:lstStyle/>
                    <a:p>
                      <a:pPr algn="ctr" fontAlgn="b"/>
                      <a:r>
                        <a:rPr lang="es-MX" sz="1100" b="0" i="0" u="none" strike="noStrike">
                          <a:solidFill>
                            <a:srgbClr val="000000"/>
                          </a:solidFill>
                          <a:latin typeface="Calibri"/>
                        </a:rPr>
                        <a:t>Si, no</a:t>
                      </a:r>
                    </a:p>
                  </a:txBody>
                  <a:tcPr marL="9525" marR="9525" marT="9525" marB="0" anchor="b"/>
                </a:tc>
                <a:tc>
                  <a:txBody>
                    <a:bodyPr/>
                    <a:lstStyle/>
                    <a:p>
                      <a:pPr algn="ctr" fontAlgn="b"/>
                      <a:r>
                        <a:rPr lang="es-MX" sz="1100" b="0" i="0" u="none" strike="noStrike">
                          <a:solidFill>
                            <a:srgbClr val="000000"/>
                          </a:solidFill>
                          <a:latin typeface="Calibri"/>
                        </a:rPr>
                        <a:t>Nominal</a:t>
                      </a:r>
                    </a:p>
                  </a:txBody>
                  <a:tcPr marL="9525" marR="9525" marT="9525" marB="0" anchor="b"/>
                </a:tc>
              </a:tr>
              <a:tr h="642942">
                <a:tc>
                  <a:txBody>
                    <a:bodyPr/>
                    <a:lstStyle/>
                    <a:p>
                      <a:pPr algn="ctr" fontAlgn="b"/>
                      <a:r>
                        <a:rPr lang="es-MX" sz="1100" b="0" i="0" u="none" strike="noStrike">
                          <a:solidFill>
                            <a:srgbClr val="000000"/>
                          </a:solidFill>
                          <a:latin typeface="Calibri"/>
                        </a:rPr>
                        <a:t>Tabaquismo</a:t>
                      </a:r>
                    </a:p>
                  </a:txBody>
                  <a:tcPr marL="9525" marR="9525" marT="9525" marB="0" anchor="b"/>
                </a:tc>
                <a:tc>
                  <a:txBody>
                    <a:bodyPr/>
                    <a:lstStyle/>
                    <a:p>
                      <a:pPr algn="ctr" fontAlgn="b"/>
                      <a:r>
                        <a:rPr lang="es-MX" sz="1200" b="0" i="0" u="none" strike="noStrike" dirty="0" smtClean="0">
                          <a:solidFill>
                            <a:srgbClr val="000000"/>
                          </a:solidFill>
                          <a:latin typeface="Calibri"/>
                        </a:rPr>
                        <a:t>Adicción al tabaco provocada principalmente por la nicotina.</a:t>
                      </a:r>
                      <a:endParaRPr lang="es-MX" sz="1200" b="0" i="0" u="none" strike="noStrike" dirty="0">
                        <a:solidFill>
                          <a:srgbClr val="000000"/>
                        </a:solidFill>
                        <a:latin typeface="Calibri"/>
                      </a:endParaRPr>
                    </a:p>
                  </a:txBody>
                  <a:tcPr marL="9525" marR="9525" marT="9525" marB="0" anchor="b"/>
                </a:tc>
                <a:tc>
                  <a:txBody>
                    <a:bodyPr/>
                    <a:lstStyle/>
                    <a:p>
                      <a:pPr algn="ctr" fontAlgn="b"/>
                      <a:r>
                        <a:rPr lang="es-MX" sz="1100" b="0" i="0" u="none" strike="noStrike">
                          <a:solidFill>
                            <a:srgbClr val="000000"/>
                          </a:solidFill>
                          <a:latin typeface="Calibri"/>
                        </a:rPr>
                        <a:t>Referido en el cuestionario</a:t>
                      </a:r>
                    </a:p>
                  </a:txBody>
                  <a:tcPr marL="9525" marR="9525" marT="9525" marB="0" anchor="b"/>
                </a:tc>
                <a:tc>
                  <a:txBody>
                    <a:bodyPr/>
                    <a:lstStyle/>
                    <a:p>
                      <a:pPr algn="ctr" fontAlgn="b"/>
                      <a:r>
                        <a:rPr lang="es-MX" sz="1100" b="0" i="0" u="none" strike="noStrike">
                          <a:solidFill>
                            <a:srgbClr val="000000"/>
                          </a:solidFill>
                          <a:latin typeface="Calibri"/>
                        </a:rPr>
                        <a:t>Positivo, negativo</a:t>
                      </a:r>
                    </a:p>
                  </a:txBody>
                  <a:tcPr marL="9525" marR="9525" marT="9525" marB="0" anchor="b"/>
                </a:tc>
                <a:tc>
                  <a:txBody>
                    <a:bodyPr/>
                    <a:lstStyle/>
                    <a:p>
                      <a:pPr algn="ctr" fontAlgn="b"/>
                      <a:r>
                        <a:rPr lang="es-MX" sz="1100" b="0" i="0" u="none" strike="noStrike">
                          <a:solidFill>
                            <a:srgbClr val="000000"/>
                          </a:solidFill>
                          <a:latin typeface="Calibri"/>
                        </a:rPr>
                        <a:t>Nominal</a:t>
                      </a:r>
                    </a:p>
                  </a:txBody>
                  <a:tcPr marL="9525" marR="9525" marT="9525" marB="0" anchor="b"/>
                </a:tc>
              </a:tr>
              <a:tr h="1000132">
                <a:tc>
                  <a:txBody>
                    <a:bodyPr/>
                    <a:lstStyle/>
                    <a:p>
                      <a:pPr algn="ctr" fontAlgn="b"/>
                      <a:r>
                        <a:rPr lang="es-MX" sz="1100" b="0" i="0" u="none" strike="noStrike">
                          <a:solidFill>
                            <a:srgbClr val="000000"/>
                          </a:solidFill>
                          <a:latin typeface="Calibri"/>
                        </a:rPr>
                        <a:t>Tiempo de tabaquismo</a:t>
                      </a:r>
                    </a:p>
                  </a:txBody>
                  <a:tcPr marL="9525" marR="9525" marT="9525" marB="0" anchor="b"/>
                </a:tc>
                <a:tc>
                  <a:txBody>
                    <a:bodyPr/>
                    <a:lstStyle/>
                    <a:p>
                      <a:pPr algn="ctr" fontAlgn="b"/>
                      <a:r>
                        <a:rPr lang="es-MX" sz="1200" b="0" i="0" u="none" strike="noStrike">
                          <a:solidFill>
                            <a:srgbClr val="000000"/>
                          </a:solidFill>
                          <a:latin typeface="Calibri"/>
                        </a:rPr>
                        <a:t>Tiempo transcurrido desde el inicio de su hábito tabáquico hasta el día de hoy</a:t>
                      </a:r>
                    </a:p>
                  </a:txBody>
                  <a:tcPr marL="9525" marR="9525" marT="9525" marB="0" anchor="b"/>
                </a:tc>
                <a:tc>
                  <a:txBody>
                    <a:bodyPr/>
                    <a:lstStyle/>
                    <a:p>
                      <a:pPr algn="ctr" fontAlgn="b"/>
                      <a:r>
                        <a:rPr lang="es-MX" sz="1100" b="0" i="0" u="none" strike="noStrike" dirty="0">
                          <a:solidFill>
                            <a:srgbClr val="000000"/>
                          </a:solidFill>
                          <a:latin typeface="Calibri"/>
                        </a:rPr>
                        <a:t>Referido en el cuestionario</a:t>
                      </a:r>
                    </a:p>
                  </a:txBody>
                  <a:tcPr marL="9525" marR="9525" marT="9525" marB="0" anchor="b"/>
                </a:tc>
                <a:tc>
                  <a:txBody>
                    <a:bodyPr/>
                    <a:lstStyle/>
                    <a:p>
                      <a:pPr algn="ctr" fontAlgn="b"/>
                      <a:r>
                        <a:rPr lang="es-MX" sz="1100" b="0" i="0" u="none" strike="noStrike">
                          <a:solidFill>
                            <a:srgbClr val="000000"/>
                          </a:solidFill>
                          <a:latin typeface="Calibri"/>
                        </a:rPr>
                        <a:t> </a:t>
                      </a:r>
                    </a:p>
                  </a:txBody>
                  <a:tcPr marL="9525" marR="9525" marT="9525" marB="0" anchor="b"/>
                </a:tc>
                <a:tc>
                  <a:txBody>
                    <a:bodyPr/>
                    <a:lstStyle/>
                    <a:p>
                      <a:pPr algn="ctr" fontAlgn="b"/>
                      <a:r>
                        <a:rPr lang="es-MX" sz="1100" b="0" i="0" u="none" strike="noStrike">
                          <a:solidFill>
                            <a:srgbClr val="000000"/>
                          </a:solidFill>
                          <a:latin typeface="Calibri"/>
                        </a:rPr>
                        <a:t>Razón</a:t>
                      </a:r>
                    </a:p>
                  </a:txBody>
                  <a:tcPr marL="9525" marR="9525" marT="9525" marB="0" anchor="b"/>
                </a:tc>
              </a:tr>
              <a:tr h="1143008">
                <a:tc>
                  <a:txBody>
                    <a:bodyPr/>
                    <a:lstStyle/>
                    <a:p>
                      <a:pPr algn="ctr" fontAlgn="b"/>
                      <a:r>
                        <a:rPr lang="es-MX" sz="1100" b="0" i="0" u="none" strike="noStrike">
                          <a:solidFill>
                            <a:srgbClr val="000000"/>
                          </a:solidFill>
                          <a:latin typeface="Calibri"/>
                        </a:rPr>
                        <a:t>ETS</a:t>
                      </a:r>
                    </a:p>
                  </a:txBody>
                  <a:tcPr marL="9525" marR="9525" marT="9525" marB="0" anchor="b"/>
                </a:tc>
                <a:tc>
                  <a:txBody>
                    <a:bodyPr/>
                    <a:lstStyle/>
                    <a:p>
                      <a:pPr algn="ctr" fontAlgn="b"/>
                      <a:r>
                        <a:rPr lang="es-MX" sz="1200" b="0" i="0" u="none" strike="noStrike">
                          <a:solidFill>
                            <a:srgbClr val="000000"/>
                          </a:solidFill>
                          <a:latin typeface="Calibri"/>
                        </a:rPr>
                        <a:t>Son un conjunto de afecciones clínicas infectocontagiosas que se transmiten de persona a persona por medio de contacto sexual que se produce, casi exclusivamente, durante las relaciones sexuales, incluido el sexo vaginal, el sexo anal y el sexo oral.</a:t>
                      </a:r>
                    </a:p>
                  </a:txBody>
                  <a:tcPr marL="9525" marR="9525" marT="9525" marB="0" anchor="b"/>
                </a:tc>
                <a:tc>
                  <a:txBody>
                    <a:bodyPr/>
                    <a:lstStyle/>
                    <a:p>
                      <a:pPr algn="ctr" fontAlgn="b"/>
                      <a:r>
                        <a:rPr lang="es-MX" sz="1100" b="0" i="0" u="none" strike="noStrike">
                          <a:solidFill>
                            <a:srgbClr val="000000"/>
                          </a:solidFill>
                          <a:latin typeface="Calibri"/>
                        </a:rPr>
                        <a:t>Referido en el cuestionario</a:t>
                      </a:r>
                    </a:p>
                  </a:txBody>
                  <a:tcPr marL="9525" marR="9525" marT="9525" marB="0" anchor="b"/>
                </a:tc>
                <a:tc>
                  <a:txBody>
                    <a:bodyPr/>
                    <a:lstStyle/>
                    <a:p>
                      <a:pPr algn="ctr" fontAlgn="b"/>
                      <a:r>
                        <a:rPr lang="es-MX" sz="1100" b="0" i="0" u="none" strike="noStrike">
                          <a:solidFill>
                            <a:srgbClr val="000000"/>
                          </a:solidFill>
                          <a:latin typeface="Calibri"/>
                        </a:rPr>
                        <a:t>Si, no</a:t>
                      </a:r>
                    </a:p>
                  </a:txBody>
                  <a:tcPr marL="9525" marR="9525" marT="9525" marB="0" anchor="b"/>
                </a:tc>
                <a:tc>
                  <a:txBody>
                    <a:bodyPr/>
                    <a:lstStyle/>
                    <a:p>
                      <a:pPr algn="ctr" fontAlgn="b"/>
                      <a:r>
                        <a:rPr lang="es-MX" sz="1100" b="0" i="0" u="none" strike="noStrike">
                          <a:solidFill>
                            <a:srgbClr val="000000"/>
                          </a:solidFill>
                          <a:latin typeface="Calibri"/>
                        </a:rPr>
                        <a:t>Nominal</a:t>
                      </a:r>
                    </a:p>
                  </a:txBody>
                  <a:tcPr marL="9525" marR="9525" marT="9525" marB="0" anchor="b"/>
                </a:tc>
              </a:tr>
              <a:tr h="1071570">
                <a:tc>
                  <a:txBody>
                    <a:bodyPr/>
                    <a:lstStyle/>
                    <a:p>
                      <a:pPr algn="ctr" fontAlgn="b"/>
                      <a:r>
                        <a:rPr lang="es-MX" sz="1100" b="0" i="0" u="none" strike="noStrike">
                          <a:solidFill>
                            <a:srgbClr val="000000"/>
                          </a:solidFill>
                          <a:latin typeface="Calibri"/>
                        </a:rPr>
                        <a:t>Tipo de  ETS</a:t>
                      </a:r>
                    </a:p>
                  </a:txBody>
                  <a:tcPr marL="9525" marR="9525" marT="9525" marB="0" anchor="b"/>
                </a:tc>
                <a:tc>
                  <a:txBody>
                    <a:bodyPr/>
                    <a:lstStyle/>
                    <a:p>
                      <a:pPr algn="ctr" fontAlgn="b"/>
                      <a:r>
                        <a:rPr lang="es-MX" sz="1200" b="0" i="0" u="none" strike="noStrike">
                          <a:solidFill>
                            <a:srgbClr val="000000"/>
                          </a:solidFill>
                          <a:latin typeface="Calibri"/>
                        </a:rPr>
                        <a:t>VIH, sífilis, herpes genital, Clamidia, trichomoniasis, gonorrea </a:t>
                      </a:r>
                    </a:p>
                  </a:txBody>
                  <a:tcPr marL="9525" marR="9525" marT="9525" marB="0" anchor="b"/>
                </a:tc>
                <a:tc>
                  <a:txBody>
                    <a:bodyPr/>
                    <a:lstStyle/>
                    <a:p>
                      <a:pPr algn="ctr" fontAlgn="b"/>
                      <a:r>
                        <a:rPr lang="es-MX" sz="1100" b="0" i="0" u="none" strike="noStrike">
                          <a:solidFill>
                            <a:srgbClr val="000000"/>
                          </a:solidFill>
                          <a:latin typeface="Calibri"/>
                        </a:rPr>
                        <a:t>Referido en el cuestionario</a:t>
                      </a:r>
                    </a:p>
                  </a:txBody>
                  <a:tcPr marL="9525" marR="9525" marT="9525" marB="0" anchor="b"/>
                </a:tc>
                <a:tc>
                  <a:txBody>
                    <a:bodyPr/>
                    <a:lstStyle/>
                    <a:p>
                      <a:pPr algn="ctr" fontAlgn="b"/>
                      <a:r>
                        <a:rPr lang="es-MX" sz="1200" b="0" i="0" u="none" strike="noStrike">
                          <a:solidFill>
                            <a:srgbClr val="000000"/>
                          </a:solidFill>
                          <a:latin typeface="Calibri"/>
                        </a:rPr>
                        <a:t>VIH, sífilis, herpes genital, Clamidia, trichomoniasis, gonorrea </a:t>
                      </a:r>
                    </a:p>
                  </a:txBody>
                  <a:tcPr marL="9525" marR="9525" marT="9525" marB="0" anchor="b"/>
                </a:tc>
                <a:tc>
                  <a:txBody>
                    <a:bodyPr/>
                    <a:lstStyle/>
                    <a:p>
                      <a:pPr algn="ctr" fontAlgn="b"/>
                      <a:r>
                        <a:rPr lang="es-MX" sz="1100" b="0" i="0" u="none" strike="noStrike" dirty="0">
                          <a:solidFill>
                            <a:srgbClr val="000000"/>
                          </a:solidFill>
                          <a:latin typeface="Calibri"/>
                        </a:rPr>
                        <a:t>Nominal</a:t>
                      </a: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graphicFrame>
        <p:nvGraphicFramePr>
          <p:cNvPr id="6" name="5 Marcador de contenido"/>
          <p:cNvGraphicFramePr>
            <a:graphicFrameLocks noGrp="1"/>
          </p:cNvGraphicFramePr>
          <p:nvPr>
            <p:ph idx="1"/>
          </p:nvPr>
        </p:nvGraphicFramePr>
        <p:xfrm>
          <a:off x="503238" y="887414"/>
          <a:ext cx="8183560" cy="4034633"/>
        </p:xfrm>
        <a:graphic>
          <a:graphicData uri="http://schemas.openxmlformats.org/drawingml/2006/table">
            <a:tbl>
              <a:tblPr firstRow="1" bandRow="1">
                <a:tableStyleId>{5C22544A-7EE6-4342-B048-85BDC9FD1C3A}</a:tableStyleId>
              </a:tblPr>
              <a:tblGrid>
                <a:gridCol w="1425556"/>
                <a:gridCol w="1928826"/>
                <a:gridCol w="1928826"/>
                <a:gridCol w="1714512"/>
                <a:gridCol w="1185840"/>
              </a:tblGrid>
              <a:tr h="469884">
                <a:tc>
                  <a:txBody>
                    <a:bodyPr/>
                    <a:lstStyle/>
                    <a:p>
                      <a:r>
                        <a:rPr lang="es-MX" sz="1400" dirty="0" smtClean="0"/>
                        <a:t>Variable</a:t>
                      </a:r>
                      <a:endParaRPr lang="es-MX" sz="1400" dirty="0"/>
                    </a:p>
                  </a:txBody>
                  <a:tcPr/>
                </a:tc>
                <a:tc>
                  <a:txBody>
                    <a:bodyPr/>
                    <a:lstStyle/>
                    <a:p>
                      <a:r>
                        <a:rPr lang="es-MX" sz="1400" dirty="0" err="1" smtClean="0"/>
                        <a:t>Def</a:t>
                      </a:r>
                      <a:r>
                        <a:rPr lang="es-MX" sz="1400" dirty="0" smtClean="0"/>
                        <a:t>.</a:t>
                      </a:r>
                      <a:r>
                        <a:rPr lang="es-MX" sz="1400" baseline="0" dirty="0" smtClean="0"/>
                        <a:t> </a:t>
                      </a:r>
                      <a:r>
                        <a:rPr lang="es-MX" sz="1400" dirty="0" smtClean="0"/>
                        <a:t>Conceptual</a:t>
                      </a:r>
                      <a:endParaRPr lang="es-MX" sz="1400" dirty="0"/>
                    </a:p>
                  </a:txBody>
                  <a:tcPr/>
                </a:tc>
                <a:tc>
                  <a:txBody>
                    <a:bodyPr/>
                    <a:lstStyle/>
                    <a:p>
                      <a:r>
                        <a:rPr lang="es-MX" sz="1400" dirty="0" err="1" smtClean="0"/>
                        <a:t>Def</a:t>
                      </a:r>
                      <a:r>
                        <a:rPr lang="es-MX" sz="1400" dirty="0" smtClean="0"/>
                        <a:t>. Operacional</a:t>
                      </a:r>
                      <a:endParaRPr lang="es-MX" sz="1400" dirty="0"/>
                    </a:p>
                  </a:txBody>
                  <a:tcPr/>
                </a:tc>
                <a:tc>
                  <a:txBody>
                    <a:bodyPr/>
                    <a:lstStyle/>
                    <a:p>
                      <a:r>
                        <a:rPr lang="es-MX" sz="1400" dirty="0" err="1" smtClean="0"/>
                        <a:t>Categoria</a:t>
                      </a:r>
                      <a:endParaRPr lang="es-MX" sz="1400" dirty="0"/>
                    </a:p>
                  </a:txBody>
                  <a:tcPr/>
                </a:tc>
                <a:tc>
                  <a:txBody>
                    <a:bodyPr/>
                    <a:lstStyle/>
                    <a:p>
                      <a:r>
                        <a:rPr lang="es-MX" sz="1400" dirty="0" smtClean="0"/>
                        <a:t>Escala</a:t>
                      </a:r>
                      <a:endParaRPr lang="es-MX" sz="1400" dirty="0"/>
                    </a:p>
                  </a:txBody>
                  <a:tcPr/>
                </a:tc>
              </a:tr>
              <a:tr h="1038170">
                <a:tc>
                  <a:txBody>
                    <a:bodyPr/>
                    <a:lstStyle/>
                    <a:p>
                      <a:pPr algn="ctr" fontAlgn="b"/>
                      <a:r>
                        <a:rPr lang="es-MX" sz="1100" b="0" i="0" u="none" strike="noStrike" dirty="0">
                          <a:solidFill>
                            <a:srgbClr val="000000"/>
                          </a:solidFill>
                          <a:latin typeface="Calibri"/>
                        </a:rPr>
                        <a:t>Escolaridad</a:t>
                      </a:r>
                    </a:p>
                  </a:txBody>
                  <a:tcPr marL="9525" marR="9525" marT="9525" marB="0" anchor="b"/>
                </a:tc>
                <a:tc>
                  <a:txBody>
                    <a:bodyPr/>
                    <a:lstStyle/>
                    <a:p>
                      <a:pPr algn="ctr" fontAlgn="b"/>
                      <a:r>
                        <a:rPr lang="es-MX" sz="1100" b="0" i="0" u="none" strike="noStrike">
                          <a:solidFill>
                            <a:srgbClr val="000000"/>
                          </a:solidFill>
                          <a:latin typeface="Calibri"/>
                        </a:rPr>
                        <a:t>Nivel de instrucción bajo un sistema de educación estandarizado.</a:t>
                      </a:r>
                    </a:p>
                  </a:txBody>
                  <a:tcPr marL="9525" marR="9525" marT="9525" marB="0" anchor="b"/>
                </a:tc>
                <a:tc>
                  <a:txBody>
                    <a:bodyPr/>
                    <a:lstStyle/>
                    <a:p>
                      <a:pPr algn="ctr" fontAlgn="b"/>
                      <a:r>
                        <a:rPr lang="es-MX" sz="1100" b="0" i="0" u="none" strike="noStrike">
                          <a:solidFill>
                            <a:srgbClr val="000000"/>
                          </a:solidFill>
                          <a:latin typeface="Calibri"/>
                        </a:rPr>
                        <a:t>último grado escolar cursado y aprobado , referido en el cuestionario</a:t>
                      </a:r>
                    </a:p>
                  </a:txBody>
                  <a:tcPr marL="9525" marR="9525" marT="9525" marB="0" anchor="b"/>
                </a:tc>
                <a:tc>
                  <a:txBody>
                    <a:bodyPr/>
                    <a:lstStyle/>
                    <a:p>
                      <a:pPr algn="ctr" fontAlgn="b"/>
                      <a:r>
                        <a:rPr lang="es-MX" sz="1100" b="0" i="0" u="none" strike="noStrike">
                          <a:solidFill>
                            <a:srgbClr val="000000"/>
                          </a:solidFill>
                          <a:latin typeface="Calibri"/>
                        </a:rPr>
                        <a:t>Primaria, Secundaria, Preparatoria, Carrera técnica, licenciatura, posgrado</a:t>
                      </a:r>
                    </a:p>
                  </a:txBody>
                  <a:tcPr marL="9525" marR="9525" marT="9525" marB="0" anchor="b"/>
                </a:tc>
                <a:tc>
                  <a:txBody>
                    <a:bodyPr/>
                    <a:lstStyle/>
                    <a:p>
                      <a:pPr algn="ctr" fontAlgn="b"/>
                      <a:r>
                        <a:rPr lang="es-MX" sz="1100" b="0" i="0" u="none" strike="noStrike" dirty="0" smtClean="0">
                          <a:solidFill>
                            <a:srgbClr val="000000"/>
                          </a:solidFill>
                          <a:latin typeface="Calibri"/>
                        </a:rPr>
                        <a:t>Nominal</a:t>
                      </a:r>
                      <a:endParaRPr lang="es-MX" sz="1100" b="0" i="0" u="none" strike="noStrike" dirty="0">
                        <a:solidFill>
                          <a:srgbClr val="000000"/>
                        </a:solidFill>
                        <a:latin typeface="Calibri"/>
                      </a:endParaRPr>
                    </a:p>
                  </a:txBody>
                  <a:tcPr marL="9525" marR="9525" marT="9525" marB="0" anchor="b"/>
                </a:tc>
              </a:tr>
              <a:tr h="1526447">
                <a:tc>
                  <a:txBody>
                    <a:bodyPr/>
                    <a:lstStyle/>
                    <a:p>
                      <a:pPr algn="ctr" fontAlgn="b"/>
                      <a:r>
                        <a:rPr lang="es-MX" sz="1100" b="0" i="0" u="none" strike="noStrike">
                          <a:solidFill>
                            <a:srgbClr val="000000"/>
                          </a:solidFill>
                          <a:latin typeface="Calibri"/>
                        </a:rPr>
                        <a:t>Situación conyugal</a:t>
                      </a:r>
                    </a:p>
                  </a:txBody>
                  <a:tcPr marL="9525" marR="9525" marT="9525" marB="0" anchor="b"/>
                </a:tc>
                <a:tc>
                  <a:txBody>
                    <a:bodyPr/>
                    <a:lstStyle/>
                    <a:p>
                      <a:pPr algn="ctr" fontAlgn="b"/>
                      <a:r>
                        <a:rPr lang="es-MX" sz="1200" b="0" i="0" u="none" strike="noStrike">
                          <a:solidFill>
                            <a:srgbClr val="000000"/>
                          </a:solidFill>
                          <a:latin typeface="Calibri"/>
                        </a:rPr>
                        <a:t>Es el estado de las personas físicas determinada por sus relaciones de familia, provenientes del matrimonio o del parentesco, que establece ciertos derechos y deberes.</a:t>
                      </a:r>
                    </a:p>
                  </a:txBody>
                  <a:tcPr marL="9525" marR="9525" marT="9525" marB="0" anchor="b"/>
                </a:tc>
                <a:tc>
                  <a:txBody>
                    <a:bodyPr/>
                    <a:lstStyle/>
                    <a:p>
                      <a:pPr algn="ctr" fontAlgn="b"/>
                      <a:r>
                        <a:rPr lang="es-MX" sz="1100" b="0" i="0" u="none" strike="noStrike">
                          <a:solidFill>
                            <a:srgbClr val="000000"/>
                          </a:solidFill>
                          <a:latin typeface="Calibri"/>
                        </a:rPr>
                        <a:t>la consignada en el cuestionario</a:t>
                      </a:r>
                    </a:p>
                  </a:txBody>
                  <a:tcPr marL="9525" marR="9525" marT="9525" marB="0" anchor="b"/>
                </a:tc>
                <a:tc>
                  <a:txBody>
                    <a:bodyPr/>
                    <a:lstStyle/>
                    <a:p>
                      <a:pPr algn="ctr" fontAlgn="b"/>
                      <a:r>
                        <a:rPr lang="es-MX" sz="1100" b="0" i="0" u="none" strike="noStrike">
                          <a:solidFill>
                            <a:srgbClr val="000000"/>
                          </a:solidFill>
                          <a:latin typeface="Calibri"/>
                        </a:rPr>
                        <a:t>Soltera, Casada,Viuda, Unión libre</a:t>
                      </a:r>
                    </a:p>
                  </a:txBody>
                  <a:tcPr marL="9525" marR="9525" marT="9525" marB="0" anchor="b"/>
                </a:tc>
                <a:tc>
                  <a:txBody>
                    <a:bodyPr/>
                    <a:lstStyle/>
                    <a:p>
                      <a:pPr algn="ctr" fontAlgn="b"/>
                      <a:r>
                        <a:rPr lang="es-MX" sz="1100" b="0" i="0" u="none" strike="noStrike">
                          <a:solidFill>
                            <a:srgbClr val="000000"/>
                          </a:solidFill>
                          <a:latin typeface="Calibri"/>
                        </a:rPr>
                        <a:t>Nominal</a:t>
                      </a:r>
                    </a:p>
                  </a:txBody>
                  <a:tcPr marL="9525" marR="9525" marT="9525" marB="0" anchor="b"/>
                </a:tc>
              </a:tr>
              <a:tr h="1000132">
                <a:tc>
                  <a:txBody>
                    <a:bodyPr/>
                    <a:lstStyle/>
                    <a:p>
                      <a:pPr algn="ctr" fontAlgn="b"/>
                      <a:r>
                        <a:rPr lang="es-MX" sz="1100" b="0" i="0" u="none" strike="noStrike">
                          <a:solidFill>
                            <a:srgbClr val="000000"/>
                          </a:solidFill>
                          <a:latin typeface="Calibri"/>
                        </a:rPr>
                        <a:t>Nivel socioeconómico</a:t>
                      </a:r>
                    </a:p>
                  </a:txBody>
                  <a:tcPr marL="9525" marR="9525" marT="9525" marB="0" anchor="b"/>
                </a:tc>
                <a:tc>
                  <a:txBody>
                    <a:bodyPr/>
                    <a:lstStyle/>
                    <a:p>
                      <a:pPr algn="ctr" fontAlgn="b"/>
                      <a:r>
                        <a:rPr lang="es-MX" sz="1200" b="0" i="0" u="none" strike="noStrike">
                          <a:solidFill>
                            <a:srgbClr val="000000"/>
                          </a:solidFill>
                          <a:latin typeface="Calibri"/>
                        </a:rPr>
                        <a:t>Es una segmentación del consumidor que expresa la capacidad económica y social.</a:t>
                      </a:r>
                    </a:p>
                  </a:txBody>
                  <a:tcPr marL="9525" marR="9525" marT="9525" marB="0" anchor="b"/>
                </a:tc>
                <a:tc>
                  <a:txBody>
                    <a:bodyPr/>
                    <a:lstStyle/>
                    <a:p>
                      <a:pPr algn="ctr" fontAlgn="b"/>
                      <a:r>
                        <a:rPr lang="es-MX" sz="1200" b="0" i="0" u="none" strike="noStrike">
                          <a:solidFill>
                            <a:srgbClr val="000000"/>
                          </a:solidFill>
                          <a:latin typeface="Calibri"/>
                        </a:rPr>
                        <a:t>lo obtenido de la evaluación de indicadores regla AMAI 13 x6, en base a las respuestas consignadas en el cuestrionario</a:t>
                      </a:r>
                    </a:p>
                  </a:txBody>
                  <a:tcPr marL="9525" marR="9525" marT="9525" marB="0" anchor="b"/>
                </a:tc>
                <a:tc>
                  <a:txBody>
                    <a:bodyPr/>
                    <a:lstStyle/>
                    <a:p>
                      <a:pPr algn="ctr" fontAlgn="b"/>
                      <a:r>
                        <a:rPr lang="es-MX" sz="1100" b="0" i="0" u="none" strike="noStrike">
                          <a:solidFill>
                            <a:srgbClr val="000000"/>
                          </a:solidFill>
                          <a:latin typeface="Calibri"/>
                        </a:rPr>
                        <a:t>Bajo Medio, Alto</a:t>
                      </a:r>
                    </a:p>
                  </a:txBody>
                  <a:tcPr marL="9525" marR="9525" marT="9525" marB="0" anchor="b"/>
                </a:tc>
                <a:tc>
                  <a:txBody>
                    <a:bodyPr/>
                    <a:lstStyle/>
                    <a:p>
                      <a:pPr algn="ctr" fontAlgn="b"/>
                      <a:r>
                        <a:rPr lang="es-MX" sz="1100" b="0" i="0" u="none" strike="noStrike" dirty="0">
                          <a:solidFill>
                            <a:srgbClr val="000000"/>
                          </a:solidFill>
                          <a:latin typeface="Calibri"/>
                        </a:rPr>
                        <a:t>Nominal</a:t>
                      </a: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graphicFrame>
        <p:nvGraphicFramePr>
          <p:cNvPr id="6" name="5 Marcador de contenido"/>
          <p:cNvGraphicFramePr>
            <a:graphicFrameLocks noGrp="1"/>
          </p:cNvGraphicFramePr>
          <p:nvPr>
            <p:ph idx="1"/>
          </p:nvPr>
        </p:nvGraphicFramePr>
        <p:xfrm>
          <a:off x="503238" y="530224"/>
          <a:ext cx="8183560" cy="5827735"/>
        </p:xfrm>
        <a:graphic>
          <a:graphicData uri="http://schemas.openxmlformats.org/drawingml/2006/table">
            <a:tbl>
              <a:tblPr firstRow="1" bandRow="1">
                <a:tableStyleId>{5C22544A-7EE6-4342-B048-85BDC9FD1C3A}</a:tableStyleId>
              </a:tblPr>
              <a:tblGrid>
                <a:gridCol w="1425556"/>
                <a:gridCol w="1928826"/>
                <a:gridCol w="1928826"/>
                <a:gridCol w="1714512"/>
                <a:gridCol w="1185840"/>
              </a:tblGrid>
              <a:tr h="977101">
                <a:tc>
                  <a:txBody>
                    <a:bodyPr/>
                    <a:lstStyle/>
                    <a:p>
                      <a:r>
                        <a:rPr lang="es-MX" sz="1400" dirty="0" smtClean="0"/>
                        <a:t>Variable</a:t>
                      </a:r>
                      <a:endParaRPr lang="es-MX" sz="1400" dirty="0"/>
                    </a:p>
                  </a:txBody>
                  <a:tcPr/>
                </a:tc>
                <a:tc>
                  <a:txBody>
                    <a:bodyPr/>
                    <a:lstStyle/>
                    <a:p>
                      <a:r>
                        <a:rPr lang="es-MX" sz="1400" dirty="0" err="1" smtClean="0"/>
                        <a:t>Def</a:t>
                      </a:r>
                      <a:r>
                        <a:rPr lang="es-MX" sz="1400" dirty="0" smtClean="0"/>
                        <a:t>.</a:t>
                      </a:r>
                      <a:r>
                        <a:rPr lang="es-MX" sz="1400" baseline="0" dirty="0" smtClean="0"/>
                        <a:t> </a:t>
                      </a:r>
                      <a:r>
                        <a:rPr lang="es-MX" sz="1400" dirty="0" smtClean="0"/>
                        <a:t>Conceptual</a:t>
                      </a:r>
                      <a:endParaRPr lang="es-MX" sz="1400" dirty="0"/>
                    </a:p>
                  </a:txBody>
                  <a:tcPr/>
                </a:tc>
                <a:tc>
                  <a:txBody>
                    <a:bodyPr/>
                    <a:lstStyle/>
                    <a:p>
                      <a:r>
                        <a:rPr lang="es-MX" sz="1400" dirty="0" err="1" smtClean="0"/>
                        <a:t>Def</a:t>
                      </a:r>
                      <a:r>
                        <a:rPr lang="es-MX" sz="1400" dirty="0" smtClean="0"/>
                        <a:t>. Operacional</a:t>
                      </a:r>
                      <a:endParaRPr lang="es-MX" sz="1400" dirty="0"/>
                    </a:p>
                  </a:txBody>
                  <a:tcPr/>
                </a:tc>
                <a:tc>
                  <a:txBody>
                    <a:bodyPr/>
                    <a:lstStyle/>
                    <a:p>
                      <a:r>
                        <a:rPr lang="es-MX" sz="1400" dirty="0" err="1" smtClean="0"/>
                        <a:t>Categoria</a:t>
                      </a:r>
                      <a:endParaRPr lang="es-MX" sz="1400" dirty="0"/>
                    </a:p>
                  </a:txBody>
                  <a:tcPr/>
                </a:tc>
                <a:tc>
                  <a:txBody>
                    <a:bodyPr/>
                    <a:lstStyle/>
                    <a:p>
                      <a:r>
                        <a:rPr lang="es-MX" sz="1400" dirty="0" smtClean="0"/>
                        <a:t>Escala</a:t>
                      </a:r>
                      <a:endParaRPr lang="es-MX" sz="1400" dirty="0"/>
                    </a:p>
                  </a:txBody>
                  <a:tcPr/>
                </a:tc>
              </a:tr>
              <a:tr h="1038170">
                <a:tc>
                  <a:txBody>
                    <a:bodyPr/>
                    <a:lstStyle/>
                    <a:p>
                      <a:pPr algn="ctr" fontAlgn="b"/>
                      <a:r>
                        <a:rPr lang="es-MX" sz="1200" b="0" i="0" u="none" strike="noStrike" dirty="0">
                          <a:solidFill>
                            <a:srgbClr val="000000"/>
                          </a:solidFill>
                          <a:latin typeface="Calibri"/>
                        </a:rPr>
                        <a:t>Edad</a:t>
                      </a:r>
                    </a:p>
                  </a:txBody>
                  <a:tcPr marL="9525" marR="9525" marT="9525" marB="0" anchor="b"/>
                </a:tc>
                <a:tc>
                  <a:txBody>
                    <a:bodyPr/>
                    <a:lstStyle/>
                    <a:p>
                      <a:pPr algn="ctr" fontAlgn="b"/>
                      <a:r>
                        <a:rPr lang="es-MX" sz="1200" b="0" i="0" u="none" strike="noStrike">
                          <a:solidFill>
                            <a:srgbClr val="000000"/>
                          </a:solidFill>
                          <a:latin typeface="Calibri"/>
                        </a:rPr>
                        <a:t>Tiempo trasncurrido desde la fecha de nacimiento de la persona y la fecha de la entrevista.</a:t>
                      </a:r>
                    </a:p>
                  </a:txBody>
                  <a:tcPr marL="9525" marR="9525" marT="9525" marB="0" anchor="b"/>
                </a:tc>
                <a:tc>
                  <a:txBody>
                    <a:bodyPr/>
                    <a:lstStyle/>
                    <a:p>
                      <a:pPr algn="ctr" fontAlgn="b"/>
                      <a:r>
                        <a:rPr lang="es-MX" sz="1200" b="0" i="0" u="none" strike="noStrike">
                          <a:solidFill>
                            <a:srgbClr val="000000"/>
                          </a:solidFill>
                          <a:latin typeface="Calibri"/>
                        </a:rPr>
                        <a:t>La referida en la hoja de pesquisa de DOC</a:t>
                      </a:r>
                    </a:p>
                  </a:txBody>
                  <a:tcPr marL="9525" marR="9525" marT="9525" marB="0" anchor="b"/>
                </a:tc>
                <a:tc>
                  <a:txBody>
                    <a:bodyPr/>
                    <a:lstStyle/>
                    <a:p>
                      <a:pPr algn="ctr" fontAlgn="b"/>
                      <a:r>
                        <a:rPr lang="es-MX" sz="1200" b="0" i="0" u="none" strike="noStrike">
                          <a:solidFill>
                            <a:srgbClr val="000000"/>
                          </a:solidFill>
                          <a:latin typeface="Calibri"/>
                        </a:rPr>
                        <a:t> </a:t>
                      </a:r>
                    </a:p>
                  </a:txBody>
                  <a:tcPr marL="9525" marR="9525" marT="9525" marB="0" anchor="b"/>
                </a:tc>
                <a:tc>
                  <a:txBody>
                    <a:bodyPr/>
                    <a:lstStyle/>
                    <a:p>
                      <a:pPr algn="ctr" fontAlgn="b"/>
                      <a:r>
                        <a:rPr lang="es-MX" sz="1200" b="0" i="0" u="none" strike="noStrike">
                          <a:solidFill>
                            <a:srgbClr val="000000"/>
                          </a:solidFill>
                          <a:latin typeface="Calibri"/>
                        </a:rPr>
                        <a:t>Razón</a:t>
                      </a:r>
                    </a:p>
                  </a:txBody>
                  <a:tcPr marL="9525" marR="9525" marT="9525" marB="0" anchor="b"/>
                </a:tc>
              </a:tr>
              <a:tr h="1886725">
                <a:tc>
                  <a:txBody>
                    <a:bodyPr/>
                    <a:lstStyle/>
                    <a:p>
                      <a:pPr algn="ctr" fontAlgn="b"/>
                      <a:r>
                        <a:rPr lang="es-MX" sz="1200" b="0" i="0" u="none" strike="noStrike" dirty="0">
                          <a:solidFill>
                            <a:srgbClr val="000000"/>
                          </a:solidFill>
                          <a:latin typeface="Calibri"/>
                        </a:rPr>
                        <a:t>IMC</a:t>
                      </a:r>
                    </a:p>
                  </a:txBody>
                  <a:tcPr marL="9525" marR="9525" marT="9525" marB="0" anchor="b"/>
                </a:tc>
                <a:tc>
                  <a:txBody>
                    <a:bodyPr/>
                    <a:lstStyle/>
                    <a:p>
                      <a:pPr algn="ctr" fontAlgn="b"/>
                      <a:r>
                        <a:rPr lang="es-MX" sz="1200" b="0" i="0" u="none" strike="noStrike" dirty="0">
                          <a:solidFill>
                            <a:srgbClr val="000000"/>
                          </a:solidFill>
                          <a:latin typeface="Calibri"/>
                        </a:rPr>
                        <a:t>Es un indicador de la relación entre el peso y la talla que se utiliza frecuentemente para identificar el sobrepeso y la obesidad en los adultos. Se calcula dividiendo el peso de una persona en kilos por el cuadrado de su talla en metros (kg/m2).</a:t>
                      </a:r>
                    </a:p>
                  </a:txBody>
                  <a:tcPr marL="9525" marR="9525" marT="9525" marB="0" anchor="b"/>
                </a:tc>
                <a:tc>
                  <a:txBody>
                    <a:bodyPr/>
                    <a:lstStyle/>
                    <a:p>
                      <a:pPr algn="ctr" fontAlgn="b"/>
                      <a:r>
                        <a:rPr lang="es-MX" sz="1200" b="0" i="0" u="none" strike="noStrike">
                          <a:solidFill>
                            <a:srgbClr val="000000"/>
                          </a:solidFill>
                          <a:latin typeface="Calibri"/>
                        </a:rPr>
                        <a:t>El que se obtenga del cuestionario</a:t>
                      </a:r>
                    </a:p>
                  </a:txBody>
                  <a:tcPr marL="9525" marR="9525" marT="9525" marB="0" anchor="b"/>
                </a:tc>
                <a:tc>
                  <a:txBody>
                    <a:bodyPr/>
                    <a:lstStyle/>
                    <a:p>
                      <a:pPr algn="ctr" fontAlgn="b"/>
                      <a:r>
                        <a:rPr lang="es-MX" sz="1200" b="0" i="0" u="none" strike="noStrike">
                          <a:solidFill>
                            <a:srgbClr val="000000"/>
                          </a:solidFill>
                          <a:latin typeface="Calibri"/>
                        </a:rPr>
                        <a:t>Bajo peso, normopeso, sobrepeso, obesidad</a:t>
                      </a:r>
                    </a:p>
                  </a:txBody>
                  <a:tcPr marL="9525" marR="9525" marT="9525" marB="0" anchor="b"/>
                </a:tc>
                <a:tc>
                  <a:txBody>
                    <a:bodyPr/>
                    <a:lstStyle/>
                    <a:p>
                      <a:pPr algn="ctr" fontAlgn="b"/>
                      <a:r>
                        <a:rPr lang="es-MX" sz="1200" b="0" i="0" u="none" strike="noStrike">
                          <a:solidFill>
                            <a:srgbClr val="000000"/>
                          </a:solidFill>
                          <a:latin typeface="Calibri"/>
                        </a:rPr>
                        <a:t>Razón</a:t>
                      </a:r>
                    </a:p>
                  </a:txBody>
                  <a:tcPr marL="9525" marR="9525" marT="9525" marB="0" anchor="b"/>
                </a:tc>
              </a:tr>
              <a:tr h="867298">
                <a:tc>
                  <a:txBody>
                    <a:bodyPr/>
                    <a:lstStyle/>
                    <a:p>
                      <a:pPr algn="ctr" fontAlgn="b"/>
                      <a:r>
                        <a:rPr lang="es-MX" sz="1200" b="0" i="0" u="none" strike="noStrike" dirty="0">
                          <a:solidFill>
                            <a:srgbClr val="000000"/>
                          </a:solidFill>
                          <a:latin typeface="Calibri"/>
                        </a:rPr>
                        <a:t>Edad de inicio de Vida Sexual</a:t>
                      </a:r>
                    </a:p>
                  </a:txBody>
                  <a:tcPr marL="9525" marR="9525" marT="9525" marB="0" anchor="b"/>
                </a:tc>
                <a:tc>
                  <a:txBody>
                    <a:bodyPr/>
                    <a:lstStyle/>
                    <a:p>
                      <a:pPr algn="ctr" fontAlgn="b"/>
                      <a:r>
                        <a:rPr lang="es-MX" sz="1200" b="0" i="0" u="none" strike="noStrike" dirty="0">
                          <a:solidFill>
                            <a:srgbClr val="000000"/>
                          </a:solidFill>
                          <a:latin typeface="Calibri"/>
                        </a:rPr>
                        <a:t>edad en la que se </a:t>
                      </a:r>
                      <a:r>
                        <a:rPr lang="es-MX" sz="1200" b="0" i="0" u="none" strike="noStrike" dirty="0" err="1">
                          <a:solidFill>
                            <a:srgbClr val="000000"/>
                          </a:solidFill>
                          <a:latin typeface="Calibri"/>
                        </a:rPr>
                        <a:t>dá</a:t>
                      </a:r>
                      <a:r>
                        <a:rPr lang="es-MX" sz="1200" b="0" i="0" u="none" strike="noStrike" dirty="0">
                          <a:solidFill>
                            <a:srgbClr val="000000"/>
                          </a:solidFill>
                          <a:latin typeface="Calibri"/>
                        </a:rPr>
                        <a:t> la primer relación sexual, independientemente de la vía.</a:t>
                      </a:r>
                    </a:p>
                  </a:txBody>
                  <a:tcPr marL="9525" marR="9525" marT="9525" marB="0" anchor="b"/>
                </a:tc>
                <a:tc>
                  <a:txBody>
                    <a:bodyPr/>
                    <a:lstStyle/>
                    <a:p>
                      <a:pPr algn="ctr" fontAlgn="b"/>
                      <a:r>
                        <a:rPr lang="es-MX" sz="1200" b="0" i="0" u="none" strike="noStrike" dirty="0">
                          <a:solidFill>
                            <a:srgbClr val="000000"/>
                          </a:solidFill>
                          <a:latin typeface="Calibri"/>
                        </a:rPr>
                        <a:t>La consignada en el cuestionario</a:t>
                      </a:r>
                    </a:p>
                  </a:txBody>
                  <a:tcPr marL="9525" marR="9525" marT="9525" marB="0" anchor="b"/>
                </a:tc>
                <a:tc>
                  <a:txBody>
                    <a:bodyPr/>
                    <a:lstStyle/>
                    <a:p>
                      <a:pPr algn="ctr" fontAlgn="b"/>
                      <a:r>
                        <a:rPr lang="es-MX" sz="1200" b="0" i="0" u="none" strike="noStrike">
                          <a:solidFill>
                            <a:srgbClr val="000000"/>
                          </a:solidFill>
                          <a:latin typeface="Calibri"/>
                        </a:rPr>
                        <a:t> </a:t>
                      </a:r>
                    </a:p>
                  </a:txBody>
                  <a:tcPr marL="9525" marR="9525" marT="9525" marB="0" anchor="b"/>
                </a:tc>
                <a:tc>
                  <a:txBody>
                    <a:bodyPr/>
                    <a:lstStyle/>
                    <a:p>
                      <a:pPr algn="ctr" fontAlgn="b"/>
                      <a:r>
                        <a:rPr lang="es-MX" sz="1200" b="0" i="0" u="none" strike="noStrike">
                          <a:solidFill>
                            <a:srgbClr val="000000"/>
                          </a:solidFill>
                          <a:latin typeface="Calibri"/>
                        </a:rPr>
                        <a:t>Razón</a:t>
                      </a:r>
                    </a:p>
                  </a:txBody>
                  <a:tcPr marL="9525" marR="9525" marT="9525" marB="0" anchor="b"/>
                </a:tc>
              </a:tr>
              <a:tr h="1058441">
                <a:tc>
                  <a:txBody>
                    <a:bodyPr/>
                    <a:lstStyle/>
                    <a:p>
                      <a:pPr algn="ctr" fontAlgn="b"/>
                      <a:r>
                        <a:rPr lang="es-MX" sz="1200" b="0" i="0" u="none" strike="noStrike" dirty="0">
                          <a:solidFill>
                            <a:srgbClr val="000000"/>
                          </a:solidFill>
                          <a:latin typeface="Calibri"/>
                        </a:rPr>
                        <a:t>Número de parejas sexuales</a:t>
                      </a:r>
                    </a:p>
                  </a:txBody>
                  <a:tcPr marL="9525" marR="9525" marT="9525" marB="0" anchor="b"/>
                </a:tc>
                <a:tc>
                  <a:txBody>
                    <a:bodyPr/>
                    <a:lstStyle/>
                    <a:p>
                      <a:pPr algn="ctr" fontAlgn="b"/>
                      <a:r>
                        <a:rPr lang="es-MX" sz="1200" b="0" i="0" u="none" strike="noStrike" dirty="0">
                          <a:solidFill>
                            <a:srgbClr val="000000"/>
                          </a:solidFill>
                          <a:latin typeface="Calibri"/>
                        </a:rPr>
                        <a:t>Número de individuos con los que se ha tenido contacto sexual, independientemente del género de estos, y de la vía por la que se de el contacto.</a:t>
                      </a:r>
                    </a:p>
                  </a:txBody>
                  <a:tcPr marL="9525" marR="9525" marT="9525" marB="0" anchor="b"/>
                </a:tc>
                <a:tc>
                  <a:txBody>
                    <a:bodyPr/>
                    <a:lstStyle/>
                    <a:p>
                      <a:pPr algn="ctr" fontAlgn="b"/>
                      <a:r>
                        <a:rPr lang="es-MX" sz="1200" b="0" i="0" u="none" strike="noStrike" dirty="0">
                          <a:solidFill>
                            <a:srgbClr val="000000"/>
                          </a:solidFill>
                          <a:latin typeface="Calibri"/>
                        </a:rPr>
                        <a:t>El consignado en el cuestionario</a:t>
                      </a:r>
                    </a:p>
                  </a:txBody>
                  <a:tcPr marL="9525" marR="9525" marT="9525" marB="0" anchor="b"/>
                </a:tc>
                <a:tc>
                  <a:txBody>
                    <a:bodyPr/>
                    <a:lstStyle/>
                    <a:p>
                      <a:pPr algn="ctr" fontAlgn="b"/>
                      <a:r>
                        <a:rPr lang="es-MX" sz="1200" b="0" i="0" u="none" strike="noStrike" dirty="0">
                          <a:solidFill>
                            <a:srgbClr val="000000"/>
                          </a:solidFill>
                          <a:latin typeface="Calibri"/>
                        </a:rPr>
                        <a:t> </a:t>
                      </a:r>
                    </a:p>
                  </a:txBody>
                  <a:tcPr marL="9525" marR="9525" marT="9525" marB="0" anchor="b"/>
                </a:tc>
                <a:tc>
                  <a:txBody>
                    <a:bodyPr/>
                    <a:lstStyle/>
                    <a:p>
                      <a:pPr algn="ctr" fontAlgn="b"/>
                      <a:r>
                        <a:rPr lang="es-MX" sz="1200" b="0" i="0" u="none" strike="noStrike" dirty="0">
                          <a:solidFill>
                            <a:srgbClr val="000000"/>
                          </a:solidFill>
                          <a:latin typeface="Calibri"/>
                        </a:rPr>
                        <a:t>Razón</a:t>
                      </a: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a:xfrm>
            <a:off x="502920" y="530352"/>
            <a:ext cx="8183880" cy="5041788"/>
          </a:xfrm>
        </p:spPr>
        <p:txBody>
          <a:bodyPr>
            <a:normAutofit/>
          </a:bodyPr>
          <a:lstStyle/>
          <a:p>
            <a:endParaRPr lang="es-MX" dirty="0" smtClean="0"/>
          </a:p>
          <a:p>
            <a:r>
              <a:rPr lang="es-MX" dirty="0" smtClean="0"/>
              <a:t>ANALISIS ESTADÍSTICO</a:t>
            </a:r>
          </a:p>
          <a:p>
            <a:pPr>
              <a:buNone/>
            </a:pPr>
            <a:r>
              <a:rPr lang="es-MX" dirty="0" smtClean="0"/>
              <a:t>   (Pendiente)</a:t>
            </a:r>
          </a:p>
          <a:p>
            <a:endParaRPr lang="es-MX" dirty="0" smtClean="0"/>
          </a:p>
          <a:p>
            <a:r>
              <a:rPr lang="es-MX" dirty="0" smtClean="0"/>
              <a:t>Se trabajara con población la cual estará constituida por todas las mujeres menores de 25 años de edad que de enero de 2012 a diciembre de 2013 se hayan realizado DOC en la UMF 66 independientemente de su resultado.</a:t>
            </a:r>
          </a:p>
          <a:p>
            <a:endParaRPr lang="es-MX"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a:xfrm>
            <a:off x="502920" y="928670"/>
            <a:ext cx="8183880" cy="4786346"/>
          </a:xfrm>
        </p:spPr>
        <p:txBody>
          <a:bodyPr>
            <a:normAutofit fontScale="70000" lnSpcReduction="20000"/>
          </a:bodyPr>
          <a:lstStyle/>
          <a:p>
            <a:r>
              <a:rPr lang="es-MX" dirty="0" smtClean="0"/>
              <a:t>RECURSOS HUMANOS</a:t>
            </a:r>
          </a:p>
          <a:p>
            <a:pPr lvl="1"/>
            <a:r>
              <a:rPr lang="es-MX" dirty="0" smtClean="0"/>
              <a:t>Investigador Principal: Residente de 1er año de Epidemiología</a:t>
            </a:r>
          </a:p>
          <a:p>
            <a:pPr lvl="1"/>
            <a:r>
              <a:rPr lang="es-MX" dirty="0" smtClean="0"/>
              <a:t>Asesor metodológico: (pendiente)</a:t>
            </a:r>
          </a:p>
          <a:p>
            <a:pPr lvl="1"/>
            <a:r>
              <a:rPr lang="es-MX" dirty="0" smtClean="0"/>
              <a:t>Asesor clínico: (pendiente)</a:t>
            </a:r>
          </a:p>
          <a:p>
            <a:pPr lvl="1"/>
            <a:r>
              <a:rPr lang="es-MX" dirty="0" smtClean="0"/>
              <a:t>Asesor estadístico: (pendiente)</a:t>
            </a:r>
          </a:p>
          <a:p>
            <a:endParaRPr lang="es-MX" dirty="0" smtClean="0"/>
          </a:p>
          <a:p>
            <a:r>
              <a:rPr lang="es-MX" dirty="0" smtClean="0"/>
              <a:t>RECURSOS FÍSICOS</a:t>
            </a:r>
          </a:p>
          <a:p>
            <a:pPr lvl="1"/>
            <a:r>
              <a:rPr lang="es-MX" dirty="0" smtClean="0"/>
              <a:t>Jefatura de medicina preventiva, recepción de Dirección de la UMF 66, línea telefónica de la UMF 66, línea telefónica de la investigadora. </a:t>
            </a:r>
          </a:p>
          <a:p>
            <a:pPr lvl="1"/>
            <a:r>
              <a:rPr lang="es-MX" dirty="0" smtClean="0"/>
              <a:t>Hojas de pesquisa de DOC correspondientes a la clave UP17 de enfermería sanitaria, cuestionarios para recolección de datos. participantes del estudio.</a:t>
            </a:r>
          </a:p>
          <a:p>
            <a:pPr lvl="1"/>
            <a:r>
              <a:rPr lang="es-MX" dirty="0" smtClean="0"/>
              <a:t>Laptop de la investigadora, paquetería Excel, y la que se requiera para análisis de información.</a:t>
            </a:r>
          </a:p>
          <a:p>
            <a:pPr lvl="1"/>
            <a:endParaRPr lang="es-MX" sz="2900" dirty="0" smtClean="0"/>
          </a:p>
          <a:p>
            <a:r>
              <a:rPr lang="es-MX" sz="2900" dirty="0" smtClean="0"/>
              <a:t>RECURSOS FINANCIEROS</a:t>
            </a:r>
          </a:p>
          <a:p>
            <a:pPr lvl="1"/>
            <a:r>
              <a:rPr lang="es-MX" dirty="0" smtClean="0"/>
              <a:t>Serán proporcionados por la investigadora principal.</a:t>
            </a:r>
          </a:p>
          <a:p>
            <a:endParaRPr lang="es-MX"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5429264"/>
            <a:ext cx="8183880" cy="1051560"/>
          </a:xfrm>
        </p:spPr>
        <p:txBody>
          <a:bodyPr/>
          <a:lstStyle/>
          <a:p>
            <a:r>
              <a:rPr lang="es-MX" dirty="0"/>
              <a:t>A</a:t>
            </a:r>
            <a:r>
              <a:rPr lang="es-MX" dirty="0" smtClean="0"/>
              <a:t>ntecedentes</a:t>
            </a:r>
            <a:endParaRPr lang="es-MX" dirty="0"/>
          </a:p>
        </p:txBody>
      </p:sp>
      <p:graphicFrame>
        <p:nvGraphicFramePr>
          <p:cNvPr id="4" name="3 Marcador de contenido"/>
          <p:cNvGraphicFramePr>
            <a:graphicFrameLocks noGrp="1"/>
          </p:cNvGraphicFramePr>
          <p:nvPr>
            <p:ph idx="1"/>
          </p:nvPr>
        </p:nvGraphicFramePr>
        <p:xfrm>
          <a:off x="503238" y="530225"/>
          <a:ext cx="8183564" cy="5278120"/>
        </p:xfrm>
        <a:graphic>
          <a:graphicData uri="http://schemas.openxmlformats.org/drawingml/2006/table">
            <a:tbl>
              <a:tblPr firstRow="1" bandRow="1">
                <a:tableStyleId>{5C22544A-7EE6-4342-B048-85BDC9FD1C3A}</a:tableStyleId>
              </a:tblPr>
              <a:tblGrid>
                <a:gridCol w="2354250"/>
                <a:gridCol w="1737532"/>
                <a:gridCol w="1905806"/>
                <a:gridCol w="2185976"/>
              </a:tblGrid>
              <a:tr h="370840">
                <a:tc>
                  <a:txBody>
                    <a:bodyPr/>
                    <a:lstStyle/>
                    <a:p>
                      <a:r>
                        <a:rPr lang="es-MX" dirty="0" smtClean="0"/>
                        <a:t>titulo</a:t>
                      </a:r>
                      <a:endParaRPr lang="es-MX" dirty="0"/>
                    </a:p>
                  </a:txBody>
                  <a:tcPr marL="90928" marR="90928"/>
                </a:tc>
                <a:tc>
                  <a:txBody>
                    <a:bodyPr/>
                    <a:lstStyle/>
                    <a:p>
                      <a:r>
                        <a:rPr lang="es-MX" dirty="0" smtClean="0"/>
                        <a:t>Lugar</a:t>
                      </a:r>
                      <a:endParaRPr lang="es-MX" dirty="0"/>
                    </a:p>
                  </a:txBody>
                  <a:tcPr marL="90928" marR="90928"/>
                </a:tc>
                <a:tc>
                  <a:txBody>
                    <a:bodyPr/>
                    <a:lstStyle/>
                    <a:p>
                      <a:r>
                        <a:rPr lang="es-MX" dirty="0" smtClean="0"/>
                        <a:t>muestra</a:t>
                      </a:r>
                      <a:endParaRPr lang="es-MX" dirty="0"/>
                    </a:p>
                  </a:txBody>
                  <a:tcPr marL="90928" marR="90928"/>
                </a:tc>
                <a:tc>
                  <a:txBody>
                    <a:bodyPr/>
                    <a:lstStyle/>
                    <a:p>
                      <a:r>
                        <a:rPr lang="es-MX" dirty="0" smtClean="0"/>
                        <a:t>resultados</a:t>
                      </a:r>
                      <a:endParaRPr lang="es-MX" dirty="0"/>
                    </a:p>
                  </a:txBody>
                  <a:tcPr marL="90928" marR="90928"/>
                </a:tc>
              </a:tr>
              <a:tr h="370840">
                <a:tc>
                  <a:txBody>
                    <a:bodyPr/>
                    <a:lstStyle/>
                    <a:p>
                      <a:endParaRPr lang="es-MX" sz="1600" b="0" dirty="0" smtClean="0">
                        <a:latin typeface="Calibri" pitchFamily="34" charset="0"/>
                        <a:cs typeface="Calibri" pitchFamily="34" charset="0"/>
                      </a:endParaRPr>
                    </a:p>
                    <a:p>
                      <a:r>
                        <a:rPr kumimoji="0" lang="es-MX" sz="1600" b="0" kern="1200" baseline="0" dirty="0" smtClean="0">
                          <a:solidFill>
                            <a:schemeClr val="dk1"/>
                          </a:solidFill>
                          <a:latin typeface="Calibri" pitchFamily="34" charset="0"/>
                          <a:ea typeface="+mn-ea"/>
                          <a:cs typeface="Calibri" pitchFamily="34" charset="0"/>
                        </a:rPr>
                        <a:t>Factores asociados a lesiones cervicales o presencia del virus del papiloma humano en dos poblaciones de estudiantes de lima</a:t>
                      </a:r>
                      <a:endParaRPr lang="es-MX" sz="1600" b="0" dirty="0" smtClean="0">
                        <a:latin typeface="Calibri" pitchFamily="34" charset="0"/>
                        <a:cs typeface="Calibri" pitchFamily="34" charset="0"/>
                      </a:endParaRPr>
                    </a:p>
                  </a:txBody>
                  <a:tcPr marL="90928" marR="90928"/>
                </a:tc>
                <a:tc>
                  <a:txBody>
                    <a:bodyPr/>
                    <a:lstStyle/>
                    <a:p>
                      <a:r>
                        <a:rPr lang="es-MX" sz="1600" b="0" dirty="0" smtClean="0">
                          <a:latin typeface="Calibri" pitchFamily="34" charset="0"/>
                          <a:cs typeface="Calibri" pitchFamily="34" charset="0"/>
                        </a:rPr>
                        <a:t>Perú 2007</a:t>
                      </a:r>
                      <a:endParaRPr lang="es-MX" sz="1600" b="0" dirty="0">
                        <a:latin typeface="Calibri" pitchFamily="34" charset="0"/>
                        <a:cs typeface="Calibri" pitchFamily="34" charset="0"/>
                      </a:endParaRPr>
                    </a:p>
                  </a:txBody>
                  <a:tcPr marL="90928" marR="90928"/>
                </a:tc>
                <a:tc>
                  <a:txBody>
                    <a:bodyPr/>
                    <a:lstStyle/>
                    <a:p>
                      <a:r>
                        <a:rPr lang="es-MX" sz="1600" b="0" dirty="0" smtClean="0">
                          <a:latin typeface="Calibri" pitchFamily="34" charset="0"/>
                          <a:cs typeface="Calibri" pitchFamily="34" charset="0"/>
                        </a:rPr>
                        <a:t>321 mujeres</a:t>
                      </a:r>
                      <a:r>
                        <a:rPr lang="es-MX" sz="1600" b="0" baseline="0" dirty="0" smtClean="0">
                          <a:latin typeface="Calibri" pitchFamily="34" charset="0"/>
                          <a:cs typeface="Calibri" pitchFamily="34" charset="0"/>
                        </a:rPr>
                        <a:t> entre 18 y 26 años</a:t>
                      </a:r>
                      <a:endParaRPr lang="es-MX" sz="1600" b="0" dirty="0">
                        <a:latin typeface="Calibri" pitchFamily="34" charset="0"/>
                        <a:cs typeface="Calibri" pitchFamily="34" charset="0"/>
                      </a:endParaRPr>
                    </a:p>
                  </a:txBody>
                  <a:tcPr marL="90928" marR="90928"/>
                </a:tc>
                <a:tc>
                  <a:txBody>
                    <a:bodyPr/>
                    <a:lstStyle/>
                    <a:p>
                      <a:r>
                        <a:rPr lang="es-MX" sz="1600" b="0" dirty="0" smtClean="0">
                          <a:latin typeface="Calibri" pitchFamily="34" charset="0"/>
                          <a:cs typeface="Calibri" pitchFamily="34" charset="0"/>
                        </a:rPr>
                        <a:t>Mayor riesgo a mayor diferencia de edad de la pareja.</a:t>
                      </a:r>
                      <a:endParaRPr lang="es-MX" sz="1600" b="0" dirty="0">
                        <a:latin typeface="Calibri" pitchFamily="34" charset="0"/>
                        <a:cs typeface="Calibri" pitchFamily="34" charset="0"/>
                      </a:endParaRPr>
                    </a:p>
                  </a:txBody>
                  <a:tcPr marL="90928" marR="90928"/>
                </a:tc>
              </a:tr>
              <a:tr h="370840">
                <a:tc>
                  <a:txBody>
                    <a:bodyPr/>
                    <a:lstStyle/>
                    <a:p>
                      <a:r>
                        <a:rPr kumimoji="0" lang="en-US" sz="1600" b="0" kern="1200" baseline="0" dirty="0" smtClean="0">
                          <a:solidFill>
                            <a:schemeClr val="dk1"/>
                          </a:solidFill>
                          <a:latin typeface="Calibri" pitchFamily="34" charset="0"/>
                          <a:ea typeface="+mn-ea"/>
                          <a:cs typeface="Calibri" pitchFamily="34" charset="0"/>
                        </a:rPr>
                        <a:t>Is the treatment of CIN 2 always necessary</a:t>
                      </a:r>
                    </a:p>
                    <a:p>
                      <a:r>
                        <a:rPr kumimoji="0" lang="en-US" sz="1600" b="0" kern="1200" baseline="0" dirty="0" smtClean="0">
                          <a:solidFill>
                            <a:schemeClr val="dk1"/>
                          </a:solidFill>
                          <a:latin typeface="Calibri" pitchFamily="34" charset="0"/>
                          <a:ea typeface="+mn-ea"/>
                          <a:cs typeface="Calibri" pitchFamily="34" charset="0"/>
                        </a:rPr>
                        <a:t>in women under 25 years old?</a:t>
                      </a:r>
                      <a:endParaRPr lang="es-MX" sz="1600" b="0" dirty="0" smtClean="0">
                        <a:latin typeface="Calibri" pitchFamily="34" charset="0"/>
                        <a:cs typeface="Calibri" pitchFamily="34" charset="0"/>
                      </a:endParaRPr>
                    </a:p>
                  </a:txBody>
                  <a:tcPr marL="90928" marR="90928"/>
                </a:tc>
                <a:tc>
                  <a:txBody>
                    <a:bodyPr/>
                    <a:lstStyle/>
                    <a:p>
                      <a:r>
                        <a:rPr lang="es-MX" sz="1600" b="0" dirty="0" smtClean="0">
                          <a:latin typeface="Calibri" pitchFamily="34" charset="0"/>
                          <a:cs typeface="Calibri" pitchFamily="34" charset="0"/>
                        </a:rPr>
                        <a:t>N Zelanda 2011</a:t>
                      </a:r>
                      <a:endParaRPr lang="es-MX" sz="1600" b="0" dirty="0">
                        <a:latin typeface="Calibri" pitchFamily="34" charset="0"/>
                        <a:cs typeface="Calibri" pitchFamily="34" charset="0"/>
                      </a:endParaRPr>
                    </a:p>
                  </a:txBody>
                  <a:tcPr marL="90928" marR="90928"/>
                </a:tc>
                <a:tc>
                  <a:txBody>
                    <a:bodyPr/>
                    <a:lstStyle/>
                    <a:p>
                      <a:r>
                        <a:rPr lang="es-MX" sz="1600" b="0" dirty="0" smtClean="0">
                          <a:latin typeface="Calibri" pitchFamily="34" charset="0"/>
                          <a:cs typeface="Calibri" pitchFamily="34" charset="0"/>
                        </a:rPr>
                        <a:t>452</a:t>
                      </a:r>
                    </a:p>
                    <a:p>
                      <a:r>
                        <a:rPr lang="es-MX" sz="1600" b="0" dirty="0" smtClean="0">
                          <a:latin typeface="Calibri" pitchFamily="34" charset="0"/>
                          <a:cs typeface="Calibri" pitchFamily="34" charset="0"/>
                        </a:rPr>
                        <a:t>257</a:t>
                      </a:r>
                      <a:r>
                        <a:rPr lang="es-MX" sz="1600" b="0" baseline="0" dirty="0" smtClean="0">
                          <a:latin typeface="Calibri" pitchFamily="34" charset="0"/>
                          <a:cs typeface="Calibri" pitchFamily="34" charset="0"/>
                        </a:rPr>
                        <a:t> </a:t>
                      </a:r>
                      <a:r>
                        <a:rPr lang="es-MX" sz="1600" b="0" baseline="0" dirty="0" err="1" smtClean="0">
                          <a:latin typeface="Calibri" pitchFamily="34" charset="0"/>
                          <a:cs typeface="Calibri" pitchFamily="34" charset="0"/>
                        </a:rPr>
                        <a:t>Tx</a:t>
                      </a:r>
                      <a:r>
                        <a:rPr lang="es-MX" sz="1600" b="0" baseline="0" dirty="0" smtClean="0">
                          <a:latin typeface="Calibri" pitchFamily="34" charset="0"/>
                          <a:cs typeface="Calibri" pitchFamily="34" charset="0"/>
                        </a:rPr>
                        <a:t> inmediato</a:t>
                      </a:r>
                    </a:p>
                    <a:p>
                      <a:r>
                        <a:rPr lang="es-MX" sz="1600" b="0" dirty="0" smtClean="0">
                          <a:latin typeface="Calibri" pitchFamily="34" charset="0"/>
                          <a:cs typeface="Calibri" pitchFamily="34" charset="0"/>
                        </a:rPr>
                        <a:t>157 mujeres con </a:t>
                      </a:r>
                      <a:r>
                        <a:rPr lang="es-MX" sz="1600" b="0" dirty="0" err="1" smtClean="0">
                          <a:latin typeface="Calibri" pitchFamily="34" charset="0"/>
                          <a:cs typeface="Calibri" pitchFamily="34" charset="0"/>
                        </a:rPr>
                        <a:t>Dx</a:t>
                      </a:r>
                      <a:r>
                        <a:rPr lang="es-MX" sz="1600" b="0" baseline="0" dirty="0" smtClean="0">
                          <a:latin typeface="Calibri" pitchFamily="34" charset="0"/>
                          <a:cs typeface="Calibri" pitchFamily="34" charset="0"/>
                        </a:rPr>
                        <a:t> NIC 2</a:t>
                      </a:r>
                    </a:p>
                    <a:p>
                      <a:r>
                        <a:rPr lang="es-MX" sz="1600" b="0" baseline="0" dirty="0" smtClean="0">
                          <a:latin typeface="Calibri" pitchFamily="34" charset="0"/>
                          <a:cs typeface="Calibri" pitchFamily="34" charset="0"/>
                        </a:rPr>
                        <a:t>98(62%) R.E 8 meses</a:t>
                      </a:r>
                    </a:p>
                    <a:p>
                      <a:r>
                        <a:rPr lang="es-MX" sz="1600" b="0" baseline="0" dirty="0" smtClean="0">
                          <a:latin typeface="Calibri" pitchFamily="34" charset="0"/>
                          <a:cs typeface="Calibri" pitchFamily="34" charset="0"/>
                        </a:rPr>
                        <a:t>(59) 38% sin </a:t>
                      </a:r>
                      <a:r>
                        <a:rPr lang="es-MX" sz="1600" b="0" baseline="0" dirty="0" err="1" smtClean="0">
                          <a:latin typeface="Calibri" pitchFamily="34" charset="0"/>
                          <a:cs typeface="Calibri" pitchFamily="34" charset="0"/>
                        </a:rPr>
                        <a:t>Tx</a:t>
                      </a:r>
                      <a:r>
                        <a:rPr lang="es-MX" sz="1600" b="0" baseline="0" dirty="0" smtClean="0">
                          <a:latin typeface="Calibri" pitchFamily="34" charset="0"/>
                          <a:cs typeface="Calibri" pitchFamily="34" charset="0"/>
                        </a:rPr>
                        <a:t> Ca.</a:t>
                      </a:r>
                      <a:endParaRPr lang="es-MX" sz="1600" b="0" dirty="0">
                        <a:latin typeface="Calibri" pitchFamily="34" charset="0"/>
                        <a:cs typeface="Calibri" pitchFamily="34" charset="0"/>
                      </a:endParaRPr>
                    </a:p>
                  </a:txBody>
                  <a:tcPr marL="90928" marR="90928"/>
                </a:tc>
                <a:tc>
                  <a:txBody>
                    <a:bodyPr/>
                    <a:lstStyle/>
                    <a:p>
                      <a:r>
                        <a:rPr lang="es-MX" sz="1600" b="0" dirty="0" smtClean="0">
                          <a:latin typeface="Calibri" pitchFamily="34" charset="0"/>
                          <a:cs typeface="Calibri" pitchFamily="34" charset="0"/>
                        </a:rPr>
                        <a:t>El </a:t>
                      </a:r>
                      <a:r>
                        <a:rPr lang="es-MX" sz="1600" b="0" dirty="0" err="1" smtClean="0">
                          <a:latin typeface="Calibri" pitchFamily="34" charset="0"/>
                          <a:cs typeface="Calibri" pitchFamily="34" charset="0"/>
                        </a:rPr>
                        <a:t>Tx</a:t>
                      </a:r>
                      <a:r>
                        <a:rPr lang="es-MX" sz="1600" b="0" dirty="0" smtClean="0">
                          <a:latin typeface="Calibri" pitchFamily="34" charset="0"/>
                          <a:cs typeface="Calibri" pitchFamily="34" charset="0"/>
                        </a:rPr>
                        <a:t> invasivo</a:t>
                      </a:r>
                    </a:p>
                    <a:p>
                      <a:r>
                        <a:rPr lang="es-MX" sz="1600" b="0" dirty="0" smtClean="0">
                          <a:latin typeface="Calibri" pitchFamily="34" charset="0"/>
                          <a:cs typeface="Calibri" pitchFamily="34" charset="0"/>
                        </a:rPr>
                        <a:t> no es necesario en menores de 25 años.</a:t>
                      </a:r>
                    </a:p>
                    <a:p>
                      <a:r>
                        <a:rPr lang="es-MX" sz="1600" b="0" dirty="0" smtClean="0">
                          <a:latin typeface="Calibri" pitchFamily="34" charset="0"/>
                          <a:cs typeface="Calibri" pitchFamily="34" charset="0"/>
                        </a:rPr>
                        <a:t>(Riesgo</a:t>
                      </a:r>
                      <a:r>
                        <a:rPr lang="es-MX" sz="1600" b="0" baseline="0" dirty="0" smtClean="0">
                          <a:latin typeface="Calibri" pitchFamily="34" charset="0"/>
                          <a:cs typeface="Calibri" pitchFamily="34" charset="0"/>
                        </a:rPr>
                        <a:t> de c</a:t>
                      </a:r>
                      <a:r>
                        <a:rPr lang="es-MX" sz="1600" b="0" dirty="0" smtClean="0">
                          <a:latin typeface="Calibri" pitchFamily="34" charset="0"/>
                          <a:cs typeface="Calibri" pitchFamily="34" charset="0"/>
                        </a:rPr>
                        <a:t>omplicaciones</a:t>
                      </a:r>
                      <a:r>
                        <a:rPr lang="es-MX" sz="1600" b="0" baseline="0" dirty="0" smtClean="0">
                          <a:latin typeface="Calibri" pitchFamily="34" charset="0"/>
                          <a:cs typeface="Calibri" pitchFamily="34" charset="0"/>
                        </a:rPr>
                        <a:t> obstétricas)</a:t>
                      </a:r>
                      <a:endParaRPr lang="es-MX" sz="1600" b="0" dirty="0">
                        <a:latin typeface="Calibri" pitchFamily="34" charset="0"/>
                        <a:cs typeface="Calibri" pitchFamily="34" charset="0"/>
                      </a:endParaRPr>
                    </a:p>
                  </a:txBody>
                  <a:tcPr marL="90928" marR="90928"/>
                </a:tc>
              </a:tr>
              <a:tr h="370840">
                <a:tc>
                  <a:txBody>
                    <a:bodyPr/>
                    <a:lstStyle/>
                    <a:p>
                      <a:r>
                        <a:rPr kumimoji="0" lang="es-MX" sz="1600" b="0" kern="1200" baseline="0" dirty="0" smtClean="0">
                          <a:solidFill>
                            <a:schemeClr val="dk1"/>
                          </a:solidFill>
                          <a:latin typeface="Calibri" pitchFamily="34" charset="0"/>
                          <a:ea typeface="+mn-ea"/>
                          <a:cs typeface="Calibri" pitchFamily="34" charset="0"/>
                        </a:rPr>
                        <a:t>Neoplasia intraepitelial cervical de alto grado en mujeres</a:t>
                      </a:r>
                    </a:p>
                    <a:p>
                      <a:r>
                        <a:rPr kumimoji="0" lang="es-MX" sz="1600" b="0" kern="1200" baseline="0" dirty="0" smtClean="0">
                          <a:solidFill>
                            <a:schemeClr val="dk1"/>
                          </a:solidFill>
                          <a:latin typeface="Calibri" pitchFamily="34" charset="0"/>
                          <a:ea typeface="+mn-ea"/>
                          <a:cs typeface="Calibri" pitchFamily="34" charset="0"/>
                        </a:rPr>
                        <a:t>menores de 25 años y mayores de 45 años</a:t>
                      </a:r>
                      <a:endParaRPr lang="es-MX" sz="1600" b="0" dirty="0" smtClean="0">
                        <a:latin typeface="Calibri" pitchFamily="34" charset="0"/>
                        <a:cs typeface="Calibri" pitchFamily="34" charset="0"/>
                      </a:endParaRPr>
                    </a:p>
                    <a:p>
                      <a:endParaRPr lang="es-MX" sz="1600" b="0" dirty="0">
                        <a:latin typeface="Calibri" pitchFamily="34" charset="0"/>
                        <a:cs typeface="Calibri" pitchFamily="34" charset="0"/>
                      </a:endParaRPr>
                    </a:p>
                  </a:txBody>
                  <a:tcPr marL="90928" marR="90928"/>
                </a:tc>
                <a:tc>
                  <a:txBody>
                    <a:bodyPr/>
                    <a:lstStyle/>
                    <a:p>
                      <a:r>
                        <a:rPr lang="es-MX" sz="1600" b="0" dirty="0" smtClean="0">
                          <a:latin typeface="Calibri" pitchFamily="34" charset="0"/>
                          <a:cs typeface="Calibri" pitchFamily="34" charset="0"/>
                        </a:rPr>
                        <a:t>Venezuela 2012</a:t>
                      </a:r>
                      <a:endParaRPr lang="es-MX" sz="1600" b="0" dirty="0">
                        <a:latin typeface="Calibri" pitchFamily="34" charset="0"/>
                        <a:cs typeface="Calibri" pitchFamily="34" charset="0"/>
                      </a:endParaRPr>
                    </a:p>
                  </a:txBody>
                  <a:tcPr marL="90928" marR="90928"/>
                </a:tc>
                <a:tc>
                  <a:txBody>
                    <a:bodyPr/>
                    <a:lstStyle/>
                    <a:p>
                      <a:r>
                        <a:rPr lang="es-MX" sz="1600" b="0" dirty="0" smtClean="0">
                          <a:latin typeface="Calibri" pitchFamily="34" charset="0"/>
                          <a:cs typeface="Calibri" pitchFamily="34" charset="0"/>
                        </a:rPr>
                        <a:t>334 HC</a:t>
                      </a:r>
                      <a:endParaRPr lang="es-MX" sz="1600" b="0" dirty="0">
                        <a:latin typeface="Calibri" pitchFamily="34" charset="0"/>
                        <a:cs typeface="Calibri" pitchFamily="34" charset="0"/>
                      </a:endParaRPr>
                    </a:p>
                  </a:txBody>
                  <a:tcPr marL="90928" marR="90928"/>
                </a:tc>
                <a:tc>
                  <a:txBody>
                    <a:bodyPr/>
                    <a:lstStyle/>
                    <a:p>
                      <a:r>
                        <a:rPr lang="es-MX" sz="1600" b="0" dirty="0" smtClean="0">
                          <a:latin typeface="Calibri" pitchFamily="34" charset="0"/>
                          <a:cs typeface="Calibri" pitchFamily="34" charset="0"/>
                        </a:rPr>
                        <a:t>Inicio </a:t>
                      </a:r>
                      <a:r>
                        <a:rPr lang="es-MX" sz="1600" b="0" dirty="0" err="1" smtClean="0">
                          <a:latin typeface="Calibri" pitchFamily="34" charset="0"/>
                          <a:cs typeface="Calibri" pitchFamily="34" charset="0"/>
                        </a:rPr>
                        <a:t>precóz</a:t>
                      </a:r>
                      <a:r>
                        <a:rPr lang="es-MX" sz="1600" b="0" baseline="0" dirty="0" smtClean="0">
                          <a:latin typeface="Calibri" pitchFamily="34" charset="0"/>
                          <a:cs typeface="Calibri" pitchFamily="34" charset="0"/>
                        </a:rPr>
                        <a:t> de actividad sexual.</a:t>
                      </a:r>
                    </a:p>
                    <a:p>
                      <a:r>
                        <a:rPr lang="es-MX" sz="1600" b="0" baseline="0" dirty="0" smtClean="0">
                          <a:latin typeface="Calibri" pitchFamily="34" charset="0"/>
                          <a:cs typeface="Calibri" pitchFamily="34" charset="0"/>
                        </a:rPr>
                        <a:t>Edad temprana de primer gestación.</a:t>
                      </a:r>
                    </a:p>
                    <a:p>
                      <a:r>
                        <a:rPr lang="es-MX" sz="1600" b="0" baseline="0" dirty="0" smtClean="0">
                          <a:latin typeface="Calibri" pitchFamily="34" charset="0"/>
                          <a:cs typeface="Calibri" pitchFamily="34" charset="0"/>
                        </a:rPr>
                        <a:t>Número de embarazos.</a:t>
                      </a:r>
                    </a:p>
                    <a:p>
                      <a:r>
                        <a:rPr lang="es-MX" sz="1600" b="0" baseline="0" dirty="0" smtClean="0">
                          <a:latin typeface="Calibri" pitchFamily="34" charset="0"/>
                          <a:cs typeface="Calibri" pitchFamily="34" charset="0"/>
                        </a:rPr>
                        <a:t>inmunosupresión</a:t>
                      </a:r>
                      <a:endParaRPr lang="es-MX" sz="1600" b="0" dirty="0">
                        <a:latin typeface="Calibri" pitchFamily="34" charset="0"/>
                        <a:cs typeface="Calibri" pitchFamily="34" charset="0"/>
                      </a:endParaRPr>
                    </a:p>
                  </a:txBody>
                  <a:tcPr marL="90928" marR="90928"/>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Ética</a:t>
            </a:r>
            <a:endParaRPr lang="es-MX" dirty="0"/>
          </a:p>
        </p:txBody>
      </p:sp>
      <p:sp>
        <p:nvSpPr>
          <p:cNvPr id="3" name="2 Marcador de contenido"/>
          <p:cNvSpPr>
            <a:spLocks noGrp="1"/>
          </p:cNvSpPr>
          <p:nvPr>
            <p:ph idx="1"/>
          </p:nvPr>
        </p:nvSpPr>
        <p:spPr/>
        <p:txBody>
          <a:bodyPr>
            <a:normAutofit/>
          </a:bodyPr>
          <a:lstStyle/>
          <a:p>
            <a:endParaRPr lang="es-MX" dirty="0" smtClean="0"/>
          </a:p>
          <a:p>
            <a:pPr algn="ctr"/>
            <a:endParaRPr lang="es-MX" dirty="0" smtClean="0"/>
          </a:p>
          <a:p>
            <a:endParaRPr lang="es-MX" dirty="0" smtClean="0"/>
          </a:p>
          <a:p>
            <a:pPr>
              <a:buNone/>
            </a:pPr>
            <a:r>
              <a:rPr lang="es-MX" dirty="0" smtClean="0"/>
              <a:t>  De acuerdo al  Reglamento de la Ley General de Salud en Materia de Investigación para la Salud en su artículo 17, fracción II, la presente es considerada como una investigación con riesgo mínimo.</a:t>
            </a:r>
          </a:p>
          <a:p>
            <a:endParaRPr lang="es-MX" dirty="0" smtClean="0"/>
          </a:p>
          <a:p>
            <a:endParaRPr lang="es-MX"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REFERENCIAS  BIBLIOGRÁFICAS</a:t>
            </a:r>
            <a:endParaRPr lang="es-MX" dirty="0"/>
          </a:p>
        </p:txBody>
      </p:sp>
      <p:sp>
        <p:nvSpPr>
          <p:cNvPr id="3" name="2 Marcador de contenido"/>
          <p:cNvSpPr>
            <a:spLocks noGrp="1"/>
          </p:cNvSpPr>
          <p:nvPr>
            <p:ph idx="1"/>
          </p:nvPr>
        </p:nvSpPr>
        <p:spPr/>
        <p:txBody>
          <a:bodyPr>
            <a:normAutofit fontScale="40000" lnSpcReduction="20000"/>
          </a:bodyPr>
          <a:lstStyle/>
          <a:p>
            <a:r>
              <a:rPr lang="es-MX" dirty="0" smtClean="0"/>
              <a:t>Agüero A, Castillo K, González Blanco M, Neoplasia intraepitelial cervical de alto grado en mujeres menores de 25 años y mayores de 45 años, </a:t>
            </a:r>
            <a:r>
              <a:rPr lang="es-MX" dirty="0" err="1" smtClean="0"/>
              <a:t>Rev</a:t>
            </a:r>
            <a:r>
              <a:rPr lang="es-MX" dirty="0" smtClean="0"/>
              <a:t> </a:t>
            </a:r>
            <a:r>
              <a:rPr lang="es-MX" dirty="0" err="1" smtClean="0"/>
              <a:t>Obstet</a:t>
            </a:r>
            <a:r>
              <a:rPr lang="es-MX" dirty="0" smtClean="0"/>
              <a:t> </a:t>
            </a:r>
            <a:r>
              <a:rPr lang="es-MX" dirty="0" err="1" smtClean="0"/>
              <a:t>Ginecol</a:t>
            </a:r>
            <a:r>
              <a:rPr lang="es-MX" dirty="0" smtClean="0"/>
              <a:t> </a:t>
            </a:r>
            <a:r>
              <a:rPr lang="es-MX" dirty="0" err="1" smtClean="0"/>
              <a:t>Venez</a:t>
            </a:r>
            <a:r>
              <a:rPr lang="es-MX" dirty="0" smtClean="0"/>
              <a:t> 2012; 72 (2): 89-102</a:t>
            </a:r>
          </a:p>
          <a:p>
            <a:pPr>
              <a:buNone/>
            </a:pPr>
            <a:r>
              <a:rPr lang="es-MX" dirty="0" smtClean="0"/>
              <a:t> </a:t>
            </a:r>
          </a:p>
          <a:p>
            <a:r>
              <a:rPr lang="en-US" dirty="0" smtClean="0"/>
              <a:t>Tomas Z </a:t>
            </a:r>
            <a:r>
              <a:rPr lang="en-US" dirty="0" err="1" smtClean="0"/>
              <a:t>Nadarzynski</a:t>
            </a:r>
            <a:r>
              <a:rPr lang="en-US" dirty="0" smtClean="0"/>
              <a:t>, Jo Waller, Kathryn A Robb, Laura A V Marlow, Perceived risk of cervical cancer among pre-screening, age women (18e24 years): the impact of information, about cervical cancer risk factors and the causal role of HPV, Sex </a:t>
            </a:r>
            <a:r>
              <a:rPr lang="en-US" dirty="0" err="1" smtClean="0"/>
              <a:t>Transm</a:t>
            </a:r>
            <a:r>
              <a:rPr lang="en-US" dirty="0" smtClean="0"/>
              <a:t> Infect 2012;88:400–406. </a:t>
            </a:r>
            <a:endParaRPr lang="es-MX" dirty="0" smtClean="0"/>
          </a:p>
          <a:p>
            <a:pPr>
              <a:buNone/>
            </a:pPr>
            <a:r>
              <a:rPr lang="en-US" dirty="0" smtClean="0"/>
              <a:t>      ADD (Sexually Transmitted Infections is the property of BMJ Publishing Group).</a:t>
            </a:r>
            <a:endParaRPr lang="es-MX" dirty="0" smtClean="0"/>
          </a:p>
          <a:p>
            <a:pPr>
              <a:buNone/>
            </a:pPr>
            <a:r>
              <a:rPr lang="en-US" dirty="0" smtClean="0"/>
              <a:t> </a:t>
            </a:r>
            <a:endParaRPr lang="es-MX" dirty="0" smtClean="0"/>
          </a:p>
          <a:p>
            <a:r>
              <a:rPr lang="es-MX" dirty="0" smtClean="0"/>
              <a:t>Castro Romero JI, Hernández Girón C, Madrid Marina V, La anticoncepción hormonal como factor de riesgo para cáncer cervicouterino: evidencias biológicas, inmunológicas y epidemiológicas, </a:t>
            </a:r>
            <a:r>
              <a:rPr lang="es-MX" dirty="0" err="1" smtClean="0"/>
              <a:t>Ginecol</a:t>
            </a:r>
            <a:r>
              <a:rPr lang="es-MX" dirty="0" smtClean="0"/>
              <a:t> </a:t>
            </a:r>
            <a:r>
              <a:rPr lang="es-MX" dirty="0" err="1" smtClean="0"/>
              <a:t>Obstet</a:t>
            </a:r>
            <a:r>
              <a:rPr lang="es-MX" dirty="0" smtClean="0"/>
              <a:t> </a:t>
            </a:r>
            <a:r>
              <a:rPr lang="es-MX" dirty="0" err="1" smtClean="0"/>
              <a:t>Mex</a:t>
            </a:r>
            <a:r>
              <a:rPr lang="es-MX" dirty="0" smtClean="0"/>
              <a:t> 2011;79(9):533-539.</a:t>
            </a:r>
          </a:p>
          <a:p>
            <a:endParaRPr lang="es-MX" dirty="0" smtClean="0"/>
          </a:p>
          <a:p>
            <a:r>
              <a:rPr lang="en-US" dirty="0" smtClean="0"/>
              <a:t>Kimberly K. </a:t>
            </a:r>
            <a:r>
              <a:rPr lang="en-US" dirty="0" err="1" smtClean="0"/>
              <a:t>Vesco</a:t>
            </a:r>
            <a:r>
              <a:rPr lang="en-US" dirty="0" smtClean="0"/>
              <a:t>, Evelyn P. Whitlock, Michelle Eder, Brittany U. </a:t>
            </a:r>
            <a:r>
              <a:rPr lang="en-US" dirty="0" err="1" smtClean="0"/>
              <a:t>Burda</a:t>
            </a:r>
            <a:r>
              <a:rPr lang="en-US" dirty="0" smtClean="0"/>
              <a:t>, Caitlyn A. </a:t>
            </a:r>
            <a:r>
              <a:rPr lang="en-US" dirty="0" err="1" smtClean="0"/>
              <a:t>Senger</a:t>
            </a:r>
            <a:r>
              <a:rPr lang="en-US" dirty="0" smtClean="0"/>
              <a:t>,</a:t>
            </a:r>
            <a:endParaRPr lang="es-MX" dirty="0" smtClean="0"/>
          </a:p>
          <a:p>
            <a:pPr>
              <a:buNone/>
            </a:pPr>
            <a:r>
              <a:rPr lang="en-US" dirty="0" smtClean="0"/>
              <a:t>      Kevin Lutz, Risk Factors and Other Epidemiologic Considerations for Cervical</a:t>
            </a:r>
            <a:endParaRPr lang="es-MX" dirty="0" smtClean="0"/>
          </a:p>
          <a:p>
            <a:pPr>
              <a:buNone/>
            </a:pPr>
            <a:r>
              <a:rPr lang="en-US" dirty="0" smtClean="0"/>
              <a:t>      Cancer Screening: A Narrative Review for the U.S. Preventive Services</a:t>
            </a:r>
            <a:endParaRPr lang="es-MX" dirty="0" smtClean="0"/>
          </a:p>
          <a:p>
            <a:pPr>
              <a:buNone/>
            </a:pPr>
            <a:r>
              <a:rPr lang="es-MX" dirty="0" smtClean="0"/>
              <a:t>      </a:t>
            </a:r>
            <a:r>
              <a:rPr lang="es-MX" dirty="0" err="1" smtClean="0"/>
              <a:t>Annals</a:t>
            </a:r>
            <a:r>
              <a:rPr lang="es-MX" dirty="0" smtClean="0"/>
              <a:t> of </a:t>
            </a:r>
            <a:r>
              <a:rPr lang="es-MX" dirty="0" err="1" smtClean="0"/>
              <a:t>Internal</a:t>
            </a:r>
            <a:r>
              <a:rPr lang="es-MX" dirty="0" smtClean="0"/>
              <a:t> Medicine2011; 155(10): 688-706.</a:t>
            </a:r>
          </a:p>
          <a:p>
            <a:endParaRPr lang="es-MX" dirty="0" smtClean="0"/>
          </a:p>
          <a:p>
            <a:r>
              <a:rPr lang="es-MX" dirty="0" err="1" smtClean="0"/>
              <a:t>Kably</a:t>
            </a:r>
            <a:r>
              <a:rPr lang="es-MX" dirty="0" smtClean="0"/>
              <a:t> Amble A, Ruiz Moreno J A, Lazcano Ponce E, Vargas Hernández VM, Aguado Pérez A, Alonso de Ruiz P et al, Consenso para la prevención del cáncer cervicouterino en México, </a:t>
            </a:r>
            <a:r>
              <a:rPr lang="es-MX" dirty="0" err="1" smtClean="0"/>
              <a:t>Ginecol</a:t>
            </a:r>
            <a:r>
              <a:rPr lang="es-MX" dirty="0" smtClean="0"/>
              <a:t> </a:t>
            </a:r>
            <a:r>
              <a:rPr lang="es-MX" dirty="0" err="1" smtClean="0"/>
              <a:t>Obstet</a:t>
            </a:r>
            <a:r>
              <a:rPr lang="es-MX" dirty="0" smtClean="0"/>
              <a:t> </a:t>
            </a:r>
            <a:r>
              <a:rPr lang="es-MX" dirty="0" err="1" smtClean="0"/>
              <a:t>Mex</a:t>
            </a:r>
            <a:r>
              <a:rPr lang="es-MX" dirty="0" smtClean="0"/>
              <a:t> 2011;79(12):785-787</a:t>
            </a:r>
          </a:p>
          <a:p>
            <a:pPr>
              <a:buNone/>
            </a:pPr>
            <a:r>
              <a:rPr lang="es-MX" dirty="0" smtClean="0"/>
              <a:t> </a:t>
            </a:r>
          </a:p>
          <a:p>
            <a:r>
              <a:rPr lang="es-MX" dirty="0" smtClean="0"/>
              <a:t>Tirado Gómez LL, </a:t>
            </a:r>
            <a:r>
              <a:rPr lang="es-MX" dirty="0" err="1" smtClean="0"/>
              <a:t>Mohar</a:t>
            </a:r>
            <a:r>
              <a:rPr lang="es-MX" dirty="0" smtClean="0"/>
              <a:t> Betancourt A, López Cervantes M, García </a:t>
            </a:r>
            <a:r>
              <a:rPr lang="es-MX" dirty="0" err="1" smtClean="0"/>
              <a:t>Carrancá</a:t>
            </a:r>
            <a:r>
              <a:rPr lang="es-MX" dirty="0" smtClean="0"/>
              <a:t> A, Franco Marina F, Borges G. Factores de riesgo de cáncer cervicouterino invasor en mujeres mexicanas.  Salud Pública </a:t>
            </a:r>
            <a:r>
              <a:rPr lang="es-MX" dirty="0" err="1" smtClean="0"/>
              <a:t>Mex</a:t>
            </a:r>
            <a:r>
              <a:rPr lang="es-MX" dirty="0" smtClean="0"/>
              <a:t> 2005; 47(5): 342-350</a:t>
            </a:r>
          </a:p>
          <a:p>
            <a:endParaRPr lang="es-MX"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Cronograma de actividades</a:t>
            </a:r>
            <a:endParaRPr lang="es-MX" dirty="0"/>
          </a:p>
        </p:txBody>
      </p:sp>
      <p:pic>
        <p:nvPicPr>
          <p:cNvPr id="32770" name="Picture 2"/>
          <p:cNvPicPr>
            <a:picLocks noGrp="1" noChangeAspect="1" noChangeArrowheads="1"/>
          </p:cNvPicPr>
          <p:nvPr>
            <p:ph idx="1"/>
          </p:nvPr>
        </p:nvPicPr>
        <p:blipFill>
          <a:blip r:embed="rId2"/>
          <a:srcRect/>
          <a:stretch>
            <a:fillRect/>
          </a:stretch>
        </p:blipFill>
        <p:spPr bwMode="auto">
          <a:xfrm>
            <a:off x="428596" y="714355"/>
            <a:ext cx="8286808" cy="442915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Título"/>
          <p:cNvSpPr>
            <a:spLocks noGrp="1"/>
          </p:cNvSpPr>
          <p:nvPr>
            <p:ph type="title"/>
          </p:nvPr>
        </p:nvSpPr>
        <p:spPr/>
        <p:txBody>
          <a:bodyPr/>
          <a:lstStyle/>
          <a:p>
            <a:endParaRPr lang="es-MX"/>
          </a:p>
        </p:txBody>
      </p:sp>
      <p:sp>
        <p:nvSpPr>
          <p:cNvPr id="13" name="12 Marcador de texto"/>
          <p:cNvSpPr>
            <a:spLocks noGrp="1"/>
          </p:cNvSpPr>
          <p:nvPr>
            <p:ph type="body" idx="1"/>
          </p:nvPr>
        </p:nvSpPr>
        <p:spPr/>
        <p:txBody>
          <a:bodyPr/>
          <a:lstStyle/>
          <a:p>
            <a:endParaRPr lang="es-MX"/>
          </a:p>
        </p:txBody>
      </p:sp>
      <p:pic>
        <p:nvPicPr>
          <p:cNvPr id="33794" name="Picture 2"/>
          <p:cNvPicPr>
            <a:picLocks noChangeAspect="1" noChangeArrowheads="1"/>
          </p:cNvPicPr>
          <p:nvPr/>
        </p:nvPicPr>
        <p:blipFill>
          <a:blip r:embed="rId2"/>
          <a:srcRect/>
          <a:stretch>
            <a:fillRect/>
          </a:stretch>
        </p:blipFill>
        <p:spPr bwMode="auto">
          <a:xfrm>
            <a:off x="1399084" y="178382"/>
            <a:ext cx="6530502" cy="632245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pPr>
              <a:buNone/>
            </a:pPr>
            <a:r>
              <a:rPr lang="es-MX" dirty="0" smtClean="0"/>
              <a:t>SINAVE JUNIO 2013</a:t>
            </a:r>
          </a:p>
          <a:p>
            <a:pPr>
              <a:buNone/>
            </a:pPr>
            <a:r>
              <a:rPr lang="es-MX" dirty="0" smtClean="0"/>
              <a:t>	</a:t>
            </a:r>
            <a:endParaRPr lang="es-MX" dirty="0"/>
          </a:p>
        </p:txBody>
      </p:sp>
      <p:graphicFrame>
        <p:nvGraphicFramePr>
          <p:cNvPr id="4" name="3 Tabla"/>
          <p:cNvGraphicFramePr>
            <a:graphicFrameLocks noGrp="1"/>
          </p:cNvGraphicFramePr>
          <p:nvPr/>
        </p:nvGraphicFramePr>
        <p:xfrm>
          <a:off x="785786" y="1714494"/>
          <a:ext cx="7715304" cy="4000520"/>
        </p:xfrm>
        <a:graphic>
          <a:graphicData uri="http://schemas.openxmlformats.org/drawingml/2006/table">
            <a:tbl>
              <a:tblPr firstRow="1" bandRow="1">
                <a:tableStyleId>{5C22544A-7EE6-4342-B048-85BDC9FD1C3A}</a:tableStyleId>
              </a:tblPr>
              <a:tblGrid>
                <a:gridCol w="3857652"/>
                <a:gridCol w="3857652"/>
              </a:tblGrid>
              <a:tr h="500065">
                <a:tc>
                  <a:txBody>
                    <a:bodyPr/>
                    <a:lstStyle/>
                    <a:p>
                      <a:r>
                        <a:rPr lang="es-MX" dirty="0" smtClean="0"/>
                        <a:t>D.</a:t>
                      </a:r>
                      <a:r>
                        <a:rPr lang="es-MX" baseline="0" dirty="0" smtClean="0"/>
                        <a:t> LEVE Y MODERADA</a:t>
                      </a:r>
                      <a:endParaRPr lang="es-MX" dirty="0"/>
                    </a:p>
                  </a:txBody>
                  <a:tcPr/>
                </a:tc>
                <a:tc>
                  <a:txBody>
                    <a:bodyPr/>
                    <a:lstStyle/>
                    <a:p>
                      <a:r>
                        <a:rPr lang="es-MX" dirty="0" smtClean="0"/>
                        <a:t>D. SEVERA</a:t>
                      </a:r>
                      <a:r>
                        <a:rPr lang="es-MX" baseline="0" dirty="0" smtClean="0"/>
                        <a:t> Y CACU</a:t>
                      </a:r>
                      <a:endParaRPr lang="es-MX" dirty="0"/>
                    </a:p>
                  </a:txBody>
                  <a:tcPr/>
                </a:tc>
              </a:tr>
              <a:tr h="500065">
                <a:tc>
                  <a:txBody>
                    <a:bodyPr/>
                    <a:lstStyle/>
                    <a:p>
                      <a:r>
                        <a:rPr lang="es-MX" dirty="0" smtClean="0"/>
                        <a:t>DF</a:t>
                      </a:r>
                      <a:endParaRPr lang="es-MX" dirty="0"/>
                    </a:p>
                  </a:txBody>
                  <a:tcPr/>
                </a:tc>
                <a:tc>
                  <a:txBody>
                    <a:bodyPr/>
                    <a:lstStyle/>
                    <a:p>
                      <a:r>
                        <a:rPr lang="es-MX" dirty="0" smtClean="0"/>
                        <a:t>VERACRUZ          </a:t>
                      </a:r>
                      <a:r>
                        <a:rPr lang="es-MX" dirty="0" smtClean="0">
                          <a:solidFill>
                            <a:schemeClr val="accent2">
                              <a:lumMod val="60000"/>
                              <a:lumOff val="40000"/>
                            </a:schemeClr>
                          </a:solidFill>
                        </a:rPr>
                        <a:t>n=149</a:t>
                      </a:r>
                      <a:endParaRPr lang="es-MX" dirty="0">
                        <a:solidFill>
                          <a:schemeClr val="accent2">
                            <a:lumMod val="60000"/>
                            <a:lumOff val="40000"/>
                          </a:schemeClr>
                        </a:solidFill>
                      </a:endParaRPr>
                    </a:p>
                  </a:txBody>
                  <a:tcPr/>
                </a:tc>
              </a:tr>
              <a:tr h="500065">
                <a:tc>
                  <a:txBody>
                    <a:bodyPr/>
                    <a:lstStyle/>
                    <a:p>
                      <a:r>
                        <a:rPr lang="es-MX" dirty="0" smtClean="0"/>
                        <a:t>MICHOACAN</a:t>
                      </a:r>
                      <a:endParaRPr lang="es-MX" dirty="0"/>
                    </a:p>
                  </a:txBody>
                  <a:tcPr/>
                </a:tc>
                <a:tc>
                  <a:txBody>
                    <a:bodyPr/>
                    <a:lstStyle/>
                    <a:p>
                      <a:r>
                        <a:rPr lang="es-MX" dirty="0" smtClean="0"/>
                        <a:t>CHIHUAHUA</a:t>
                      </a:r>
                      <a:endParaRPr lang="es-MX" dirty="0"/>
                    </a:p>
                  </a:txBody>
                  <a:tcPr/>
                </a:tc>
              </a:tr>
              <a:tr h="500065">
                <a:tc>
                  <a:txBody>
                    <a:bodyPr/>
                    <a:lstStyle/>
                    <a:p>
                      <a:r>
                        <a:rPr lang="es-MX" dirty="0" smtClean="0"/>
                        <a:t>JALISCO</a:t>
                      </a:r>
                      <a:endParaRPr lang="es-MX" dirty="0"/>
                    </a:p>
                  </a:txBody>
                  <a:tcPr/>
                </a:tc>
                <a:tc>
                  <a:txBody>
                    <a:bodyPr/>
                    <a:lstStyle/>
                    <a:p>
                      <a:r>
                        <a:rPr lang="es-MX" dirty="0" smtClean="0"/>
                        <a:t>GUANAJUATO</a:t>
                      </a:r>
                      <a:endParaRPr lang="es-MX" dirty="0"/>
                    </a:p>
                  </a:txBody>
                  <a:tcPr/>
                </a:tc>
              </a:tr>
              <a:tr h="500065">
                <a:tc>
                  <a:txBody>
                    <a:bodyPr/>
                    <a:lstStyle/>
                    <a:p>
                      <a:r>
                        <a:rPr lang="es-MX" dirty="0" smtClean="0"/>
                        <a:t>EDO MEX.</a:t>
                      </a:r>
                      <a:endParaRPr lang="es-MX" dirty="0"/>
                    </a:p>
                  </a:txBody>
                  <a:tcPr/>
                </a:tc>
                <a:tc>
                  <a:txBody>
                    <a:bodyPr/>
                    <a:lstStyle/>
                    <a:p>
                      <a:r>
                        <a:rPr lang="es-MX" dirty="0" smtClean="0"/>
                        <a:t>OAXACA</a:t>
                      </a:r>
                      <a:endParaRPr lang="es-MX" dirty="0"/>
                    </a:p>
                  </a:txBody>
                  <a:tcPr/>
                </a:tc>
              </a:tr>
              <a:tr h="500065">
                <a:tc>
                  <a:txBody>
                    <a:bodyPr/>
                    <a:lstStyle/>
                    <a:p>
                      <a:r>
                        <a:rPr lang="es-MX" dirty="0" smtClean="0"/>
                        <a:t>VERACRUZ   </a:t>
                      </a:r>
                      <a:r>
                        <a:rPr lang="es-MX" dirty="0" smtClean="0">
                          <a:solidFill>
                            <a:schemeClr val="accent2">
                              <a:lumMod val="60000"/>
                              <a:lumOff val="40000"/>
                            </a:schemeClr>
                          </a:solidFill>
                        </a:rPr>
                        <a:t>n=3654</a:t>
                      </a:r>
                      <a:endParaRPr lang="es-MX" dirty="0">
                        <a:solidFill>
                          <a:schemeClr val="accent2">
                            <a:lumMod val="60000"/>
                            <a:lumOff val="40000"/>
                          </a:schemeClr>
                        </a:solidFill>
                      </a:endParaRPr>
                    </a:p>
                  </a:txBody>
                  <a:tcPr/>
                </a:tc>
                <a:tc>
                  <a:txBody>
                    <a:bodyPr/>
                    <a:lstStyle/>
                    <a:p>
                      <a:r>
                        <a:rPr lang="es-MX" dirty="0" smtClean="0"/>
                        <a:t>CHIAPAS</a:t>
                      </a:r>
                      <a:endParaRPr lang="es-MX" dirty="0"/>
                    </a:p>
                  </a:txBody>
                  <a:tcPr/>
                </a:tc>
              </a:tr>
              <a:tr h="500065">
                <a:tc>
                  <a:txBody>
                    <a:bodyPr/>
                    <a:lstStyle/>
                    <a:p>
                      <a:r>
                        <a:rPr lang="es-MX" dirty="0" smtClean="0"/>
                        <a:t>                 N= 22169</a:t>
                      </a:r>
                      <a:endParaRPr lang="es-MX" dirty="0"/>
                    </a:p>
                  </a:txBody>
                  <a:tcPr/>
                </a:tc>
                <a:tc>
                  <a:txBody>
                    <a:bodyPr/>
                    <a:lstStyle/>
                    <a:p>
                      <a:r>
                        <a:rPr lang="es-MX" dirty="0" smtClean="0"/>
                        <a:t>                    N= 2377</a:t>
                      </a:r>
                      <a:endParaRPr lang="es-MX" dirty="0"/>
                    </a:p>
                  </a:txBody>
                  <a:tcPr/>
                </a:tc>
              </a:tr>
              <a:tr h="500065">
                <a:tc>
                  <a:txBody>
                    <a:bodyPr/>
                    <a:lstStyle/>
                    <a:p>
                      <a:endParaRPr lang="es-MX" dirty="0"/>
                    </a:p>
                  </a:txBody>
                  <a:tcPr/>
                </a:tc>
                <a:tc>
                  <a:txBody>
                    <a:bodyPr/>
                    <a:lstStyle/>
                    <a:p>
                      <a:endParaRPr lang="es-MX"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14282" y="500042"/>
            <a:ext cx="8183880" cy="1051560"/>
          </a:xfrm>
        </p:spPr>
        <p:txBody>
          <a:bodyPr/>
          <a:lstStyle/>
          <a:p>
            <a:r>
              <a:rPr lang="es-MX" dirty="0" err="1" smtClean="0"/>
              <a:t>Justificaión</a:t>
            </a:r>
            <a:endParaRPr lang="es-MX" dirty="0"/>
          </a:p>
        </p:txBody>
      </p:sp>
      <p:sp>
        <p:nvSpPr>
          <p:cNvPr id="3" name="2 Marcador de contenido"/>
          <p:cNvSpPr>
            <a:spLocks noGrp="1"/>
          </p:cNvSpPr>
          <p:nvPr>
            <p:ph idx="1"/>
          </p:nvPr>
        </p:nvSpPr>
        <p:spPr>
          <a:xfrm>
            <a:off x="571472" y="1928802"/>
            <a:ext cx="8183880" cy="4187952"/>
          </a:xfrm>
        </p:spPr>
        <p:txBody>
          <a:bodyPr>
            <a:normAutofit fontScale="77500" lnSpcReduction="20000"/>
          </a:bodyPr>
          <a:lstStyle/>
          <a:p>
            <a:r>
              <a:rPr lang="es-MX" dirty="0" smtClean="0"/>
              <a:t>Debido a los altos índices de cáncer cérvico uterino que se presentan en la República Mexicana, es fundamental dar seguimiento a los programas establecidos para la detección temprana,  es realmente importante valorar el rango de edad a los que estos programas se aplican, ya que en mujeres menores de 25 años, se presentan frecuentemente Neoplasias intra cervicales, VPH, u otros procesos inflamatorios y/o infecciosos, que se identifican como precursores de </a:t>
            </a:r>
            <a:r>
              <a:rPr lang="es-MX" dirty="0" err="1" smtClean="0"/>
              <a:t>Cacu</a:t>
            </a:r>
            <a:r>
              <a:rPr lang="es-MX" dirty="0" smtClean="0"/>
              <a:t>. </a:t>
            </a:r>
          </a:p>
          <a:p>
            <a:r>
              <a:rPr lang="es-MX" dirty="0" smtClean="0"/>
              <a:t>En nuestra UMF no se cuenta con estudios enfocados a los factores de riesgo para esta patología por lo cual es necesario realizar esta investigación</a:t>
            </a:r>
          </a:p>
          <a:p>
            <a:endParaRPr lang="es-MX"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Planteamiento del problema</a:t>
            </a:r>
            <a:endParaRPr lang="es-MX" dirty="0"/>
          </a:p>
        </p:txBody>
      </p:sp>
      <p:sp>
        <p:nvSpPr>
          <p:cNvPr id="3" name="2 Marcador de contenido"/>
          <p:cNvSpPr>
            <a:spLocks noGrp="1"/>
          </p:cNvSpPr>
          <p:nvPr>
            <p:ph idx="1"/>
          </p:nvPr>
        </p:nvSpPr>
        <p:spPr/>
        <p:txBody>
          <a:bodyPr/>
          <a:lstStyle/>
          <a:p>
            <a:endParaRPr lang="es-MX" dirty="0" smtClean="0"/>
          </a:p>
          <a:p>
            <a:endParaRPr lang="es-MX" dirty="0" smtClean="0"/>
          </a:p>
          <a:p>
            <a:r>
              <a:rPr lang="es-MX" dirty="0" smtClean="0"/>
              <a:t>¿Qué factores se asocian a la presencia de NIC I,  NIC II Y NIC III en mujeres menores de 25 años en la UMF 66, en Xalapa Veracruz?</a:t>
            </a:r>
          </a:p>
          <a:p>
            <a:endParaRPr lang="es-MX"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Hipótesis</a:t>
            </a:r>
            <a:endParaRPr lang="es-MX" dirty="0"/>
          </a:p>
        </p:txBody>
      </p:sp>
      <p:sp>
        <p:nvSpPr>
          <p:cNvPr id="3" name="2 Marcador de contenido"/>
          <p:cNvSpPr>
            <a:spLocks noGrp="1"/>
          </p:cNvSpPr>
          <p:nvPr>
            <p:ph idx="1"/>
          </p:nvPr>
        </p:nvSpPr>
        <p:spPr/>
        <p:txBody>
          <a:bodyPr/>
          <a:lstStyle/>
          <a:p>
            <a:endParaRPr lang="es-MX" dirty="0" smtClean="0"/>
          </a:p>
          <a:p>
            <a:r>
              <a:rPr lang="es-MX" dirty="0" smtClean="0"/>
              <a:t>En mujeres menores de 25 años de edad en la UMF 66  los factores asociados a la presencia de Displasia </a:t>
            </a:r>
            <a:r>
              <a:rPr lang="es-MX" dirty="0" err="1" smtClean="0"/>
              <a:t>ervical</a:t>
            </a:r>
            <a:r>
              <a:rPr lang="es-MX" dirty="0" smtClean="0"/>
              <a:t> son el inicio de vida sexual y la paridad en edad temprana.</a:t>
            </a:r>
          </a:p>
          <a:p>
            <a:endParaRPr lang="es-MX"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Objetivo general</a:t>
            </a:r>
            <a:endParaRPr lang="es-MX" dirty="0"/>
          </a:p>
        </p:txBody>
      </p:sp>
      <p:sp>
        <p:nvSpPr>
          <p:cNvPr id="3" name="2 Marcador de contenido"/>
          <p:cNvSpPr>
            <a:spLocks noGrp="1"/>
          </p:cNvSpPr>
          <p:nvPr>
            <p:ph idx="1"/>
          </p:nvPr>
        </p:nvSpPr>
        <p:spPr/>
        <p:txBody>
          <a:bodyPr/>
          <a:lstStyle/>
          <a:p>
            <a:endParaRPr lang="es-MX" dirty="0" smtClean="0"/>
          </a:p>
          <a:p>
            <a:r>
              <a:rPr lang="es-MX" dirty="0" smtClean="0"/>
              <a:t>Identificar los factores asociados a la presencia de Displasia cervical en mujeres menores de 25 años en  la UMF 66, en Xalapa Veracruz de Enero de 2012 a Diciembre de 2013.</a:t>
            </a:r>
          </a:p>
          <a:p>
            <a:endParaRPr lang="es-MX"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Objetivos específicos</a:t>
            </a:r>
            <a:endParaRPr lang="es-MX" dirty="0"/>
          </a:p>
        </p:txBody>
      </p:sp>
      <p:sp>
        <p:nvSpPr>
          <p:cNvPr id="3" name="2 Marcador de contenido"/>
          <p:cNvSpPr>
            <a:spLocks noGrp="1"/>
          </p:cNvSpPr>
          <p:nvPr>
            <p:ph idx="1"/>
          </p:nvPr>
        </p:nvSpPr>
        <p:spPr>
          <a:xfrm>
            <a:off x="502920" y="530352"/>
            <a:ext cx="8183880" cy="4970350"/>
          </a:xfrm>
        </p:spPr>
        <p:txBody>
          <a:bodyPr>
            <a:normAutofit fontScale="85000" lnSpcReduction="20000"/>
          </a:bodyPr>
          <a:lstStyle/>
          <a:p>
            <a:r>
              <a:rPr lang="es-MX" dirty="0" smtClean="0"/>
              <a:t>Estimar la prevalencia de NIC I, II y III en mujeres menores de 25 años.</a:t>
            </a:r>
          </a:p>
          <a:p>
            <a:endParaRPr lang="es-MX" dirty="0" smtClean="0"/>
          </a:p>
          <a:p>
            <a:r>
              <a:rPr lang="es-MX" dirty="0" smtClean="0"/>
              <a:t>Medir la asociación de los antecedentes ginecológicos a la presencia de displasia cervical.</a:t>
            </a:r>
          </a:p>
          <a:p>
            <a:endParaRPr lang="es-MX" dirty="0" smtClean="0"/>
          </a:p>
          <a:p>
            <a:r>
              <a:rPr lang="es-MX" dirty="0" smtClean="0"/>
              <a:t>Medir la asociación de los antecedentes sexuales a la presencia de displasia cervical.</a:t>
            </a:r>
          </a:p>
          <a:p>
            <a:endParaRPr lang="es-MX" dirty="0" smtClean="0"/>
          </a:p>
          <a:p>
            <a:r>
              <a:rPr lang="es-MX" dirty="0" smtClean="0"/>
              <a:t>Medir la asociación de los factores sociales a la presencia de displasia cervical.</a:t>
            </a:r>
          </a:p>
          <a:p>
            <a:endParaRPr lang="es-MX" dirty="0" smtClean="0"/>
          </a:p>
          <a:p>
            <a:r>
              <a:rPr lang="es-MX" dirty="0" smtClean="0"/>
              <a:t>Medir la asociación de los factores demográficos a la presencia de displasia cervical.</a:t>
            </a:r>
          </a:p>
          <a:p>
            <a:endParaRPr lang="es-MX"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Material y métodos</a:t>
            </a:r>
            <a:endParaRPr lang="es-MX" dirty="0"/>
          </a:p>
        </p:txBody>
      </p:sp>
      <p:sp>
        <p:nvSpPr>
          <p:cNvPr id="3" name="2 Marcador de contenido"/>
          <p:cNvSpPr>
            <a:spLocks noGrp="1"/>
          </p:cNvSpPr>
          <p:nvPr>
            <p:ph idx="1"/>
          </p:nvPr>
        </p:nvSpPr>
        <p:spPr/>
        <p:txBody>
          <a:bodyPr/>
          <a:lstStyle/>
          <a:p>
            <a:endParaRPr lang="es-MX" dirty="0" smtClean="0"/>
          </a:p>
          <a:p>
            <a:r>
              <a:rPr lang="es-MX" dirty="0" smtClean="0"/>
              <a:t>Encuesta comparativa retrospectiva.</a:t>
            </a:r>
          </a:p>
          <a:p>
            <a:endParaRPr lang="es-MX" dirty="0" smtClean="0"/>
          </a:p>
          <a:p>
            <a:pPr lvl="1"/>
            <a:r>
              <a:rPr lang="es-MX" dirty="0" smtClean="0"/>
              <a:t>Observacional, transversal, retrospectivo analítico.</a:t>
            </a:r>
          </a:p>
          <a:p>
            <a:endParaRPr lang="es-MX"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332</TotalTime>
  <Words>1301</Words>
  <Application>Microsoft Office PowerPoint</Application>
  <PresentationFormat>Presentación en pantalla (4:3)</PresentationFormat>
  <Paragraphs>269</Paragraphs>
  <Slides>23</Slides>
  <Notes>0</Notes>
  <HiddenSlides>0</HiddenSlides>
  <MMClips>0</MMClips>
  <ScaleCrop>false</ScaleCrop>
  <HeadingPairs>
    <vt:vector size="4" baseType="variant">
      <vt:variant>
        <vt:lpstr>Tema</vt:lpstr>
      </vt:variant>
      <vt:variant>
        <vt:i4>1</vt:i4>
      </vt:variant>
      <vt:variant>
        <vt:lpstr>Títulos de diapositiva</vt:lpstr>
      </vt:variant>
      <vt:variant>
        <vt:i4>23</vt:i4>
      </vt:variant>
    </vt:vector>
  </HeadingPairs>
  <TitlesOfParts>
    <vt:vector size="24" baseType="lpstr">
      <vt:lpstr>Aspecto</vt:lpstr>
      <vt:lpstr>DISPLASIA CERVICAL EN MENORES DE 25 AÑOS</vt:lpstr>
      <vt:lpstr>Antecedentes</vt:lpstr>
      <vt:lpstr>Presentación de PowerPoint</vt:lpstr>
      <vt:lpstr>Justificaión</vt:lpstr>
      <vt:lpstr>Planteamiento del problema</vt:lpstr>
      <vt:lpstr>Hipótesis</vt:lpstr>
      <vt:lpstr>Objetivo general</vt:lpstr>
      <vt:lpstr>Objetivos específicos</vt:lpstr>
      <vt:lpstr>Material y métodos</vt:lpstr>
      <vt:lpstr>Presentación de PowerPoint</vt:lpstr>
      <vt:lpstr>Criterios</vt:lpstr>
      <vt:lpstr>Programa de trabajo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Ética</vt:lpstr>
      <vt:lpstr>REFERENCIAS  BIBLIOGRÁFICAS</vt:lpstr>
      <vt:lpstr>Cronograma de actividades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DISPLASIA CERVICAL EN MENORES DE 25 AÑOS</dc:title>
  <dc:creator>Maricela</dc:creator>
  <cp:lastModifiedBy>TOSHIBA</cp:lastModifiedBy>
  <cp:revision>36</cp:revision>
  <dcterms:created xsi:type="dcterms:W3CDTF">2013-08-10T20:37:28Z</dcterms:created>
  <dcterms:modified xsi:type="dcterms:W3CDTF">2014-01-31T07:38:21Z</dcterms:modified>
</cp:coreProperties>
</file>