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269683-B038-4D84-BD47-65B4E2844F1E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C4FF7D-060A-4D08-93EF-41848768752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3" y="2708476"/>
            <a:ext cx="7507168" cy="1702160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SOBRECARGA DEL  CUIDADOR PRINCIPAL  EN RELACIÓN A LA  DEPEDENCIA FÍSICA DEL PACIENTE CON DIABETES MELLITUS TIPO 2 CON COMPLICACIONES CRÓNICAS ADSCRITOS A LA UMF No. 66.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3" y="4421080"/>
            <a:ext cx="6423496" cy="1260629"/>
          </a:xfrm>
        </p:spPr>
        <p:txBody>
          <a:bodyPr>
            <a:normAutofit fontScale="25000" lnSpcReduction="20000"/>
          </a:bodyPr>
          <a:lstStyle/>
          <a:p>
            <a:r>
              <a:rPr lang="es-MX" sz="6400" b="1" dirty="0" smtClean="0"/>
              <a:t>DR. YASSER MORGADO  HUESCA</a:t>
            </a:r>
          </a:p>
          <a:p>
            <a:r>
              <a:rPr lang="es-MX" sz="6400" b="1" dirty="0" smtClean="0"/>
              <a:t>RESIDENTE    1° AÑO    MEDICINA FAMILIAR</a:t>
            </a:r>
          </a:p>
          <a:p>
            <a:endParaRPr lang="es-MX" sz="6400" b="1" dirty="0" smtClean="0"/>
          </a:p>
          <a:p>
            <a:r>
              <a:rPr lang="es-MX" sz="6400" b="1" dirty="0" smtClean="0"/>
              <a:t>ASESOR METODOLÓGICO:</a:t>
            </a:r>
          </a:p>
          <a:p>
            <a:r>
              <a:rPr lang="es-MX" sz="6400" b="1" dirty="0" smtClean="0"/>
              <a:t> DRA. GUADALUPE COLORADO LOZADA</a:t>
            </a:r>
          </a:p>
          <a:p>
            <a:endParaRPr lang="es-MX" sz="6400" b="1" dirty="0" smtClean="0"/>
          </a:p>
          <a:p>
            <a:r>
              <a:rPr lang="es-MX" sz="6400" b="1" dirty="0" smtClean="0"/>
              <a:t>UNIDAD DE MEDICINA FAMILIAR No. 66</a:t>
            </a:r>
          </a:p>
          <a:p>
            <a:r>
              <a:rPr lang="es-MX" sz="6400" b="1" dirty="0" smtClean="0"/>
              <a:t>XALAPA, VER.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756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865990"/>
              </p:ext>
            </p:extLst>
          </p:nvPr>
        </p:nvGraphicFramePr>
        <p:xfrm>
          <a:off x="1042988" y="2324100"/>
          <a:ext cx="6777038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03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1620"/>
                        </a:spcAft>
                      </a:pPr>
                      <a:r>
                        <a:rPr lang="es-MX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 PLANTEAMIENTO DEL PROBLEMA:  </a:t>
                      </a:r>
                      <a:endParaRPr lang="es-MX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1620"/>
                        </a:spcAft>
                      </a:pPr>
                      <a:r>
                        <a:rPr lang="es-MX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¿Cuál es el grado de sobrecarga que se  genera en el cuidador principal  en relación a la dependencia física que desarrollan los pacientes portadores de  DM2 con complicaciones crónicas adscritos a la UMF No. 66?</a:t>
                      </a:r>
                      <a:endParaRPr lang="es-MX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s-MX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2. HIPÓTESIS:</a:t>
                      </a:r>
                    </a:p>
                    <a:p>
                      <a:r>
                        <a:rPr lang="es-MX" dirty="0" smtClean="0"/>
                        <a:t>A  mayor dependencia física desarrollada por las complicaciones crónicas, en los pacientes portadores de Diabetes Mellitus 2,  se genera sobrecarga intensa en el cuidador principal.</a:t>
                      </a:r>
                    </a:p>
                    <a:p>
                      <a:endParaRPr lang="es-MX" dirty="0"/>
                    </a:p>
                  </a:txBody>
                  <a:tcPr marL="75300" marR="75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28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03811"/>
              </p:ext>
            </p:extLst>
          </p:nvPr>
        </p:nvGraphicFramePr>
        <p:xfrm>
          <a:off x="611560" y="260648"/>
          <a:ext cx="8229600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1620"/>
                        </a:spcAft>
                      </a:pPr>
                      <a:r>
                        <a:rPr lang="es-MX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OBJETIVO GENERAL:</a:t>
                      </a:r>
                      <a:endParaRPr lang="es-MX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1620"/>
                        </a:spcAft>
                      </a:pPr>
                      <a:r>
                        <a:rPr lang="es-MX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el grado de sobrecarga en el cuidador principal en relación a la dependencia física que desarrollan los pacientes portadores de  DM2 con complicaciones crónicas adscritos a la UMF No. 66  en el periodo de Marzo a Julio 2014.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45343"/>
              </p:ext>
            </p:extLst>
          </p:nvPr>
        </p:nvGraphicFramePr>
        <p:xfrm>
          <a:off x="539552" y="1628800"/>
          <a:ext cx="8136904" cy="472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432048">
                <a:tc>
                  <a:txBody>
                    <a:bodyPr/>
                    <a:lstStyle/>
                    <a:p>
                      <a:r>
                        <a:rPr lang="es-MX" dirty="0" smtClean="0"/>
                        <a:t>OBJETIVOS ESPECÍFICOS:</a:t>
                      </a:r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s-MX" dirty="0" smtClean="0"/>
                        <a:t>En el cuidador primario identificar:</a:t>
                      </a:r>
                    </a:p>
                    <a:p>
                      <a:r>
                        <a:rPr lang="es-MX" dirty="0" smtClean="0"/>
                        <a:t>•	Características sociodemográficas</a:t>
                      </a:r>
                    </a:p>
                    <a:p>
                      <a:r>
                        <a:rPr lang="es-MX" dirty="0" smtClean="0"/>
                        <a:t>•	Antecedentes personales patológicos </a:t>
                      </a:r>
                    </a:p>
                    <a:p>
                      <a:r>
                        <a:rPr lang="es-MX" dirty="0" smtClean="0"/>
                        <a:t>•	El parentesco con el  paciente</a:t>
                      </a:r>
                    </a:p>
                    <a:p>
                      <a:r>
                        <a:rPr lang="es-MX" dirty="0" smtClean="0"/>
                        <a:t>•	El tiempo de  ejercer la función del cuidador primario</a:t>
                      </a:r>
                    </a:p>
                    <a:p>
                      <a:r>
                        <a:rPr lang="es-MX" dirty="0" smtClean="0"/>
                        <a:t>•	Si percibe remuneración económica </a:t>
                      </a:r>
                    </a:p>
                    <a:p>
                      <a:r>
                        <a:rPr lang="es-MX" dirty="0" smtClean="0"/>
                        <a:t>•	El índice de pobreza familiar</a:t>
                      </a:r>
                    </a:p>
                    <a:p>
                      <a:r>
                        <a:rPr lang="es-MX" dirty="0" smtClean="0"/>
                        <a:t>•	La  tipología familiar </a:t>
                      </a:r>
                    </a:p>
                    <a:p>
                      <a:r>
                        <a:rPr lang="es-MX" dirty="0" smtClean="0"/>
                        <a:t>•	Sobrecarga del cuidador primario mediante la escala de </a:t>
                      </a:r>
                      <a:r>
                        <a:rPr lang="es-MX" dirty="0" err="1" smtClean="0"/>
                        <a:t>Zarit</a:t>
                      </a:r>
                      <a:endParaRPr lang="es-MX" dirty="0" smtClean="0"/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s-MX" b="1" dirty="0" smtClean="0"/>
                        <a:t>En el paciente cuidado Identificar: </a:t>
                      </a:r>
                    </a:p>
                    <a:p>
                      <a:r>
                        <a:rPr lang="es-MX" b="1" dirty="0" smtClean="0"/>
                        <a:t>•	Características socio demográficas.</a:t>
                      </a:r>
                    </a:p>
                    <a:p>
                      <a:r>
                        <a:rPr lang="es-MX" b="1" dirty="0" smtClean="0"/>
                        <a:t>•	Antecedentes personales patológicos</a:t>
                      </a:r>
                    </a:p>
                    <a:p>
                      <a:r>
                        <a:rPr lang="es-MX" b="1" dirty="0" smtClean="0"/>
                        <a:t>•	El grado de dependencia del paciente cuidado mediante la escala de </a:t>
                      </a:r>
                      <a:r>
                        <a:rPr lang="es-MX" b="1" dirty="0" err="1" smtClean="0"/>
                        <a:t>Barthel</a:t>
                      </a:r>
                      <a:r>
                        <a:rPr lang="es-MX" b="1" dirty="0" smtClean="0"/>
                        <a:t>.</a:t>
                      </a:r>
                    </a:p>
                    <a:p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82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278343"/>
              </p:ext>
            </p:extLst>
          </p:nvPr>
        </p:nvGraphicFramePr>
        <p:xfrm>
          <a:off x="971600" y="548680"/>
          <a:ext cx="6777038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03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5. JUSTIFICACIÓN:</a:t>
                      </a:r>
                      <a:endParaRPr lang="es-MX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 90 </a:t>
                      </a:r>
                      <a:r>
                        <a:rPr lang="es-MX" dirty="0" err="1" smtClean="0"/>
                        <a:t>ó</a:t>
                      </a:r>
                      <a:r>
                        <a:rPr lang="es-MX" dirty="0" smtClean="0"/>
                        <a:t> 95% del cuidado del diabético se lo hace en casa. La mayor parte de las veces convertirse en cuidador de un paciente crónico es algo fortuito y despierta sentimientos conflictivos. Se documenta que una mayor sobrecarga deteriora la salud mental, social y física del cuidador, presentando con mayor frecuencia trastornos ansioso-depresivos, mayor aislamiento social, empeoramiento de la situación económica familiar, mayor morbilidad general e incluso mayor mortalidad, que en población comparable no sobrecargada. Los propios intereses y dolencias pasan a segundo plano para enfrentar el reto de atender a otra persona. Los roles se alteran; ser cuidador implica perder actividades y oportunidades. Se debe enfrentar un reto mayor y echar mano de todos los recursos interiores y exteriores a fin de sobrellevar el cambio dependiente y la conservación de la vida y salud propias.</a:t>
                      </a:r>
                    </a:p>
                    <a:p>
                      <a:endParaRPr lang="es-MX" dirty="0" smtClean="0"/>
                    </a:p>
                  </a:txBody>
                  <a:tcPr marL="75300" marR="75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4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498135"/>
              </p:ext>
            </p:extLst>
          </p:nvPr>
        </p:nvGraphicFramePr>
        <p:xfrm>
          <a:off x="683568" y="188640"/>
          <a:ext cx="7941568" cy="628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1568"/>
              </a:tblGrid>
              <a:tr h="3960440">
                <a:tc>
                  <a:txBody>
                    <a:bodyPr/>
                    <a:lstStyle/>
                    <a:p>
                      <a:r>
                        <a:rPr lang="es-MX" dirty="0" smtClean="0"/>
                        <a:t>CRITERIOS DE SELECCIÓN</a:t>
                      </a:r>
                    </a:p>
                    <a:p>
                      <a:r>
                        <a:rPr lang="es-MX" dirty="0" smtClean="0"/>
                        <a:t>-Criterios de Inclusión: </a:t>
                      </a:r>
                    </a:p>
                    <a:p>
                      <a:r>
                        <a:rPr lang="es-MX" dirty="0" smtClean="0"/>
                        <a:t>A) Pacientes portadores de DM2  con complicaciones crónicas de la misma (Retinopatía, Neuropatía, Nefropatía Diabética, Pie diabético) adscritos a la UMF  66.</a:t>
                      </a:r>
                    </a:p>
                    <a:p>
                      <a:r>
                        <a:rPr lang="es-MX" dirty="0" smtClean="0"/>
                        <a:t>B) Pacientes con diagnóstico de diabetes mellitus tipo 2, de sexo masculino y femenino  de entre 40 y 70 años de edad con complicaciones crónicas (Retinopatía, Neuropatía, Nefropatía Diabética, Pie diabético) adscritos a la UMF 66.</a:t>
                      </a:r>
                    </a:p>
                    <a:p>
                      <a:r>
                        <a:rPr lang="es-MX" dirty="0" smtClean="0"/>
                        <a:t>C) Pacientes  de la consulta externa  que acudan acompañados de  su cuidador principal.</a:t>
                      </a:r>
                    </a:p>
                    <a:p>
                      <a:r>
                        <a:rPr lang="es-MX" dirty="0" smtClean="0"/>
                        <a:t>D) Pacientes que como requisito mínimo, sepan leer y escribir </a:t>
                      </a:r>
                    </a:p>
                    <a:p>
                      <a:r>
                        <a:rPr lang="es-MX" dirty="0" smtClean="0"/>
                        <a:t>E)  Pacientes que acepten participar en el estudio junto con su cuidador principal</a:t>
                      </a:r>
                    </a:p>
                  </a:txBody>
                  <a:tcPr/>
                </a:tc>
              </a:tr>
              <a:tr h="1283540">
                <a:tc>
                  <a:txBody>
                    <a:bodyPr/>
                    <a:lstStyle/>
                    <a:p>
                      <a:r>
                        <a:rPr lang="es-MX" dirty="0" smtClean="0"/>
                        <a:t>Criterios de Exclusión:</a:t>
                      </a:r>
                    </a:p>
                    <a:p>
                      <a:r>
                        <a:rPr lang="es-MX" dirty="0" smtClean="0"/>
                        <a:t>A)	Pacientes que cursen  con Deterioro cognoscitivo.</a:t>
                      </a:r>
                    </a:p>
                    <a:p>
                      <a:r>
                        <a:rPr lang="es-MX" dirty="0" smtClean="0"/>
                        <a:t>B)	Pacientes que cursen con alguna discapacidad física no secundaria a complicaciones crónicas de la Diabetes Mellitus 2.</a:t>
                      </a:r>
                    </a:p>
                  </a:txBody>
                  <a:tcPr/>
                </a:tc>
              </a:tr>
              <a:tr h="1042876">
                <a:tc>
                  <a:txBody>
                    <a:bodyPr/>
                    <a:lstStyle/>
                    <a:p>
                      <a:r>
                        <a:rPr lang="es-MX" dirty="0" smtClean="0"/>
                        <a:t>Criterios de Eliminación:</a:t>
                      </a:r>
                    </a:p>
                    <a:p>
                      <a:r>
                        <a:rPr lang="es-MX" dirty="0" smtClean="0"/>
                        <a:t> A) Pacientes que no llenen el formato de encuesta de manera adecuada </a:t>
                      </a:r>
                      <a:r>
                        <a:rPr lang="es-MX" dirty="0" err="1" smtClean="0"/>
                        <a:t>ó</a:t>
                      </a:r>
                      <a:r>
                        <a:rPr lang="es-MX" dirty="0" smtClean="0"/>
                        <a:t> encuestas incompletas.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01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573869"/>
              </p:ext>
            </p:extLst>
          </p:nvPr>
        </p:nvGraphicFramePr>
        <p:xfrm>
          <a:off x="1042988" y="2324100"/>
          <a:ext cx="677703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03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 de trabajo</a:t>
                      </a:r>
                      <a:endParaRPr lang="es-MX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En base al tamaño de muestra calculado  previamente se captarán a pacientes diabéticos portadores de complicaciones crónicas tomando una muestra representativa de cada consultorio de la UMF N.66  Xalapa, Veracruz, durante el periodo comprendido de Enero 2014 a mayo 2014.</a:t>
                      </a:r>
                    </a:p>
                    <a:p>
                      <a:r>
                        <a:rPr lang="es-MX" dirty="0" smtClean="0"/>
                        <a:t>La investigación se realizará luego de contar con el consentimiento consciente, libre e informado de las personas (usuarios de los servicios) en un estado físico, psíquico y jurídico compatible con su derecho de elegir. </a:t>
                      </a:r>
                      <a:r>
                        <a:rPr lang="es-MX" baseline="0" dirty="0" smtClean="0"/>
                        <a:t> Se les aplicara los siguientes test </a:t>
                      </a:r>
                      <a:r>
                        <a:rPr lang="es-MX" baseline="0" dirty="0" err="1" smtClean="0"/>
                        <a:t>Zarit</a:t>
                      </a:r>
                      <a:r>
                        <a:rPr lang="es-MX" baseline="0" dirty="0" smtClean="0"/>
                        <a:t> y BARTHEL posteriormente los resultados se vaciaran en programa Excel para su futuro análisis estadístico</a:t>
                      </a:r>
                      <a:endParaRPr lang="es-MX" dirty="0"/>
                    </a:p>
                  </a:txBody>
                  <a:tcPr marL="75300" marR="75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72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dirty="0" smtClean="0"/>
              <a:t>RECURSOS:</a:t>
            </a:r>
          </a:p>
          <a:p>
            <a:r>
              <a:rPr lang="es-MX" dirty="0" smtClean="0"/>
              <a:t>A) HUMANOS: </a:t>
            </a:r>
          </a:p>
          <a:p>
            <a:r>
              <a:rPr lang="es-MX" dirty="0" smtClean="0"/>
              <a:t>Investigador: Dr. Yasser  Morgado Huesca.</a:t>
            </a:r>
          </a:p>
          <a:p>
            <a:r>
              <a:rPr lang="es-MX" dirty="0" smtClean="0"/>
              <a:t>-Residente de Primer Año de Medicina Familiar. </a:t>
            </a:r>
          </a:p>
          <a:p>
            <a:r>
              <a:rPr lang="es-MX" dirty="0" smtClean="0"/>
              <a:t>-Asesor Metodológico: Dra. Guadalupe Colorado Lozada (Médico Familiar)</a:t>
            </a:r>
          </a:p>
          <a:p>
            <a:r>
              <a:rPr lang="es-MX" dirty="0" smtClean="0"/>
              <a:t>-Asesor Estadístico.</a:t>
            </a:r>
          </a:p>
          <a:p>
            <a:r>
              <a:rPr lang="es-MX" dirty="0" smtClean="0"/>
              <a:t>-Asesor Clínico.</a:t>
            </a:r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FÍSICOS:</a:t>
            </a:r>
          </a:p>
          <a:p>
            <a:r>
              <a:rPr lang="es-MX" dirty="0" smtClean="0"/>
              <a:t>-Área Física: Salas de espera de Consulta Externa de UMF 66.</a:t>
            </a:r>
          </a:p>
          <a:p>
            <a:r>
              <a:rPr lang="es-MX" dirty="0" smtClean="0"/>
              <a:t>-Instrumento de Medición: </a:t>
            </a:r>
            <a:r>
              <a:rPr lang="es-MX" dirty="0" err="1" smtClean="0"/>
              <a:t>Estadímetro</a:t>
            </a:r>
            <a:r>
              <a:rPr lang="es-MX" dirty="0" smtClean="0"/>
              <a:t>.</a:t>
            </a:r>
          </a:p>
          <a:p>
            <a:r>
              <a:rPr lang="es-MX" dirty="0" smtClean="0"/>
              <a:t>-Formatos de Recolección de datos: - Cuestionarios</a:t>
            </a:r>
          </a:p>
          <a:p>
            <a:r>
              <a:rPr lang="es-MX" dirty="0" smtClean="0"/>
              <a:t>                                                                 - Listas (Agenda de citas en expediente</a:t>
            </a:r>
          </a:p>
          <a:p>
            <a:r>
              <a:rPr lang="es-MX" dirty="0" smtClean="0"/>
              <a:t>                                                                   Electrónico).</a:t>
            </a:r>
          </a:p>
          <a:p>
            <a:r>
              <a:rPr lang="es-MX" dirty="0" smtClean="0"/>
              <a:t>                                                                 -Papelería en General.</a:t>
            </a:r>
          </a:p>
          <a:p>
            <a:r>
              <a:rPr lang="es-MX" dirty="0" smtClean="0"/>
              <a:t>-Financieros: -Serán proporcionados por el investigador principal.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147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ETICA: </a:t>
            </a:r>
          </a:p>
          <a:p>
            <a:r>
              <a:rPr lang="es-MX" dirty="0" smtClean="0"/>
              <a:t>De acuerdo a lo establecido en el Artículo 17 de la ley General de Salud: </a:t>
            </a:r>
          </a:p>
          <a:p>
            <a:r>
              <a:rPr lang="es-MX" dirty="0" smtClean="0"/>
              <a:t>Se considera como riesgo de la investigación a la probabilidad de que el sujeto de investigación sufra algún daño como consecuencia inmediata o tardía del estudio. Para efectos de este Reglamento, las investigaciones  a desarrollar se clasifican como:</a:t>
            </a:r>
          </a:p>
          <a:p>
            <a:endParaRPr lang="es-MX" dirty="0" smtClean="0"/>
          </a:p>
          <a:p>
            <a:r>
              <a:rPr lang="es-MX" dirty="0" smtClean="0"/>
              <a:t>I.	Investigación sin riesgo: Son estudios que emplean técnicas y métodos de investigación documental retrospectivos y aquéllos en los que no se realiza ninguna intervención o modificación intencionada en las variables fisiológicas, psicológicas y sociales de los individuos que participan en el estudio, entre los que se consideran: cuestionarios, entrevistas, revisión de expedientes clínicos y otros, en los que no se le identifique ni se traten aspectos sensitivos de su conducta.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971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739</Words>
  <Application>Microsoft Office PowerPoint</Application>
  <PresentationFormat>Presentación en pantalla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SOBRECARGA DEL  CUIDADOR PRINCIPAL  EN RELACIÓN A LA  DEPEDENCIA FÍSICA DEL PACIENTE CON DIABETES MELLITUS TIPO 2 CON COMPLICACIONES CRÓNICAS ADSCRITOS A LA UMF No. 66.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SOBRECARGA DEL  CUIDADOR PRINCIPAL  EN RELACIÓN A LA  DEPEDENCIA FÍSICA DEL PACIENTE CON DIABETES MELLITUS TIPO 2 CON COMPLICACIONES CRÓNICAS ADSCRITOS A LA UMF No. 66.</dc:title>
  <dc:creator>210-3016</dc:creator>
  <cp:lastModifiedBy>210-3016</cp:lastModifiedBy>
  <cp:revision>3</cp:revision>
  <dcterms:created xsi:type="dcterms:W3CDTF">2014-02-01T00:26:42Z</dcterms:created>
  <dcterms:modified xsi:type="dcterms:W3CDTF">2014-02-01T00:49:52Z</dcterms:modified>
</cp:coreProperties>
</file>