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71" r:id="rId3"/>
    <p:sldId id="273" r:id="rId4"/>
    <p:sldId id="275" r:id="rId5"/>
    <p:sldId id="277" r:id="rId6"/>
    <p:sldId id="280" r:id="rId7"/>
    <p:sldId id="281" r:id="rId8"/>
    <p:sldId id="284" r:id="rId9"/>
    <p:sldId id="287"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D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1195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DB26D-4D9D-4961-BA6B-B4D01530134E}" type="datetimeFigureOut">
              <a:rPr lang="es-MX" smtClean="0"/>
              <a:pPr/>
              <a:t>27/02/2014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F78307-E7AB-4FB9-9D0E-DDBDA754C372}" type="slidenum">
              <a:rPr lang="es-MX" smtClean="0"/>
              <a:pPr/>
              <a:t>‹Nº›</a:t>
            </a:fld>
            <a:endParaRPr lang="es-MX"/>
          </a:p>
        </p:txBody>
      </p:sp>
    </p:spTree>
    <p:extLst>
      <p:ext uri="{BB962C8B-B14F-4D97-AF65-F5344CB8AC3E}">
        <p14:creationId xmlns:p14="http://schemas.microsoft.com/office/powerpoint/2010/main" xmlns="" val="3142133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DF78307-E7AB-4FB9-9D0E-DDBDA754C372}" type="slidenum">
              <a:rPr lang="es-MX" smtClean="0"/>
              <a:pPr/>
              <a:t>8</a:t>
            </a:fld>
            <a:endParaRPr lang="es-MX"/>
          </a:p>
        </p:txBody>
      </p:sp>
    </p:spTree>
    <p:extLst>
      <p:ext uri="{BB962C8B-B14F-4D97-AF65-F5344CB8AC3E}">
        <p14:creationId xmlns:p14="http://schemas.microsoft.com/office/powerpoint/2010/main" xmlns="" val="154524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B4D51354-4DAB-42D1-9CD7-0A7187B25DB1}" type="datetimeFigureOut">
              <a:rPr lang="es-MX" smtClean="0"/>
              <a:pPr/>
              <a:t>27/02/2014</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3D41FF5-5EE0-4A84-866F-FBBCCF9D9AE2}"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4D51354-4DAB-42D1-9CD7-0A7187B25DB1}" type="datetimeFigureOut">
              <a:rPr lang="es-MX" smtClean="0"/>
              <a:pPr/>
              <a:t>27/02/2014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3D41FF5-5EE0-4A84-866F-FBBCCF9D9AE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4D51354-4DAB-42D1-9CD7-0A7187B25DB1}" type="datetimeFigureOut">
              <a:rPr lang="es-MX" smtClean="0"/>
              <a:pPr/>
              <a:t>27/02/2014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3D41FF5-5EE0-4A84-866F-FBBCCF9D9AE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B4D51354-4DAB-42D1-9CD7-0A7187B25DB1}" type="datetimeFigureOut">
              <a:rPr lang="es-MX" smtClean="0"/>
              <a:pPr/>
              <a:t>27/02/2014</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33D41FF5-5EE0-4A84-866F-FBBCCF9D9AE2}"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B4D51354-4DAB-42D1-9CD7-0A7187B25DB1}" type="datetimeFigureOut">
              <a:rPr lang="es-MX" smtClean="0"/>
              <a:pPr/>
              <a:t>27/02/2014</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33D41FF5-5EE0-4A84-866F-FBBCCF9D9AE2}" type="slidenum">
              <a:rPr lang="es-MX" smtClean="0"/>
              <a:pPr/>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B4D51354-4DAB-42D1-9CD7-0A7187B25DB1}" type="datetimeFigureOut">
              <a:rPr lang="es-MX" smtClean="0"/>
              <a:pPr/>
              <a:t>27/02/2014</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33D41FF5-5EE0-4A84-866F-FBBCCF9D9AE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B4D51354-4DAB-42D1-9CD7-0A7187B25DB1}" type="datetimeFigureOut">
              <a:rPr lang="es-MX" smtClean="0"/>
              <a:pPr/>
              <a:t>27/02/2014</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33D41FF5-5EE0-4A84-866F-FBBCCF9D9AE2}"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4D51354-4DAB-42D1-9CD7-0A7187B25DB1}" type="datetimeFigureOut">
              <a:rPr lang="es-MX" smtClean="0"/>
              <a:pPr/>
              <a:t>27/02/2014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3D41FF5-5EE0-4A84-866F-FBBCCF9D9AE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B4D51354-4DAB-42D1-9CD7-0A7187B25DB1}" type="datetimeFigureOut">
              <a:rPr lang="es-MX" smtClean="0"/>
              <a:pPr/>
              <a:t>27/02/2014</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33D41FF5-5EE0-4A84-866F-FBBCCF9D9AE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B4D51354-4DAB-42D1-9CD7-0A7187B25DB1}" type="datetimeFigureOut">
              <a:rPr lang="es-MX" smtClean="0"/>
              <a:pPr/>
              <a:t>27/02/2014</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33D41FF5-5EE0-4A84-866F-FBBCCF9D9AE2}"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B4D51354-4DAB-42D1-9CD7-0A7187B25DB1}" type="datetimeFigureOut">
              <a:rPr lang="es-MX" smtClean="0"/>
              <a:pPr/>
              <a:t>27/02/2014</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33D41FF5-5EE0-4A84-866F-FBBCCF9D9AE2}"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D51354-4DAB-42D1-9CD7-0A7187B25DB1}" type="datetimeFigureOut">
              <a:rPr lang="es-MX" smtClean="0"/>
              <a:pPr/>
              <a:t>27/02/2014</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3D41FF5-5EE0-4A84-866F-FBBCCF9D9AE2}"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ki/B%C3%A9lgica" TargetMode="External"/><Relationship Id="rId2" Type="http://schemas.openxmlformats.org/officeDocument/2006/relationships/hyperlink" Target="http://es.wikipedia.org/wiki/Talla_(estatura)" TargetMode="External"/><Relationship Id="rId1" Type="http://schemas.openxmlformats.org/officeDocument/2006/relationships/slideLayout" Target="../slideLayouts/slideLayout6.xml"/><Relationship Id="rId4" Type="http://schemas.openxmlformats.org/officeDocument/2006/relationships/hyperlink" Target="http://es.wikipedia.org/wiki/Lambert_Adolphe_Jacques_Qu%C3%A9telet"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MX" sz="3200" b="1" dirty="0" smtClean="0">
                <a:effectLst>
                  <a:outerShdw blurRad="38100" dist="38100" dir="2700000" algn="tl">
                    <a:srgbClr val="000000">
                      <a:alpha val="43137"/>
                    </a:srgbClr>
                  </a:outerShdw>
                </a:effectLst>
              </a:rPr>
              <a:t>ENFERMEDAD ARTERIAL PERIFÉRICA EN PACIENTES  CON Y SIN DIABETES ADSCRITOS A LA UMF 66 </a:t>
            </a:r>
            <a:endParaRPr lang="es-MX" sz="3200"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683568" y="2924944"/>
            <a:ext cx="8062912" cy="1752600"/>
          </a:xfrm>
        </p:spPr>
        <p:txBody>
          <a:bodyPr>
            <a:normAutofit fontScale="62500" lnSpcReduction="20000"/>
          </a:bodyPr>
          <a:lstStyle/>
          <a:p>
            <a:pPr algn="r"/>
            <a:r>
              <a:rPr lang="es-MX" b="1" dirty="0" smtClean="0">
                <a:solidFill>
                  <a:schemeClr val="tx1"/>
                </a:solidFill>
                <a:effectLst>
                  <a:outerShdw blurRad="38100" dist="38100" dir="2700000" algn="tl">
                    <a:srgbClr val="000000">
                      <a:alpha val="43137"/>
                    </a:srgbClr>
                  </a:outerShdw>
                </a:effectLst>
              </a:rPr>
              <a:t>INVESTIGADOR: DR. VÍCTOR MANUEL HERNÁNDEZ SALAZAR R1MF</a:t>
            </a:r>
          </a:p>
          <a:p>
            <a:pPr algn="r"/>
            <a:r>
              <a:rPr lang="es-MX" b="1" dirty="0" smtClean="0">
                <a:solidFill>
                  <a:schemeClr val="tx1"/>
                </a:solidFill>
                <a:effectLst>
                  <a:outerShdw blurRad="38100" dist="38100" dir="2700000" algn="tl">
                    <a:srgbClr val="000000">
                      <a:alpha val="43137"/>
                    </a:srgbClr>
                  </a:outerShdw>
                </a:effectLst>
              </a:rPr>
              <a:t>Email: Drvicdazir@hotmail.com</a:t>
            </a:r>
          </a:p>
          <a:p>
            <a:pPr algn="r"/>
            <a:endParaRPr lang="es-MX" b="1" dirty="0" smtClean="0">
              <a:solidFill>
                <a:schemeClr val="tx1"/>
              </a:solidFill>
              <a:effectLst>
                <a:outerShdw blurRad="38100" dist="38100" dir="2700000" algn="tl">
                  <a:srgbClr val="000000">
                    <a:alpha val="43137"/>
                  </a:srgbClr>
                </a:outerShdw>
              </a:effectLst>
            </a:endParaRPr>
          </a:p>
          <a:p>
            <a:pPr algn="r"/>
            <a:r>
              <a:rPr lang="es-MX" b="1" dirty="0" smtClean="0">
                <a:solidFill>
                  <a:schemeClr val="tx1"/>
                </a:solidFill>
                <a:effectLst>
                  <a:outerShdw blurRad="38100" dist="38100" dir="2700000" algn="tl">
                    <a:srgbClr val="000000">
                      <a:alpha val="43137"/>
                    </a:srgbClr>
                  </a:outerShdw>
                </a:effectLst>
              </a:rPr>
              <a:t>ASESOR METODOLOGICO: DRA. ROSALBA MENDOZA RIVERA</a:t>
            </a:r>
          </a:p>
          <a:p>
            <a:pPr algn="r"/>
            <a:r>
              <a:rPr lang="es-MX" b="1" dirty="0" smtClean="0">
                <a:solidFill>
                  <a:schemeClr val="tx1"/>
                </a:solidFill>
                <a:effectLst>
                  <a:outerShdw blurRad="38100" dist="38100" dir="2700000" algn="tl">
                    <a:srgbClr val="000000">
                      <a:alpha val="43137"/>
                    </a:srgbClr>
                  </a:outerShdw>
                </a:effectLst>
              </a:rPr>
              <a:t>Email: ross1403@yahoo.com</a:t>
            </a:r>
          </a:p>
          <a:p>
            <a:pPr algn="r"/>
            <a:r>
              <a:rPr lang="es-MX" b="1" dirty="0" smtClean="0">
                <a:solidFill>
                  <a:schemeClr val="tx1"/>
                </a:solidFill>
                <a:effectLst>
                  <a:outerShdw blurRad="38100" dist="38100" dir="2700000" algn="tl">
                    <a:srgbClr val="000000">
                      <a:alpha val="43137"/>
                    </a:srgbClr>
                  </a:outerShdw>
                </a:effectLst>
              </a:rPr>
              <a:t>Asesor estadístico: José Iván Cobos Díaz </a:t>
            </a:r>
          </a:p>
          <a:p>
            <a:pPr algn="r"/>
            <a:r>
              <a:rPr lang="es-MX" b="1" dirty="0" smtClean="0">
                <a:solidFill>
                  <a:schemeClr val="tx1"/>
                </a:solidFill>
                <a:effectLst>
                  <a:outerShdw blurRad="38100" dist="38100" dir="2700000" algn="tl">
                    <a:srgbClr val="000000">
                      <a:alpha val="43137"/>
                    </a:srgbClr>
                  </a:outerShdw>
                </a:effectLst>
              </a:rPr>
              <a:t>Email: JICD24@hotmail.com</a:t>
            </a:r>
          </a:p>
          <a:p>
            <a:pPr algn="r"/>
            <a:endParaRPr lang="es-MX" dirty="0">
              <a:solidFill>
                <a:schemeClr val="tx1"/>
              </a:solidFill>
            </a:endParaRPr>
          </a:p>
        </p:txBody>
      </p:sp>
    </p:spTree>
    <p:extLst>
      <p:ext uri="{BB962C8B-B14F-4D97-AF65-F5344CB8AC3E}">
        <p14:creationId xmlns:p14="http://schemas.microsoft.com/office/powerpoint/2010/main" xmlns="" val="1769447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b="1" dirty="0" smtClean="0"/>
              <a:t>JUSTIFICACIÓN</a:t>
            </a:r>
            <a:endParaRPr lang="es-MX" sz="4000" b="1" dirty="0"/>
          </a:p>
        </p:txBody>
      </p:sp>
      <p:sp>
        <p:nvSpPr>
          <p:cNvPr id="3" name="2 Marcador de contenido"/>
          <p:cNvSpPr>
            <a:spLocks noGrp="1"/>
          </p:cNvSpPr>
          <p:nvPr>
            <p:ph idx="1"/>
          </p:nvPr>
        </p:nvSpPr>
        <p:spPr>
          <a:xfrm>
            <a:off x="457200" y="1882808"/>
            <a:ext cx="8229600" cy="2050248"/>
          </a:xfrm>
        </p:spPr>
        <p:txBody>
          <a:bodyPr>
            <a:normAutofit/>
          </a:bodyPr>
          <a:lstStyle/>
          <a:p>
            <a:pPr algn="just"/>
            <a:r>
              <a:rPr lang="es-MX" sz="1800" dirty="0"/>
              <a:t>La EAP es una patología que suele presentarse de forma silente en los estadios iniciales con lo cual se retrasa el diagnóstico oportuno y la limitación del daño. Debido a las repercusiones  que genera en los pacientes que la padecen, es importante su búsqueda intencionada. En la UMF 66 no se cuentan con estadísticas al respecto siendo importante la realización de esta  investigación..</a:t>
            </a:r>
          </a:p>
        </p:txBody>
      </p:sp>
      <p:sp>
        <p:nvSpPr>
          <p:cNvPr id="4" name="3 Rectángulo"/>
          <p:cNvSpPr/>
          <p:nvPr/>
        </p:nvSpPr>
        <p:spPr>
          <a:xfrm>
            <a:off x="827584" y="4509119"/>
            <a:ext cx="7776864" cy="1532727"/>
          </a:xfrm>
          <a:prstGeom prst="rect">
            <a:avLst/>
          </a:prstGeom>
        </p:spPr>
        <p:txBody>
          <a:bodyPr wrap="square">
            <a:spAutoFit/>
          </a:bodyPr>
          <a:lstStyle/>
          <a:p>
            <a:pPr marL="448056" lvl="0" indent="-384048" algn="just">
              <a:spcBef>
                <a:spcPct val="20000"/>
              </a:spcBef>
              <a:buClr>
                <a:srgbClr val="AD0101"/>
              </a:buClr>
              <a:buSzPct val="80000"/>
              <a:buFont typeface="Wingdings 2"/>
              <a:buChar char=""/>
            </a:pPr>
            <a:r>
              <a:rPr lang="es-MX" dirty="0" smtClean="0">
                <a:solidFill>
                  <a:prstClr val="white"/>
                </a:solidFill>
              </a:rPr>
              <a:t> PLANTEAMIENTO DEL PROBLEMA</a:t>
            </a:r>
          </a:p>
          <a:p>
            <a:pPr marL="448056" lvl="0" indent="-384048" algn="just">
              <a:spcBef>
                <a:spcPct val="20000"/>
              </a:spcBef>
              <a:buClr>
                <a:srgbClr val="AD0101"/>
              </a:buClr>
              <a:buSzPct val="80000"/>
              <a:buFont typeface="Wingdings 2"/>
              <a:buChar char=""/>
            </a:pPr>
            <a:r>
              <a:rPr lang="es-MX" dirty="0" smtClean="0">
                <a:solidFill>
                  <a:prstClr val="white"/>
                </a:solidFill>
              </a:rPr>
              <a:t>Cuáles </a:t>
            </a:r>
            <a:r>
              <a:rPr lang="es-MX" dirty="0">
                <a:solidFill>
                  <a:prstClr val="white"/>
                </a:solidFill>
              </a:rPr>
              <a:t>son las características clínicas y epidemiológicas de los pacientes con enfermedad arterial periférica con y sin diabetes mellitus tipo 2  adscritos a la UMF 66 en el periodo de marzo de 2014- marzo de 2015?</a:t>
            </a:r>
          </a:p>
        </p:txBody>
      </p:sp>
    </p:spTree>
    <p:extLst>
      <p:ext uri="{BB962C8B-B14F-4D97-AF65-F5344CB8AC3E}">
        <p14:creationId xmlns:p14="http://schemas.microsoft.com/office/powerpoint/2010/main" xmlns="" val="2588002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b="1" dirty="0" smtClean="0"/>
              <a:t>HIPOTESIS</a:t>
            </a:r>
            <a:endParaRPr lang="es-MX" sz="4000" b="1" dirty="0"/>
          </a:p>
        </p:txBody>
      </p:sp>
      <p:sp>
        <p:nvSpPr>
          <p:cNvPr id="3" name="2 Marcador de contenido"/>
          <p:cNvSpPr>
            <a:spLocks noGrp="1"/>
          </p:cNvSpPr>
          <p:nvPr>
            <p:ph idx="1"/>
          </p:nvPr>
        </p:nvSpPr>
        <p:spPr>
          <a:xfrm>
            <a:off x="457200" y="1882808"/>
            <a:ext cx="8229600" cy="1330168"/>
          </a:xfrm>
        </p:spPr>
        <p:txBody>
          <a:bodyPr>
            <a:normAutofit/>
          </a:bodyPr>
          <a:lstStyle/>
          <a:p>
            <a:pPr algn="just"/>
            <a:r>
              <a:rPr lang="es-MX" sz="1800" dirty="0" smtClean="0"/>
              <a:t>Los pacientes diabéticos presentan algún grado de EAP  en un 36% y los no diabéticos en 4%;  es más frecuente en el sexo masculino , en los paciente con un IMC mayor a 30,  fumadores en el 30% y asintomática en la tercera parte de la población estudiada.</a:t>
            </a:r>
          </a:p>
          <a:p>
            <a:pPr algn="just"/>
            <a:endParaRPr lang="es-MX" sz="1800" dirty="0"/>
          </a:p>
          <a:p>
            <a:pPr algn="just"/>
            <a:endParaRPr lang="es-MX" sz="1800" dirty="0"/>
          </a:p>
        </p:txBody>
      </p:sp>
      <p:sp>
        <p:nvSpPr>
          <p:cNvPr id="4" name="3 Rectángulo"/>
          <p:cNvSpPr/>
          <p:nvPr/>
        </p:nvSpPr>
        <p:spPr>
          <a:xfrm>
            <a:off x="899592" y="3717032"/>
            <a:ext cx="7992888" cy="1255728"/>
          </a:xfrm>
          <a:prstGeom prst="rect">
            <a:avLst/>
          </a:prstGeom>
        </p:spPr>
        <p:txBody>
          <a:bodyPr wrap="square">
            <a:spAutoFit/>
          </a:bodyPr>
          <a:lstStyle/>
          <a:p>
            <a:pPr marL="448056" lvl="0" indent="-384048" algn="just">
              <a:spcBef>
                <a:spcPct val="20000"/>
              </a:spcBef>
              <a:buClr>
                <a:srgbClr val="AD0101"/>
              </a:buClr>
              <a:buSzPct val="80000"/>
              <a:buFont typeface="Wingdings 2"/>
              <a:buChar char=""/>
            </a:pPr>
            <a:r>
              <a:rPr lang="es-MX" dirty="0" smtClean="0">
                <a:solidFill>
                  <a:prstClr val="white"/>
                </a:solidFill>
              </a:rPr>
              <a:t>OBJETIVO GENERAL</a:t>
            </a:r>
          </a:p>
          <a:p>
            <a:pPr marL="448056" lvl="0" indent="-384048" algn="just">
              <a:spcBef>
                <a:spcPct val="20000"/>
              </a:spcBef>
              <a:buClr>
                <a:srgbClr val="AD0101"/>
              </a:buClr>
              <a:buSzPct val="80000"/>
              <a:buFont typeface="Wingdings 2"/>
              <a:buChar char=""/>
            </a:pPr>
            <a:r>
              <a:rPr lang="es-MX" dirty="0" smtClean="0">
                <a:solidFill>
                  <a:prstClr val="white"/>
                </a:solidFill>
              </a:rPr>
              <a:t>Determinar </a:t>
            </a:r>
            <a:r>
              <a:rPr lang="es-MX" dirty="0">
                <a:solidFill>
                  <a:prstClr val="white"/>
                </a:solidFill>
              </a:rPr>
              <a:t>las características clínicas y epidemiológicas de los pacientes  con Enfermedad vascular periférica con y sin diabetes  adscritos a la UMF 66  en el periodo de marzo- agosto de 2014</a:t>
            </a:r>
          </a:p>
        </p:txBody>
      </p:sp>
    </p:spTree>
    <p:extLst>
      <p:ext uri="{BB962C8B-B14F-4D97-AF65-F5344CB8AC3E}">
        <p14:creationId xmlns:p14="http://schemas.microsoft.com/office/powerpoint/2010/main" xmlns="" val="1172833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xmlns="" val="65027992"/>
              </p:ext>
            </p:extLst>
          </p:nvPr>
        </p:nvGraphicFramePr>
        <p:xfrm>
          <a:off x="467544" y="692696"/>
          <a:ext cx="4104456" cy="4135261"/>
        </p:xfrm>
        <a:graphic>
          <a:graphicData uri="http://schemas.openxmlformats.org/drawingml/2006/table">
            <a:tbl>
              <a:tblPr firstRow="1" bandRow="1">
                <a:tableStyleId>{5C22544A-7EE6-4342-B048-85BDC9FD1C3A}</a:tableStyleId>
              </a:tblPr>
              <a:tblGrid>
                <a:gridCol w="4104456"/>
              </a:tblGrid>
              <a:tr h="784051">
                <a:tc>
                  <a:txBody>
                    <a:bodyPr/>
                    <a:lstStyle/>
                    <a:p>
                      <a:pPr algn="just">
                        <a:lnSpc>
                          <a:spcPct val="115000"/>
                        </a:lnSpc>
                        <a:spcAft>
                          <a:spcPts val="0"/>
                        </a:spcAft>
                      </a:pPr>
                      <a:r>
                        <a:rPr lang="es-MX" sz="1400" dirty="0">
                          <a:effectLst/>
                        </a:rPr>
                        <a:t>OBJETIVOS ESPECÍFICOS:</a:t>
                      </a:r>
                    </a:p>
                    <a:p>
                      <a:pPr algn="just">
                        <a:lnSpc>
                          <a:spcPct val="115000"/>
                        </a:lnSpc>
                        <a:spcAft>
                          <a:spcPts val="0"/>
                        </a:spcAft>
                      </a:pPr>
                      <a:r>
                        <a:rPr lang="es-MX" sz="1400" dirty="0">
                          <a:effectLst/>
                        </a:rPr>
                        <a:t>En pacientes diabéticos y no diabéticos</a:t>
                      </a:r>
                      <a:endParaRPr lang="es-MX" sz="1400" dirty="0">
                        <a:effectLst/>
                        <a:latin typeface="Calibri"/>
                        <a:ea typeface="Calibri"/>
                        <a:cs typeface="Times New Roman"/>
                      </a:endParaRPr>
                    </a:p>
                  </a:txBody>
                  <a:tcPr marL="68580" marR="68580" marT="0" marB="0"/>
                </a:tc>
              </a:tr>
              <a:tr h="304149">
                <a:tc>
                  <a:txBody>
                    <a:bodyPr/>
                    <a:lstStyle/>
                    <a:p>
                      <a:pPr marL="342900" lvl="0" indent="-342900" algn="just">
                        <a:lnSpc>
                          <a:spcPct val="115000"/>
                        </a:lnSpc>
                        <a:spcAft>
                          <a:spcPts val="0"/>
                        </a:spcAft>
                        <a:buFont typeface="Symbol"/>
                        <a:buChar char=""/>
                      </a:pPr>
                      <a:r>
                        <a:rPr lang="es-MX" sz="1400" dirty="0">
                          <a:effectLst/>
                          <a:latin typeface="Calibri"/>
                          <a:ea typeface="Calibri"/>
                          <a:cs typeface="Times New Roman"/>
                        </a:rPr>
                        <a:t>Identificar la frecuencia de presentación de EAP </a:t>
                      </a:r>
                    </a:p>
                  </a:txBody>
                  <a:tcPr marL="68580" marR="68580" marT="0" marB="0"/>
                </a:tc>
              </a:tr>
              <a:tr h="304149">
                <a:tc>
                  <a:txBody>
                    <a:bodyPr/>
                    <a:lstStyle/>
                    <a:p>
                      <a:pPr marL="342900" lvl="0" indent="-342900" algn="just">
                        <a:lnSpc>
                          <a:spcPct val="115000"/>
                        </a:lnSpc>
                        <a:spcAft>
                          <a:spcPts val="0"/>
                        </a:spcAft>
                        <a:buFont typeface="Symbol"/>
                        <a:buChar char=""/>
                      </a:pPr>
                      <a:r>
                        <a:rPr lang="es-MX" sz="1400" dirty="0">
                          <a:effectLst/>
                          <a:latin typeface="Calibri"/>
                          <a:ea typeface="Calibri"/>
                          <a:cs typeface="Times New Roman"/>
                        </a:rPr>
                        <a:t>Determinar las Características sociodemográficas </a:t>
                      </a:r>
                    </a:p>
                  </a:txBody>
                  <a:tcPr marL="68580" marR="68580" marT="0" marB="0"/>
                </a:tc>
              </a:tr>
              <a:tr h="608297">
                <a:tc>
                  <a:txBody>
                    <a:bodyPr/>
                    <a:lstStyle/>
                    <a:p>
                      <a:pPr marL="342900" lvl="0" indent="-342900" algn="just">
                        <a:lnSpc>
                          <a:spcPct val="115000"/>
                        </a:lnSpc>
                        <a:spcAft>
                          <a:spcPts val="0"/>
                        </a:spcAft>
                        <a:buFont typeface="Symbol"/>
                        <a:buChar char=""/>
                      </a:pPr>
                      <a:r>
                        <a:rPr lang="es-MX" sz="1400" dirty="0">
                          <a:effectLst/>
                          <a:latin typeface="Calibri"/>
                          <a:ea typeface="Calibri"/>
                          <a:cs typeface="Times New Roman"/>
                        </a:rPr>
                        <a:t>Determinar las Características clínicas de las extremidades inferiores</a:t>
                      </a:r>
                    </a:p>
                  </a:txBody>
                  <a:tcPr marL="68580" marR="68580" marT="0" marB="0"/>
                </a:tc>
              </a:tr>
              <a:tr h="304149">
                <a:tc>
                  <a:txBody>
                    <a:bodyPr/>
                    <a:lstStyle/>
                    <a:p>
                      <a:pPr marL="342900" lvl="0" indent="-342900" algn="just">
                        <a:lnSpc>
                          <a:spcPct val="115000"/>
                        </a:lnSpc>
                        <a:spcAft>
                          <a:spcPts val="0"/>
                        </a:spcAft>
                        <a:buFont typeface="Symbol"/>
                        <a:buChar char=""/>
                      </a:pPr>
                      <a:r>
                        <a:rPr lang="es-MX" sz="1400" dirty="0">
                          <a:effectLst/>
                          <a:latin typeface="Calibri"/>
                          <a:ea typeface="Calibri"/>
                          <a:cs typeface="Times New Roman"/>
                        </a:rPr>
                        <a:t>Determinar el Grado de insuficiencia arterial </a:t>
                      </a:r>
                    </a:p>
                  </a:txBody>
                  <a:tcPr marL="68580" marR="68580" marT="0" marB="0"/>
                </a:tc>
              </a:tr>
              <a:tr h="304149">
                <a:tc>
                  <a:txBody>
                    <a:bodyPr/>
                    <a:lstStyle/>
                    <a:p>
                      <a:pPr marL="342900" lvl="0" indent="-342900" algn="just">
                        <a:lnSpc>
                          <a:spcPct val="115000"/>
                        </a:lnSpc>
                        <a:spcAft>
                          <a:spcPts val="0"/>
                        </a:spcAft>
                        <a:buFont typeface="Symbol"/>
                        <a:buChar char=""/>
                      </a:pPr>
                      <a:r>
                        <a:rPr lang="es-MX" sz="1400" dirty="0">
                          <a:effectLst/>
                          <a:latin typeface="Calibri"/>
                          <a:ea typeface="Calibri"/>
                          <a:cs typeface="Times New Roman"/>
                        </a:rPr>
                        <a:t>Determinar en el grupo de diabéticos las cifras de glucosa</a:t>
                      </a:r>
                    </a:p>
                  </a:txBody>
                  <a:tcPr marL="68580" marR="68580" marT="0" marB="0"/>
                </a:tc>
              </a:tr>
              <a:tr h="608297">
                <a:tc>
                  <a:txBody>
                    <a:bodyPr/>
                    <a:lstStyle/>
                    <a:p>
                      <a:pPr marL="342900" lvl="0" indent="-342900" algn="just">
                        <a:lnSpc>
                          <a:spcPct val="115000"/>
                        </a:lnSpc>
                        <a:spcAft>
                          <a:spcPts val="0"/>
                        </a:spcAft>
                        <a:buFont typeface="Symbol"/>
                        <a:buChar char=""/>
                      </a:pPr>
                      <a:r>
                        <a:rPr lang="es-MX" sz="1400" dirty="0">
                          <a:effectLst/>
                          <a:latin typeface="Calibri"/>
                          <a:ea typeface="Calibri"/>
                          <a:cs typeface="Times New Roman"/>
                        </a:rPr>
                        <a:t>Identificar los niveles de colesterol y triglicéridos en ambos grupos</a:t>
                      </a:r>
                    </a:p>
                  </a:txBody>
                  <a:tcPr marL="68580" marR="68580" marT="0" marB="0"/>
                </a:tc>
              </a:tr>
              <a:tr h="304149">
                <a:tc>
                  <a:txBody>
                    <a:bodyPr/>
                    <a:lstStyle/>
                    <a:p>
                      <a:pPr marL="342900" lvl="0" indent="-342900" algn="just">
                        <a:lnSpc>
                          <a:spcPct val="115000"/>
                        </a:lnSpc>
                        <a:spcAft>
                          <a:spcPts val="0"/>
                        </a:spcAft>
                        <a:buFont typeface="Symbol"/>
                        <a:buChar char=""/>
                      </a:pPr>
                      <a:r>
                        <a:rPr lang="es-MX" sz="1400">
                          <a:effectLst/>
                          <a:latin typeface="Calibri"/>
                          <a:ea typeface="Calibri"/>
                          <a:cs typeface="Times New Roman"/>
                        </a:rPr>
                        <a:t>Determinar la frecuencia de pacientes fumadores</a:t>
                      </a:r>
                    </a:p>
                  </a:txBody>
                  <a:tcPr marL="68580" marR="68580" marT="0" marB="0"/>
                </a:tc>
              </a:tr>
              <a:tr h="427292">
                <a:tc>
                  <a:txBody>
                    <a:bodyPr/>
                    <a:lstStyle/>
                    <a:p>
                      <a:pPr marL="342900" lvl="0" indent="-342900" algn="just">
                        <a:lnSpc>
                          <a:spcPct val="115000"/>
                        </a:lnSpc>
                        <a:spcAft>
                          <a:spcPts val="0"/>
                        </a:spcAft>
                        <a:buFont typeface="Symbol"/>
                        <a:buChar char=""/>
                      </a:pPr>
                      <a:r>
                        <a:rPr lang="es-MX" sz="1400" dirty="0">
                          <a:effectLst/>
                          <a:latin typeface="Calibri"/>
                          <a:ea typeface="Calibri"/>
                          <a:cs typeface="Times New Roman"/>
                        </a:rPr>
                        <a:t>Determinar las Características familiares</a:t>
                      </a:r>
                    </a:p>
                  </a:txBody>
                  <a:tcPr marL="68580" marR="68580" marT="0" marB="0"/>
                </a:tc>
              </a:tr>
            </a:tbl>
          </a:graphicData>
        </a:graphic>
      </p:graphicFrame>
      <p:graphicFrame>
        <p:nvGraphicFramePr>
          <p:cNvPr id="4" name="4 Marcador de contenido"/>
          <p:cNvGraphicFramePr>
            <a:graphicFrameLocks/>
          </p:cNvGraphicFramePr>
          <p:nvPr>
            <p:extLst>
              <p:ext uri="{D42A27DB-BD31-4B8C-83A1-F6EECF244321}">
                <p14:modId xmlns:p14="http://schemas.microsoft.com/office/powerpoint/2010/main" xmlns="" val="303892073"/>
              </p:ext>
            </p:extLst>
          </p:nvPr>
        </p:nvGraphicFramePr>
        <p:xfrm>
          <a:off x="4018017" y="4783836"/>
          <a:ext cx="5125983" cy="2074164"/>
        </p:xfrm>
        <a:graphic>
          <a:graphicData uri="http://schemas.openxmlformats.org/drawingml/2006/table">
            <a:tbl>
              <a:tblPr firstRow="1" bandRow="1">
                <a:tableStyleId>{5C22544A-7EE6-4342-B048-85BDC9FD1C3A}</a:tableStyleId>
              </a:tblPr>
              <a:tblGrid>
                <a:gridCol w="1509166"/>
                <a:gridCol w="3616817"/>
              </a:tblGrid>
              <a:tr h="315241">
                <a:tc gridSpan="2">
                  <a:txBody>
                    <a:bodyPr/>
                    <a:lstStyle/>
                    <a:p>
                      <a:pPr algn="ctr">
                        <a:lnSpc>
                          <a:spcPct val="115000"/>
                        </a:lnSpc>
                        <a:spcAft>
                          <a:spcPts val="1000"/>
                        </a:spcAft>
                      </a:pPr>
                      <a:r>
                        <a:rPr lang="es-MX" sz="1400" dirty="0" smtClean="0">
                          <a:effectLst/>
                          <a:latin typeface="+mn-lt"/>
                          <a:ea typeface="Calibri"/>
                          <a:cs typeface="Times New Roman"/>
                        </a:rPr>
                        <a:t>MATERIAL Y MÉTODOS:</a:t>
                      </a:r>
                    </a:p>
                  </a:txBody>
                  <a:tcPr/>
                </a:tc>
                <a:tc hMerge="1">
                  <a:txBody>
                    <a:bodyPr/>
                    <a:lstStyle/>
                    <a:p>
                      <a:endParaRPr lang="es-MX" dirty="0"/>
                    </a:p>
                  </a:txBody>
                  <a:tcPr/>
                </a:tc>
              </a:tr>
              <a:tr h="285286">
                <a:tc>
                  <a:txBody>
                    <a:bodyPr/>
                    <a:lstStyle/>
                    <a:p>
                      <a:r>
                        <a:rPr lang="es-MX" sz="1400" dirty="0" smtClean="0"/>
                        <a:t>DISEÑO: </a:t>
                      </a:r>
                      <a:endParaRPr lang="es-MX" sz="1400" dirty="0"/>
                    </a:p>
                  </a:txBody>
                  <a:tcPr/>
                </a:tc>
                <a:tc>
                  <a:txBody>
                    <a:bodyPr/>
                    <a:lstStyle/>
                    <a:p>
                      <a:r>
                        <a:rPr lang="es-MX" sz="1400" dirty="0" smtClean="0"/>
                        <a:t>Encuesta comparativa prospectiva</a:t>
                      </a:r>
                    </a:p>
                  </a:txBody>
                  <a:tcPr/>
                </a:tc>
              </a:tr>
              <a:tr h="285286">
                <a:tc>
                  <a:txBody>
                    <a:bodyPr/>
                    <a:lstStyle/>
                    <a:p>
                      <a:r>
                        <a:rPr lang="es-MX" sz="1400" dirty="0" smtClean="0"/>
                        <a:t>TIEMPO: </a:t>
                      </a:r>
                      <a:endParaRPr lang="es-MX" sz="1400" dirty="0"/>
                    </a:p>
                  </a:txBody>
                  <a:tcPr/>
                </a:tc>
                <a:tc>
                  <a:txBody>
                    <a:bodyPr/>
                    <a:lstStyle/>
                    <a:p>
                      <a:r>
                        <a:rPr lang="es-MX" sz="1400" dirty="0" smtClean="0"/>
                        <a:t>marzo 2013 – agosto 2015</a:t>
                      </a:r>
                    </a:p>
                  </a:txBody>
                  <a:tcPr/>
                </a:tc>
              </a:tr>
              <a:tr h="285286">
                <a:tc>
                  <a:txBody>
                    <a:bodyPr/>
                    <a:lstStyle/>
                    <a:p>
                      <a:r>
                        <a:rPr lang="es-MX" sz="1400" dirty="0" smtClean="0"/>
                        <a:t>LUGAR: </a:t>
                      </a:r>
                      <a:endParaRPr lang="es-MX" sz="1400" dirty="0"/>
                    </a:p>
                  </a:txBody>
                  <a:tcPr/>
                </a:tc>
                <a:tc>
                  <a:txBody>
                    <a:bodyPr/>
                    <a:lstStyle/>
                    <a:p>
                      <a:r>
                        <a:rPr lang="es-MX" sz="1400" dirty="0" smtClean="0"/>
                        <a:t>Unidad médica familiar 66 Xalapa Ver</a:t>
                      </a:r>
                    </a:p>
                  </a:txBody>
                  <a:tcPr/>
                </a:tc>
              </a:tr>
              <a:tr h="484985">
                <a:tc>
                  <a:txBody>
                    <a:bodyPr/>
                    <a:lstStyle/>
                    <a:p>
                      <a:r>
                        <a:rPr lang="es-MX" sz="1400" dirty="0" smtClean="0"/>
                        <a:t>POBLACIÓN: </a:t>
                      </a:r>
                      <a:endParaRPr lang="es-MX" sz="1400" dirty="0"/>
                    </a:p>
                  </a:txBody>
                  <a:tcPr/>
                </a:tc>
                <a:tc>
                  <a:txBody>
                    <a:bodyPr/>
                    <a:lstStyle/>
                    <a:p>
                      <a:r>
                        <a:rPr lang="es-MX" sz="1400" dirty="0" smtClean="0"/>
                        <a:t>Pacientes diabéticos y no diabéticos  adscritos a  la UMF 66 Xalapa Ver.</a:t>
                      </a:r>
                    </a:p>
                  </a:txBody>
                  <a:tcPr/>
                </a:tc>
              </a:tr>
              <a:tr h="285286">
                <a:tc>
                  <a:txBody>
                    <a:bodyPr/>
                    <a:lstStyle/>
                    <a:p>
                      <a:r>
                        <a:rPr lang="es-MX" sz="1400" dirty="0" smtClean="0"/>
                        <a:t>MUESTRA: </a:t>
                      </a:r>
                      <a:endParaRPr lang="es-MX" sz="1400" dirty="0"/>
                    </a:p>
                  </a:txBody>
                  <a:tcPr/>
                </a:tc>
                <a:tc>
                  <a:txBody>
                    <a:bodyPr/>
                    <a:lstStyle/>
                    <a:p>
                      <a:r>
                        <a:rPr lang="es-MX" sz="1400" dirty="0" smtClean="0"/>
                        <a:t>Pendiente calcular</a:t>
                      </a:r>
                    </a:p>
                  </a:txBody>
                  <a:tcPr/>
                </a:tc>
              </a:tr>
            </a:tbl>
          </a:graphicData>
        </a:graphic>
      </p:graphicFrame>
    </p:spTree>
    <p:extLst>
      <p:ext uri="{BB962C8B-B14F-4D97-AF65-F5344CB8AC3E}">
        <p14:creationId xmlns:p14="http://schemas.microsoft.com/office/powerpoint/2010/main" xmlns="" val="3216392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1859064050"/>
              </p:ext>
            </p:extLst>
          </p:nvPr>
        </p:nvGraphicFramePr>
        <p:xfrm>
          <a:off x="179512" y="188640"/>
          <a:ext cx="5112569" cy="4673917"/>
        </p:xfrm>
        <a:graphic>
          <a:graphicData uri="http://schemas.openxmlformats.org/drawingml/2006/table">
            <a:tbl>
              <a:tblPr firstRow="1" bandRow="1">
                <a:tableStyleId>{5C22544A-7EE6-4342-B048-85BDC9FD1C3A}</a:tableStyleId>
              </a:tblPr>
              <a:tblGrid>
                <a:gridCol w="985395"/>
                <a:gridCol w="1881207"/>
                <a:gridCol w="2245967"/>
              </a:tblGrid>
              <a:tr h="228409">
                <a:tc gridSpan="3">
                  <a:txBody>
                    <a:bodyPr/>
                    <a:lstStyle/>
                    <a:p>
                      <a:pPr algn="ctr"/>
                      <a:r>
                        <a:rPr lang="es-MX" sz="1200" dirty="0" smtClean="0"/>
                        <a:t>CRITERIOS DE SELECCIÓN O SELECCIÓN DE LA MUESTRA:</a:t>
                      </a:r>
                      <a:endParaRPr lang="es-MX" sz="1200" dirty="0"/>
                    </a:p>
                  </a:txBody>
                  <a:tcPr/>
                </a:tc>
                <a:tc hMerge="1">
                  <a:txBody>
                    <a:bodyPr/>
                    <a:lstStyle/>
                    <a:p>
                      <a:endParaRPr lang="es-MX" dirty="0"/>
                    </a:p>
                  </a:txBody>
                  <a:tcPr/>
                </a:tc>
                <a:tc hMerge="1">
                  <a:txBody>
                    <a:bodyPr/>
                    <a:lstStyle/>
                    <a:p>
                      <a:endParaRPr lang="es-MX" dirty="0"/>
                    </a:p>
                  </a:txBody>
                  <a:tcPr/>
                </a:tc>
              </a:tr>
              <a:tr h="228409">
                <a:tc>
                  <a:txBody>
                    <a:bodyPr/>
                    <a:lstStyle/>
                    <a:p>
                      <a:pPr>
                        <a:lnSpc>
                          <a:spcPct val="115000"/>
                        </a:lnSpc>
                        <a:spcAft>
                          <a:spcPts val="0"/>
                        </a:spcAft>
                      </a:pPr>
                      <a:r>
                        <a:rPr lang="es-MX" sz="1200" dirty="0">
                          <a:effectLst/>
                          <a:latin typeface="Calibri"/>
                          <a:ea typeface="Calibri"/>
                          <a:cs typeface="Times New Roman"/>
                        </a:rPr>
                        <a:t>criterios</a:t>
                      </a:r>
                    </a:p>
                  </a:txBody>
                  <a:tcPr marL="68580" marR="68580" marT="0" marB="0"/>
                </a:tc>
                <a:tc>
                  <a:txBody>
                    <a:bodyPr/>
                    <a:lstStyle/>
                    <a:p>
                      <a:pPr>
                        <a:lnSpc>
                          <a:spcPct val="115000"/>
                        </a:lnSpc>
                        <a:spcAft>
                          <a:spcPts val="0"/>
                        </a:spcAft>
                      </a:pPr>
                      <a:r>
                        <a:rPr lang="es-MX" sz="1200" dirty="0">
                          <a:effectLst/>
                          <a:latin typeface="Calibri"/>
                          <a:ea typeface="Calibri"/>
                          <a:cs typeface="Times New Roman"/>
                        </a:rPr>
                        <a:t>Población diabética</a:t>
                      </a:r>
                    </a:p>
                  </a:txBody>
                  <a:tcPr marL="68580" marR="68580" marT="0" marB="0"/>
                </a:tc>
                <a:tc>
                  <a:txBody>
                    <a:bodyPr/>
                    <a:lstStyle/>
                    <a:p>
                      <a:pPr>
                        <a:lnSpc>
                          <a:spcPct val="115000"/>
                        </a:lnSpc>
                        <a:spcAft>
                          <a:spcPts val="0"/>
                        </a:spcAft>
                      </a:pPr>
                      <a:r>
                        <a:rPr lang="es-MX" sz="1200" dirty="0">
                          <a:effectLst/>
                          <a:latin typeface="Calibri"/>
                          <a:ea typeface="Calibri"/>
                          <a:cs typeface="Times New Roman"/>
                        </a:rPr>
                        <a:t>Población no diabética</a:t>
                      </a:r>
                    </a:p>
                  </a:txBody>
                  <a:tcPr marL="68580" marR="68580" marT="0" marB="0"/>
                </a:tc>
              </a:tr>
              <a:tr h="1727150">
                <a:tc>
                  <a:txBody>
                    <a:bodyPr/>
                    <a:lstStyle/>
                    <a:p>
                      <a:pPr>
                        <a:lnSpc>
                          <a:spcPct val="115000"/>
                        </a:lnSpc>
                        <a:spcAft>
                          <a:spcPts val="0"/>
                        </a:spcAft>
                      </a:pPr>
                      <a:r>
                        <a:rPr lang="es-MX" sz="1400">
                          <a:effectLst/>
                          <a:latin typeface="Calibri"/>
                          <a:ea typeface="Calibri"/>
                          <a:cs typeface="Times New Roman"/>
                        </a:rPr>
                        <a:t>Inclusión</a:t>
                      </a:r>
                    </a:p>
                  </a:txBody>
                  <a:tcPr marL="68580" marR="68580" marT="0" marB="0"/>
                </a:tc>
                <a:tc>
                  <a:txBody>
                    <a:bodyPr/>
                    <a:lstStyle/>
                    <a:p>
                      <a:pPr>
                        <a:lnSpc>
                          <a:spcPct val="115000"/>
                        </a:lnSpc>
                        <a:spcAft>
                          <a:spcPts val="0"/>
                        </a:spcAft>
                      </a:pPr>
                      <a:r>
                        <a:rPr lang="es-MX" sz="1400">
                          <a:effectLst/>
                          <a:latin typeface="Calibri"/>
                          <a:ea typeface="Calibri"/>
                          <a:cs typeface="Times New Roman"/>
                        </a:rPr>
                        <a:t>Hombres y mujeres</a:t>
                      </a:r>
                    </a:p>
                    <a:p>
                      <a:pPr>
                        <a:lnSpc>
                          <a:spcPct val="115000"/>
                        </a:lnSpc>
                        <a:spcAft>
                          <a:spcPts val="0"/>
                        </a:spcAft>
                      </a:pPr>
                      <a:r>
                        <a:rPr lang="es-MX" sz="1400">
                          <a:effectLst/>
                          <a:latin typeface="Calibri"/>
                          <a:ea typeface="Calibri"/>
                          <a:cs typeface="Times New Roman"/>
                        </a:rPr>
                        <a:t>&gt;30 años</a:t>
                      </a:r>
                    </a:p>
                    <a:p>
                      <a:pPr>
                        <a:lnSpc>
                          <a:spcPct val="115000"/>
                        </a:lnSpc>
                        <a:spcAft>
                          <a:spcPts val="0"/>
                        </a:spcAft>
                      </a:pPr>
                      <a:r>
                        <a:rPr lang="es-MX" sz="1400">
                          <a:effectLst/>
                          <a:latin typeface="Calibri"/>
                          <a:ea typeface="Calibri"/>
                          <a:cs typeface="Times New Roman"/>
                        </a:rPr>
                        <a:t>Diagnóstico de DM de 6 meses  en adelante</a:t>
                      </a:r>
                    </a:p>
                    <a:p>
                      <a:pPr>
                        <a:lnSpc>
                          <a:spcPct val="115000"/>
                        </a:lnSpc>
                        <a:spcAft>
                          <a:spcPts val="0"/>
                        </a:spcAft>
                      </a:pPr>
                      <a:r>
                        <a:rPr lang="es-MX" sz="1400">
                          <a:effectLst/>
                          <a:latin typeface="Calibri"/>
                          <a:ea typeface="Calibri"/>
                          <a:cs typeface="Times New Roman"/>
                        </a:rPr>
                        <a:t>Que acepten participar en el estudio</a:t>
                      </a:r>
                    </a:p>
                  </a:txBody>
                  <a:tcPr marL="68580" marR="68580" marT="0" marB="0"/>
                </a:tc>
                <a:tc>
                  <a:txBody>
                    <a:bodyPr/>
                    <a:lstStyle/>
                    <a:p>
                      <a:pPr>
                        <a:lnSpc>
                          <a:spcPct val="115000"/>
                        </a:lnSpc>
                        <a:spcAft>
                          <a:spcPts val="0"/>
                        </a:spcAft>
                      </a:pPr>
                      <a:r>
                        <a:rPr lang="es-MX" sz="1400">
                          <a:effectLst/>
                          <a:latin typeface="Calibri"/>
                          <a:ea typeface="Calibri"/>
                          <a:cs typeface="Times New Roman"/>
                        </a:rPr>
                        <a:t>Hombres y mujeres adscritos a la UMF 66</a:t>
                      </a:r>
                    </a:p>
                    <a:p>
                      <a:pPr>
                        <a:lnSpc>
                          <a:spcPct val="115000"/>
                        </a:lnSpc>
                        <a:spcAft>
                          <a:spcPts val="0"/>
                        </a:spcAft>
                      </a:pPr>
                      <a:r>
                        <a:rPr lang="es-MX" sz="1400">
                          <a:effectLst/>
                          <a:latin typeface="Calibri"/>
                          <a:ea typeface="Calibri"/>
                          <a:cs typeface="Times New Roman"/>
                        </a:rPr>
                        <a:t>&gt;30 años </a:t>
                      </a:r>
                    </a:p>
                    <a:p>
                      <a:pPr>
                        <a:lnSpc>
                          <a:spcPct val="115000"/>
                        </a:lnSpc>
                        <a:spcAft>
                          <a:spcPts val="0"/>
                        </a:spcAft>
                      </a:pPr>
                      <a:r>
                        <a:rPr lang="es-MX" sz="1400">
                          <a:effectLst/>
                          <a:latin typeface="Calibri"/>
                          <a:ea typeface="Calibri"/>
                          <a:cs typeface="Times New Roman"/>
                        </a:rPr>
                        <a:t>Que acepten participar en el estudio</a:t>
                      </a:r>
                    </a:p>
                    <a:p>
                      <a:pPr>
                        <a:lnSpc>
                          <a:spcPct val="115000"/>
                        </a:lnSpc>
                        <a:spcAft>
                          <a:spcPts val="0"/>
                        </a:spcAft>
                      </a:pPr>
                      <a:r>
                        <a:rPr lang="es-MX" sz="1400">
                          <a:effectLst/>
                          <a:latin typeface="Calibri"/>
                          <a:ea typeface="Calibri"/>
                          <a:cs typeface="Times New Roman"/>
                        </a:rPr>
                        <a:t>Que acudan a la CE de medicina familiar por patología diferente a Diabetes</a:t>
                      </a:r>
                    </a:p>
                  </a:txBody>
                  <a:tcPr marL="68580" marR="68580" marT="0" marB="0"/>
                </a:tc>
              </a:tr>
              <a:tr h="1079468">
                <a:tc>
                  <a:txBody>
                    <a:bodyPr/>
                    <a:lstStyle/>
                    <a:p>
                      <a:pPr>
                        <a:lnSpc>
                          <a:spcPct val="115000"/>
                        </a:lnSpc>
                        <a:spcAft>
                          <a:spcPts val="0"/>
                        </a:spcAft>
                      </a:pPr>
                      <a:r>
                        <a:rPr lang="es-MX" sz="1400">
                          <a:effectLst/>
                          <a:latin typeface="Calibri"/>
                          <a:ea typeface="Calibri"/>
                          <a:cs typeface="Times New Roman"/>
                        </a:rPr>
                        <a:t>Exclusión</a:t>
                      </a:r>
                    </a:p>
                  </a:txBody>
                  <a:tcPr marL="68580" marR="68580" marT="0" marB="0"/>
                </a:tc>
                <a:tc>
                  <a:txBody>
                    <a:bodyPr/>
                    <a:lstStyle/>
                    <a:p>
                      <a:pPr>
                        <a:lnSpc>
                          <a:spcPct val="115000"/>
                        </a:lnSpc>
                        <a:spcAft>
                          <a:spcPts val="0"/>
                        </a:spcAft>
                      </a:pPr>
                      <a:r>
                        <a:rPr lang="es-MX" sz="1400">
                          <a:effectLst/>
                          <a:latin typeface="Calibri"/>
                          <a:ea typeface="Calibri"/>
                          <a:cs typeface="Times New Roman"/>
                        </a:rPr>
                        <a:t>Embarazadas</a:t>
                      </a:r>
                    </a:p>
                    <a:p>
                      <a:pPr>
                        <a:lnSpc>
                          <a:spcPct val="115000"/>
                        </a:lnSpc>
                        <a:spcAft>
                          <a:spcPts val="0"/>
                        </a:spcAft>
                      </a:pPr>
                      <a:r>
                        <a:rPr lang="es-MX" sz="1400">
                          <a:effectLst/>
                          <a:latin typeface="Calibri"/>
                          <a:ea typeface="Calibri"/>
                          <a:cs typeface="Times New Roman"/>
                        </a:rPr>
                        <a:t>Diabéticos tipo 1</a:t>
                      </a:r>
                    </a:p>
                    <a:p>
                      <a:pPr>
                        <a:lnSpc>
                          <a:spcPct val="115000"/>
                        </a:lnSpc>
                        <a:spcAft>
                          <a:spcPts val="0"/>
                        </a:spcAft>
                      </a:pPr>
                      <a:r>
                        <a:rPr lang="es-MX" sz="1400">
                          <a:effectLst/>
                          <a:latin typeface="Calibri"/>
                          <a:ea typeface="Calibri"/>
                          <a:cs typeface="Times New Roman"/>
                        </a:rPr>
                        <a:t>Que hayan sufrido amputación de alguna de sus extremidades</a:t>
                      </a:r>
                    </a:p>
                  </a:txBody>
                  <a:tcPr marL="68580" marR="68580" marT="0" marB="0"/>
                </a:tc>
                <a:tc>
                  <a:txBody>
                    <a:bodyPr/>
                    <a:lstStyle/>
                    <a:p>
                      <a:pPr>
                        <a:lnSpc>
                          <a:spcPct val="115000"/>
                        </a:lnSpc>
                        <a:spcAft>
                          <a:spcPts val="0"/>
                        </a:spcAft>
                      </a:pPr>
                      <a:r>
                        <a:rPr lang="es-MX" sz="1400">
                          <a:effectLst/>
                          <a:latin typeface="Calibri"/>
                          <a:ea typeface="Calibri"/>
                          <a:cs typeface="Times New Roman"/>
                        </a:rPr>
                        <a:t>Embarazadas</a:t>
                      </a:r>
                    </a:p>
                    <a:p>
                      <a:pPr>
                        <a:lnSpc>
                          <a:spcPct val="115000"/>
                        </a:lnSpc>
                        <a:spcAft>
                          <a:spcPts val="0"/>
                        </a:spcAft>
                      </a:pPr>
                      <a:r>
                        <a:rPr lang="es-MX" sz="1400">
                          <a:effectLst/>
                          <a:latin typeface="Calibri"/>
                          <a:ea typeface="Calibri"/>
                          <a:cs typeface="Times New Roman"/>
                        </a:rPr>
                        <a:t>Que hayan sufrido amputación de alguna de sus extremidades</a:t>
                      </a:r>
                    </a:p>
                  </a:txBody>
                  <a:tcPr marL="68580" marR="68580" marT="0" marB="0"/>
                </a:tc>
              </a:tr>
              <a:tr h="431787">
                <a:tc>
                  <a:txBody>
                    <a:bodyPr/>
                    <a:lstStyle/>
                    <a:p>
                      <a:pPr>
                        <a:lnSpc>
                          <a:spcPct val="115000"/>
                        </a:lnSpc>
                        <a:spcAft>
                          <a:spcPts val="0"/>
                        </a:spcAft>
                      </a:pPr>
                      <a:r>
                        <a:rPr lang="es-MX" sz="1400" dirty="0">
                          <a:effectLst/>
                          <a:latin typeface="Calibri"/>
                          <a:ea typeface="Calibri"/>
                          <a:cs typeface="Times New Roman"/>
                        </a:rPr>
                        <a:t>Eliminación</a:t>
                      </a:r>
                    </a:p>
                  </a:txBody>
                  <a:tcPr marL="68580" marR="68580" marT="0" marB="0"/>
                </a:tc>
                <a:tc>
                  <a:txBody>
                    <a:bodyPr/>
                    <a:lstStyle/>
                    <a:p>
                      <a:pPr>
                        <a:lnSpc>
                          <a:spcPct val="115000"/>
                        </a:lnSpc>
                        <a:spcAft>
                          <a:spcPts val="0"/>
                        </a:spcAft>
                      </a:pPr>
                      <a:r>
                        <a:rPr lang="es-MX" sz="1400">
                          <a:effectLst/>
                          <a:latin typeface="Calibri"/>
                          <a:ea typeface="Calibri"/>
                          <a:cs typeface="Times New Roman"/>
                        </a:rPr>
                        <a:t>Exploraciones o cuestionarios incompletos</a:t>
                      </a:r>
                    </a:p>
                  </a:txBody>
                  <a:tcPr marL="68580" marR="68580" marT="0" marB="0"/>
                </a:tc>
                <a:tc>
                  <a:txBody>
                    <a:bodyPr/>
                    <a:lstStyle/>
                    <a:p>
                      <a:pPr>
                        <a:lnSpc>
                          <a:spcPct val="115000"/>
                        </a:lnSpc>
                        <a:spcAft>
                          <a:spcPts val="0"/>
                        </a:spcAft>
                      </a:pPr>
                      <a:r>
                        <a:rPr lang="es-MX" sz="1400" dirty="0">
                          <a:effectLst/>
                          <a:latin typeface="Calibri"/>
                          <a:ea typeface="Calibri"/>
                          <a:cs typeface="Times New Roman"/>
                        </a:rPr>
                        <a:t>Exploraciones o cuestionarios incompletos</a:t>
                      </a:r>
                    </a:p>
                  </a:txBody>
                  <a:tcPr marL="68580" marR="68580" marT="0" marB="0"/>
                </a:tc>
              </a:tr>
            </a:tbl>
          </a:graphicData>
        </a:graphic>
      </p:graphicFrame>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89849" y="4365104"/>
            <a:ext cx="4121150" cy="2298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89779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MX"/>
          </a:p>
        </p:txBody>
      </p:sp>
      <p:graphicFrame>
        <p:nvGraphicFramePr>
          <p:cNvPr id="6" name="5 Tabla"/>
          <p:cNvGraphicFramePr>
            <a:graphicFrameLocks noGrp="1"/>
          </p:cNvGraphicFramePr>
          <p:nvPr>
            <p:extLst>
              <p:ext uri="{D42A27DB-BD31-4B8C-83A1-F6EECF244321}">
                <p14:modId xmlns:p14="http://schemas.microsoft.com/office/powerpoint/2010/main" xmlns="" val="983594379"/>
              </p:ext>
            </p:extLst>
          </p:nvPr>
        </p:nvGraphicFramePr>
        <p:xfrm>
          <a:off x="179512" y="332656"/>
          <a:ext cx="8784975" cy="3960440"/>
        </p:xfrm>
        <a:graphic>
          <a:graphicData uri="http://schemas.openxmlformats.org/drawingml/2006/table">
            <a:tbl>
              <a:tblPr firstRow="1" bandRow="1">
                <a:tableStyleId>{5C22544A-7EE6-4342-B048-85BDC9FD1C3A}</a:tableStyleId>
              </a:tblPr>
              <a:tblGrid>
                <a:gridCol w="1088405"/>
                <a:gridCol w="2728019"/>
                <a:gridCol w="2088232"/>
                <a:gridCol w="1440160"/>
                <a:gridCol w="1440159"/>
              </a:tblGrid>
              <a:tr h="520519">
                <a:tc>
                  <a:txBody>
                    <a:bodyPr/>
                    <a:lstStyle/>
                    <a:p>
                      <a:pPr>
                        <a:lnSpc>
                          <a:spcPct val="115000"/>
                        </a:lnSpc>
                        <a:spcAft>
                          <a:spcPts val="1000"/>
                        </a:spcAft>
                      </a:pPr>
                      <a:r>
                        <a:rPr lang="es-MX" sz="1050" b="1" dirty="0">
                          <a:solidFill>
                            <a:srgbClr val="FFFFFF"/>
                          </a:solidFill>
                          <a:effectLst/>
                          <a:latin typeface="Calibri"/>
                          <a:ea typeface="Calibri"/>
                          <a:cs typeface="Times New Roman"/>
                        </a:rPr>
                        <a:t>VARIABLE</a:t>
                      </a:r>
                      <a:endParaRPr lang="es-MX" sz="1050" dirty="0">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a:solidFill>
                            <a:srgbClr val="FFFFFF"/>
                          </a:solidFill>
                          <a:effectLst/>
                          <a:latin typeface="Calibri"/>
                          <a:ea typeface="Calibri"/>
                          <a:cs typeface="Times New Roman"/>
                        </a:rPr>
                        <a:t>DEFINICION CONCEPTUAL</a:t>
                      </a:r>
                      <a:endParaRPr lang="es-MX" sz="1050">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dirty="0">
                          <a:solidFill>
                            <a:srgbClr val="FFFFFF"/>
                          </a:solidFill>
                          <a:effectLst/>
                          <a:latin typeface="Calibri"/>
                          <a:ea typeface="Calibri"/>
                          <a:cs typeface="Times New Roman"/>
                        </a:rPr>
                        <a:t>DEFINICION OPERACIONAL</a:t>
                      </a:r>
                      <a:endParaRPr lang="es-MX" sz="1050" dirty="0">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a:solidFill>
                            <a:srgbClr val="FFFFFF"/>
                          </a:solidFill>
                          <a:effectLst/>
                          <a:latin typeface="Calibri"/>
                          <a:ea typeface="Calibri"/>
                          <a:cs typeface="Times New Roman"/>
                        </a:rPr>
                        <a:t>CATEGORIAS</a:t>
                      </a:r>
                      <a:endParaRPr lang="es-MX" sz="1050">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a:solidFill>
                            <a:srgbClr val="FFFFFF"/>
                          </a:solidFill>
                          <a:effectLst/>
                          <a:latin typeface="Calibri"/>
                          <a:ea typeface="Calibri"/>
                          <a:cs typeface="Times New Roman"/>
                        </a:rPr>
                        <a:t>ESCALA DE MEDICION</a:t>
                      </a:r>
                      <a:endParaRPr lang="es-MX" sz="1050">
                        <a:effectLst/>
                        <a:latin typeface="Calibri"/>
                        <a:ea typeface="Calibri"/>
                        <a:cs typeface="Times New Roman"/>
                      </a:endParaRPr>
                    </a:p>
                  </a:txBody>
                  <a:tcPr marL="68580" marR="68580" marT="0" marB="0"/>
                </a:tc>
              </a:tr>
              <a:tr h="1855745">
                <a:tc>
                  <a:txBody>
                    <a:bodyPr/>
                    <a:lstStyle/>
                    <a:p>
                      <a:pPr>
                        <a:lnSpc>
                          <a:spcPct val="115000"/>
                        </a:lnSpc>
                        <a:spcAft>
                          <a:spcPts val="1000"/>
                        </a:spcAft>
                      </a:pPr>
                      <a:r>
                        <a:rPr lang="es-MX" sz="1050" b="1">
                          <a:solidFill>
                            <a:schemeClr val="bg1">
                              <a:lumMod val="75000"/>
                              <a:lumOff val="25000"/>
                            </a:schemeClr>
                          </a:solidFill>
                          <a:effectLst/>
                          <a:latin typeface="Calibri"/>
                          <a:ea typeface="Calibri"/>
                          <a:cs typeface="Times New Roman"/>
                        </a:rPr>
                        <a:t>SEXO</a:t>
                      </a:r>
                      <a:endParaRPr lang="es-MX" sz="105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dirty="0">
                          <a:effectLst/>
                          <a:latin typeface="Calibri"/>
                          <a:ea typeface="Calibri"/>
                          <a:cs typeface="Times New Roman"/>
                        </a:rPr>
                        <a:t>1 </a:t>
                      </a:r>
                      <a:r>
                        <a:rPr lang="es-MX" sz="1050" dirty="0">
                          <a:effectLst/>
                          <a:latin typeface="Calibri"/>
                          <a:ea typeface="Calibri"/>
                          <a:cs typeface="Times New Roman"/>
                        </a:rPr>
                        <a:t>  Conjunto de características de un animal o una planta por las que se distingue entre individuos machos y hembras que producen células sexuales (o gametos) masculinas o femeninas.</a:t>
                      </a:r>
                    </a:p>
                    <a:p>
                      <a:pPr>
                        <a:lnSpc>
                          <a:spcPct val="115000"/>
                        </a:lnSpc>
                        <a:spcAft>
                          <a:spcPts val="1000"/>
                        </a:spcAft>
                      </a:pPr>
                      <a:r>
                        <a:rPr lang="es-MX" sz="1050" b="1" dirty="0">
                          <a:effectLst/>
                          <a:latin typeface="Calibri"/>
                          <a:ea typeface="Calibri"/>
                          <a:cs typeface="Times New Roman"/>
                        </a:rPr>
                        <a:t>2 </a:t>
                      </a:r>
                      <a:r>
                        <a:rPr lang="es-MX" sz="1050" dirty="0">
                          <a:effectLst/>
                          <a:latin typeface="Calibri"/>
                          <a:ea typeface="Calibri"/>
                          <a:cs typeface="Times New Roman"/>
                        </a:rPr>
                        <a:t>  Conjunto de los individuos de una especie que comparten una de estas dos series de características.</a:t>
                      </a:r>
                    </a:p>
                  </a:txBody>
                  <a:tcPr marL="68580" marR="68580" marT="0" marB="0"/>
                </a:tc>
                <a:tc>
                  <a:txBody>
                    <a:bodyPr/>
                    <a:lstStyle/>
                    <a:p>
                      <a:pPr>
                        <a:lnSpc>
                          <a:spcPct val="115000"/>
                        </a:lnSpc>
                        <a:spcAft>
                          <a:spcPts val="1000"/>
                        </a:spcAft>
                      </a:pPr>
                      <a:r>
                        <a:rPr lang="es-MX" sz="1050">
                          <a:effectLst/>
                          <a:latin typeface="Calibri"/>
                          <a:ea typeface="Calibri"/>
                          <a:cs typeface="Times New Roman"/>
                        </a:rPr>
                        <a:t>Se les preguntará en un cuestionario que llenarán en la primera consulta</a:t>
                      </a:r>
                    </a:p>
                  </a:txBody>
                  <a:tcPr marL="68580" marR="68580" marT="0" marB="0"/>
                </a:tc>
                <a:tc>
                  <a:txBody>
                    <a:bodyPr/>
                    <a:lstStyle/>
                    <a:p>
                      <a:pPr>
                        <a:lnSpc>
                          <a:spcPct val="115000"/>
                        </a:lnSpc>
                        <a:spcAft>
                          <a:spcPts val="1000"/>
                        </a:spcAft>
                      </a:pPr>
                      <a:r>
                        <a:rPr lang="es-MX" sz="1050">
                          <a:effectLst/>
                          <a:latin typeface="Calibri"/>
                          <a:ea typeface="Calibri"/>
                          <a:cs typeface="Times New Roman"/>
                        </a:rPr>
                        <a:t>Masculino</a:t>
                      </a:r>
                    </a:p>
                    <a:p>
                      <a:pPr>
                        <a:lnSpc>
                          <a:spcPct val="115000"/>
                        </a:lnSpc>
                        <a:spcAft>
                          <a:spcPts val="1000"/>
                        </a:spcAft>
                      </a:pPr>
                      <a:r>
                        <a:rPr lang="es-MX" sz="1050">
                          <a:effectLst/>
                          <a:latin typeface="Calibri"/>
                          <a:ea typeface="Calibri"/>
                          <a:cs typeface="Times New Roman"/>
                        </a:rPr>
                        <a:t>Femenino</a:t>
                      </a:r>
                    </a:p>
                  </a:txBody>
                  <a:tcPr marL="68580" marR="68580" marT="0" marB="0"/>
                </a:tc>
                <a:tc>
                  <a:txBody>
                    <a:bodyPr/>
                    <a:lstStyle/>
                    <a:p>
                      <a:pPr>
                        <a:lnSpc>
                          <a:spcPct val="115000"/>
                        </a:lnSpc>
                        <a:spcAft>
                          <a:spcPts val="1000"/>
                        </a:spcAft>
                      </a:pPr>
                      <a:r>
                        <a:rPr lang="es-MX" sz="1050" dirty="0">
                          <a:effectLst/>
                          <a:latin typeface="Calibri"/>
                          <a:ea typeface="Calibri"/>
                          <a:cs typeface="Times New Roman"/>
                        </a:rPr>
                        <a:t>Nominal</a:t>
                      </a:r>
                    </a:p>
                  </a:txBody>
                  <a:tcPr marL="68580" marR="68580" marT="0" marB="0"/>
                </a:tc>
              </a:tr>
              <a:tr h="720080">
                <a:tc>
                  <a:txBody>
                    <a:bodyPr/>
                    <a:lstStyle/>
                    <a:p>
                      <a:pPr>
                        <a:lnSpc>
                          <a:spcPct val="115000"/>
                        </a:lnSpc>
                        <a:spcAft>
                          <a:spcPts val="1000"/>
                        </a:spcAft>
                      </a:pPr>
                      <a:r>
                        <a:rPr lang="es-MX" sz="1050" b="1">
                          <a:solidFill>
                            <a:schemeClr val="bg1">
                              <a:lumMod val="75000"/>
                              <a:lumOff val="25000"/>
                            </a:schemeClr>
                          </a:solidFill>
                          <a:effectLst/>
                          <a:latin typeface="Calibri"/>
                          <a:ea typeface="Calibri"/>
                          <a:cs typeface="Times New Roman"/>
                        </a:rPr>
                        <a:t>EDAD</a:t>
                      </a:r>
                      <a:endParaRPr lang="es-MX" sz="105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dirty="0">
                          <a:effectLst/>
                          <a:latin typeface="Calibri"/>
                          <a:ea typeface="Calibri"/>
                          <a:cs typeface="Times New Roman"/>
                        </a:rPr>
                        <a:t>Cantidad de años que un ser ha vivido desde su nacimiento</a:t>
                      </a:r>
                    </a:p>
                  </a:txBody>
                  <a:tcPr marL="68580" marR="68580" marT="0" marB="0"/>
                </a:tc>
                <a:tc>
                  <a:txBody>
                    <a:bodyPr/>
                    <a:lstStyle/>
                    <a:p>
                      <a:pPr>
                        <a:lnSpc>
                          <a:spcPct val="115000"/>
                        </a:lnSpc>
                        <a:spcAft>
                          <a:spcPts val="1000"/>
                        </a:spcAft>
                      </a:pPr>
                      <a:r>
                        <a:rPr lang="es-MX" sz="1050">
                          <a:effectLst/>
                          <a:latin typeface="Calibri"/>
                          <a:ea typeface="Calibri"/>
                          <a:cs typeface="Times New Roman"/>
                        </a:rPr>
                        <a:t>Se les preguntará en un cuestionario que llenarán en la primera consulta</a:t>
                      </a:r>
                    </a:p>
                  </a:txBody>
                  <a:tcPr marL="68580" marR="68580" marT="0" marB="0"/>
                </a:tc>
                <a:tc>
                  <a:txBody>
                    <a:bodyPr/>
                    <a:lstStyle/>
                    <a:p>
                      <a:pPr>
                        <a:lnSpc>
                          <a:spcPct val="115000"/>
                        </a:lnSpc>
                        <a:spcAft>
                          <a:spcPts val="1000"/>
                        </a:spcAft>
                      </a:pPr>
                      <a:r>
                        <a:rPr lang="es-MX" sz="1050">
                          <a:effectLst/>
                          <a:latin typeface="Calibri"/>
                          <a:ea typeface="Calibri"/>
                          <a:cs typeface="Times New Roman"/>
                        </a:rPr>
                        <a:t>______________</a:t>
                      </a:r>
                    </a:p>
                  </a:txBody>
                  <a:tcPr marL="68580" marR="68580" marT="0" marB="0"/>
                </a:tc>
                <a:tc>
                  <a:txBody>
                    <a:bodyPr/>
                    <a:lstStyle/>
                    <a:p>
                      <a:pPr>
                        <a:lnSpc>
                          <a:spcPct val="115000"/>
                        </a:lnSpc>
                        <a:spcAft>
                          <a:spcPts val="1000"/>
                        </a:spcAft>
                      </a:pPr>
                      <a:r>
                        <a:rPr lang="es-MX" sz="1050">
                          <a:effectLst/>
                          <a:latin typeface="Calibri"/>
                          <a:ea typeface="Calibri"/>
                          <a:cs typeface="Times New Roman"/>
                        </a:rPr>
                        <a:t>Razón</a:t>
                      </a:r>
                    </a:p>
                  </a:txBody>
                  <a:tcPr marL="68580" marR="68580" marT="0" marB="0"/>
                </a:tc>
              </a:tr>
              <a:tr h="864096">
                <a:tc>
                  <a:txBody>
                    <a:bodyPr/>
                    <a:lstStyle/>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PESO</a:t>
                      </a:r>
                      <a:endParaRPr lang="es-MX" sz="105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a:effectLst/>
                          <a:latin typeface="Calibri"/>
                          <a:ea typeface="Calibri"/>
                          <a:cs typeface="Times New Roman"/>
                        </a:rPr>
                        <a:t>Fuerza con la que los cuerpos son atraídos hacia el centro de la Tierra por acción de la gravedad</a:t>
                      </a:r>
                    </a:p>
                  </a:txBody>
                  <a:tcPr marL="68580" marR="68580" marT="0" marB="0"/>
                </a:tc>
                <a:tc>
                  <a:txBody>
                    <a:bodyPr/>
                    <a:lstStyle/>
                    <a:p>
                      <a:pPr>
                        <a:lnSpc>
                          <a:spcPct val="115000"/>
                        </a:lnSpc>
                        <a:spcAft>
                          <a:spcPts val="1000"/>
                        </a:spcAft>
                      </a:pPr>
                      <a:r>
                        <a:rPr lang="es-MX" sz="1050">
                          <a:effectLst/>
                          <a:latin typeface="Calibri"/>
                          <a:ea typeface="Calibri"/>
                          <a:cs typeface="Times New Roman"/>
                        </a:rPr>
                        <a:t>En base al registrado al momento de la exploración en la primera consulta en una báscula de la marca X.</a:t>
                      </a:r>
                    </a:p>
                  </a:txBody>
                  <a:tcPr marL="68580" marR="68580" marT="0" marB="0"/>
                </a:tc>
                <a:tc>
                  <a:txBody>
                    <a:bodyPr/>
                    <a:lstStyle/>
                    <a:p>
                      <a:pPr>
                        <a:lnSpc>
                          <a:spcPct val="115000"/>
                        </a:lnSpc>
                        <a:spcAft>
                          <a:spcPts val="1000"/>
                        </a:spcAft>
                      </a:pPr>
                      <a:r>
                        <a:rPr lang="es-MX" sz="1050">
                          <a:effectLst/>
                          <a:latin typeface="Calibri"/>
                          <a:ea typeface="Calibri"/>
                          <a:cs typeface="Times New Roman"/>
                        </a:rPr>
                        <a:t> </a:t>
                      </a:r>
                    </a:p>
                    <a:p>
                      <a:pPr>
                        <a:lnSpc>
                          <a:spcPct val="115000"/>
                        </a:lnSpc>
                        <a:spcAft>
                          <a:spcPts val="1000"/>
                        </a:spcAft>
                      </a:pPr>
                      <a:r>
                        <a:rPr lang="es-MX" sz="1050">
                          <a:effectLst/>
                          <a:latin typeface="Calibri"/>
                          <a:ea typeface="Calibri"/>
                          <a:cs typeface="Times New Roman"/>
                        </a:rPr>
                        <a:t>______________</a:t>
                      </a:r>
                    </a:p>
                  </a:txBody>
                  <a:tcPr marL="68580" marR="68580" marT="0" marB="0"/>
                </a:tc>
                <a:tc>
                  <a:txBody>
                    <a:bodyPr/>
                    <a:lstStyle/>
                    <a:p>
                      <a:pPr>
                        <a:lnSpc>
                          <a:spcPct val="115000"/>
                        </a:lnSpc>
                        <a:spcAft>
                          <a:spcPts val="1000"/>
                        </a:spcAft>
                      </a:pPr>
                      <a:r>
                        <a:rPr lang="es-MX" sz="1050" dirty="0">
                          <a:effectLst/>
                          <a:latin typeface="Calibri"/>
                          <a:ea typeface="Calibri"/>
                          <a:cs typeface="Times New Roman"/>
                        </a:rPr>
                        <a:t>Razón</a:t>
                      </a:r>
                    </a:p>
                  </a:txBody>
                  <a:tcPr marL="68580" marR="68580" marT="0" marB="0"/>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xmlns="" val="902068527"/>
              </p:ext>
            </p:extLst>
          </p:nvPr>
        </p:nvGraphicFramePr>
        <p:xfrm>
          <a:off x="251520" y="4365104"/>
          <a:ext cx="8568950" cy="2270760"/>
        </p:xfrm>
        <a:graphic>
          <a:graphicData uri="http://schemas.openxmlformats.org/drawingml/2006/table">
            <a:tbl>
              <a:tblPr firstRow="1" bandRow="1">
                <a:tableStyleId>{5C22544A-7EE6-4342-B048-85BDC9FD1C3A}</a:tableStyleId>
              </a:tblPr>
              <a:tblGrid>
                <a:gridCol w="1713790"/>
                <a:gridCol w="2318657"/>
                <a:gridCol w="2232248"/>
                <a:gridCol w="1296144"/>
                <a:gridCol w="1008111"/>
              </a:tblGrid>
              <a:tr h="370840">
                <a:tc>
                  <a:txBody>
                    <a:bodyPr/>
                    <a:lstStyle/>
                    <a:p>
                      <a:pPr>
                        <a:lnSpc>
                          <a:spcPct val="115000"/>
                        </a:lnSpc>
                        <a:spcAft>
                          <a:spcPts val="1000"/>
                        </a:spcAft>
                      </a:pPr>
                      <a:r>
                        <a:rPr lang="es-MX" sz="1000" b="1" dirty="0">
                          <a:solidFill>
                            <a:srgbClr val="FFFFFF"/>
                          </a:solidFill>
                          <a:effectLst/>
                          <a:latin typeface="Calibri"/>
                          <a:ea typeface="Calibri"/>
                          <a:cs typeface="Times New Roman"/>
                        </a:rPr>
                        <a:t>GLUCEMIA</a:t>
                      </a:r>
                      <a:endParaRPr lang="es-MX" sz="1000" dirty="0">
                        <a:effectLst/>
                        <a:latin typeface="Calibri"/>
                        <a:ea typeface="Calibri"/>
                        <a:cs typeface="Times New Roman"/>
                      </a:endParaRPr>
                    </a:p>
                  </a:txBody>
                  <a:tcPr marL="68580" marR="68580" marT="0" marB="0"/>
                </a:tc>
                <a:tc>
                  <a:txBody>
                    <a:bodyPr/>
                    <a:lstStyle/>
                    <a:p>
                      <a:pPr>
                        <a:lnSpc>
                          <a:spcPct val="115000"/>
                        </a:lnSpc>
                        <a:spcAft>
                          <a:spcPts val="1000"/>
                        </a:spcAft>
                      </a:pPr>
                      <a:r>
                        <a:rPr lang="es-MX" sz="1000" b="1">
                          <a:solidFill>
                            <a:srgbClr val="FFFFFF"/>
                          </a:solidFill>
                          <a:effectLst/>
                          <a:latin typeface="Calibri"/>
                          <a:ea typeface="Calibri"/>
                          <a:cs typeface="Times New Roman"/>
                        </a:rPr>
                        <a:t>Es la cantidad de glucosa que se encuentra en sangre en un individuo</a:t>
                      </a:r>
                      <a:endParaRPr lang="es-MX" sz="1000">
                        <a:effectLst/>
                        <a:latin typeface="Calibri"/>
                        <a:ea typeface="Calibri"/>
                        <a:cs typeface="Times New Roman"/>
                      </a:endParaRPr>
                    </a:p>
                  </a:txBody>
                  <a:tcPr marL="68580" marR="68580" marT="0" marB="0"/>
                </a:tc>
                <a:tc>
                  <a:txBody>
                    <a:bodyPr/>
                    <a:lstStyle/>
                    <a:p>
                      <a:pPr>
                        <a:lnSpc>
                          <a:spcPct val="115000"/>
                        </a:lnSpc>
                        <a:spcAft>
                          <a:spcPts val="1000"/>
                        </a:spcAft>
                      </a:pPr>
                      <a:r>
                        <a:rPr lang="es-MX" sz="1000" b="1">
                          <a:solidFill>
                            <a:srgbClr val="FFFFFF"/>
                          </a:solidFill>
                          <a:effectLst/>
                          <a:latin typeface="Calibri"/>
                          <a:ea typeface="Calibri"/>
                          <a:cs typeface="Times New Roman"/>
                        </a:rPr>
                        <a:t>Se obtendrá por medio del expediente electrónico</a:t>
                      </a:r>
                      <a:endParaRPr lang="es-MX" sz="1000">
                        <a:effectLst/>
                        <a:latin typeface="Calibri"/>
                        <a:ea typeface="Calibri"/>
                        <a:cs typeface="Times New Roman"/>
                      </a:endParaRPr>
                    </a:p>
                  </a:txBody>
                  <a:tcPr marL="68580" marR="68580" marT="0" marB="0"/>
                </a:tc>
                <a:tc>
                  <a:txBody>
                    <a:bodyPr/>
                    <a:lstStyle/>
                    <a:p>
                      <a:pPr>
                        <a:lnSpc>
                          <a:spcPct val="115000"/>
                        </a:lnSpc>
                        <a:spcAft>
                          <a:spcPts val="1000"/>
                        </a:spcAft>
                      </a:pPr>
                      <a:r>
                        <a:rPr lang="es-MX" sz="1000" b="1">
                          <a:solidFill>
                            <a:srgbClr val="FFFFFF"/>
                          </a:solidFill>
                          <a:effectLst/>
                          <a:latin typeface="Calibri"/>
                          <a:ea typeface="Calibri"/>
                          <a:cs typeface="Times New Roman"/>
                        </a:rPr>
                        <a:t>-------------------</a:t>
                      </a:r>
                      <a:endParaRPr lang="es-MX" sz="1000">
                        <a:effectLst/>
                        <a:latin typeface="Calibri"/>
                        <a:ea typeface="Calibri"/>
                        <a:cs typeface="Times New Roman"/>
                      </a:endParaRPr>
                    </a:p>
                  </a:txBody>
                  <a:tcPr marL="68580" marR="68580" marT="0" marB="0"/>
                </a:tc>
                <a:tc>
                  <a:txBody>
                    <a:bodyPr/>
                    <a:lstStyle/>
                    <a:p>
                      <a:pPr>
                        <a:lnSpc>
                          <a:spcPct val="115000"/>
                        </a:lnSpc>
                        <a:spcAft>
                          <a:spcPts val="1000"/>
                        </a:spcAft>
                      </a:pPr>
                      <a:r>
                        <a:rPr lang="es-MX" sz="1000" b="1">
                          <a:solidFill>
                            <a:srgbClr val="FFFFFF"/>
                          </a:solidFill>
                          <a:effectLst/>
                          <a:latin typeface="Calibri"/>
                          <a:ea typeface="Calibri"/>
                          <a:cs typeface="Times New Roman"/>
                        </a:rPr>
                        <a:t>Razón</a:t>
                      </a:r>
                      <a:endParaRPr lang="es-MX" sz="1000">
                        <a:effectLst/>
                        <a:latin typeface="Calibri"/>
                        <a:ea typeface="Calibri"/>
                        <a:cs typeface="Times New Roman"/>
                      </a:endParaRPr>
                    </a:p>
                  </a:txBody>
                  <a:tcPr marL="68580" marR="68580" marT="0" marB="0"/>
                </a:tc>
              </a:tr>
              <a:tr h="370840">
                <a:tc>
                  <a:txBody>
                    <a:bodyPr/>
                    <a:lstStyle/>
                    <a:p>
                      <a:pPr>
                        <a:lnSpc>
                          <a:spcPct val="115000"/>
                        </a:lnSpc>
                        <a:spcAft>
                          <a:spcPts val="0"/>
                        </a:spcAft>
                      </a:pPr>
                      <a:r>
                        <a:rPr lang="es-MX" sz="1000" b="1">
                          <a:solidFill>
                            <a:schemeClr val="bg1">
                              <a:lumMod val="75000"/>
                              <a:lumOff val="25000"/>
                            </a:schemeClr>
                          </a:solidFill>
                          <a:effectLst/>
                          <a:latin typeface="Calibri"/>
                          <a:ea typeface="Calibri"/>
                          <a:cs typeface="Times New Roman"/>
                        </a:rPr>
                        <a:t>Hipertensión arterial</a:t>
                      </a:r>
                      <a:endParaRPr lang="es-MX" sz="100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es-MX" sz="1000">
                          <a:solidFill>
                            <a:schemeClr val="bg1">
                              <a:lumMod val="75000"/>
                              <a:lumOff val="25000"/>
                            </a:schemeClr>
                          </a:solidFill>
                          <a:effectLst/>
                          <a:latin typeface="Calibri"/>
                          <a:ea typeface="Calibri"/>
                          <a:cs typeface="Times New Roman"/>
                        </a:rPr>
                        <a:t>es una enfermedad crónica caracterizada por un incremento continuo de las cifras de la presión sanguínea en las arterias. por encima de 139 mmHg o una presión diastólica sostenida mayor de 89 mmHg</a:t>
                      </a:r>
                    </a:p>
                  </a:txBody>
                  <a:tcPr marL="68580" marR="68580" marT="0" marB="0"/>
                </a:tc>
                <a:tc>
                  <a:txBody>
                    <a:bodyPr/>
                    <a:lstStyle/>
                    <a:p>
                      <a:pPr>
                        <a:lnSpc>
                          <a:spcPct val="115000"/>
                        </a:lnSpc>
                        <a:spcAft>
                          <a:spcPts val="0"/>
                        </a:spcAft>
                      </a:pPr>
                      <a:r>
                        <a:rPr lang="es-MX" sz="1000" dirty="0">
                          <a:solidFill>
                            <a:schemeClr val="bg1">
                              <a:lumMod val="75000"/>
                              <a:lumOff val="25000"/>
                            </a:schemeClr>
                          </a:solidFill>
                          <a:effectLst/>
                          <a:latin typeface="Calibri"/>
                          <a:ea typeface="Calibri"/>
                          <a:cs typeface="Times New Roman"/>
                        </a:rPr>
                        <a:t>Se les preguntará en un cuestionario que llenarán en la primera consulta</a:t>
                      </a:r>
                    </a:p>
                  </a:txBody>
                  <a:tcPr marL="68580" marR="68580" marT="0" marB="0"/>
                </a:tc>
                <a:tc>
                  <a:txBody>
                    <a:bodyPr/>
                    <a:lstStyle/>
                    <a:p>
                      <a:pPr>
                        <a:lnSpc>
                          <a:spcPct val="115000"/>
                        </a:lnSpc>
                        <a:spcAft>
                          <a:spcPts val="0"/>
                        </a:spcAft>
                      </a:pPr>
                      <a:r>
                        <a:rPr lang="es-MX" sz="1000" dirty="0">
                          <a:solidFill>
                            <a:schemeClr val="bg1">
                              <a:lumMod val="75000"/>
                              <a:lumOff val="25000"/>
                            </a:schemeClr>
                          </a:solidFill>
                          <a:effectLst/>
                          <a:latin typeface="Calibri"/>
                          <a:ea typeface="Calibri"/>
                          <a:cs typeface="Times New Roman"/>
                        </a:rPr>
                        <a:t>Si</a:t>
                      </a:r>
                    </a:p>
                    <a:p>
                      <a:pPr>
                        <a:lnSpc>
                          <a:spcPct val="115000"/>
                        </a:lnSpc>
                        <a:spcAft>
                          <a:spcPts val="0"/>
                        </a:spcAft>
                      </a:pPr>
                      <a:r>
                        <a:rPr lang="es-MX" sz="1000" dirty="0">
                          <a:solidFill>
                            <a:schemeClr val="bg1">
                              <a:lumMod val="75000"/>
                              <a:lumOff val="25000"/>
                            </a:schemeClr>
                          </a:solidFill>
                          <a:effectLst/>
                          <a:latin typeface="Calibri"/>
                          <a:ea typeface="Calibri"/>
                          <a:cs typeface="Times New Roman"/>
                        </a:rPr>
                        <a:t> </a:t>
                      </a:r>
                    </a:p>
                    <a:p>
                      <a:pPr>
                        <a:lnSpc>
                          <a:spcPct val="115000"/>
                        </a:lnSpc>
                        <a:spcAft>
                          <a:spcPts val="0"/>
                        </a:spcAft>
                      </a:pPr>
                      <a:r>
                        <a:rPr lang="es-MX" sz="1000" dirty="0">
                          <a:solidFill>
                            <a:schemeClr val="bg1">
                              <a:lumMod val="75000"/>
                              <a:lumOff val="25000"/>
                            </a:schemeClr>
                          </a:solidFill>
                          <a:effectLst/>
                          <a:latin typeface="Calibri"/>
                          <a:ea typeface="Calibri"/>
                          <a:cs typeface="Times New Roman"/>
                        </a:rPr>
                        <a:t> </a:t>
                      </a:r>
                    </a:p>
                    <a:p>
                      <a:pPr>
                        <a:lnSpc>
                          <a:spcPct val="115000"/>
                        </a:lnSpc>
                        <a:spcAft>
                          <a:spcPts val="0"/>
                        </a:spcAft>
                      </a:pPr>
                      <a:r>
                        <a:rPr lang="es-MX" sz="1000" dirty="0">
                          <a:solidFill>
                            <a:schemeClr val="bg1">
                              <a:lumMod val="75000"/>
                              <a:lumOff val="25000"/>
                            </a:schemeClr>
                          </a:solidFill>
                          <a:effectLst/>
                          <a:latin typeface="Calibri"/>
                          <a:ea typeface="Calibri"/>
                          <a:cs typeface="Times New Roman"/>
                        </a:rPr>
                        <a:t>no</a:t>
                      </a:r>
                    </a:p>
                  </a:txBody>
                  <a:tcPr marL="68580" marR="68580" marT="0" marB="0"/>
                </a:tc>
                <a:tc>
                  <a:txBody>
                    <a:bodyPr/>
                    <a:lstStyle/>
                    <a:p>
                      <a:pPr>
                        <a:lnSpc>
                          <a:spcPct val="115000"/>
                        </a:lnSpc>
                        <a:spcAft>
                          <a:spcPts val="0"/>
                        </a:spcAft>
                      </a:pPr>
                      <a:r>
                        <a:rPr lang="es-MX" sz="1000">
                          <a:solidFill>
                            <a:schemeClr val="bg1">
                              <a:lumMod val="75000"/>
                              <a:lumOff val="25000"/>
                            </a:schemeClr>
                          </a:solidFill>
                          <a:effectLst/>
                          <a:latin typeface="Calibri"/>
                          <a:ea typeface="Calibri"/>
                          <a:cs typeface="Times New Roman"/>
                        </a:rPr>
                        <a:t>Razón</a:t>
                      </a:r>
                    </a:p>
                  </a:txBody>
                  <a:tcPr marL="68580" marR="68580" marT="0" marB="0"/>
                </a:tc>
              </a:tr>
              <a:tr h="370840">
                <a:tc>
                  <a:txBody>
                    <a:bodyPr/>
                    <a:lstStyle/>
                    <a:p>
                      <a:pPr>
                        <a:lnSpc>
                          <a:spcPct val="115000"/>
                        </a:lnSpc>
                        <a:spcAft>
                          <a:spcPts val="0"/>
                        </a:spcAft>
                      </a:pPr>
                      <a:r>
                        <a:rPr lang="es-MX" sz="1000" b="1" dirty="0">
                          <a:solidFill>
                            <a:schemeClr val="bg1">
                              <a:lumMod val="75000"/>
                              <a:lumOff val="25000"/>
                            </a:schemeClr>
                          </a:solidFill>
                          <a:effectLst/>
                          <a:latin typeface="Calibri"/>
                          <a:ea typeface="Calibri"/>
                          <a:cs typeface="Times New Roman"/>
                        </a:rPr>
                        <a:t>Tabaquismo</a:t>
                      </a:r>
                      <a:endParaRPr lang="es-MX" sz="100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es-MX" sz="1000">
                          <a:solidFill>
                            <a:schemeClr val="bg1">
                              <a:lumMod val="75000"/>
                              <a:lumOff val="25000"/>
                            </a:schemeClr>
                          </a:solidFill>
                          <a:effectLst/>
                          <a:latin typeface="Calibri"/>
                          <a:ea typeface="Calibri"/>
                          <a:cs typeface="Times New Roman"/>
                        </a:rPr>
                        <a:t>Consumo crónico de tabaco</a:t>
                      </a:r>
                    </a:p>
                  </a:txBody>
                  <a:tcPr marL="68580" marR="68580" marT="0" marB="0"/>
                </a:tc>
                <a:tc>
                  <a:txBody>
                    <a:bodyPr/>
                    <a:lstStyle/>
                    <a:p>
                      <a:pPr>
                        <a:lnSpc>
                          <a:spcPct val="115000"/>
                        </a:lnSpc>
                        <a:spcAft>
                          <a:spcPts val="0"/>
                        </a:spcAft>
                      </a:pPr>
                      <a:r>
                        <a:rPr lang="es-MX" sz="1000">
                          <a:solidFill>
                            <a:schemeClr val="bg1">
                              <a:lumMod val="75000"/>
                              <a:lumOff val="25000"/>
                            </a:schemeClr>
                          </a:solidFill>
                          <a:effectLst/>
                          <a:latin typeface="Calibri"/>
                          <a:ea typeface="Calibri"/>
                          <a:cs typeface="Times New Roman"/>
                        </a:rPr>
                        <a:t>Respuesta al interrogatorio</a:t>
                      </a:r>
                    </a:p>
                  </a:txBody>
                  <a:tcPr marL="68580" marR="68580" marT="0" marB="0"/>
                </a:tc>
                <a:tc>
                  <a:txBody>
                    <a:bodyPr/>
                    <a:lstStyle/>
                    <a:p>
                      <a:pPr>
                        <a:lnSpc>
                          <a:spcPct val="115000"/>
                        </a:lnSpc>
                        <a:spcAft>
                          <a:spcPts val="0"/>
                        </a:spcAft>
                      </a:pPr>
                      <a:r>
                        <a:rPr lang="es-MX" sz="1000" b="1" dirty="0">
                          <a:solidFill>
                            <a:schemeClr val="bg1">
                              <a:lumMod val="75000"/>
                              <a:lumOff val="25000"/>
                            </a:schemeClr>
                          </a:solidFill>
                          <a:effectLst/>
                          <a:latin typeface="Utsaah"/>
                          <a:ea typeface="Times New Roman"/>
                          <a:cs typeface="Times New Roman"/>
                        </a:rPr>
                        <a:t>Si / no</a:t>
                      </a:r>
                      <a:endParaRPr lang="es-MX" sz="100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es-MX" sz="1000">
                          <a:solidFill>
                            <a:schemeClr val="bg1">
                              <a:lumMod val="75000"/>
                              <a:lumOff val="25000"/>
                            </a:schemeClr>
                          </a:solidFill>
                          <a:effectLst/>
                          <a:latin typeface="Calibri"/>
                          <a:ea typeface="Calibri"/>
                          <a:cs typeface="Times New Roman"/>
                        </a:rPr>
                        <a:t>Nominal</a:t>
                      </a:r>
                    </a:p>
                  </a:txBody>
                  <a:tcPr marL="68580" marR="68580" marT="0" marB="0"/>
                </a:tc>
              </a:tr>
              <a:tr h="370840">
                <a:tc>
                  <a:txBody>
                    <a:bodyPr/>
                    <a:lstStyle/>
                    <a:p>
                      <a:pPr>
                        <a:lnSpc>
                          <a:spcPct val="115000"/>
                        </a:lnSpc>
                        <a:spcAft>
                          <a:spcPts val="1000"/>
                        </a:spcAft>
                      </a:pPr>
                      <a:r>
                        <a:rPr lang="es-MX" sz="1000" b="1" dirty="0">
                          <a:solidFill>
                            <a:schemeClr val="bg1">
                              <a:lumMod val="75000"/>
                              <a:lumOff val="25000"/>
                            </a:schemeClr>
                          </a:solidFill>
                          <a:effectLst/>
                          <a:latin typeface="Calibri"/>
                          <a:ea typeface="Calibri"/>
                          <a:cs typeface="Times New Roman"/>
                        </a:rPr>
                        <a:t>Índice Tobillo- Brazo</a:t>
                      </a:r>
                      <a:endParaRPr lang="es-MX" sz="100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00">
                          <a:solidFill>
                            <a:schemeClr val="bg1">
                              <a:lumMod val="75000"/>
                              <a:lumOff val="25000"/>
                            </a:schemeClr>
                          </a:solidFill>
                          <a:effectLst/>
                          <a:latin typeface="Calibri"/>
                          <a:ea typeface="Calibri"/>
                          <a:cs typeface="Times New Roman"/>
                        </a:rPr>
                        <a:t>La relación entre la presión arterial a nivel maleolar y</a:t>
                      </a:r>
                    </a:p>
                    <a:p>
                      <a:pPr>
                        <a:lnSpc>
                          <a:spcPct val="115000"/>
                        </a:lnSpc>
                        <a:spcAft>
                          <a:spcPts val="1000"/>
                        </a:spcAft>
                      </a:pPr>
                      <a:r>
                        <a:rPr lang="es-MX" sz="1000">
                          <a:solidFill>
                            <a:schemeClr val="bg1">
                              <a:lumMod val="75000"/>
                              <a:lumOff val="25000"/>
                            </a:schemeClr>
                          </a:solidFill>
                          <a:effectLst/>
                          <a:latin typeface="Calibri"/>
                          <a:ea typeface="Calibri"/>
                          <a:cs typeface="Times New Roman"/>
                        </a:rPr>
                        <a:t>la presión arterial en el brazo</a:t>
                      </a:r>
                    </a:p>
                  </a:txBody>
                  <a:tcPr marL="68580" marR="68580" marT="0" marB="0"/>
                </a:tc>
                <a:tc>
                  <a:txBody>
                    <a:bodyPr/>
                    <a:lstStyle/>
                    <a:p>
                      <a:pPr>
                        <a:lnSpc>
                          <a:spcPct val="115000"/>
                        </a:lnSpc>
                        <a:spcAft>
                          <a:spcPts val="1000"/>
                        </a:spcAft>
                      </a:pPr>
                      <a:r>
                        <a:rPr lang="es-MX" sz="1000">
                          <a:solidFill>
                            <a:schemeClr val="bg1">
                              <a:lumMod val="75000"/>
                              <a:lumOff val="25000"/>
                            </a:schemeClr>
                          </a:solidFill>
                          <a:effectLst/>
                          <a:latin typeface="Calibri"/>
                          <a:ea typeface="Calibri"/>
                          <a:cs typeface="Times New Roman"/>
                        </a:rPr>
                        <a:t>Se obtendrá e base a la exploración física con esfigmomanómetro y doppler en las extremidades</a:t>
                      </a:r>
                    </a:p>
                  </a:txBody>
                  <a:tcPr marL="68580" marR="68580" marT="0" marB="0"/>
                </a:tc>
                <a:tc>
                  <a:txBody>
                    <a:bodyPr/>
                    <a:lstStyle/>
                    <a:p>
                      <a:pPr>
                        <a:lnSpc>
                          <a:spcPct val="115000"/>
                        </a:lnSpc>
                        <a:spcAft>
                          <a:spcPts val="1000"/>
                        </a:spcAft>
                      </a:pPr>
                      <a:r>
                        <a:rPr lang="es-MX" sz="1000" dirty="0">
                          <a:solidFill>
                            <a:schemeClr val="bg1">
                              <a:lumMod val="75000"/>
                              <a:lumOff val="25000"/>
                            </a:schemeClr>
                          </a:solidFill>
                          <a:effectLst/>
                          <a:latin typeface="Calibri"/>
                          <a:ea typeface="Calibri"/>
                          <a:cs typeface="Times New Roman"/>
                        </a:rPr>
                        <a:t>-----------------</a:t>
                      </a:r>
                    </a:p>
                  </a:txBody>
                  <a:tcPr marL="68580" marR="68580" marT="0" marB="0"/>
                </a:tc>
                <a:tc>
                  <a:txBody>
                    <a:bodyPr/>
                    <a:lstStyle/>
                    <a:p>
                      <a:pPr>
                        <a:lnSpc>
                          <a:spcPct val="115000"/>
                        </a:lnSpc>
                        <a:spcAft>
                          <a:spcPts val="1000"/>
                        </a:spcAft>
                      </a:pPr>
                      <a:r>
                        <a:rPr lang="es-MX" sz="1000" dirty="0">
                          <a:solidFill>
                            <a:schemeClr val="bg1">
                              <a:lumMod val="75000"/>
                              <a:lumOff val="25000"/>
                            </a:schemeClr>
                          </a:solidFill>
                          <a:effectLst/>
                          <a:latin typeface="Calibri"/>
                          <a:ea typeface="Calibri"/>
                          <a:cs typeface="Times New Roman"/>
                        </a:rPr>
                        <a:t>razón</a:t>
                      </a:r>
                    </a:p>
                  </a:txBody>
                  <a:tcPr marL="68580" marR="68580" marT="0" marB="0"/>
                </a:tc>
              </a:tr>
            </a:tbl>
          </a:graphicData>
        </a:graphic>
      </p:graphicFrame>
    </p:spTree>
    <p:extLst>
      <p:ext uri="{BB962C8B-B14F-4D97-AF65-F5344CB8AC3E}">
        <p14:creationId xmlns:p14="http://schemas.microsoft.com/office/powerpoint/2010/main" xmlns="" val="3683093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3" name="2 Tabla"/>
          <p:cNvGraphicFramePr>
            <a:graphicFrameLocks noGrp="1"/>
          </p:cNvGraphicFramePr>
          <p:nvPr>
            <p:extLst>
              <p:ext uri="{D42A27DB-BD31-4B8C-83A1-F6EECF244321}">
                <p14:modId xmlns:p14="http://schemas.microsoft.com/office/powerpoint/2010/main" xmlns="" val="1237937431"/>
              </p:ext>
            </p:extLst>
          </p:nvPr>
        </p:nvGraphicFramePr>
        <p:xfrm>
          <a:off x="395537" y="188640"/>
          <a:ext cx="8352925" cy="3396234"/>
        </p:xfrm>
        <a:graphic>
          <a:graphicData uri="http://schemas.openxmlformats.org/drawingml/2006/table">
            <a:tbl>
              <a:tblPr firstRow="1" bandRow="1">
                <a:tableStyleId>{5C22544A-7EE6-4342-B048-85BDC9FD1C3A}</a:tableStyleId>
              </a:tblPr>
              <a:tblGrid>
                <a:gridCol w="1080119"/>
                <a:gridCol w="2808312"/>
                <a:gridCol w="2160240"/>
                <a:gridCol w="1224136"/>
                <a:gridCol w="1080118"/>
              </a:tblGrid>
              <a:tr h="370840">
                <a:tc>
                  <a:txBody>
                    <a:bodyPr/>
                    <a:lstStyle/>
                    <a:p>
                      <a:pPr>
                        <a:lnSpc>
                          <a:spcPct val="115000"/>
                        </a:lnSpc>
                        <a:spcAft>
                          <a:spcPts val="1000"/>
                        </a:spcAft>
                      </a:pPr>
                      <a:r>
                        <a:rPr lang="es-MX" sz="1050" b="1" dirty="0">
                          <a:solidFill>
                            <a:srgbClr val="FFFFFF"/>
                          </a:solidFill>
                          <a:effectLst/>
                          <a:latin typeface="Calibri"/>
                          <a:ea typeface="Calibri"/>
                          <a:cs typeface="Times New Roman"/>
                        </a:rPr>
                        <a:t>TALLA</a:t>
                      </a:r>
                      <a:endParaRPr lang="es-MX" sz="1050" dirty="0">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a:solidFill>
                            <a:srgbClr val="FFFFFF"/>
                          </a:solidFill>
                          <a:effectLst/>
                          <a:latin typeface="Calibri"/>
                          <a:ea typeface="Calibri"/>
                          <a:cs typeface="Times New Roman"/>
                        </a:rPr>
                        <a:t>Estatura de una persona</a:t>
                      </a:r>
                      <a:endParaRPr lang="es-MX" sz="1050">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dirty="0">
                          <a:solidFill>
                            <a:srgbClr val="FFFFFF"/>
                          </a:solidFill>
                          <a:effectLst/>
                          <a:latin typeface="Calibri"/>
                          <a:ea typeface="Calibri"/>
                          <a:cs typeface="Times New Roman"/>
                        </a:rPr>
                        <a:t>En base al registrado al momento de la exploración en la primera consulta en una báscula de la marca X.</a:t>
                      </a:r>
                      <a:endParaRPr lang="es-MX" sz="1050" dirty="0">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a:solidFill>
                            <a:srgbClr val="FFFFFF"/>
                          </a:solidFill>
                          <a:effectLst/>
                          <a:latin typeface="Calibri"/>
                          <a:ea typeface="Calibri"/>
                          <a:cs typeface="Times New Roman"/>
                        </a:rPr>
                        <a:t> </a:t>
                      </a:r>
                      <a:endParaRPr lang="es-MX" sz="1050">
                        <a:effectLst/>
                        <a:latin typeface="Calibri"/>
                        <a:ea typeface="Calibri"/>
                        <a:cs typeface="Times New Roman"/>
                      </a:endParaRPr>
                    </a:p>
                    <a:p>
                      <a:pPr>
                        <a:lnSpc>
                          <a:spcPct val="115000"/>
                        </a:lnSpc>
                        <a:spcAft>
                          <a:spcPts val="1000"/>
                        </a:spcAft>
                      </a:pPr>
                      <a:r>
                        <a:rPr lang="es-MX" sz="1050" b="1">
                          <a:solidFill>
                            <a:srgbClr val="FFFFFF"/>
                          </a:solidFill>
                          <a:effectLst/>
                          <a:latin typeface="Calibri"/>
                          <a:ea typeface="Calibri"/>
                          <a:cs typeface="Times New Roman"/>
                        </a:rPr>
                        <a:t>______________</a:t>
                      </a:r>
                      <a:endParaRPr lang="es-MX" sz="1050">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a:solidFill>
                            <a:srgbClr val="FFFFFF"/>
                          </a:solidFill>
                          <a:effectLst/>
                          <a:latin typeface="Calibri"/>
                          <a:ea typeface="Calibri"/>
                          <a:cs typeface="Times New Roman"/>
                        </a:rPr>
                        <a:t>Razón</a:t>
                      </a:r>
                      <a:endParaRPr lang="es-MX" sz="1050">
                        <a:effectLst/>
                        <a:latin typeface="Calibri"/>
                        <a:ea typeface="Calibri"/>
                        <a:cs typeface="Times New Roman"/>
                      </a:endParaRPr>
                    </a:p>
                  </a:txBody>
                  <a:tcPr marL="68580" marR="68580" marT="0" marB="0"/>
                </a:tc>
              </a:tr>
              <a:tr h="370840">
                <a:tc>
                  <a:txBody>
                    <a:bodyPr/>
                    <a:lstStyle/>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IMC</a:t>
                      </a:r>
                      <a:endParaRPr lang="es-MX" sz="105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dirty="0">
                          <a:solidFill>
                            <a:schemeClr val="bg1">
                              <a:lumMod val="75000"/>
                              <a:lumOff val="25000"/>
                            </a:schemeClr>
                          </a:solidFill>
                          <a:effectLst/>
                          <a:latin typeface="Calibri"/>
                          <a:ea typeface="Calibri"/>
                          <a:cs typeface="Times New Roman"/>
                        </a:rPr>
                        <a:t>El </a:t>
                      </a:r>
                      <a:r>
                        <a:rPr lang="es-MX" sz="1050" b="1" dirty="0">
                          <a:solidFill>
                            <a:schemeClr val="bg1">
                              <a:lumMod val="75000"/>
                              <a:lumOff val="25000"/>
                            </a:schemeClr>
                          </a:solidFill>
                          <a:effectLst/>
                          <a:latin typeface="Calibri"/>
                          <a:ea typeface="Calibri"/>
                          <a:cs typeface="Times New Roman"/>
                        </a:rPr>
                        <a:t>índice de masa corporal</a:t>
                      </a:r>
                      <a:r>
                        <a:rPr lang="es-MX" sz="1050" dirty="0">
                          <a:solidFill>
                            <a:schemeClr val="bg1">
                              <a:lumMod val="75000"/>
                              <a:lumOff val="25000"/>
                            </a:schemeClr>
                          </a:solidFill>
                          <a:effectLst/>
                          <a:latin typeface="Calibri"/>
                          <a:ea typeface="Calibri"/>
                          <a:cs typeface="Times New Roman"/>
                        </a:rPr>
                        <a:t> (</a:t>
                      </a:r>
                      <a:r>
                        <a:rPr lang="es-MX" sz="1050" b="1" dirty="0">
                          <a:solidFill>
                            <a:schemeClr val="bg1">
                              <a:lumMod val="75000"/>
                              <a:lumOff val="25000"/>
                            </a:schemeClr>
                          </a:solidFill>
                          <a:effectLst/>
                          <a:latin typeface="Calibri"/>
                          <a:ea typeface="Calibri"/>
                          <a:cs typeface="Times New Roman"/>
                        </a:rPr>
                        <a:t>IMC</a:t>
                      </a:r>
                      <a:r>
                        <a:rPr lang="es-MX" sz="1050" dirty="0">
                          <a:solidFill>
                            <a:schemeClr val="bg1">
                              <a:lumMod val="75000"/>
                              <a:lumOff val="25000"/>
                            </a:schemeClr>
                          </a:solidFill>
                          <a:effectLst/>
                          <a:latin typeface="Calibri"/>
                          <a:ea typeface="Calibri"/>
                          <a:cs typeface="Times New Roman"/>
                        </a:rPr>
                        <a:t>) es una medida de asociación entre el peso y la </a:t>
                      </a:r>
                      <a:r>
                        <a:rPr lang="es-MX" sz="1050" u="sng" dirty="0">
                          <a:solidFill>
                            <a:schemeClr val="bg1">
                              <a:lumMod val="75000"/>
                              <a:lumOff val="25000"/>
                            </a:schemeClr>
                          </a:solidFill>
                          <a:effectLst/>
                          <a:latin typeface="Calibri"/>
                          <a:ea typeface="Calibri"/>
                          <a:cs typeface="Times New Roman"/>
                          <a:hlinkClick r:id="rId2" tooltip="Talla (estatura)"/>
                        </a:rPr>
                        <a:t>talla</a:t>
                      </a:r>
                      <a:r>
                        <a:rPr lang="es-MX" sz="1050" dirty="0">
                          <a:solidFill>
                            <a:schemeClr val="bg1">
                              <a:lumMod val="75000"/>
                              <a:lumOff val="25000"/>
                            </a:schemeClr>
                          </a:solidFill>
                          <a:effectLst/>
                          <a:latin typeface="Calibri"/>
                          <a:ea typeface="Calibri"/>
                          <a:cs typeface="Times New Roman"/>
                        </a:rPr>
                        <a:t> de un individuo ideada por el estadístico </a:t>
                      </a:r>
                      <a:r>
                        <a:rPr lang="es-MX" sz="1050" u="sng" dirty="0" err="1">
                          <a:solidFill>
                            <a:schemeClr val="bg1">
                              <a:lumMod val="75000"/>
                              <a:lumOff val="25000"/>
                            </a:schemeClr>
                          </a:solidFill>
                          <a:effectLst/>
                          <a:latin typeface="Calibri"/>
                          <a:ea typeface="Calibri"/>
                          <a:cs typeface="Times New Roman"/>
                          <a:hlinkClick r:id="rId3" tooltip="Bélgica"/>
                        </a:rPr>
                        <a:t>belga</a:t>
                      </a:r>
                      <a:r>
                        <a:rPr lang="es-MX" sz="1050" u="sng" dirty="0" err="1">
                          <a:solidFill>
                            <a:schemeClr val="bg1">
                              <a:lumMod val="75000"/>
                              <a:lumOff val="25000"/>
                            </a:schemeClr>
                          </a:solidFill>
                          <a:effectLst/>
                          <a:latin typeface="Calibri"/>
                          <a:ea typeface="Calibri"/>
                          <a:cs typeface="Times New Roman"/>
                          <a:hlinkClick r:id="rId4" tooltip="Lambert Adolphe Jacques Quételet"/>
                        </a:rPr>
                        <a:t>L</a:t>
                      </a:r>
                      <a:r>
                        <a:rPr lang="es-MX" sz="1050" u="sng" dirty="0">
                          <a:solidFill>
                            <a:schemeClr val="bg1">
                              <a:lumMod val="75000"/>
                              <a:lumOff val="25000"/>
                            </a:schemeClr>
                          </a:solidFill>
                          <a:effectLst/>
                          <a:latin typeface="Calibri"/>
                          <a:ea typeface="Calibri"/>
                          <a:cs typeface="Times New Roman"/>
                          <a:hlinkClick r:id="rId4" tooltip="Lambert Adolphe Jacques Quételet"/>
                        </a:rPr>
                        <a:t>. A. J. </a:t>
                      </a:r>
                      <a:r>
                        <a:rPr lang="es-MX" sz="1050" u="sng" dirty="0" err="1">
                          <a:solidFill>
                            <a:schemeClr val="bg1">
                              <a:lumMod val="75000"/>
                              <a:lumOff val="25000"/>
                            </a:schemeClr>
                          </a:solidFill>
                          <a:effectLst/>
                          <a:latin typeface="Calibri"/>
                          <a:ea typeface="Calibri"/>
                          <a:cs typeface="Times New Roman"/>
                          <a:hlinkClick r:id="rId4" tooltip="Lambert Adolphe Jacques Quételet"/>
                        </a:rPr>
                        <a:t>Quetelet</a:t>
                      </a:r>
                      <a:r>
                        <a:rPr lang="es-MX" sz="1050" dirty="0">
                          <a:solidFill>
                            <a:schemeClr val="bg1">
                              <a:lumMod val="75000"/>
                              <a:lumOff val="25000"/>
                            </a:schemeClr>
                          </a:solidFill>
                          <a:effectLst/>
                          <a:latin typeface="Calibri"/>
                          <a:ea typeface="Calibri"/>
                          <a:cs typeface="Times New Roman"/>
                        </a:rPr>
                        <a:t>, por lo que también se conoce como </a:t>
                      </a:r>
                      <a:r>
                        <a:rPr lang="es-MX" sz="1050" b="1" dirty="0">
                          <a:solidFill>
                            <a:schemeClr val="bg1">
                              <a:lumMod val="75000"/>
                              <a:lumOff val="25000"/>
                            </a:schemeClr>
                          </a:solidFill>
                          <a:effectLst/>
                          <a:latin typeface="Calibri"/>
                          <a:ea typeface="Calibri"/>
                          <a:cs typeface="Times New Roman"/>
                        </a:rPr>
                        <a:t>índice de </a:t>
                      </a:r>
                      <a:r>
                        <a:rPr lang="es-MX" sz="1050" b="1" dirty="0" err="1">
                          <a:solidFill>
                            <a:schemeClr val="bg1">
                              <a:lumMod val="75000"/>
                              <a:lumOff val="25000"/>
                            </a:schemeClr>
                          </a:solidFill>
                          <a:effectLst/>
                          <a:latin typeface="Calibri"/>
                          <a:ea typeface="Calibri"/>
                          <a:cs typeface="Times New Roman"/>
                        </a:rPr>
                        <a:t>Quetelet</a:t>
                      </a:r>
                      <a:r>
                        <a:rPr lang="es-MX" sz="1050" dirty="0">
                          <a:solidFill>
                            <a:schemeClr val="bg1">
                              <a:lumMod val="75000"/>
                              <a:lumOff val="25000"/>
                            </a:schemeClr>
                          </a:solidFill>
                          <a:effectLst/>
                          <a:latin typeface="Calibri"/>
                          <a:ea typeface="Calibri"/>
                          <a:cs typeface="Times New Roman"/>
                        </a:rPr>
                        <a:t>.</a:t>
                      </a:r>
                    </a:p>
                    <a:p>
                      <a:pPr>
                        <a:lnSpc>
                          <a:spcPct val="115000"/>
                        </a:lnSpc>
                        <a:spcAft>
                          <a:spcPts val="1000"/>
                        </a:spcAft>
                      </a:pPr>
                      <a:r>
                        <a:rPr lang="es-MX" sz="1050" dirty="0">
                          <a:solidFill>
                            <a:schemeClr val="bg1">
                              <a:lumMod val="75000"/>
                              <a:lumOff val="25000"/>
                            </a:schemeClr>
                          </a:solidFill>
                          <a:effectLst/>
                          <a:latin typeface="Calibri"/>
                          <a:ea typeface="Calibri"/>
                          <a:cs typeface="Times New Roman"/>
                        </a:rPr>
                        <a:t>Se calcula según la expresión matemática</a:t>
                      </a:r>
                      <a:r>
                        <a:rPr lang="es-MX" sz="1050" dirty="0" smtClean="0">
                          <a:solidFill>
                            <a:schemeClr val="bg1">
                              <a:lumMod val="75000"/>
                              <a:lumOff val="25000"/>
                            </a:schemeClr>
                          </a:solidFill>
                          <a:effectLst/>
                          <a:latin typeface="Calibri"/>
                          <a:ea typeface="Calibri"/>
                          <a:cs typeface="Times New Roman"/>
                        </a:rPr>
                        <a:t>:</a:t>
                      </a:r>
                      <a:endParaRPr lang="es-MX" sz="105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dirty="0">
                          <a:solidFill>
                            <a:schemeClr val="bg1">
                              <a:lumMod val="75000"/>
                              <a:lumOff val="25000"/>
                            </a:schemeClr>
                          </a:solidFill>
                          <a:effectLst/>
                          <a:latin typeface="Calibri"/>
                          <a:ea typeface="Calibri"/>
                          <a:cs typeface="Times New Roman"/>
                        </a:rPr>
                        <a:t>De acuerdo al peso y la talla obtenidos se realizará el cálculo con la fórmula de </a:t>
                      </a:r>
                      <a:r>
                        <a:rPr lang="es-MX" sz="1050" dirty="0" err="1">
                          <a:solidFill>
                            <a:schemeClr val="bg1">
                              <a:lumMod val="75000"/>
                              <a:lumOff val="25000"/>
                            </a:schemeClr>
                          </a:solidFill>
                          <a:effectLst/>
                          <a:latin typeface="Calibri"/>
                          <a:ea typeface="Calibri"/>
                          <a:cs typeface="Times New Roman"/>
                        </a:rPr>
                        <a:t>Quetelet</a:t>
                      </a:r>
                      <a:endParaRPr lang="es-MX" sz="105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dirty="0">
                          <a:solidFill>
                            <a:schemeClr val="bg1">
                              <a:lumMod val="75000"/>
                              <a:lumOff val="25000"/>
                            </a:schemeClr>
                          </a:solidFill>
                          <a:effectLst/>
                          <a:latin typeface="Calibri"/>
                          <a:ea typeface="Calibri"/>
                          <a:cs typeface="Times New Roman"/>
                        </a:rPr>
                        <a:t> </a:t>
                      </a:r>
                    </a:p>
                    <a:p>
                      <a:pPr>
                        <a:lnSpc>
                          <a:spcPct val="115000"/>
                        </a:lnSpc>
                        <a:spcAft>
                          <a:spcPts val="1000"/>
                        </a:spcAft>
                      </a:pPr>
                      <a:r>
                        <a:rPr lang="es-MX" sz="1050" dirty="0">
                          <a:solidFill>
                            <a:schemeClr val="bg1">
                              <a:lumMod val="75000"/>
                              <a:lumOff val="25000"/>
                            </a:schemeClr>
                          </a:solidFill>
                          <a:effectLst/>
                          <a:latin typeface="Calibri"/>
                          <a:ea typeface="Calibri"/>
                          <a:cs typeface="Times New Roman"/>
                        </a:rPr>
                        <a:t>______________</a:t>
                      </a:r>
                    </a:p>
                  </a:txBody>
                  <a:tcPr marL="68580" marR="68580" marT="0" marB="0"/>
                </a:tc>
                <a:tc>
                  <a:txBody>
                    <a:bodyPr/>
                    <a:lstStyle/>
                    <a:p>
                      <a:pPr>
                        <a:lnSpc>
                          <a:spcPct val="115000"/>
                        </a:lnSpc>
                        <a:spcAft>
                          <a:spcPts val="1000"/>
                        </a:spcAft>
                      </a:pPr>
                      <a:r>
                        <a:rPr lang="es-MX" sz="1050" dirty="0">
                          <a:solidFill>
                            <a:schemeClr val="bg1">
                              <a:lumMod val="75000"/>
                              <a:lumOff val="25000"/>
                            </a:schemeClr>
                          </a:solidFill>
                          <a:effectLst/>
                          <a:latin typeface="Calibri"/>
                          <a:ea typeface="Calibri"/>
                          <a:cs typeface="Times New Roman"/>
                        </a:rPr>
                        <a:t>Razón</a:t>
                      </a:r>
                    </a:p>
                  </a:txBody>
                  <a:tcPr marL="68580" marR="68580" marT="0" marB="0"/>
                </a:tc>
              </a:tr>
              <a:tr h="370840">
                <a:tc>
                  <a:txBody>
                    <a:bodyPr/>
                    <a:lstStyle/>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DIABETES MELLITUS</a:t>
                      </a:r>
                      <a:endParaRPr lang="es-MX" sz="105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a:solidFill>
                            <a:schemeClr val="bg1">
                              <a:lumMod val="75000"/>
                              <a:lumOff val="25000"/>
                            </a:schemeClr>
                          </a:solidFill>
                          <a:effectLst/>
                          <a:latin typeface="Calibri"/>
                          <a:ea typeface="Calibri"/>
                          <a:cs typeface="Times New Roman"/>
                        </a:rPr>
                        <a:t>es un grupo de enfermedades metabólicas caracterizadas porhiperglucemia, consecuencia de defectos en la secreción y/o en la acción de la insulina</a:t>
                      </a:r>
                      <a:endParaRPr lang="es-MX" sz="105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a:solidFill>
                            <a:schemeClr val="bg1">
                              <a:lumMod val="75000"/>
                              <a:lumOff val="25000"/>
                            </a:schemeClr>
                          </a:solidFill>
                          <a:effectLst/>
                          <a:latin typeface="Calibri"/>
                          <a:ea typeface="Calibri"/>
                          <a:cs typeface="Times New Roman"/>
                        </a:rPr>
                        <a:t>Se les preguntará en un cuestionario que llenarán en la primera consulta</a:t>
                      </a:r>
                      <a:endParaRPr lang="es-MX" sz="105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Si</a:t>
                      </a:r>
                      <a:endParaRPr lang="es-MX" sz="1050" dirty="0">
                        <a:solidFill>
                          <a:schemeClr val="bg1">
                            <a:lumMod val="75000"/>
                            <a:lumOff val="25000"/>
                          </a:schemeClr>
                        </a:solidFill>
                        <a:effectLst/>
                        <a:latin typeface="Calibri"/>
                        <a:ea typeface="Calibri"/>
                        <a:cs typeface="Times New Roman"/>
                      </a:endParaRPr>
                    </a:p>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no</a:t>
                      </a:r>
                      <a:endParaRPr lang="es-MX" sz="105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nominal</a:t>
                      </a:r>
                      <a:endParaRPr lang="es-MX" sz="1050" dirty="0">
                        <a:solidFill>
                          <a:schemeClr val="bg1">
                            <a:lumMod val="75000"/>
                            <a:lumOff val="25000"/>
                          </a:schemeClr>
                        </a:solidFill>
                        <a:effectLst/>
                        <a:latin typeface="Calibri"/>
                        <a:ea typeface="Calibri"/>
                        <a:cs typeface="Times New Roman"/>
                      </a:endParaRPr>
                    </a:p>
                  </a:txBody>
                  <a:tcPr marL="68580" marR="68580" marT="0" marB="0"/>
                </a:tc>
              </a:tr>
              <a:tr h="370840">
                <a:tc>
                  <a:txBody>
                    <a:bodyPr/>
                    <a:lstStyle/>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AÑOS DE EVOLUCION DE DIABETES MELLITUS</a:t>
                      </a:r>
                      <a:endParaRPr lang="es-MX" sz="105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a:solidFill>
                            <a:schemeClr val="bg1">
                              <a:lumMod val="75000"/>
                              <a:lumOff val="25000"/>
                            </a:schemeClr>
                          </a:solidFill>
                          <a:effectLst/>
                          <a:latin typeface="Calibri"/>
                          <a:ea typeface="Calibri"/>
                          <a:cs typeface="Times New Roman"/>
                        </a:rPr>
                        <a:t>Es el tiempo transcurrido de haber sido diagnosticado diabetes mellitus hasta el momento actual en número de años</a:t>
                      </a:r>
                    </a:p>
                  </a:txBody>
                  <a:tcPr marL="68580" marR="68580" marT="0" marB="0"/>
                </a:tc>
                <a:tc>
                  <a:txBody>
                    <a:bodyPr/>
                    <a:lstStyle/>
                    <a:p>
                      <a:pPr>
                        <a:lnSpc>
                          <a:spcPct val="115000"/>
                        </a:lnSpc>
                        <a:spcAft>
                          <a:spcPts val="1000"/>
                        </a:spcAft>
                      </a:pPr>
                      <a:r>
                        <a:rPr lang="es-MX" sz="1050">
                          <a:solidFill>
                            <a:schemeClr val="bg1">
                              <a:lumMod val="75000"/>
                              <a:lumOff val="25000"/>
                            </a:schemeClr>
                          </a:solidFill>
                          <a:effectLst/>
                          <a:latin typeface="Calibri"/>
                          <a:ea typeface="Calibri"/>
                          <a:cs typeface="Times New Roman"/>
                        </a:rPr>
                        <a:t>Se obtendrá del expediente clínico</a:t>
                      </a:r>
                    </a:p>
                  </a:txBody>
                  <a:tcPr marL="68580" marR="68580" marT="0" marB="0"/>
                </a:tc>
                <a:tc>
                  <a:txBody>
                    <a:bodyPr/>
                    <a:lstStyle/>
                    <a:p>
                      <a:pPr>
                        <a:lnSpc>
                          <a:spcPct val="115000"/>
                        </a:lnSpc>
                        <a:spcAft>
                          <a:spcPts val="1000"/>
                        </a:spcAft>
                      </a:pPr>
                      <a:r>
                        <a:rPr lang="es-MX" sz="1050">
                          <a:solidFill>
                            <a:schemeClr val="bg1">
                              <a:lumMod val="75000"/>
                              <a:lumOff val="25000"/>
                            </a:schemeClr>
                          </a:solidFill>
                          <a:effectLst/>
                          <a:latin typeface="Calibri"/>
                          <a:ea typeface="Calibri"/>
                          <a:cs typeface="Times New Roman"/>
                        </a:rPr>
                        <a:t>-------------------</a:t>
                      </a:r>
                    </a:p>
                  </a:txBody>
                  <a:tcPr marL="68580" marR="68580" marT="0" marB="0"/>
                </a:tc>
                <a:tc>
                  <a:txBody>
                    <a:bodyPr/>
                    <a:lstStyle/>
                    <a:p>
                      <a:pPr>
                        <a:lnSpc>
                          <a:spcPct val="115000"/>
                        </a:lnSpc>
                        <a:spcAft>
                          <a:spcPts val="1000"/>
                        </a:spcAft>
                      </a:pPr>
                      <a:r>
                        <a:rPr lang="es-MX" sz="1050" dirty="0">
                          <a:solidFill>
                            <a:schemeClr val="bg1">
                              <a:lumMod val="75000"/>
                              <a:lumOff val="25000"/>
                            </a:schemeClr>
                          </a:solidFill>
                          <a:effectLst/>
                          <a:latin typeface="Calibri"/>
                          <a:ea typeface="Calibri"/>
                          <a:cs typeface="Times New Roman"/>
                        </a:rPr>
                        <a:t>razón</a:t>
                      </a:r>
                    </a:p>
                  </a:txBody>
                  <a:tcPr marL="68580" marR="68580" marT="0" marB="0"/>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xmlns="" val="4094738235"/>
              </p:ext>
            </p:extLst>
          </p:nvPr>
        </p:nvGraphicFramePr>
        <p:xfrm>
          <a:off x="323528" y="3645024"/>
          <a:ext cx="8352925" cy="3014345"/>
        </p:xfrm>
        <a:graphic>
          <a:graphicData uri="http://schemas.openxmlformats.org/drawingml/2006/table">
            <a:tbl>
              <a:tblPr firstRow="1" bandRow="1">
                <a:tableStyleId>{5C22544A-7EE6-4342-B048-85BDC9FD1C3A}</a:tableStyleId>
              </a:tblPr>
              <a:tblGrid>
                <a:gridCol w="1670585"/>
                <a:gridCol w="2577886"/>
                <a:gridCol w="1728192"/>
                <a:gridCol w="1224136"/>
                <a:gridCol w="1152126"/>
              </a:tblGrid>
              <a:tr h="370840">
                <a:tc>
                  <a:txBody>
                    <a:bodyPr/>
                    <a:lstStyle/>
                    <a:p>
                      <a:pPr>
                        <a:lnSpc>
                          <a:spcPct val="115000"/>
                        </a:lnSpc>
                        <a:spcAft>
                          <a:spcPts val="0"/>
                        </a:spcAft>
                      </a:pPr>
                      <a:r>
                        <a:rPr lang="es-MX" sz="1050" b="1" dirty="0">
                          <a:solidFill>
                            <a:srgbClr val="FFFFFF"/>
                          </a:solidFill>
                          <a:effectLst/>
                          <a:latin typeface="Calibri"/>
                          <a:ea typeface="Calibri"/>
                          <a:cs typeface="Times New Roman"/>
                        </a:rPr>
                        <a:t>EAP</a:t>
                      </a:r>
                      <a:endParaRPr lang="es-MX" sz="1050" dirty="0">
                        <a:effectLst/>
                        <a:latin typeface="Calibri"/>
                        <a:ea typeface="Calibri"/>
                        <a:cs typeface="Times New Roman"/>
                      </a:endParaRPr>
                    </a:p>
                  </a:txBody>
                  <a:tcPr marL="68580" marR="68580" marT="0" marB="0"/>
                </a:tc>
                <a:tc>
                  <a:txBody>
                    <a:bodyPr/>
                    <a:lstStyle/>
                    <a:p>
                      <a:pPr>
                        <a:lnSpc>
                          <a:spcPct val="115000"/>
                        </a:lnSpc>
                        <a:spcAft>
                          <a:spcPts val="0"/>
                        </a:spcAft>
                      </a:pPr>
                      <a:r>
                        <a:rPr lang="es-MX" sz="1050" b="1">
                          <a:solidFill>
                            <a:srgbClr val="FFFFFF"/>
                          </a:solidFill>
                          <a:effectLst/>
                          <a:latin typeface="Calibri"/>
                          <a:ea typeface="Calibri"/>
                          <a:cs typeface="Times New Roman"/>
                        </a:rPr>
                        <a:t>Conjunto de signos y síntomas producto de la incapacidad del sistema arterial y venoso periférico para lograr un aporte adecuado de sangre para los requerimientos de los tejidos o un adecuado retorno de la sangre venosa hacia los grandes vasos y el corazón.</a:t>
                      </a:r>
                      <a:endParaRPr lang="es-MX" sz="1050">
                        <a:effectLst/>
                        <a:latin typeface="Calibri"/>
                        <a:ea typeface="Calibri"/>
                        <a:cs typeface="Times New Roman"/>
                      </a:endParaRPr>
                    </a:p>
                  </a:txBody>
                  <a:tcPr marL="68580" marR="68580" marT="0" marB="0"/>
                </a:tc>
                <a:tc>
                  <a:txBody>
                    <a:bodyPr/>
                    <a:lstStyle/>
                    <a:p>
                      <a:pPr>
                        <a:lnSpc>
                          <a:spcPct val="115000"/>
                        </a:lnSpc>
                        <a:spcAft>
                          <a:spcPts val="0"/>
                        </a:spcAft>
                      </a:pPr>
                      <a:r>
                        <a:rPr lang="es-MX" sz="1050" b="1">
                          <a:solidFill>
                            <a:srgbClr val="FFFFFF"/>
                          </a:solidFill>
                          <a:effectLst/>
                          <a:latin typeface="Calibri"/>
                          <a:ea typeface="Calibri"/>
                          <a:cs typeface="Times New Roman"/>
                        </a:rPr>
                        <a:t>Se obtendrá por medio del índice de brazo - tobillo</a:t>
                      </a:r>
                      <a:endParaRPr lang="es-MX" sz="1050">
                        <a:effectLst/>
                        <a:latin typeface="Calibri"/>
                        <a:ea typeface="Calibri"/>
                        <a:cs typeface="Times New Roman"/>
                      </a:endParaRPr>
                    </a:p>
                  </a:txBody>
                  <a:tcPr marL="68580" marR="68580" marT="0" marB="0"/>
                </a:tc>
                <a:tc>
                  <a:txBody>
                    <a:bodyPr/>
                    <a:lstStyle/>
                    <a:p>
                      <a:pPr>
                        <a:lnSpc>
                          <a:spcPct val="115000"/>
                        </a:lnSpc>
                        <a:spcAft>
                          <a:spcPts val="0"/>
                        </a:spcAft>
                      </a:pPr>
                      <a:r>
                        <a:rPr lang="es-MX" sz="1050" b="1">
                          <a:solidFill>
                            <a:srgbClr val="FFFFFF"/>
                          </a:solidFill>
                          <a:effectLst/>
                          <a:latin typeface="Calibri"/>
                          <a:ea typeface="Calibri"/>
                          <a:cs typeface="Times New Roman"/>
                        </a:rPr>
                        <a:t>SI</a:t>
                      </a:r>
                      <a:endParaRPr lang="es-MX" sz="1050">
                        <a:effectLst/>
                        <a:latin typeface="Calibri"/>
                        <a:ea typeface="Calibri"/>
                        <a:cs typeface="Times New Roman"/>
                      </a:endParaRPr>
                    </a:p>
                    <a:p>
                      <a:pPr>
                        <a:lnSpc>
                          <a:spcPct val="115000"/>
                        </a:lnSpc>
                        <a:spcAft>
                          <a:spcPts val="0"/>
                        </a:spcAft>
                      </a:pPr>
                      <a:r>
                        <a:rPr lang="es-MX" sz="1050" b="1">
                          <a:solidFill>
                            <a:srgbClr val="FFFFFF"/>
                          </a:solidFill>
                          <a:effectLst/>
                          <a:latin typeface="Calibri"/>
                          <a:ea typeface="Calibri"/>
                          <a:cs typeface="Times New Roman"/>
                        </a:rPr>
                        <a:t> </a:t>
                      </a:r>
                      <a:endParaRPr lang="es-MX" sz="1050">
                        <a:effectLst/>
                        <a:latin typeface="Calibri"/>
                        <a:ea typeface="Calibri"/>
                        <a:cs typeface="Times New Roman"/>
                      </a:endParaRPr>
                    </a:p>
                    <a:p>
                      <a:pPr>
                        <a:lnSpc>
                          <a:spcPct val="115000"/>
                        </a:lnSpc>
                        <a:spcAft>
                          <a:spcPts val="0"/>
                        </a:spcAft>
                      </a:pPr>
                      <a:r>
                        <a:rPr lang="es-MX" sz="1050" b="1">
                          <a:solidFill>
                            <a:srgbClr val="FFFFFF"/>
                          </a:solidFill>
                          <a:effectLst/>
                          <a:latin typeface="Calibri"/>
                          <a:ea typeface="Calibri"/>
                          <a:cs typeface="Times New Roman"/>
                        </a:rPr>
                        <a:t>NO</a:t>
                      </a:r>
                      <a:endParaRPr lang="es-MX" sz="1050">
                        <a:effectLst/>
                        <a:latin typeface="Calibri"/>
                        <a:ea typeface="Calibri"/>
                        <a:cs typeface="Times New Roman"/>
                      </a:endParaRPr>
                    </a:p>
                  </a:txBody>
                  <a:tcPr marL="68580" marR="68580" marT="0" marB="0"/>
                </a:tc>
                <a:tc>
                  <a:txBody>
                    <a:bodyPr/>
                    <a:lstStyle/>
                    <a:p>
                      <a:pPr>
                        <a:lnSpc>
                          <a:spcPct val="115000"/>
                        </a:lnSpc>
                        <a:spcAft>
                          <a:spcPts val="0"/>
                        </a:spcAft>
                      </a:pPr>
                      <a:r>
                        <a:rPr lang="es-MX" sz="1050" b="1">
                          <a:solidFill>
                            <a:srgbClr val="FFFFFF"/>
                          </a:solidFill>
                          <a:effectLst/>
                          <a:latin typeface="Calibri"/>
                          <a:ea typeface="Calibri"/>
                          <a:cs typeface="Times New Roman"/>
                        </a:rPr>
                        <a:t>Nominal</a:t>
                      </a:r>
                      <a:endParaRPr lang="es-MX" sz="1050">
                        <a:effectLst/>
                        <a:latin typeface="Calibri"/>
                        <a:ea typeface="Calibri"/>
                        <a:cs typeface="Times New Roman"/>
                      </a:endParaRPr>
                    </a:p>
                  </a:txBody>
                  <a:tcPr marL="68580" marR="68580" marT="0" marB="0"/>
                </a:tc>
              </a:tr>
              <a:tr h="370840">
                <a:tc>
                  <a:txBody>
                    <a:bodyPr/>
                    <a:lstStyle/>
                    <a:p>
                      <a:pPr>
                        <a:lnSpc>
                          <a:spcPct val="115000"/>
                        </a:lnSpc>
                        <a:spcAft>
                          <a:spcPts val="1000"/>
                        </a:spcAft>
                      </a:pPr>
                      <a:r>
                        <a:rPr lang="es-MX" sz="1050" b="1">
                          <a:solidFill>
                            <a:schemeClr val="bg1">
                              <a:lumMod val="75000"/>
                              <a:lumOff val="25000"/>
                            </a:schemeClr>
                          </a:solidFill>
                          <a:effectLst/>
                          <a:latin typeface="Calibri"/>
                          <a:ea typeface="Calibri"/>
                          <a:cs typeface="Times New Roman"/>
                        </a:rPr>
                        <a:t>Grados de Enfermedad arterial periférica</a:t>
                      </a:r>
                      <a:endParaRPr lang="es-MX" sz="105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a:solidFill>
                            <a:schemeClr val="bg1">
                              <a:lumMod val="75000"/>
                              <a:lumOff val="25000"/>
                            </a:schemeClr>
                          </a:solidFill>
                          <a:effectLst/>
                          <a:latin typeface="Calibri"/>
                          <a:ea typeface="Calibri"/>
                          <a:cs typeface="Times New Roman"/>
                        </a:rPr>
                        <a:t>Cantidad en intervalo en que puede presentar EAP en menor medida por debajo de la normalidad.</a:t>
                      </a:r>
                    </a:p>
                  </a:txBody>
                  <a:tcPr marL="68580" marR="68580" marT="0" marB="0"/>
                </a:tc>
                <a:tc>
                  <a:txBody>
                    <a:bodyPr/>
                    <a:lstStyle/>
                    <a:p>
                      <a:pPr>
                        <a:lnSpc>
                          <a:spcPct val="115000"/>
                        </a:lnSpc>
                        <a:spcAft>
                          <a:spcPts val="1000"/>
                        </a:spcAft>
                      </a:pPr>
                      <a:r>
                        <a:rPr lang="es-MX" sz="1050">
                          <a:solidFill>
                            <a:schemeClr val="bg1">
                              <a:lumMod val="75000"/>
                              <a:lumOff val="25000"/>
                            </a:schemeClr>
                          </a:solidFill>
                          <a:effectLst/>
                          <a:latin typeface="Calibri"/>
                          <a:ea typeface="Calibri"/>
                          <a:cs typeface="Times New Roman"/>
                        </a:rPr>
                        <a:t> Se obtendrá por medio del índice de brazo - tobillo</a:t>
                      </a:r>
                    </a:p>
                  </a:txBody>
                  <a:tcPr marL="68580" marR="68580" marT="0" marB="0"/>
                </a:tc>
                <a:tc>
                  <a:txBody>
                    <a:bodyPr/>
                    <a:lstStyle/>
                    <a:p>
                      <a:pPr>
                        <a:lnSpc>
                          <a:spcPct val="115000"/>
                        </a:lnSpc>
                        <a:spcAft>
                          <a:spcPts val="1000"/>
                        </a:spcAft>
                      </a:pPr>
                      <a:r>
                        <a:rPr lang="es-MX" sz="1050">
                          <a:solidFill>
                            <a:schemeClr val="bg1">
                              <a:lumMod val="75000"/>
                              <a:lumOff val="25000"/>
                            </a:schemeClr>
                          </a:solidFill>
                          <a:effectLst/>
                          <a:latin typeface="Calibri"/>
                          <a:ea typeface="Calibri"/>
                          <a:cs typeface="Times New Roman"/>
                        </a:rPr>
                        <a:t>Leve</a:t>
                      </a:r>
                    </a:p>
                    <a:p>
                      <a:pPr>
                        <a:lnSpc>
                          <a:spcPct val="115000"/>
                        </a:lnSpc>
                        <a:spcAft>
                          <a:spcPts val="1000"/>
                        </a:spcAft>
                      </a:pPr>
                      <a:r>
                        <a:rPr lang="es-MX" sz="1050">
                          <a:solidFill>
                            <a:schemeClr val="bg1">
                              <a:lumMod val="75000"/>
                              <a:lumOff val="25000"/>
                            </a:schemeClr>
                          </a:solidFill>
                          <a:effectLst/>
                          <a:latin typeface="Calibri"/>
                          <a:ea typeface="Calibri"/>
                          <a:cs typeface="Times New Roman"/>
                        </a:rPr>
                        <a:t>Moderada</a:t>
                      </a:r>
                    </a:p>
                    <a:p>
                      <a:pPr>
                        <a:lnSpc>
                          <a:spcPct val="115000"/>
                        </a:lnSpc>
                        <a:spcAft>
                          <a:spcPts val="1000"/>
                        </a:spcAft>
                      </a:pPr>
                      <a:r>
                        <a:rPr lang="es-MX" sz="1050">
                          <a:solidFill>
                            <a:schemeClr val="bg1">
                              <a:lumMod val="75000"/>
                              <a:lumOff val="25000"/>
                            </a:schemeClr>
                          </a:solidFill>
                          <a:effectLst/>
                          <a:latin typeface="Calibri"/>
                          <a:ea typeface="Calibri"/>
                          <a:cs typeface="Times New Roman"/>
                        </a:rPr>
                        <a:t>Severa</a:t>
                      </a:r>
                    </a:p>
                  </a:txBody>
                  <a:tcPr marL="68580" marR="68580" marT="0" marB="0"/>
                </a:tc>
                <a:tc>
                  <a:txBody>
                    <a:bodyPr/>
                    <a:lstStyle/>
                    <a:p>
                      <a:pPr>
                        <a:lnSpc>
                          <a:spcPct val="115000"/>
                        </a:lnSpc>
                        <a:spcAft>
                          <a:spcPts val="1000"/>
                        </a:spcAft>
                      </a:pPr>
                      <a:r>
                        <a:rPr lang="es-MX" sz="1050">
                          <a:solidFill>
                            <a:schemeClr val="bg1">
                              <a:lumMod val="75000"/>
                              <a:lumOff val="25000"/>
                            </a:schemeClr>
                          </a:solidFill>
                          <a:effectLst/>
                          <a:latin typeface="Calibri"/>
                          <a:ea typeface="Calibri"/>
                          <a:cs typeface="Times New Roman"/>
                        </a:rPr>
                        <a:t>Nominal</a:t>
                      </a:r>
                    </a:p>
                  </a:txBody>
                  <a:tcPr marL="68580" marR="68580" marT="0" marB="0"/>
                </a:tc>
              </a:tr>
              <a:tr h="370840">
                <a:tc>
                  <a:txBody>
                    <a:bodyPr/>
                    <a:lstStyle/>
                    <a:p>
                      <a:pPr>
                        <a:lnSpc>
                          <a:spcPct val="115000"/>
                        </a:lnSpc>
                        <a:spcAft>
                          <a:spcPts val="0"/>
                        </a:spcAft>
                      </a:pPr>
                      <a:r>
                        <a:rPr lang="es-MX" sz="1050" b="1">
                          <a:solidFill>
                            <a:schemeClr val="bg1">
                              <a:lumMod val="75000"/>
                              <a:lumOff val="25000"/>
                            </a:schemeClr>
                          </a:solidFill>
                          <a:effectLst/>
                          <a:latin typeface="Calibri"/>
                          <a:ea typeface="Calibri"/>
                          <a:cs typeface="Times New Roman"/>
                        </a:rPr>
                        <a:t>trigliceridos</a:t>
                      </a:r>
                      <a:endParaRPr lang="es-MX" sz="105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Los triglicéridos son un tipo de grasa presente en el torrente sanguíneo y en el tejido adiposo</a:t>
                      </a: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Obtenido en expediente</a:t>
                      </a: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a:t>
                      </a: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razón</a:t>
                      </a:r>
                    </a:p>
                  </a:txBody>
                  <a:tcPr marL="68580" marR="68580" marT="0" marB="0"/>
                </a:tc>
              </a:tr>
              <a:tr h="370840">
                <a:tc>
                  <a:txBody>
                    <a:bodyPr/>
                    <a:lstStyle/>
                    <a:p>
                      <a:pPr>
                        <a:lnSpc>
                          <a:spcPct val="115000"/>
                        </a:lnSpc>
                        <a:spcAft>
                          <a:spcPts val="0"/>
                        </a:spcAft>
                      </a:pPr>
                      <a:r>
                        <a:rPr lang="es-MX" sz="1050" b="1">
                          <a:solidFill>
                            <a:schemeClr val="bg1">
                              <a:lumMod val="75000"/>
                              <a:lumOff val="25000"/>
                            </a:schemeClr>
                          </a:solidFill>
                          <a:effectLst/>
                          <a:latin typeface="Calibri"/>
                          <a:ea typeface="Calibri"/>
                          <a:cs typeface="Times New Roman"/>
                        </a:rPr>
                        <a:t>colesterol</a:t>
                      </a:r>
                      <a:endParaRPr lang="es-MX" sz="105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El colesterol es un esterol (lípido) que se encuentra en los tejidos corporales y en el plasma sanguíneo de los vertebrados</a:t>
                      </a: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Obtenido en expediente</a:t>
                      </a: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a:t>
                      </a:r>
                    </a:p>
                  </a:txBody>
                  <a:tcPr marL="68580" marR="68580" marT="0" marB="0"/>
                </a:tc>
                <a:tc>
                  <a:txBody>
                    <a:bodyPr/>
                    <a:lstStyle/>
                    <a:p>
                      <a:pPr>
                        <a:lnSpc>
                          <a:spcPct val="115000"/>
                        </a:lnSpc>
                        <a:spcAft>
                          <a:spcPts val="0"/>
                        </a:spcAft>
                      </a:pPr>
                      <a:r>
                        <a:rPr lang="es-MX" sz="1050" dirty="0">
                          <a:solidFill>
                            <a:schemeClr val="bg1">
                              <a:lumMod val="75000"/>
                              <a:lumOff val="25000"/>
                            </a:schemeClr>
                          </a:solidFill>
                          <a:effectLst/>
                          <a:latin typeface="Calibri"/>
                          <a:ea typeface="Calibri"/>
                          <a:cs typeface="Times New Roman"/>
                        </a:rPr>
                        <a:t>razón</a:t>
                      </a:r>
                    </a:p>
                  </a:txBody>
                  <a:tcPr marL="68580" marR="68580" marT="0" marB="0"/>
                </a:tc>
              </a:tr>
            </a:tbl>
          </a:graphicData>
        </a:graphic>
      </p:graphicFrame>
    </p:spTree>
    <p:extLst>
      <p:ext uri="{BB962C8B-B14F-4D97-AF65-F5344CB8AC3E}">
        <p14:creationId xmlns:p14="http://schemas.microsoft.com/office/powerpoint/2010/main" xmlns="" val="408511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3" name="2 Tabla"/>
          <p:cNvGraphicFramePr>
            <a:graphicFrameLocks noGrp="1"/>
          </p:cNvGraphicFramePr>
          <p:nvPr>
            <p:extLst>
              <p:ext uri="{D42A27DB-BD31-4B8C-83A1-F6EECF244321}">
                <p14:modId xmlns:p14="http://schemas.microsoft.com/office/powerpoint/2010/main" xmlns="" val="1823357662"/>
              </p:ext>
            </p:extLst>
          </p:nvPr>
        </p:nvGraphicFramePr>
        <p:xfrm>
          <a:off x="539552" y="188640"/>
          <a:ext cx="8136905" cy="2556891"/>
        </p:xfrm>
        <a:graphic>
          <a:graphicData uri="http://schemas.openxmlformats.org/drawingml/2006/table">
            <a:tbl>
              <a:tblPr firstRow="1" bandRow="1">
                <a:tableStyleId>{5C22544A-7EE6-4342-B048-85BDC9FD1C3A}</a:tableStyleId>
              </a:tblPr>
              <a:tblGrid>
                <a:gridCol w="1296144"/>
                <a:gridCol w="2808312"/>
                <a:gridCol w="1440160"/>
                <a:gridCol w="1368152"/>
                <a:gridCol w="1224137"/>
              </a:tblGrid>
              <a:tr h="370840">
                <a:tc>
                  <a:txBody>
                    <a:bodyPr/>
                    <a:lstStyle/>
                    <a:p>
                      <a:pPr>
                        <a:lnSpc>
                          <a:spcPct val="115000"/>
                        </a:lnSpc>
                        <a:spcAft>
                          <a:spcPts val="0"/>
                        </a:spcAft>
                      </a:pPr>
                      <a:r>
                        <a:rPr lang="es-MX" sz="1050" b="1" dirty="0">
                          <a:solidFill>
                            <a:schemeClr val="tx1"/>
                          </a:solidFill>
                          <a:effectLst/>
                          <a:latin typeface="Calibri"/>
                          <a:ea typeface="Calibri"/>
                          <a:cs typeface="Times New Roman"/>
                        </a:rPr>
                        <a:t>pulso</a:t>
                      </a:r>
                      <a:endParaRPr lang="es-MX" sz="105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s-MX" sz="1050" b="1" dirty="0">
                          <a:solidFill>
                            <a:schemeClr val="tx1"/>
                          </a:solidFill>
                          <a:effectLst/>
                          <a:latin typeface="Calibri"/>
                          <a:ea typeface="Calibri"/>
                          <a:cs typeface="Times New Roman"/>
                        </a:rPr>
                        <a:t>Nacida como derivación del vocablo latino </a:t>
                      </a:r>
                      <a:r>
                        <a:rPr lang="es-MX" sz="1050" b="1" dirty="0" err="1">
                          <a:solidFill>
                            <a:schemeClr val="tx1"/>
                          </a:solidFill>
                          <a:effectLst/>
                          <a:latin typeface="Calibri"/>
                          <a:ea typeface="Calibri"/>
                          <a:cs typeface="Times New Roman"/>
                        </a:rPr>
                        <a:t>pulsus</a:t>
                      </a:r>
                      <a:r>
                        <a:rPr lang="es-MX" sz="1050" b="1" dirty="0">
                          <a:solidFill>
                            <a:schemeClr val="tx1"/>
                          </a:solidFill>
                          <a:effectLst/>
                          <a:latin typeface="Calibri"/>
                          <a:ea typeface="Calibri"/>
                          <a:cs typeface="Times New Roman"/>
                        </a:rPr>
                        <a:t>, la palabra pulso describe el latir de las arterias a raíz del paso continuo de la sangre que bombea el músculo cardíaco</a:t>
                      </a:r>
                      <a:endParaRPr lang="es-MX" sz="105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s-MX" sz="1050" b="1">
                          <a:solidFill>
                            <a:schemeClr val="tx1"/>
                          </a:solidFill>
                          <a:effectLst/>
                          <a:latin typeface="Calibri"/>
                          <a:ea typeface="Calibri"/>
                          <a:cs typeface="Times New Roman"/>
                        </a:rPr>
                        <a:t>En base a la exploración física</a:t>
                      </a:r>
                      <a:endParaRPr lang="es-MX" sz="105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s-MX" sz="1050" b="1">
                          <a:solidFill>
                            <a:schemeClr val="tx1"/>
                          </a:solidFill>
                          <a:effectLst/>
                          <a:latin typeface="Calibri"/>
                          <a:ea typeface="Calibri"/>
                          <a:cs typeface="Times New Roman"/>
                        </a:rPr>
                        <a:t>Presentes</a:t>
                      </a:r>
                      <a:endParaRPr lang="es-MX" sz="1050">
                        <a:solidFill>
                          <a:schemeClr val="tx1"/>
                        </a:solidFill>
                        <a:effectLst/>
                        <a:latin typeface="Calibri"/>
                        <a:ea typeface="Calibri"/>
                        <a:cs typeface="Times New Roman"/>
                      </a:endParaRPr>
                    </a:p>
                    <a:p>
                      <a:pPr>
                        <a:lnSpc>
                          <a:spcPct val="115000"/>
                        </a:lnSpc>
                        <a:spcAft>
                          <a:spcPts val="0"/>
                        </a:spcAft>
                      </a:pPr>
                      <a:r>
                        <a:rPr lang="es-MX" sz="1050" b="1">
                          <a:solidFill>
                            <a:schemeClr val="tx1"/>
                          </a:solidFill>
                          <a:effectLst/>
                          <a:latin typeface="Calibri"/>
                          <a:ea typeface="Calibri"/>
                          <a:cs typeface="Times New Roman"/>
                        </a:rPr>
                        <a:t> </a:t>
                      </a:r>
                      <a:endParaRPr lang="es-MX" sz="1050">
                        <a:solidFill>
                          <a:schemeClr val="tx1"/>
                        </a:solidFill>
                        <a:effectLst/>
                        <a:latin typeface="Calibri"/>
                        <a:ea typeface="Calibri"/>
                        <a:cs typeface="Times New Roman"/>
                      </a:endParaRPr>
                    </a:p>
                    <a:p>
                      <a:pPr>
                        <a:lnSpc>
                          <a:spcPct val="115000"/>
                        </a:lnSpc>
                        <a:spcAft>
                          <a:spcPts val="0"/>
                        </a:spcAft>
                      </a:pPr>
                      <a:r>
                        <a:rPr lang="es-MX" sz="1050" b="1">
                          <a:solidFill>
                            <a:schemeClr val="tx1"/>
                          </a:solidFill>
                          <a:effectLst/>
                          <a:latin typeface="Calibri"/>
                          <a:ea typeface="Calibri"/>
                          <a:cs typeface="Times New Roman"/>
                        </a:rPr>
                        <a:t>ausentes</a:t>
                      </a:r>
                      <a:endParaRPr lang="es-MX" sz="105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s-MX" sz="1050" b="1" dirty="0">
                          <a:solidFill>
                            <a:schemeClr val="tx1"/>
                          </a:solidFill>
                          <a:effectLst/>
                          <a:latin typeface="Calibri"/>
                          <a:ea typeface="Calibri"/>
                          <a:cs typeface="Times New Roman"/>
                        </a:rPr>
                        <a:t>Nominal</a:t>
                      </a:r>
                      <a:endParaRPr lang="es-MX" sz="1050" dirty="0">
                        <a:solidFill>
                          <a:schemeClr val="tx1"/>
                        </a:solidFill>
                        <a:effectLst/>
                        <a:latin typeface="Calibri"/>
                        <a:ea typeface="Calibri"/>
                        <a:cs typeface="Times New Roman"/>
                      </a:endParaRPr>
                    </a:p>
                  </a:txBody>
                  <a:tcPr marL="68580" marR="68580" marT="0" marB="0"/>
                </a:tc>
              </a:tr>
              <a:tr h="370840">
                <a:tc>
                  <a:txBody>
                    <a:bodyPr/>
                    <a:lstStyle/>
                    <a:p>
                      <a:pPr>
                        <a:lnSpc>
                          <a:spcPct val="115000"/>
                        </a:lnSpc>
                        <a:spcAft>
                          <a:spcPts val="0"/>
                        </a:spcAft>
                      </a:pPr>
                      <a:r>
                        <a:rPr lang="es-MX" sz="1050" b="1">
                          <a:solidFill>
                            <a:schemeClr val="bg1">
                              <a:lumMod val="75000"/>
                              <a:lumOff val="25000"/>
                            </a:schemeClr>
                          </a:solidFill>
                          <a:effectLst/>
                          <a:latin typeface="Calibri"/>
                          <a:ea typeface="Calibri"/>
                          <a:cs typeface="Times New Roman"/>
                        </a:rPr>
                        <a:t>Claudicación</a:t>
                      </a:r>
                      <a:endParaRPr lang="es-MX" sz="105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La claudicación es la detención de la marcha por dolor muscular debido a que no llega la energía suficiente para que el miocito funcione en los músculos de los miembros inferiores</a:t>
                      </a: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En base de la exploración y/o cuestionario</a:t>
                      </a: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Presente</a:t>
                      </a:r>
                    </a:p>
                    <a:p>
                      <a:pPr>
                        <a:lnSpc>
                          <a:spcPct val="115000"/>
                        </a:lnSpc>
                        <a:spcAft>
                          <a:spcPts val="0"/>
                        </a:spcAft>
                      </a:pPr>
                      <a:r>
                        <a:rPr lang="es-MX" sz="1050">
                          <a:solidFill>
                            <a:schemeClr val="bg1">
                              <a:lumMod val="75000"/>
                              <a:lumOff val="25000"/>
                            </a:schemeClr>
                          </a:solidFill>
                          <a:effectLst/>
                          <a:latin typeface="Calibri"/>
                          <a:ea typeface="Calibri"/>
                          <a:cs typeface="Times New Roman"/>
                        </a:rPr>
                        <a:t>ausente</a:t>
                      </a:r>
                    </a:p>
                  </a:txBody>
                  <a:tcPr marL="68580" marR="68580" marT="0" marB="0"/>
                </a:tc>
                <a:tc>
                  <a:txBody>
                    <a:bodyPr/>
                    <a:lstStyle/>
                    <a:p>
                      <a:pPr>
                        <a:lnSpc>
                          <a:spcPct val="115000"/>
                        </a:lnSpc>
                        <a:spcAft>
                          <a:spcPts val="0"/>
                        </a:spcAft>
                      </a:pPr>
                      <a:r>
                        <a:rPr lang="es-MX" sz="1050">
                          <a:solidFill>
                            <a:schemeClr val="bg1">
                              <a:lumMod val="75000"/>
                              <a:lumOff val="25000"/>
                            </a:schemeClr>
                          </a:solidFill>
                          <a:effectLst/>
                          <a:latin typeface="Calibri"/>
                          <a:ea typeface="Calibri"/>
                          <a:cs typeface="Times New Roman"/>
                        </a:rPr>
                        <a:t>nominal</a:t>
                      </a:r>
                    </a:p>
                  </a:txBody>
                  <a:tcPr marL="68580" marR="68580" marT="0" marB="0"/>
                </a:tc>
              </a:tr>
              <a:tr h="370840">
                <a:tc>
                  <a:txBody>
                    <a:bodyPr/>
                    <a:lstStyle/>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Índice</a:t>
                      </a:r>
                      <a:endParaRPr lang="es-MX" sz="1050" dirty="0">
                        <a:solidFill>
                          <a:schemeClr val="bg1">
                            <a:lumMod val="75000"/>
                            <a:lumOff val="25000"/>
                          </a:schemeClr>
                        </a:solidFill>
                        <a:effectLst/>
                        <a:latin typeface="Calibri"/>
                        <a:ea typeface="Calibri"/>
                        <a:cs typeface="Times New Roman"/>
                      </a:endParaRPr>
                    </a:p>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simplificado</a:t>
                      </a:r>
                      <a:endParaRPr lang="es-MX" sz="1050" dirty="0">
                        <a:solidFill>
                          <a:schemeClr val="bg1">
                            <a:lumMod val="75000"/>
                            <a:lumOff val="25000"/>
                          </a:schemeClr>
                        </a:solidFill>
                        <a:effectLst/>
                        <a:latin typeface="Calibri"/>
                        <a:ea typeface="Calibri"/>
                        <a:cs typeface="Times New Roman"/>
                      </a:endParaRPr>
                    </a:p>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de pobreza</a:t>
                      </a:r>
                      <a:endParaRPr lang="es-MX" sz="1050" dirty="0">
                        <a:solidFill>
                          <a:schemeClr val="bg1">
                            <a:lumMod val="75000"/>
                            <a:lumOff val="25000"/>
                          </a:schemeClr>
                        </a:solidFill>
                        <a:effectLst/>
                        <a:latin typeface="Calibri"/>
                        <a:ea typeface="Calibri"/>
                        <a:cs typeface="Times New Roman"/>
                      </a:endParaRPr>
                    </a:p>
                    <a:p>
                      <a:pPr>
                        <a:lnSpc>
                          <a:spcPct val="115000"/>
                        </a:lnSpc>
                        <a:spcAft>
                          <a:spcPts val="1000"/>
                        </a:spcAft>
                      </a:pPr>
                      <a:r>
                        <a:rPr lang="es-MX" sz="1050" b="1" dirty="0">
                          <a:solidFill>
                            <a:schemeClr val="bg1">
                              <a:lumMod val="75000"/>
                              <a:lumOff val="25000"/>
                            </a:schemeClr>
                          </a:solidFill>
                          <a:effectLst/>
                          <a:latin typeface="Calibri"/>
                          <a:ea typeface="Calibri"/>
                          <a:cs typeface="Times New Roman"/>
                        </a:rPr>
                        <a:t>familiar</a:t>
                      </a:r>
                      <a:endParaRPr lang="es-MX" sz="1050" dirty="0">
                        <a:solidFill>
                          <a:schemeClr val="bg1">
                            <a:lumMod val="75000"/>
                            <a:lumOff val="25000"/>
                          </a:schemeClr>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a:solidFill>
                            <a:schemeClr val="bg1">
                              <a:lumMod val="75000"/>
                              <a:lumOff val="25000"/>
                            </a:schemeClr>
                          </a:solidFill>
                          <a:effectLst/>
                          <a:latin typeface="Calibri"/>
                          <a:ea typeface="Calibri"/>
                          <a:cs typeface="Times New Roman"/>
                        </a:rPr>
                        <a:t>Es un instrumento para evaluar con fines exploratorios la pobreza familiar en la práctica de la medicina familiar.</a:t>
                      </a:r>
                    </a:p>
                  </a:txBody>
                  <a:tcPr marL="68580" marR="68580" marT="0" marB="0"/>
                </a:tc>
                <a:tc>
                  <a:txBody>
                    <a:bodyPr/>
                    <a:lstStyle/>
                    <a:p>
                      <a:pPr>
                        <a:lnSpc>
                          <a:spcPct val="115000"/>
                        </a:lnSpc>
                        <a:spcAft>
                          <a:spcPts val="1000"/>
                        </a:spcAft>
                      </a:pPr>
                      <a:r>
                        <a:rPr lang="es-MX" sz="1050">
                          <a:solidFill>
                            <a:schemeClr val="bg1">
                              <a:lumMod val="75000"/>
                              <a:lumOff val="25000"/>
                            </a:schemeClr>
                          </a:solidFill>
                          <a:effectLst/>
                          <a:latin typeface="Calibri"/>
                          <a:ea typeface="Calibri"/>
                          <a:cs typeface="Times New Roman"/>
                        </a:rPr>
                        <a:t>Se evaluará a través de un interrogatorio directo con el paciente en la consulta</a:t>
                      </a:r>
                    </a:p>
                  </a:txBody>
                  <a:tcPr marL="68580" marR="68580" marT="0" marB="0"/>
                </a:tc>
                <a:tc>
                  <a:txBody>
                    <a:bodyPr/>
                    <a:lstStyle/>
                    <a:p>
                      <a:pPr>
                        <a:lnSpc>
                          <a:spcPct val="115000"/>
                        </a:lnSpc>
                        <a:spcAft>
                          <a:spcPts val="1000"/>
                        </a:spcAft>
                      </a:pPr>
                      <a:r>
                        <a:rPr lang="es-MX" sz="1050">
                          <a:solidFill>
                            <a:schemeClr val="bg1">
                              <a:lumMod val="75000"/>
                              <a:lumOff val="25000"/>
                            </a:schemeClr>
                          </a:solidFill>
                          <a:effectLst/>
                          <a:latin typeface="Calibri"/>
                          <a:ea typeface="Calibri"/>
                          <a:cs typeface="Times New Roman"/>
                        </a:rPr>
                        <a:t>Sin evidencia de pobreza familiar </a:t>
                      </a:r>
                    </a:p>
                    <a:p>
                      <a:pPr>
                        <a:lnSpc>
                          <a:spcPct val="115000"/>
                        </a:lnSpc>
                        <a:spcAft>
                          <a:spcPts val="1000"/>
                        </a:spcAft>
                      </a:pPr>
                      <a:r>
                        <a:rPr lang="es-MX" sz="1050">
                          <a:solidFill>
                            <a:schemeClr val="bg1">
                              <a:lumMod val="75000"/>
                              <a:lumOff val="25000"/>
                            </a:schemeClr>
                          </a:solidFill>
                          <a:effectLst/>
                          <a:latin typeface="Calibri"/>
                          <a:ea typeface="Calibri"/>
                          <a:cs typeface="Times New Roman"/>
                        </a:rPr>
                        <a:t>Pobreza familiar baja </a:t>
                      </a:r>
                    </a:p>
                    <a:p>
                      <a:pPr>
                        <a:lnSpc>
                          <a:spcPct val="115000"/>
                        </a:lnSpc>
                        <a:spcAft>
                          <a:spcPts val="1000"/>
                        </a:spcAft>
                      </a:pPr>
                      <a:r>
                        <a:rPr lang="es-MX" sz="1050">
                          <a:solidFill>
                            <a:schemeClr val="bg1">
                              <a:lumMod val="75000"/>
                              <a:lumOff val="25000"/>
                            </a:schemeClr>
                          </a:solidFill>
                          <a:effectLst/>
                          <a:latin typeface="Calibri"/>
                          <a:ea typeface="Calibri"/>
                          <a:cs typeface="Times New Roman"/>
                        </a:rPr>
                        <a:t>Pobreza familiar alta</a:t>
                      </a:r>
                    </a:p>
                  </a:txBody>
                  <a:tcPr marL="68580" marR="68580" marT="0" marB="0"/>
                </a:tc>
                <a:tc>
                  <a:txBody>
                    <a:bodyPr/>
                    <a:lstStyle/>
                    <a:p>
                      <a:pPr>
                        <a:lnSpc>
                          <a:spcPct val="115000"/>
                        </a:lnSpc>
                        <a:spcAft>
                          <a:spcPts val="1000"/>
                        </a:spcAft>
                      </a:pPr>
                      <a:r>
                        <a:rPr lang="es-MX" sz="1050" dirty="0">
                          <a:solidFill>
                            <a:schemeClr val="bg1">
                              <a:lumMod val="75000"/>
                              <a:lumOff val="25000"/>
                            </a:schemeClr>
                          </a:solidFill>
                          <a:effectLst/>
                          <a:latin typeface="Calibri"/>
                          <a:ea typeface="Calibri"/>
                          <a:cs typeface="Times New Roman"/>
                        </a:rPr>
                        <a:t>Ordinal</a:t>
                      </a:r>
                    </a:p>
                    <a:p>
                      <a:pPr>
                        <a:lnSpc>
                          <a:spcPct val="115000"/>
                        </a:lnSpc>
                        <a:spcAft>
                          <a:spcPts val="1000"/>
                        </a:spcAft>
                      </a:pPr>
                      <a:r>
                        <a:rPr lang="es-MX" sz="1050" dirty="0">
                          <a:solidFill>
                            <a:schemeClr val="bg1">
                              <a:lumMod val="75000"/>
                              <a:lumOff val="25000"/>
                            </a:schemeClr>
                          </a:solidFill>
                          <a:effectLst/>
                          <a:latin typeface="Calibri"/>
                          <a:ea typeface="Calibri"/>
                          <a:cs typeface="Times New Roman"/>
                        </a:rPr>
                        <a:t> </a:t>
                      </a:r>
                    </a:p>
                    <a:p>
                      <a:pPr>
                        <a:lnSpc>
                          <a:spcPct val="115000"/>
                        </a:lnSpc>
                        <a:spcAft>
                          <a:spcPts val="1000"/>
                        </a:spcAft>
                      </a:pPr>
                      <a:r>
                        <a:rPr lang="es-MX" sz="1050" dirty="0">
                          <a:solidFill>
                            <a:schemeClr val="bg1">
                              <a:lumMod val="75000"/>
                              <a:lumOff val="25000"/>
                            </a:schemeClr>
                          </a:solidFill>
                          <a:effectLst/>
                          <a:latin typeface="Calibri"/>
                          <a:ea typeface="Calibri"/>
                          <a:cs typeface="Times New Roman"/>
                        </a:rPr>
                        <a:t> </a:t>
                      </a:r>
                    </a:p>
                  </a:txBody>
                  <a:tcPr marL="68580" marR="68580" marT="0" marB="0"/>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xmlns="" val="2617804254"/>
              </p:ext>
            </p:extLst>
          </p:nvPr>
        </p:nvGraphicFramePr>
        <p:xfrm>
          <a:off x="467544" y="3284984"/>
          <a:ext cx="8208915" cy="2952328"/>
        </p:xfrm>
        <a:graphic>
          <a:graphicData uri="http://schemas.openxmlformats.org/drawingml/2006/table">
            <a:tbl>
              <a:tblPr firstRow="1" bandRow="1">
                <a:tableStyleId>{5C22544A-7EE6-4342-B048-85BDC9FD1C3A}</a:tableStyleId>
              </a:tblPr>
              <a:tblGrid>
                <a:gridCol w="864098"/>
                <a:gridCol w="2808312"/>
                <a:gridCol w="1252939"/>
                <a:gridCol w="2131437"/>
                <a:gridCol w="1152129"/>
              </a:tblGrid>
              <a:tr h="2952328">
                <a:tc>
                  <a:txBody>
                    <a:bodyPr/>
                    <a:lstStyle/>
                    <a:p>
                      <a:pPr>
                        <a:lnSpc>
                          <a:spcPct val="115000"/>
                        </a:lnSpc>
                        <a:spcAft>
                          <a:spcPts val="1000"/>
                        </a:spcAft>
                      </a:pPr>
                      <a:r>
                        <a:rPr lang="es-MX" sz="1050" b="1" dirty="0">
                          <a:solidFill>
                            <a:schemeClr val="tx1"/>
                          </a:solidFill>
                          <a:effectLst/>
                          <a:latin typeface="Calibri"/>
                          <a:ea typeface="Calibri"/>
                          <a:cs typeface="Times New Roman"/>
                        </a:rPr>
                        <a:t>Tipología</a:t>
                      </a:r>
                      <a:endParaRPr lang="es-MX" sz="1050" dirty="0">
                        <a:solidFill>
                          <a:schemeClr val="tx1"/>
                        </a:solidFill>
                        <a:effectLst/>
                        <a:latin typeface="Calibri"/>
                        <a:ea typeface="Calibri"/>
                        <a:cs typeface="Times New Roman"/>
                      </a:endParaRPr>
                    </a:p>
                    <a:p>
                      <a:pPr>
                        <a:lnSpc>
                          <a:spcPct val="115000"/>
                        </a:lnSpc>
                        <a:spcAft>
                          <a:spcPts val="1000"/>
                        </a:spcAft>
                      </a:pPr>
                      <a:r>
                        <a:rPr lang="es-MX" sz="1050" b="1" dirty="0">
                          <a:solidFill>
                            <a:schemeClr val="tx1"/>
                          </a:solidFill>
                          <a:effectLst/>
                          <a:latin typeface="Calibri"/>
                          <a:ea typeface="Calibri"/>
                          <a:cs typeface="Times New Roman"/>
                        </a:rPr>
                        <a:t>familiar</a:t>
                      </a:r>
                      <a:endParaRPr lang="es-MX" sz="105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dirty="0">
                          <a:solidFill>
                            <a:schemeClr val="tx1"/>
                          </a:solidFill>
                          <a:effectLst/>
                          <a:latin typeface="Calibri"/>
                          <a:ea typeface="Calibri"/>
                          <a:cs typeface="Times New Roman"/>
                        </a:rPr>
                        <a:t>Se refiere al modo particular donde se realiza la organización de un sistema dado, es un conjunto invisible de demandas funcionales que organizan los modos en que interactúan los miembros de una familia; una familia es un sistema </a:t>
                      </a:r>
                      <a:r>
                        <a:rPr lang="es-MX" sz="1050" b="1" dirty="0" err="1">
                          <a:solidFill>
                            <a:schemeClr val="tx1"/>
                          </a:solidFill>
                          <a:effectLst/>
                          <a:latin typeface="Calibri"/>
                          <a:ea typeface="Calibri"/>
                          <a:cs typeface="Times New Roman"/>
                        </a:rPr>
                        <a:t>queopera</a:t>
                      </a:r>
                      <a:r>
                        <a:rPr lang="es-MX" sz="1050" b="1" dirty="0">
                          <a:solidFill>
                            <a:schemeClr val="tx1"/>
                          </a:solidFill>
                          <a:effectLst/>
                          <a:latin typeface="Calibri"/>
                          <a:ea typeface="Calibri"/>
                          <a:cs typeface="Times New Roman"/>
                        </a:rPr>
                        <a:t> a través de pautas trasnacionales acerca de qué manera, cuándo y con quién relacionarse y estas pautas sostienen el sistema.</a:t>
                      </a:r>
                      <a:endParaRPr lang="es-MX" sz="105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dirty="0">
                          <a:solidFill>
                            <a:schemeClr val="tx1"/>
                          </a:solidFill>
                          <a:effectLst/>
                          <a:latin typeface="Calibri"/>
                          <a:ea typeface="Calibri"/>
                          <a:cs typeface="Times New Roman"/>
                        </a:rPr>
                        <a:t>Se determinará a través de la entrevista realizada al paciente</a:t>
                      </a:r>
                      <a:endParaRPr lang="es-MX" sz="105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dirty="0">
                          <a:solidFill>
                            <a:schemeClr val="tx1"/>
                          </a:solidFill>
                          <a:effectLst/>
                          <a:latin typeface="Calibri"/>
                          <a:ea typeface="Calibri"/>
                          <a:cs typeface="Times New Roman"/>
                        </a:rPr>
                        <a:t>Composición:</a:t>
                      </a:r>
                      <a:endParaRPr lang="es-MX" sz="1050" dirty="0">
                        <a:solidFill>
                          <a:schemeClr val="tx1"/>
                        </a:solidFill>
                        <a:effectLst/>
                        <a:latin typeface="Calibri"/>
                        <a:ea typeface="Calibri"/>
                        <a:cs typeface="Times New Roman"/>
                      </a:endParaRPr>
                    </a:p>
                    <a:p>
                      <a:pPr>
                        <a:lnSpc>
                          <a:spcPct val="115000"/>
                        </a:lnSpc>
                        <a:spcAft>
                          <a:spcPts val="1000"/>
                        </a:spcAft>
                      </a:pPr>
                      <a:r>
                        <a:rPr lang="es-MX" sz="1050" b="1" dirty="0">
                          <a:solidFill>
                            <a:schemeClr val="tx1"/>
                          </a:solidFill>
                          <a:effectLst/>
                          <a:latin typeface="Calibri"/>
                          <a:ea typeface="Calibri"/>
                          <a:cs typeface="Times New Roman"/>
                        </a:rPr>
                        <a:t>Nuclear, Nuclear simple, Nuclear numerosa, Compuesta, extensa</a:t>
                      </a:r>
                      <a:endParaRPr lang="es-MX" sz="1050" dirty="0">
                        <a:solidFill>
                          <a:schemeClr val="tx1"/>
                        </a:solidFill>
                        <a:effectLst/>
                        <a:latin typeface="Calibri"/>
                        <a:ea typeface="Calibri"/>
                        <a:cs typeface="Times New Roman"/>
                      </a:endParaRPr>
                    </a:p>
                    <a:p>
                      <a:pPr>
                        <a:lnSpc>
                          <a:spcPct val="115000"/>
                        </a:lnSpc>
                        <a:spcAft>
                          <a:spcPts val="1000"/>
                        </a:spcAft>
                      </a:pPr>
                      <a:r>
                        <a:rPr lang="es-MX" sz="1050" b="1" dirty="0">
                          <a:solidFill>
                            <a:schemeClr val="tx1"/>
                          </a:solidFill>
                          <a:effectLst/>
                          <a:latin typeface="Calibri"/>
                          <a:ea typeface="Calibri"/>
                          <a:cs typeface="Times New Roman"/>
                        </a:rPr>
                        <a:t> Desarrollo: Tradicional, Moderno, Arcaico</a:t>
                      </a:r>
                      <a:endParaRPr lang="es-MX" sz="1050" dirty="0">
                        <a:solidFill>
                          <a:schemeClr val="tx1"/>
                        </a:solidFill>
                        <a:effectLst/>
                        <a:latin typeface="Calibri"/>
                        <a:ea typeface="Calibri"/>
                        <a:cs typeface="Times New Roman"/>
                      </a:endParaRPr>
                    </a:p>
                    <a:p>
                      <a:pPr>
                        <a:lnSpc>
                          <a:spcPct val="115000"/>
                        </a:lnSpc>
                        <a:spcAft>
                          <a:spcPts val="1000"/>
                        </a:spcAft>
                      </a:pPr>
                      <a:r>
                        <a:rPr lang="es-MX" sz="1050" b="1" dirty="0">
                          <a:solidFill>
                            <a:schemeClr val="tx1"/>
                          </a:solidFill>
                          <a:effectLst/>
                          <a:latin typeface="Calibri"/>
                          <a:ea typeface="Calibri"/>
                          <a:cs typeface="Times New Roman"/>
                        </a:rPr>
                        <a:t>Grado de integración familiar: Integrada, </a:t>
                      </a:r>
                      <a:r>
                        <a:rPr lang="es-MX" sz="1050" b="1" dirty="0" err="1">
                          <a:solidFill>
                            <a:schemeClr val="tx1"/>
                          </a:solidFill>
                          <a:effectLst/>
                          <a:latin typeface="Calibri"/>
                          <a:ea typeface="Calibri"/>
                          <a:cs typeface="Times New Roman"/>
                        </a:rPr>
                        <a:t>Semi</a:t>
                      </a:r>
                      <a:r>
                        <a:rPr lang="es-MX" sz="1050" b="1" dirty="0">
                          <a:solidFill>
                            <a:schemeClr val="tx1"/>
                          </a:solidFill>
                          <a:effectLst/>
                          <a:latin typeface="Calibri"/>
                          <a:ea typeface="Calibri"/>
                          <a:cs typeface="Times New Roman"/>
                        </a:rPr>
                        <a:t>   integrada, Desintegrada</a:t>
                      </a:r>
                      <a:endParaRPr lang="es-MX" sz="1050" dirty="0">
                        <a:solidFill>
                          <a:schemeClr val="tx1"/>
                        </a:solidFill>
                        <a:effectLst/>
                        <a:latin typeface="Calibri"/>
                        <a:ea typeface="Calibri"/>
                        <a:cs typeface="Times New Roman"/>
                      </a:endParaRPr>
                    </a:p>
                    <a:p>
                      <a:pPr>
                        <a:lnSpc>
                          <a:spcPct val="115000"/>
                        </a:lnSpc>
                        <a:spcAft>
                          <a:spcPts val="1000"/>
                        </a:spcAft>
                      </a:pPr>
                      <a:r>
                        <a:rPr lang="es-MX" sz="1050" b="1" dirty="0">
                          <a:solidFill>
                            <a:schemeClr val="tx1"/>
                          </a:solidFill>
                          <a:effectLst/>
                          <a:latin typeface="Calibri"/>
                          <a:ea typeface="Calibri"/>
                          <a:cs typeface="Times New Roman"/>
                        </a:rPr>
                        <a:t>Ocupación: Campesino, Obrero, Técnico, Profesionista</a:t>
                      </a:r>
                      <a:endParaRPr lang="es-MX" sz="1050" dirty="0">
                        <a:solidFill>
                          <a:schemeClr val="tx1"/>
                        </a:solidFill>
                        <a:effectLst/>
                        <a:latin typeface="Calibri"/>
                        <a:ea typeface="Calibri"/>
                        <a:cs typeface="Times New Roman"/>
                      </a:endParaRPr>
                    </a:p>
                    <a:p>
                      <a:pPr>
                        <a:lnSpc>
                          <a:spcPct val="115000"/>
                        </a:lnSpc>
                        <a:spcAft>
                          <a:spcPts val="1000"/>
                        </a:spcAft>
                      </a:pPr>
                      <a:r>
                        <a:rPr lang="es-MX" sz="1050" b="1" dirty="0">
                          <a:solidFill>
                            <a:schemeClr val="tx1"/>
                          </a:solidFill>
                          <a:effectLst/>
                          <a:latin typeface="Calibri"/>
                          <a:ea typeface="Calibri"/>
                          <a:cs typeface="Times New Roman"/>
                        </a:rPr>
                        <a:t>Demografía: Urbana, Suburbana, Rural</a:t>
                      </a:r>
                      <a:endParaRPr lang="es-MX" sz="105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1000"/>
                        </a:spcAft>
                      </a:pPr>
                      <a:r>
                        <a:rPr lang="es-MX" sz="1050" b="1" dirty="0">
                          <a:solidFill>
                            <a:schemeClr val="tx1"/>
                          </a:solidFill>
                          <a:effectLst/>
                          <a:latin typeface="Calibri"/>
                          <a:ea typeface="Calibri"/>
                          <a:cs typeface="Times New Roman"/>
                        </a:rPr>
                        <a:t> </a:t>
                      </a:r>
                      <a:endParaRPr lang="es-MX" sz="1050" dirty="0">
                        <a:solidFill>
                          <a:schemeClr val="tx1"/>
                        </a:solidFill>
                        <a:effectLst/>
                        <a:latin typeface="Calibri"/>
                        <a:ea typeface="Calibri"/>
                        <a:cs typeface="Times New Roman"/>
                      </a:endParaRPr>
                    </a:p>
                    <a:p>
                      <a:pPr>
                        <a:lnSpc>
                          <a:spcPct val="115000"/>
                        </a:lnSpc>
                        <a:spcAft>
                          <a:spcPts val="1000"/>
                        </a:spcAft>
                      </a:pPr>
                      <a:r>
                        <a:rPr lang="es-MX" sz="1050" b="1" dirty="0">
                          <a:solidFill>
                            <a:schemeClr val="tx1"/>
                          </a:solidFill>
                          <a:effectLst/>
                          <a:latin typeface="Calibri"/>
                          <a:ea typeface="Calibri"/>
                          <a:cs typeface="Times New Roman"/>
                        </a:rPr>
                        <a:t> </a:t>
                      </a:r>
                      <a:endParaRPr lang="es-MX" sz="1050" dirty="0">
                        <a:solidFill>
                          <a:schemeClr val="tx1"/>
                        </a:solidFill>
                        <a:effectLst/>
                        <a:latin typeface="Calibri"/>
                        <a:ea typeface="Calibri"/>
                        <a:cs typeface="Times New Roman"/>
                      </a:endParaRPr>
                    </a:p>
                    <a:p>
                      <a:pPr>
                        <a:lnSpc>
                          <a:spcPct val="115000"/>
                        </a:lnSpc>
                        <a:spcAft>
                          <a:spcPts val="1000"/>
                        </a:spcAft>
                      </a:pPr>
                      <a:r>
                        <a:rPr lang="es-MX" sz="1050" b="1" dirty="0">
                          <a:solidFill>
                            <a:schemeClr val="tx1"/>
                          </a:solidFill>
                          <a:effectLst/>
                          <a:latin typeface="Calibri"/>
                          <a:ea typeface="Calibri"/>
                          <a:cs typeface="Times New Roman"/>
                        </a:rPr>
                        <a:t>Nominal</a:t>
                      </a:r>
                      <a:endParaRPr lang="es-MX" sz="105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723328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3" name="2 Tabla"/>
          <p:cNvGraphicFramePr>
            <a:graphicFrameLocks noGrp="1"/>
          </p:cNvGraphicFramePr>
          <p:nvPr>
            <p:extLst>
              <p:ext uri="{D42A27DB-BD31-4B8C-83A1-F6EECF244321}">
                <p14:modId xmlns:p14="http://schemas.microsoft.com/office/powerpoint/2010/main" xmlns="" val="1860269039"/>
              </p:ext>
            </p:extLst>
          </p:nvPr>
        </p:nvGraphicFramePr>
        <p:xfrm>
          <a:off x="467544" y="692696"/>
          <a:ext cx="8280921" cy="5454904"/>
        </p:xfrm>
        <a:graphic>
          <a:graphicData uri="http://schemas.openxmlformats.org/drawingml/2006/table">
            <a:tbl>
              <a:tblPr firstRow="1" bandRow="1">
                <a:tableStyleId>{5C22544A-7EE6-4342-B048-85BDC9FD1C3A}</a:tableStyleId>
              </a:tblPr>
              <a:tblGrid>
                <a:gridCol w="1728192"/>
                <a:gridCol w="3096344"/>
                <a:gridCol w="3456385"/>
              </a:tblGrid>
              <a:tr h="370840">
                <a:tc gridSpan="3">
                  <a:txBody>
                    <a:bodyPr/>
                    <a:lstStyle/>
                    <a:p>
                      <a:pPr algn="ctr"/>
                      <a:r>
                        <a:rPr lang="es-MX" dirty="0" smtClean="0"/>
                        <a:t>Recursos</a:t>
                      </a:r>
                      <a:endParaRPr lang="es-MX" dirty="0"/>
                    </a:p>
                  </a:txBody>
                  <a:tcPr/>
                </a:tc>
                <a:tc hMerge="1">
                  <a:txBody>
                    <a:bodyPr/>
                    <a:lstStyle/>
                    <a:p>
                      <a:endParaRPr lang="es-MX" dirty="0"/>
                    </a:p>
                  </a:txBody>
                  <a:tcPr/>
                </a:tc>
                <a:tc hMerge="1">
                  <a:txBody>
                    <a:bodyPr/>
                    <a:lstStyle/>
                    <a:p>
                      <a:endParaRPr lang="es-MX" dirty="0"/>
                    </a:p>
                  </a:txBody>
                  <a:tcPr/>
                </a:tc>
              </a:tr>
              <a:tr h="370840">
                <a:tc rowSpan="5">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Humanos</a:t>
                      </a:r>
                    </a:p>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txBody>
                  <a:tcPr marL="68580" marR="68580" marT="0" marB="0"/>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Investigador </a:t>
                      </a:r>
                      <a:r>
                        <a:rPr lang="es-MX" sz="1600" b="1" dirty="0" smtClean="0">
                          <a:solidFill>
                            <a:schemeClr val="bg1">
                              <a:lumMod val="75000"/>
                              <a:lumOff val="25000"/>
                            </a:schemeClr>
                          </a:solidFill>
                          <a:effectLst/>
                          <a:latin typeface="Calibri"/>
                          <a:ea typeface="Calibri"/>
                          <a:cs typeface="Times New Roman"/>
                        </a:rPr>
                        <a:t>Principal</a:t>
                      </a:r>
                      <a:endParaRPr lang="es-MX" sz="1600" b="1" dirty="0">
                        <a:solidFill>
                          <a:schemeClr val="bg1">
                            <a:lumMod val="75000"/>
                            <a:lumOff val="25000"/>
                          </a:schemeClr>
                        </a:solidFill>
                        <a:effectLst/>
                        <a:latin typeface="Calibri"/>
                        <a:ea typeface="Calibri"/>
                        <a:cs typeface="Times New Roman"/>
                      </a:endParaRPr>
                    </a:p>
                  </a:txBody>
                  <a:tcPr marL="68580" marR="68580" marT="0" marB="0"/>
                </a:tc>
                <a:tc>
                  <a:txBody>
                    <a:bodyPr/>
                    <a:lstStyle/>
                    <a:p>
                      <a:r>
                        <a:rPr lang="es-MX" sz="1600" b="1" dirty="0" smtClean="0">
                          <a:solidFill>
                            <a:schemeClr val="bg1">
                              <a:lumMod val="75000"/>
                              <a:lumOff val="25000"/>
                            </a:schemeClr>
                          </a:solidFill>
                        </a:rPr>
                        <a:t>Dr. Victor Manuel Hernández Salazar</a:t>
                      </a:r>
                    </a:p>
                  </a:txBody>
                  <a:tcPr/>
                </a:tc>
              </a:tr>
              <a:tr h="370840">
                <a:tc vMerge="1">
                  <a:txBody>
                    <a:bodyPr/>
                    <a:lstStyle/>
                    <a:p>
                      <a:endParaRPr lang="es-MX"/>
                    </a:p>
                  </a:txBody>
                  <a:tcPr/>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Colaborador:</a:t>
                      </a:r>
                    </a:p>
                  </a:txBody>
                  <a:tcPr marL="68580" marR="68580" marT="0" marB="0"/>
                </a:tc>
                <a:tc>
                  <a:txBody>
                    <a:bodyPr/>
                    <a:lstStyle/>
                    <a:p>
                      <a:endParaRPr lang="es-MX" sz="1600" b="1">
                        <a:solidFill>
                          <a:schemeClr val="bg1">
                            <a:lumMod val="75000"/>
                            <a:lumOff val="25000"/>
                          </a:schemeClr>
                        </a:solidFill>
                      </a:endParaRPr>
                    </a:p>
                  </a:txBody>
                  <a:tcPr/>
                </a:tc>
              </a:tr>
              <a:tr h="370840">
                <a:tc vMerge="1">
                  <a:txBody>
                    <a:bodyPr/>
                    <a:lstStyle/>
                    <a:p>
                      <a:endParaRPr lang="es-MX"/>
                    </a:p>
                  </a:txBody>
                  <a:tcPr/>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Asesor Metodológico</a:t>
                      </a:r>
                      <a:r>
                        <a:rPr lang="es-MX" sz="1600" b="1" dirty="0" smtClean="0">
                          <a:solidFill>
                            <a:schemeClr val="bg1">
                              <a:lumMod val="75000"/>
                              <a:lumOff val="25000"/>
                            </a:schemeClr>
                          </a:solidFill>
                          <a:effectLst/>
                          <a:latin typeface="Calibri"/>
                          <a:ea typeface="Calibri"/>
                          <a:cs typeface="Times New Roman"/>
                        </a:rPr>
                        <a:t>:</a:t>
                      </a:r>
                      <a:endParaRPr lang="es-MX" sz="1600" b="1" dirty="0">
                        <a:solidFill>
                          <a:schemeClr val="bg1">
                            <a:lumMod val="75000"/>
                            <a:lumOff val="25000"/>
                          </a:schemeClr>
                        </a:solidFill>
                        <a:effectLst/>
                        <a:latin typeface="Calibri"/>
                        <a:ea typeface="Calibri"/>
                        <a:cs typeface="Times New Roman"/>
                      </a:endParaRPr>
                    </a:p>
                  </a:txBody>
                  <a:tcPr marL="68580" marR="68580" marT="0" marB="0"/>
                </a:tc>
                <a:tc>
                  <a:txBody>
                    <a:bodyPr/>
                    <a:lstStyle/>
                    <a:p>
                      <a:r>
                        <a:rPr lang="es-MX" sz="1600" b="1" dirty="0" smtClean="0">
                          <a:solidFill>
                            <a:schemeClr val="bg1">
                              <a:lumMod val="75000"/>
                              <a:lumOff val="25000"/>
                            </a:schemeClr>
                          </a:solidFill>
                        </a:rPr>
                        <a:t>Dra. Rosalba Mendoza Rivera</a:t>
                      </a:r>
                    </a:p>
                    <a:p>
                      <a:endParaRPr lang="es-MX" sz="1600" b="1" dirty="0">
                        <a:solidFill>
                          <a:schemeClr val="bg1">
                            <a:lumMod val="75000"/>
                            <a:lumOff val="25000"/>
                          </a:schemeClr>
                        </a:solidFill>
                      </a:endParaRPr>
                    </a:p>
                  </a:txBody>
                  <a:tcPr/>
                </a:tc>
              </a:tr>
              <a:tr h="370840">
                <a:tc vMerge="1">
                  <a:txBody>
                    <a:bodyPr/>
                    <a:lstStyle/>
                    <a:p>
                      <a:endParaRPr lang="es-MX"/>
                    </a:p>
                  </a:txBody>
                  <a:tcPr/>
                </a:tc>
                <a:tc>
                  <a:txBody>
                    <a:bodyPr/>
                    <a:lstStyle/>
                    <a:p>
                      <a:pPr>
                        <a:lnSpc>
                          <a:spcPct val="115000"/>
                        </a:lnSpc>
                        <a:spcAft>
                          <a:spcPts val="0"/>
                        </a:spcAft>
                      </a:pPr>
                      <a:r>
                        <a:rPr lang="es-MX" sz="1600" b="1" dirty="0">
                          <a:solidFill>
                            <a:schemeClr val="bg1">
                              <a:lumMod val="75000"/>
                              <a:lumOff val="25000"/>
                            </a:schemeClr>
                          </a:solidFill>
                          <a:effectLst/>
                          <a:latin typeface="Calibri"/>
                          <a:ea typeface="Calibri"/>
                          <a:cs typeface="Times New Roman"/>
                        </a:rPr>
                        <a:t>Asesor estadístico: </a:t>
                      </a:r>
                      <a:endParaRPr lang="es-MX" sz="1600" b="1" dirty="0" smtClean="0">
                        <a:solidFill>
                          <a:schemeClr val="bg1">
                            <a:lumMod val="75000"/>
                            <a:lumOff val="25000"/>
                          </a:schemeClr>
                        </a:solidFill>
                        <a:effectLst/>
                        <a:latin typeface="Calibri"/>
                        <a:ea typeface="Calibri"/>
                        <a:cs typeface="Times New Roman"/>
                      </a:endParaRPr>
                    </a:p>
                    <a:p>
                      <a:pPr>
                        <a:lnSpc>
                          <a:spcPct val="115000"/>
                        </a:lnSpc>
                        <a:spcAft>
                          <a:spcPts val="0"/>
                        </a:spcAft>
                      </a:pPr>
                      <a:r>
                        <a:rPr lang="es-MX" sz="1600" b="1" dirty="0" smtClean="0">
                          <a:solidFill>
                            <a:schemeClr val="bg1">
                              <a:lumMod val="75000"/>
                              <a:lumOff val="25000"/>
                            </a:schemeClr>
                          </a:solidFill>
                          <a:effectLst/>
                          <a:latin typeface="Calibri"/>
                          <a:ea typeface="Calibri"/>
                          <a:cs typeface="Times New Roman"/>
                        </a:rPr>
                        <a:t>Email:</a:t>
                      </a:r>
                      <a:endParaRPr lang="es-MX" sz="1600" b="1" dirty="0">
                        <a:solidFill>
                          <a:schemeClr val="bg1">
                            <a:lumMod val="75000"/>
                            <a:lumOff val="25000"/>
                          </a:schemeClr>
                        </a:solidFill>
                        <a:effectLst/>
                        <a:latin typeface="Calibri"/>
                        <a:ea typeface="Calibri"/>
                        <a:cs typeface="Times New Roman"/>
                      </a:endParaRPr>
                    </a:p>
                  </a:txBody>
                  <a:tcPr marL="68580" marR="68580" marT="0" marB="0"/>
                </a:tc>
                <a:tc>
                  <a:txBody>
                    <a:bodyPr/>
                    <a:lstStyle/>
                    <a:p>
                      <a:r>
                        <a:rPr lang="es-MX" sz="1600" b="1" dirty="0" smtClean="0">
                          <a:solidFill>
                            <a:schemeClr val="bg1">
                              <a:lumMod val="75000"/>
                              <a:lumOff val="25000"/>
                            </a:schemeClr>
                          </a:solidFill>
                        </a:rPr>
                        <a:t>José Iván Cobos Díaz </a:t>
                      </a:r>
                    </a:p>
                    <a:p>
                      <a:r>
                        <a:rPr lang="es-MX" sz="1600" b="1" dirty="0" smtClean="0">
                          <a:solidFill>
                            <a:schemeClr val="bg1">
                              <a:lumMod val="75000"/>
                              <a:lumOff val="25000"/>
                            </a:schemeClr>
                          </a:solidFill>
                        </a:rPr>
                        <a:t>JICD24@hotmail.com </a:t>
                      </a:r>
                    </a:p>
                  </a:txBody>
                  <a:tcPr/>
                </a:tc>
              </a:tr>
              <a:tr h="370840">
                <a:tc vMerge="1">
                  <a:txBody>
                    <a:bodyPr/>
                    <a:lstStyle/>
                    <a:p>
                      <a:endParaRPr lang="es-MX"/>
                    </a:p>
                  </a:txBody>
                  <a:tcPr/>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Asesor Clínico:</a:t>
                      </a:r>
                    </a:p>
                  </a:txBody>
                  <a:tcPr marL="68580" marR="68580" marT="0" marB="0"/>
                </a:tc>
                <a:tc>
                  <a:txBody>
                    <a:bodyPr/>
                    <a:lstStyle/>
                    <a:p>
                      <a:endParaRPr lang="es-MX" sz="1600" b="1" dirty="0">
                        <a:solidFill>
                          <a:schemeClr val="bg1">
                            <a:lumMod val="75000"/>
                            <a:lumOff val="25000"/>
                          </a:schemeClr>
                        </a:solidFill>
                      </a:endParaRPr>
                    </a:p>
                  </a:txBody>
                  <a:tcPr/>
                </a:tc>
              </a:tr>
              <a:tr h="370840">
                <a:tc rowSpan="5">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Físicos</a:t>
                      </a:r>
                    </a:p>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txBody>
                  <a:tcPr marL="68580" marR="68580" marT="0" marB="0"/>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Área Física</a:t>
                      </a:r>
                    </a:p>
                  </a:txBody>
                  <a:tcPr marL="68580" marR="68580" marT="0" marB="0"/>
                </a:tc>
                <a:tc>
                  <a:txBody>
                    <a:bodyPr/>
                    <a:lstStyle/>
                    <a:p>
                      <a:pPr>
                        <a:lnSpc>
                          <a:spcPct val="115000"/>
                        </a:lnSpc>
                        <a:spcAft>
                          <a:spcPts val="1000"/>
                        </a:spcAft>
                      </a:pPr>
                      <a:r>
                        <a:rPr lang="es-MX" sz="1600" b="1">
                          <a:solidFill>
                            <a:schemeClr val="bg1">
                              <a:lumMod val="75000"/>
                              <a:lumOff val="25000"/>
                            </a:schemeClr>
                          </a:solidFill>
                          <a:effectLst/>
                          <a:latin typeface="Calibri"/>
                          <a:ea typeface="Calibri"/>
                          <a:cs typeface="Times New Roman"/>
                        </a:rPr>
                        <a:t>consultorio, Aula</a:t>
                      </a:r>
                    </a:p>
                  </a:txBody>
                  <a:tcPr marL="68580" marR="68580" marT="0" marB="0"/>
                </a:tc>
              </a:tr>
              <a:tr h="370840">
                <a:tc vMerge="1">
                  <a:txBody>
                    <a:bodyPr/>
                    <a:lstStyle/>
                    <a:p>
                      <a:endParaRPr lang="es-MX"/>
                    </a:p>
                  </a:txBody>
                  <a:tcPr/>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Instrumentos de medición:</a:t>
                      </a:r>
                    </a:p>
                  </a:txBody>
                  <a:tcPr marL="68580" marR="68580" marT="0" marB="0"/>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Báscula marca x, Estetoscopio marca x, Doppler marca x Estadímetro marca x</a:t>
                      </a:r>
                    </a:p>
                  </a:txBody>
                  <a:tcPr marL="68580" marR="68580" marT="0" marB="0"/>
                </a:tc>
              </a:tr>
              <a:tr h="370840">
                <a:tc vMerge="1">
                  <a:txBody>
                    <a:bodyPr/>
                    <a:lstStyle/>
                    <a:p>
                      <a:endParaRPr lang="es-MX"/>
                    </a:p>
                  </a:txBody>
                  <a:tcPr/>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Formato de recolección de información</a:t>
                      </a:r>
                    </a:p>
                  </a:txBody>
                  <a:tcPr marL="68580" marR="68580" marT="0" marB="0"/>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Cuestionarios, expediente clínico.</a:t>
                      </a:r>
                    </a:p>
                  </a:txBody>
                  <a:tcPr marL="68580" marR="68580" marT="0" marB="0"/>
                </a:tc>
              </a:tr>
              <a:tr h="370840">
                <a:tc vMerge="1">
                  <a:txBody>
                    <a:bodyPr/>
                    <a:lstStyle/>
                    <a:p>
                      <a:endParaRPr lang="es-MX"/>
                    </a:p>
                  </a:txBody>
                  <a:tcPr/>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Papelería</a:t>
                      </a:r>
                    </a:p>
                  </a:txBody>
                  <a:tcPr marL="68580" marR="68580" marT="0" marB="0"/>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txBody>
                  <a:tcPr marL="68580" marR="68580" marT="0" marB="0"/>
                </a:tc>
              </a:tr>
              <a:tr h="370840">
                <a:tc vMerge="1">
                  <a:txBody>
                    <a:bodyPr/>
                    <a:lstStyle/>
                    <a:p>
                      <a:endParaRPr lang="es-MX"/>
                    </a:p>
                  </a:txBody>
                  <a:tcPr/>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Computadora personal</a:t>
                      </a:r>
                    </a:p>
                  </a:txBody>
                  <a:tcPr marL="68580" marR="68580" marT="0" marB="0"/>
                </a:tc>
                <a:tc>
                  <a:txBody>
                    <a:bodyPr/>
                    <a:lstStyle/>
                    <a:p>
                      <a:pPr>
                        <a:lnSpc>
                          <a:spcPct val="115000"/>
                        </a:lnSpc>
                        <a:spcAft>
                          <a:spcPts val="1000"/>
                        </a:spcAft>
                      </a:pPr>
                      <a:r>
                        <a:rPr lang="es-MX" sz="1600" b="1" dirty="0">
                          <a:solidFill>
                            <a:schemeClr val="bg1">
                              <a:lumMod val="75000"/>
                              <a:lumOff val="25000"/>
                            </a:schemeClr>
                          </a:solidFill>
                          <a:effectLst/>
                          <a:latin typeface="Calibri"/>
                          <a:ea typeface="Calibri"/>
                          <a:cs typeface="Times New Roman"/>
                        </a:rPr>
                        <a:t> </a:t>
                      </a:r>
                    </a:p>
                  </a:txBody>
                  <a:tcPr marL="68580" marR="68580" marT="0" marB="0"/>
                </a:tc>
              </a:tr>
              <a:tr h="370840">
                <a:tc>
                  <a:txBody>
                    <a:bodyPr/>
                    <a:lstStyle/>
                    <a:p>
                      <a:pPr>
                        <a:lnSpc>
                          <a:spcPct val="115000"/>
                        </a:lnSpc>
                        <a:spcAft>
                          <a:spcPts val="1000"/>
                        </a:spcAft>
                      </a:pPr>
                      <a:r>
                        <a:rPr lang="es-MX" sz="1600" b="1" dirty="0">
                          <a:solidFill>
                            <a:schemeClr val="bg1">
                              <a:lumMod val="75000"/>
                              <a:lumOff val="25000"/>
                            </a:schemeClr>
                          </a:solidFill>
                          <a:effectLst/>
                          <a:latin typeface="Cambria"/>
                          <a:ea typeface="Times New Roman"/>
                          <a:cs typeface="Times New Roman"/>
                        </a:rPr>
                        <a:t>Financieros</a:t>
                      </a:r>
                      <a:endParaRPr lang="es-MX" sz="1600" b="1" dirty="0">
                        <a:solidFill>
                          <a:schemeClr val="bg1">
                            <a:lumMod val="75000"/>
                            <a:lumOff val="25000"/>
                          </a:schemeClr>
                        </a:solidFill>
                        <a:effectLst/>
                        <a:latin typeface="Calibri"/>
                        <a:ea typeface="Calibri"/>
                        <a:cs typeface="Times New Roman"/>
                      </a:endParaRPr>
                    </a:p>
                  </a:txBody>
                  <a:tcPr marL="68580" marR="68580" marT="0" marB="0"/>
                </a:tc>
                <a:tc gridSpan="2">
                  <a:txBody>
                    <a:bodyPr/>
                    <a:lstStyle/>
                    <a:p>
                      <a:pPr>
                        <a:lnSpc>
                          <a:spcPct val="115000"/>
                        </a:lnSpc>
                        <a:spcAft>
                          <a:spcPts val="1000"/>
                        </a:spcAft>
                      </a:pPr>
                      <a:r>
                        <a:rPr lang="es-MX" sz="1600" b="1" dirty="0">
                          <a:solidFill>
                            <a:schemeClr val="bg1">
                              <a:lumMod val="75000"/>
                              <a:lumOff val="25000"/>
                            </a:schemeClr>
                          </a:solidFill>
                          <a:effectLst/>
                          <a:latin typeface="Cambria"/>
                          <a:ea typeface="Times New Roman"/>
                          <a:cs typeface="Times New Roman"/>
                        </a:rPr>
                        <a:t>Serán proporcionados por el investigador principal</a:t>
                      </a:r>
                      <a:endParaRPr lang="es-MX" sz="1600" b="1" dirty="0">
                        <a:solidFill>
                          <a:schemeClr val="bg1">
                            <a:lumMod val="75000"/>
                            <a:lumOff val="25000"/>
                          </a:schemeClr>
                        </a:solidFill>
                        <a:effectLst/>
                        <a:latin typeface="Calibri"/>
                        <a:ea typeface="Calibri"/>
                        <a:cs typeface="Times New Roman"/>
                      </a:endParaRPr>
                    </a:p>
                  </a:txBody>
                  <a:tcPr marL="68580" marR="68580" marT="0" marB="0"/>
                </a:tc>
                <a:tc hMerge="1">
                  <a:txBody>
                    <a:bodyPr/>
                    <a:lstStyle/>
                    <a:p>
                      <a:endParaRPr lang="es-MX" sz="1600" dirty="0"/>
                    </a:p>
                  </a:txBody>
                  <a:tcPr/>
                </a:tc>
              </a:tr>
            </a:tbl>
          </a:graphicData>
        </a:graphic>
      </p:graphicFrame>
    </p:spTree>
    <p:extLst>
      <p:ext uri="{BB962C8B-B14F-4D97-AF65-F5344CB8AC3E}">
        <p14:creationId xmlns:p14="http://schemas.microsoft.com/office/powerpoint/2010/main" xmlns="" val="34461235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Personalizado 3">
      <a:dk1>
        <a:sysClr val="windowText" lastClr="000000"/>
      </a:dk1>
      <a:lt1>
        <a:sysClr val="window" lastClr="FFFFFF"/>
      </a:lt1>
      <a:dk2>
        <a:srgbClr val="303030"/>
      </a:dk2>
      <a:lt2>
        <a:srgbClr val="DEDEE0"/>
      </a:lt2>
      <a:accent1>
        <a:srgbClr val="AD0101"/>
      </a:accent1>
      <a:accent2>
        <a:srgbClr val="726056"/>
      </a:accent2>
      <a:accent3>
        <a:srgbClr val="AC956E"/>
      </a:accent3>
      <a:accent4>
        <a:srgbClr val="000000"/>
      </a:accent4>
      <a:accent5>
        <a:srgbClr val="000000"/>
      </a:accent5>
      <a:accent6>
        <a:srgbClr val="730E00"/>
      </a:accent6>
      <a:hlink>
        <a:srgbClr val="D26900"/>
      </a:hlink>
      <a:folHlink>
        <a:srgbClr val="D89243"/>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1467</TotalTime>
  <Words>1257</Words>
  <Application>Microsoft Office PowerPoint</Application>
  <PresentationFormat>Presentación en pantalla (4:3)</PresentationFormat>
  <Paragraphs>227</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Brío</vt:lpstr>
      <vt:lpstr>ENFERMEDAD ARTERIAL PERIFÉRICA EN PACIENTES  CON Y SIN DIABETES ADSCRITOS A LA UMF 66 </vt:lpstr>
      <vt:lpstr>JUSTIFICACIÓN</vt:lpstr>
      <vt:lpstr>HIPOTESIS</vt:lpstr>
      <vt:lpstr>Diapositiva 4</vt:lpstr>
      <vt:lpstr>Diapositiva 5</vt:lpstr>
      <vt:lpstr>Diapositiva 6</vt:lpstr>
      <vt:lpstr>Diapositiva 7</vt:lpstr>
      <vt:lpstr>Diapositiva 8</vt:lpstr>
      <vt:lpstr>Diapositiva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ENFERMEDAD ARTERIAL PERIFÉRICA EN PACIENTES  CON Y SIN DIABETES ADSCRITOS A LA UMF 66</dc:title>
  <dc:creator>210-3016</dc:creator>
  <cp:lastModifiedBy>Paco</cp:lastModifiedBy>
  <cp:revision>36</cp:revision>
  <dcterms:created xsi:type="dcterms:W3CDTF">2014-01-26T17:33:38Z</dcterms:created>
  <dcterms:modified xsi:type="dcterms:W3CDTF">2014-02-27T20:57:00Z</dcterms:modified>
</cp:coreProperties>
</file>