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6" r:id="rId2"/>
    <p:sldId id="257" r:id="rId3"/>
    <p:sldId id="258" r:id="rId4"/>
    <p:sldId id="259" r:id="rId5"/>
    <p:sldId id="260" r:id="rId6"/>
    <p:sldId id="261" r:id="rId7"/>
    <p:sldId id="267" r:id="rId8"/>
    <p:sldId id="269" r:id="rId9"/>
    <p:sldId id="262" r:id="rId10"/>
    <p:sldId id="263"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CAFC41D-65BB-4DBA-AFCC-4B545C6F307C}" type="datetimeFigureOut">
              <a:rPr lang="es-MX" smtClean="0"/>
              <a:t>30/01/2014</a:t>
            </a:fld>
            <a:endParaRPr lang="es-MX"/>
          </a:p>
        </p:txBody>
      </p:sp>
      <p:sp>
        <p:nvSpPr>
          <p:cNvPr id="5" name="Footer Placeholder 4"/>
          <p:cNvSpPr>
            <a:spLocks noGrp="1"/>
          </p:cNvSpPr>
          <p:nvPr>
            <p:ph type="ftr" sz="quarter" idx="11"/>
          </p:nvPr>
        </p:nvSpPr>
        <p:spPr/>
        <p:txBody>
          <a:bodyPr/>
          <a:lstStyle/>
          <a:p>
            <a:endParaRPr lang="es-MX"/>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28870EE-016F-46E6-94BB-2C71E64B635F}" type="slidenum">
              <a:rPr lang="es-MX" smtClean="0"/>
              <a:t>‹Nº›</a:t>
            </a:fld>
            <a:endParaRPr lang="es-MX"/>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CAFC41D-65BB-4DBA-AFCC-4B545C6F307C}" type="datetimeFigureOut">
              <a:rPr lang="es-MX" smtClean="0"/>
              <a:t>30/01/2014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28870EE-016F-46E6-94BB-2C71E64B635F}"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CAFC41D-65BB-4DBA-AFCC-4B545C6F307C}" type="datetimeFigureOut">
              <a:rPr lang="es-MX" smtClean="0"/>
              <a:t>30/01/2014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28870EE-016F-46E6-94BB-2C71E64B635F}"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CAFC41D-65BB-4DBA-AFCC-4B545C6F307C}" type="datetimeFigureOut">
              <a:rPr lang="es-MX" smtClean="0"/>
              <a:t>30/01/2014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28870EE-016F-46E6-94BB-2C71E64B635F}"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CAFC41D-65BB-4DBA-AFCC-4B545C6F307C}" type="datetimeFigureOut">
              <a:rPr lang="es-MX" smtClean="0"/>
              <a:t>30/01/2014</a:t>
            </a:fld>
            <a:endParaRPr lang="es-MX"/>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28870EE-016F-46E6-94BB-2C71E64B635F}" type="slidenum">
              <a:rPr lang="es-MX" smtClean="0"/>
              <a:t>‹Nº›</a:t>
            </a:fld>
            <a:endParaRPr lang="es-MX"/>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s-ES" smtClean="0"/>
              <a:t>Haga clic para modificar el estilo de título del patrón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CAFC41D-65BB-4DBA-AFCC-4B545C6F307C}" type="datetimeFigureOut">
              <a:rPr lang="es-MX" smtClean="0"/>
              <a:t>30/01/2014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28870EE-016F-46E6-94BB-2C71E64B635F}"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CAFC41D-65BB-4DBA-AFCC-4B545C6F307C}" type="datetimeFigureOut">
              <a:rPr lang="es-MX" smtClean="0"/>
              <a:t>30/01/2014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28870EE-016F-46E6-94BB-2C71E64B635F}"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CAFC41D-65BB-4DBA-AFCC-4B545C6F307C}" type="datetimeFigureOut">
              <a:rPr lang="es-MX" smtClean="0"/>
              <a:t>30/01/2014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28870EE-016F-46E6-94BB-2C71E64B635F}"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CAFC41D-65BB-4DBA-AFCC-4B545C6F307C}" type="datetimeFigureOut">
              <a:rPr lang="es-MX" smtClean="0"/>
              <a:t>30/01/2014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28870EE-016F-46E6-94BB-2C71E64B635F}"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CAFC41D-65BB-4DBA-AFCC-4B545C6F307C}" type="datetimeFigureOut">
              <a:rPr lang="es-MX" smtClean="0"/>
              <a:t>30/01/2014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28870EE-016F-46E6-94BB-2C71E64B635F}" type="slidenum">
              <a:rPr lang="es-MX" smtClean="0"/>
              <a:t>‹Nº›</a:t>
            </a:fld>
            <a:endParaRPr lang="es-MX"/>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5" name="Date Placeholder 4"/>
          <p:cNvSpPr>
            <a:spLocks noGrp="1"/>
          </p:cNvSpPr>
          <p:nvPr>
            <p:ph type="dt" sz="half" idx="10"/>
          </p:nvPr>
        </p:nvSpPr>
        <p:spPr/>
        <p:txBody>
          <a:bodyPr/>
          <a:lstStyle/>
          <a:p>
            <a:fld id="{3CAFC41D-65BB-4DBA-AFCC-4B545C6F307C}" type="datetimeFigureOut">
              <a:rPr lang="es-MX" smtClean="0"/>
              <a:t>30/01/2014</a:t>
            </a:fld>
            <a:endParaRPr lang="es-MX"/>
          </a:p>
        </p:txBody>
      </p:sp>
      <p:sp>
        <p:nvSpPr>
          <p:cNvPr id="7" name="Slide Number Placeholder 6"/>
          <p:cNvSpPr>
            <a:spLocks noGrp="1"/>
          </p:cNvSpPr>
          <p:nvPr>
            <p:ph type="sldNum" sz="quarter" idx="12"/>
          </p:nvPr>
        </p:nvSpPr>
        <p:spPr/>
        <p:txBody>
          <a:bodyPr/>
          <a:lstStyle/>
          <a:p>
            <a:fld id="{028870EE-016F-46E6-94BB-2C71E64B635F}" type="slidenum">
              <a:rPr lang="es-MX" smtClean="0"/>
              <a:t>‹Nº›</a:t>
            </a:fld>
            <a:endParaRPr lang="es-MX"/>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s-MX"/>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3CAFC41D-65BB-4DBA-AFCC-4B545C6F307C}" type="datetimeFigureOut">
              <a:rPr lang="es-MX" smtClean="0"/>
              <a:t>30/01/2014</a:t>
            </a:fld>
            <a:endParaRPr lang="es-MX"/>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MX"/>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28870EE-016F-46E6-94BB-2C71E64B635F}" type="slidenum">
              <a:rPr lang="es-MX" smtClean="0"/>
              <a:t>‹Nº›</a:t>
            </a:fld>
            <a:endParaRPr lang="es-MX"/>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type="subTitle" idx="1"/>
          </p:nvPr>
        </p:nvSpPr>
        <p:spPr>
          <a:xfrm>
            <a:off x="642805" y="3356992"/>
            <a:ext cx="6553200" cy="1748408"/>
          </a:xfrm>
        </p:spPr>
        <p:txBody>
          <a:bodyPr>
            <a:normAutofit fontScale="85000" lnSpcReduction="20000"/>
          </a:bodyPr>
          <a:lstStyle/>
          <a:p>
            <a:r>
              <a:rPr lang="es-MX" b="1" dirty="0" smtClean="0">
                <a:solidFill>
                  <a:schemeClr val="tx1"/>
                </a:solidFill>
              </a:rPr>
              <a:t>ESPECIALIDAD:</a:t>
            </a:r>
            <a:r>
              <a:rPr lang="es-MX" dirty="0" smtClean="0">
                <a:solidFill>
                  <a:schemeClr val="tx1"/>
                </a:solidFill>
              </a:rPr>
              <a:t/>
            </a:r>
            <a:br>
              <a:rPr lang="es-MX" dirty="0" smtClean="0">
                <a:solidFill>
                  <a:schemeClr val="tx1"/>
                </a:solidFill>
              </a:rPr>
            </a:br>
            <a:r>
              <a:rPr lang="es-MX" dirty="0" smtClean="0">
                <a:solidFill>
                  <a:schemeClr val="tx1"/>
                </a:solidFill>
              </a:rPr>
              <a:t>MEDICINA FAMILIAR.</a:t>
            </a:r>
          </a:p>
          <a:p>
            <a:endParaRPr lang="es-MX" dirty="0" smtClean="0">
              <a:solidFill>
                <a:schemeClr val="tx1"/>
              </a:solidFill>
            </a:endParaRPr>
          </a:p>
          <a:p>
            <a:r>
              <a:rPr lang="es-MX" b="1" dirty="0" smtClean="0">
                <a:solidFill>
                  <a:schemeClr val="tx1"/>
                </a:solidFill>
              </a:rPr>
              <a:t>NOMBRE DEL AUTOR:</a:t>
            </a:r>
            <a:r>
              <a:rPr lang="es-MX" dirty="0" smtClean="0">
                <a:solidFill>
                  <a:schemeClr val="tx1"/>
                </a:solidFill>
              </a:rPr>
              <a:t/>
            </a:r>
            <a:br>
              <a:rPr lang="es-MX" dirty="0" smtClean="0">
                <a:solidFill>
                  <a:schemeClr val="tx1"/>
                </a:solidFill>
              </a:rPr>
            </a:br>
            <a:r>
              <a:rPr lang="es-MX" dirty="0" smtClean="0">
                <a:solidFill>
                  <a:schemeClr val="tx1"/>
                </a:solidFill>
              </a:rPr>
              <a:t>DRA. MARICELA TOLEDO VASQUEZ.</a:t>
            </a:r>
          </a:p>
          <a:p>
            <a:endParaRPr lang="es-MX" dirty="0" smtClean="0">
              <a:solidFill>
                <a:schemeClr val="tx1"/>
              </a:solidFill>
            </a:endParaRPr>
          </a:p>
          <a:p>
            <a:r>
              <a:rPr lang="es-MX" b="1" dirty="0" smtClean="0">
                <a:solidFill>
                  <a:schemeClr val="tx1"/>
                </a:solidFill>
              </a:rPr>
              <a:t>NOMBRE DEL ASESOR METODOLÒGICO:</a:t>
            </a:r>
            <a:r>
              <a:rPr lang="es-MX" dirty="0" smtClean="0">
                <a:solidFill>
                  <a:schemeClr val="tx1"/>
                </a:solidFill>
              </a:rPr>
              <a:t/>
            </a:r>
            <a:br>
              <a:rPr lang="es-MX" dirty="0" smtClean="0">
                <a:solidFill>
                  <a:schemeClr val="tx1"/>
                </a:solidFill>
              </a:rPr>
            </a:br>
            <a:r>
              <a:rPr lang="es-MX" dirty="0" smtClean="0">
                <a:solidFill>
                  <a:schemeClr val="tx1"/>
                </a:solidFill>
              </a:rPr>
              <a:t>Dr. Luis Rey Peña Córdova</a:t>
            </a:r>
          </a:p>
          <a:p>
            <a:endParaRPr lang="es-MX" dirty="0"/>
          </a:p>
        </p:txBody>
      </p:sp>
      <p:sp>
        <p:nvSpPr>
          <p:cNvPr id="2" name="1 Título"/>
          <p:cNvSpPr>
            <a:spLocks noGrp="1"/>
          </p:cNvSpPr>
          <p:nvPr>
            <p:ph type="ctrTitle"/>
          </p:nvPr>
        </p:nvSpPr>
        <p:spPr>
          <a:xfrm>
            <a:off x="395536" y="1196752"/>
            <a:ext cx="8280920" cy="1219201"/>
          </a:xfrm>
        </p:spPr>
        <p:txBody>
          <a:bodyPr>
            <a:noAutofit/>
          </a:bodyPr>
          <a:lstStyle/>
          <a:p>
            <a:r>
              <a:rPr lang="es-MX" sz="3200" b="1" dirty="0" smtClean="0"/>
              <a:t/>
            </a:r>
            <a:br>
              <a:rPr lang="es-MX" sz="3200" b="1" dirty="0" smtClean="0"/>
            </a:br>
            <a:r>
              <a:rPr lang="es-MX" sz="3200" b="1" dirty="0"/>
              <a:t/>
            </a:r>
            <a:br>
              <a:rPr lang="es-MX" sz="3200" b="1" dirty="0"/>
            </a:br>
            <a:r>
              <a:rPr lang="es-MX" sz="3200" b="1" dirty="0"/>
              <a:t/>
            </a:r>
            <a:br>
              <a:rPr lang="es-MX" sz="3200" b="1" dirty="0"/>
            </a:br>
            <a:r>
              <a:rPr lang="es-MX" sz="2800" b="1" dirty="0" smtClean="0">
                <a:solidFill>
                  <a:srgbClr val="002060"/>
                </a:solidFill>
              </a:rPr>
              <a:t>“APOYO SOCIOFAMILIAR Y CAPACIDAD FUNCIONAL DE LOS ADULTOS MAYORES ADSCRITOS A LA UMF 66”</a:t>
            </a:r>
            <a:endParaRPr lang="es-MX" sz="2800" dirty="0">
              <a:solidFill>
                <a:srgbClr val="002060"/>
              </a:solidFill>
            </a:endParaRPr>
          </a:p>
        </p:txBody>
      </p:sp>
      <p:sp>
        <p:nvSpPr>
          <p:cNvPr id="4" name="3 Rectángulo"/>
          <p:cNvSpPr/>
          <p:nvPr/>
        </p:nvSpPr>
        <p:spPr>
          <a:xfrm>
            <a:off x="1619672" y="188640"/>
            <a:ext cx="5976664" cy="461665"/>
          </a:xfrm>
          <a:prstGeom prst="rect">
            <a:avLst/>
          </a:prstGeom>
        </p:spPr>
        <p:txBody>
          <a:bodyPr wrap="square">
            <a:spAutoFit/>
          </a:bodyPr>
          <a:lstStyle/>
          <a:p>
            <a:r>
              <a:rPr lang="es-MX" sz="2400" b="1" dirty="0" smtClean="0">
                <a:solidFill>
                  <a:schemeClr val="tx1"/>
                </a:solidFill>
              </a:rPr>
              <a:t>Instituto Mexicano del Seguro Social</a:t>
            </a:r>
            <a:endParaRPr lang="es-MX" sz="2400" b="1" dirty="0"/>
          </a:p>
        </p:txBody>
      </p:sp>
    </p:spTree>
    <p:extLst>
      <p:ext uri="{BB962C8B-B14F-4D97-AF65-F5344CB8AC3E}">
        <p14:creationId xmlns:p14="http://schemas.microsoft.com/office/powerpoint/2010/main" val="2425911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002060"/>
                </a:solidFill>
              </a:rPr>
              <a:t>CONCLUSIONES</a:t>
            </a:r>
            <a:endParaRPr lang="es-MX" b="1" dirty="0">
              <a:solidFill>
                <a:srgbClr val="002060"/>
              </a:solidFill>
            </a:endParaRPr>
          </a:p>
        </p:txBody>
      </p:sp>
      <p:sp>
        <p:nvSpPr>
          <p:cNvPr id="3" name="2 Marcador de contenido"/>
          <p:cNvSpPr>
            <a:spLocks noGrp="1"/>
          </p:cNvSpPr>
          <p:nvPr>
            <p:ph idx="1"/>
          </p:nvPr>
        </p:nvSpPr>
        <p:spPr/>
        <p:txBody>
          <a:bodyPr/>
          <a:lstStyle/>
          <a:p>
            <a:pPr algn="just"/>
            <a:r>
              <a:rPr lang="es-MX" dirty="0" smtClean="0">
                <a:solidFill>
                  <a:schemeClr val="tx1"/>
                </a:solidFill>
              </a:rPr>
              <a:t>El apoyo socio-familiar está relacionado con la capacidad funcional de los adultos mayores mejorando la calidad de vida de los mismos.</a:t>
            </a:r>
            <a:endParaRPr lang="es-MX" dirty="0">
              <a:solidFill>
                <a:schemeClr val="tx1"/>
              </a:solidFill>
            </a:endParaRPr>
          </a:p>
        </p:txBody>
      </p:sp>
    </p:spTree>
    <p:extLst>
      <p:ext uri="{BB962C8B-B14F-4D97-AF65-F5344CB8AC3E}">
        <p14:creationId xmlns:p14="http://schemas.microsoft.com/office/powerpoint/2010/main" val="1621762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002060"/>
                </a:solidFill>
              </a:rPr>
              <a:t>INTRODUCCIÒN</a:t>
            </a:r>
            <a:endParaRPr lang="es-MX" b="1" dirty="0">
              <a:solidFill>
                <a:srgbClr val="002060"/>
              </a:solidFill>
            </a:endParaRPr>
          </a:p>
        </p:txBody>
      </p:sp>
      <p:sp>
        <p:nvSpPr>
          <p:cNvPr id="3" name="2 Marcador de contenido"/>
          <p:cNvSpPr>
            <a:spLocks noGrp="1"/>
          </p:cNvSpPr>
          <p:nvPr>
            <p:ph idx="1"/>
          </p:nvPr>
        </p:nvSpPr>
        <p:spPr/>
        <p:txBody>
          <a:bodyPr>
            <a:normAutofit fontScale="92500" lnSpcReduction="10000"/>
          </a:bodyPr>
          <a:lstStyle/>
          <a:p>
            <a:pPr algn="just"/>
            <a:r>
              <a:rPr lang="es-MX" dirty="0"/>
              <a:t>Durante el proceso de envejecimiento, el hombre presenta cambios normales que es preciso conocer para diferenciarlos de procesos capaces de alterar su salud, ya que en las edades avanzadas se presentan cuadros de patologías múltiples que, aunque no causan la muerte, sí desencadenan una serie de anomalías que genera fragilidad, incapacidad funcional y dependencia, e implica, además, la pérdida de roles sociales y el retiro de la actividad del </a:t>
            </a:r>
            <a:r>
              <a:rPr lang="es-MX" dirty="0" smtClean="0"/>
              <a:t>trabajo, por lo que como parte de la evaluación geriátrica integral es necesario </a:t>
            </a:r>
            <a:r>
              <a:rPr lang="es-MX" dirty="0"/>
              <a:t>conocer el rol del adulto mayor dentro de la estructura y la dinámica </a:t>
            </a:r>
            <a:r>
              <a:rPr lang="es-MX" dirty="0" smtClean="0"/>
              <a:t>familiar al igual que el estudio de la funcionalidad para realizar actividades de la vida diaria.</a:t>
            </a:r>
            <a:endParaRPr lang="es-MX" dirty="0">
              <a:solidFill>
                <a:schemeClr val="tx1"/>
              </a:solidFill>
            </a:endParaRPr>
          </a:p>
        </p:txBody>
      </p:sp>
    </p:spTree>
    <p:extLst>
      <p:ext uri="{BB962C8B-B14F-4D97-AF65-F5344CB8AC3E}">
        <p14:creationId xmlns:p14="http://schemas.microsoft.com/office/powerpoint/2010/main" val="885874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002060"/>
                </a:solidFill>
              </a:rPr>
              <a:t>JUSTIFICACIÒN</a:t>
            </a:r>
            <a:endParaRPr lang="es-MX" b="1" dirty="0">
              <a:solidFill>
                <a:srgbClr val="002060"/>
              </a:solidFill>
            </a:endParaRPr>
          </a:p>
        </p:txBody>
      </p:sp>
      <p:sp>
        <p:nvSpPr>
          <p:cNvPr id="3" name="2 Marcador de contenido"/>
          <p:cNvSpPr>
            <a:spLocks noGrp="1"/>
          </p:cNvSpPr>
          <p:nvPr>
            <p:ph idx="1"/>
          </p:nvPr>
        </p:nvSpPr>
        <p:spPr/>
        <p:txBody>
          <a:bodyPr>
            <a:normAutofit fontScale="92500" lnSpcReduction="20000"/>
          </a:bodyPr>
          <a:lstStyle/>
          <a:p>
            <a:pPr algn="just"/>
            <a:r>
              <a:rPr lang="es-MX" dirty="0">
                <a:solidFill>
                  <a:schemeClr val="tx1"/>
                </a:solidFill>
              </a:rPr>
              <a:t>El envejecimiento poblacional, producto de la transición demográfica y epidemiológica y la consecuente elevación en la frecuencia y número de enfermedades crónico-degenerativas causantes de invalidez aunado a la pérdida gradual y progresiva de las capacidades motrices y cognoscitivas conforme avanza la edad, colocan al individuo en una posición de vulnerabilidad al perder su autonomía ocasionando problemas de funcionalidad, ya que se ve afectada la capacidad para realizar actividades básicas e instrumentales de la vida diaria, requiriendo por tanto el apoyo socio-familiar para el bienestar físico y mental, lo cual mejora y preserva la funcionalidad de los adultos mayores, haciendo por tanto necesario estudiar esta asociación en la población de nuestro medio.</a:t>
            </a:r>
          </a:p>
        </p:txBody>
      </p:sp>
    </p:spTree>
    <p:extLst>
      <p:ext uri="{BB962C8B-B14F-4D97-AF65-F5344CB8AC3E}">
        <p14:creationId xmlns:p14="http://schemas.microsoft.com/office/powerpoint/2010/main" val="2384739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solidFill>
                  <a:srgbClr val="002060"/>
                </a:solidFill>
              </a:rPr>
              <a:t>PLANTEAMIENTO DEL PROBLEMA</a:t>
            </a:r>
            <a:endParaRPr lang="es-MX" b="1" dirty="0">
              <a:solidFill>
                <a:srgbClr val="002060"/>
              </a:solidFill>
            </a:endParaRPr>
          </a:p>
        </p:txBody>
      </p:sp>
      <p:sp>
        <p:nvSpPr>
          <p:cNvPr id="3" name="2 Marcador de contenido"/>
          <p:cNvSpPr>
            <a:spLocks noGrp="1"/>
          </p:cNvSpPr>
          <p:nvPr>
            <p:ph idx="1"/>
          </p:nvPr>
        </p:nvSpPr>
        <p:spPr/>
        <p:txBody>
          <a:bodyPr/>
          <a:lstStyle/>
          <a:p>
            <a:pPr algn="just"/>
            <a:r>
              <a:rPr lang="es-MX" dirty="0">
                <a:solidFill>
                  <a:schemeClr val="tx1"/>
                </a:solidFill>
              </a:rPr>
              <a:t>¿Cuál es el apoyo socio-familiar y la capacidad funcional de los adultos mayores adscritos a la UMF 66? </a:t>
            </a:r>
          </a:p>
          <a:p>
            <a:endParaRPr lang="es-MX" dirty="0"/>
          </a:p>
        </p:txBody>
      </p:sp>
    </p:spTree>
    <p:extLst>
      <p:ext uri="{BB962C8B-B14F-4D97-AF65-F5344CB8AC3E}">
        <p14:creationId xmlns:p14="http://schemas.microsoft.com/office/powerpoint/2010/main" val="853123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002060"/>
                </a:solidFill>
              </a:rPr>
              <a:t>HIPÒTESIS DEL TRABAJO</a:t>
            </a:r>
            <a:endParaRPr lang="es-MX" b="1" dirty="0">
              <a:solidFill>
                <a:srgbClr val="002060"/>
              </a:solidFill>
            </a:endParaRPr>
          </a:p>
        </p:txBody>
      </p:sp>
      <p:sp>
        <p:nvSpPr>
          <p:cNvPr id="3" name="2 Marcador de contenido"/>
          <p:cNvSpPr>
            <a:spLocks noGrp="1"/>
          </p:cNvSpPr>
          <p:nvPr>
            <p:ph idx="1"/>
          </p:nvPr>
        </p:nvSpPr>
        <p:spPr/>
        <p:txBody>
          <a:bodyPr/>
          <a:lstStyle/>
          <a:p>
            <a:pPr algn="just"/>
            <a:r>
              <a:rPr lang="es-MX" dirty="0">
                <a:solidFill>
                  <a:schemeClr val="tx1"/>
                </a:solidFill>
              </a:rPr>
              <a:t>Los adultos mayores que cuentan con apoyo socio-familiar se ven menos afectados en su capacidad funcional y por lo tanto presentan una menor dependencia para la realización de las actividades básicas e instrumentales de la vida diaria.</a:t>
            </a:r>
          </a:p>
        </p:txBody>
      </p:sp>
    </p:spTree>
    <p:extLst>
      <p:ext uri="{BB962C8B-B14F-4D97-AF65-F5344CB8AC3E}">
        <p14:creationId xmlns:p14="http://schemas.microsoft.com/office/powerpoint/2010/main" val="3060365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solidFill>
                  <a:srgbClr val="002060"/>
                </a:solidFill>
              </a:rPr>
              <a:t>Metodología</a:t>
            </a:r>
            <a:endParaRPr lang="es-MX" dirty="0"/>
          </a:p>
        </p:txBody>
      </p:sp>
      <p:sp>
        <p:nvSpPr>
          <p:cNvPr id="3" name="2 Marcador de contenido"/>
          <p:cNvSpPr>
            <a:spLocks noGrp="1"/>
          </p:cNvSpPr>
          <p:nvPr>
            <p:ph idx="1"/>
          </p:nvPr>
        </p:nvSpPr>
        <p:spPr/>
        <p:txBody>
          <a:bodyPr>
            <a:normAutofit/>
          </a:bodyPr>
          <a:lstStyle/>
          <a:p>
            <a:pPr lvl="0" algn="just"/>
            <a:r>
              <a:rPr lang="es-MX" b="1" dirty="0">
                <a:solidFill>
                  <a:schemeClr val="tx1"/>
                </a:solidFill>
              </a:rPr>
              <a:t>Diseño</a:t>
            </a:r>
            <a:r>
              <a:rPr lang="es-MX" b="1" dirty="0" smtClean="0">
                <a:solidFill>
                  <a:schemeClr val="tx1"/>
                </a:solidFill>
              </a:rPr>
              <a:t>:</a:t>
            </a:r>
            <a:endParaRPr lang="es-MX" dirty="0">
              <a:solidFill>
                <a:schemeClr val="tx1"/>
              </a:solidFill>
            </a:endParaRPr>
          </a:p>
          <a:p>
            <a:pPr lvl="1" algn="just"/>
            <a:r>
              <a:rPr lang="es-MX" sz="2400" dirty="0">
                <a:solidFill>
                  <a:schemeClr val="tx1"/>
                </a:solidFill>
              </a:rPr>
              <a:t>Encuesta descriptiva prospectiva</a:t>
            </a:r>
            <a:r>
              <a:rPr lang="es-MX" sz="2400" dirty="0" smtClean="0">
                <a:solidFill>
                  <a:schemeClr val="tx1"/>
                </a:solidFill>
              </a:rPr>
              <a:t>.</a:t>
            </a:r>
          </a:p>
          <a:p>
            <a:pPr lvl="0" algn="just"/>
            <a:endParaRPr lang="es-MX" dirty="0" smtClean="0">
              <a:solidFill>
                <a:schemeClr val="tx1"/>
              </a:solidFill>
            </a:endParaRPr>
          </a:p>
          <a:p>
            <a:pPr lvl="0" algn="just"/>
            <a:endParaRPr lang="es-MX" dirty="0">
              <a:solidFill>
                <a:schemeClr val="tx1"/>
              </a:solidFill>
            </a:endParaRPr>
          </a:p>
          <a:p>
            <a:pPr lvl="0" algn="just"/>
            <a:r>
              <a:rPr lang="es-MX" b="1" dirty="0">
                <a:solidFill>
                  <a:schemeClr val="tx1"/>
                </a:solidFill>
              </a:rPr>
              <a:t>Población</a:t>
            </a:r>
            <a:r>
              <a:rPr lang="es-MX" b="1" dirty="0" smtClean="0">
                <a:solidFill>
                  <a:schemeClr val="tx1"/>
                </a:solidFill>
              </a:rPr>
              <a:t>:</a:t>
            </a:r>
            <a:endParaRPr lang="es-MX" dirty="0">
              <a:solidFill>
                <a:schemeClr val="tx1"/>
              </a:solidFill>
            </a:endParaRPr>
          </a:p>
          <a:p>
            <a:pPr lvl="1" algn="just"/>
            <a:r>
              <a:rPr lang="es-MX" sz="2400" dirty="0">
                <a:solidFill>
                  <a:schemeClr val="tx1"/>
                </a:solidFill>
              </a:rPr>
              <a:t>Adultos mayores adscritos a la UMF 66, Xalapa, Veracruz.</a:t>
            </a:r>
          </a:p>
          <a:p>
            <a:pPr lvl="0"/>
            <a:endParaRPr lang="es-MX" dirty="0"/>
          </a:p>
          <a:p>
            <a:endParaRPr lang="es-MX" dirty="0"/>
          </a:p>
        </p:txBody>
      </p:sp>
    </p:spTree>
    <p:extLst>
      <p:ext uri="{BB962C8B-B14F-4D97-AF65-F5344CB8AC3E}">
        <p14:creationId xmlns:p14="http://schemas.microsoft.com/office/powerpoint/2010/main" val="1609124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332657"/>
            <a:ext cx="8229600" cy="504056"/>
          </a:xfrm>
        </p:spPr>
        <p:txBody>
          <a:bodyPr/>
          <a:lstStyle/>
          <a:p>
            <a:pPr lvl="0"/>
            <a:r>
              <a:rPr lang="es-MX" b="1" dirty="0" smtClean="0">
                <a:solidFill>
                  <a:schemeClr val="tx1"/>
                </a:solidFill>
              </a:rPr>
              <a:t>Variables:</a:t>
            </a:r>
            <a:endParaRPr lang="es-MX" dirty="0">
              <a:solidFill>
                <a:schemeClr val="tx1"/>
              </a:solidFill>
            </a:endParaRPr>
          </a:p>
          <a:p>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val="2022810128"/>
              </p:ext>
            </p:extLst>
          </p:nvPr>
        </p:nvGraphicFramePr>
        <p:xfrm>
          <a:off x="107504" y="980728"/>
          <a:ext cx="8877494" cy="5390896"/>
        </p:xfrm>
        <a:graphic>
          <a:graphicData uri="http://schemas.openxmlformats.org/drawingml/2006/table">
            <a:tbl>
              <a:tblPr firstRow="1" firstCol="1" bandRow="1">
                <a:tableStyleId>{5C22544A-7EE6-4342-B048-85BDC9FD1C3A}</a:tableStyleId>
              </a:tblPr>
              <a:tblGrid>
                <a:gridCol w="1224136"/>
                <a:gridCol w="2800461"/>
                <a:gridCol w="1433025"/>
                <a:gridCol w="2304256"/>
                <a:gridCol w="1115616"/>
              </a:tblGrid>
              <a:tr h="0">
                <a:tc>
                  <a:txBody>
                    <a:bodyPr/>
                    <a:lstStyle/>
                    <a:p>
                      <a:pPr algn="ctr">
                        <a:lnSpc>
                          <a:spcPct val="115000"/>
                        </a:lnSpc>
                        <a:spcAft>
                          <a:spcPts val="1620"/>
                        </a:spcAft>
                      </a:pPr>
                      <a:r>
                        <a:rPr lang="es-MX" sz="800" dirty="0">
                          <a:effectLst/>
                        </a:rPr>
                        <a:t>Variable</a:t>
                      </a:r>
                      <a:endParaRPr lang="es-MX" sz="800" dirty="0">
                        <a:effectLst/>
                        <a:latin typeface="Arial"/>
                        <a:ea typeface="Arial"/>
                        <a:cs typeface="Times New Roman"/>
                      </a:endParaRPr>
                    </a:p>
                  </a:txBody>
                  <a:tcPr marL="68580" marR="68580" marT="0" marB="0"/>
                </a:tc>
                <a:tc>
                  <a:txBody>
                    <a:bodyPr/>
                    <a:lstStyle/>
                    <a:p>
                      <a:pPr algn="ctr">
                        <a:lnSpc>
                          <a:spcPct val="115000"/>
                        </a:lnSpc>
                        <a:spcAft>
                          <a:spcPts val="1620"/>
                        </a:spcAft>
                      </a:pPr>
                      <a:r>
                        <a:rPr lang="es-MX" sz="800" dirty="0">
                          <a:effectLst/>
                        </a:rPr>
                        <a:t>Definición conceptual</a:t>
                      </a:r>
                      <a:endParaRPr lang="es-MX" sz="800" dirty="0">
                        <a:effectLst/>
                        <a:latin typeface="Arial"/>
                        <a:ea typeface="Arial"/>
                        <a:cs typeface="Times New Roman"/>
                      </a:endParaRPr>
                    </a:p>
                  </a:txBody>
                  <a:tcPr marL="68580" marR="68580" marT="0" marB="0"/>
                </a:tc>
                <a:tc>
                  <a:txBody>
                    <a:bodyPr/>
                    <a:lstStyle/>
                    <a:p>
                      <a:pPr algn="ctr">
                        <a:lnSpc>
                          <a:spcPct val="115000"/>
                        </a:lnSpc>
                        <a:spcAft>
                          <a:spcPts val="1620"/>
                        </a:spcAft>
                      </a:pPr>
                      <a:r>
                        <a:rPr lang="es-MX" sz="800" dirty="0">
                          <a:effectLst/>
                        </a:rPr>
                        <a:t>Definición operacional</a:t>
                      </a:r>
                      <a:endParaRPr lang="es-MX" sz="800" dirty="0">
                        <a:effectLst/>
                        <a:latin typeface="Arial"/>
                        <a:ea typeface="Arial"/>
                        <a:cs typeface="Times New Roman"/>
                      </a:endParaRPr>
                    </a:p>
                  </a:txBody>
                  <a:tcPr marL="68580" marR="68580" marT="0" marB="0"/>
                </a:tc>
                <a:tc>
                  <a:txBody>
                    <a:bodyPr/>
                    <a:lstStyle/>
                    <a:p>
                      <a:pPr algn="ctr">
                        <a:lnSpc>
                          <a:spcPct val="115000"/>
                        </a:lnSpc>
                        <a:spcAft>
                          <a:spcPts val="1620"/>
                        </a:spcAft>
                      </a:pPr>
                      <a:r>
                        <a:rPr lang="es-MX" sz="800" dirty="0">
                          <a:effectLst/>
                        </a:rPr>
                        <a:t>Categorías</a:t>
                      </a:r>
                      <a:endParaRPr lang="es-MX" sz="800" dirty="0">
                        <a:effectLst/>
                        <a:latin typeface="Arial"/>
                        <a:ea typeface="Arial"/>
                        <a:cs typeface="Times New Roman"/>
                      </a:endParaRPr>
                    </a:p>
                  </a:txBody>
                  <a:tcPr marL="68580" marR="68580" marT="0" marB="0"/>
                </a:tc>
                <a:tc>
                  <a:txBody>
                    <a:bodyPr/>
                    <a:lstStyle/>
                    <a:p>
                      <a:pPr algn="ctr">
                        <a:lnSpc>
                          <a:spcPct val="115000"/>
                        </a:lnSpc>
                        <a:spcAft>
                          <a:spcPts val="1620"/>
                        </a:spcAft>
                      </a:pPr>
                      <a:r>
                        <a:rPr lang="es-MX" sz="800" dirty="0">
                          <a:effectLst/>
                        </a:rPr>
                        <a:t>Escala de medición</a:t>
                      </a:r>
                      <a:endParaRPr lang="es-MX" sz="800" dirty="0">
                        <a:effectLst/>
                        <a:latin typeface="Arial"/>
                        <a:ea typeface="Arial"/>
                        <a:cs typeface="Times New Roman"/>
                      </a:endParaRPr>
                    </a:p>
                  </a:txBody>
                  <a:tcPr marL="68580" marR="68580" marT="0" marB="0"/>
                </a:tc>
              </a:tr>
              <a:tr h="0">
                <a:tc>
                  <a:txBody>
                    <a:bodyPr/>
                    <a:lstStyle/>
                    <a:p>
                      <a:pPr algn="just">
                        <a:lnSpc>
                          <a:spcPct val="115000"/>
                        </a:lnSpc>
                        <a:spcAft>
                          <a:spcPts val="1620"/>
                        </a:spcAft>
                      </a:pPr>
                      <a:r>
                        <a:rPr lang="es-MX" sz="800" dirty="0">
                          <a:effectLst/>
                        </a:rPr>
                        <a:t>Edad</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rPr>
                        <a:t>Años cumplidos que tiene la persona desde la fecha de su nacimiento.</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rPr>
                        <a:t>Respuesta al cuestionario </a:t>
                      </a:r>
                      <a:endParaRPr lang="es-MX" sz="800" dirty="0">
                        <a:effectLst/>
                        <a:latin typeface="Arial"/>
                        <a:ea typeface="Arial"/>
                        <a:cs typeface="Times New Roman"/>
                      </a:endParaRPr>
                    </a:p>
                  </a:txBody>
                  <a:tcPr marL="68580" marR="68580" marT="0" marB="0"/>
                </a:tc>
                <a:tc>
                  <a:txBody>
                    <a:bodyPr/>
                    <a:lstStyle/>
                    <a:p>
                      <a:pPr algn="ctr">
                        <a:lnSpc>
                          <a:spcPct val="115000"/>
                        </a:lnSpc>
                        <a:spcAft>
                          <a:spcPts val="1620"/>
                        </a:spcAft>
                      </a:pPr>
                      <a:r>
                        <a:rPr lang="es-MX" sz="800">
                          <a:effectLst/>
                        </a:rPr>
                        <a:t>------</a:t>
                      </a:r>
                      <a:endParaRPr lang="es-MX" sz="80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rPr>
                        <a:t>Razón</a:t>
                      </a:r>
                      <a:endParaRPr lang="es-MX" sz="800" dirty="0">
                        <a:effectLst/>
                        <a:latin typeface="Arial"/>
                        <a:ea typeface="Arial"/>
                        <a:cs typeface="Times New Roman"/>
                      </a:endParaRPr>
                    </a:p>
                  </a:txBody>
                  <a:tcPr marL="68580" marR="68580" marT="0" marB="0"/>
                </a:tc>
              </a:tr>
              <a:tr h="0">
                <a:tc>
                  <a:txBody>
                    <a:bodyPr/>
                    <a:lstStyle/>
                    <a:p>
                      <a:pPr algn="just">
                        <a:lnSpc>
                          <a:spcPct val="115000"/>
                        </a:lnSpc>
                        <a:spcAft>
                          <a:spcPts val="1620"/>
                        </a:spcAft>
                      </a:pPr>
                      <a:r>
                        <a:rPr lang="es-MX" sz="800" dirty="0">
                          <a:effectLst/>
                          <a:latin typeface="Arial"/>
                          <a:ea typeface="Times New Roman"/>
                          <a:cs typeface="Arial"/>
                        </a:rPr>
                        <a:t>Sexo</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Características biológicas que diferencian a hombres y mujeres.</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Respuesta al cuestionario</a:t>
                      </a:r>
                      <a:endParaRPr lang="es-MX" sz="800" dirty="0">
                        <a:effectLst/>
                        <a:latin typeface="Arial"/>
                        <a:ea typeface="Arial"/>
                        <a:cs typeface="Times New Roman"/>
                      </a:endParaRPr>
                    </a:p>
                  </a:txBody>
                  <a:tcPr marL="68580" marR="68580" marT="0" marB="0"/>
                </a:tc>
                <a:tc>
                  <a:txBody>
                    <a:bodyPr/>
                    <a:lstStyle/>
                    <a:p>
                      <a:pPr marL="0" lvl="0" indent="0">
                        <a:lnSpc>
                          <a:spcPct val="115000"/>
                        </a:lnSpc>
                        <a:spcAft>
                          <a:spcPts val="1620"/>
                        </a:spcAft>
                        <a:buFont typeface="Symbol"/>
                        <a:buNone/>
                      </a:pPr>
                      <a:r>
                        <a:rPr lang="es-MX" sz="800" dirty="0" smtClean="0">
                          <a:effectLst/>
                          <a:latin typeface="Arial"/>
                          <a:ea typeface="Times New Roman"/>
                          <a:cs typeface="Arial"/>
                        </a:rPr>
                        <a:t>Masculino/Femenino</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Nominal</a:t>
                      </a:r>
                      <a:endParaRPr lang="es-MX" sz="800" dirty="0">
                        <a:effectLst/>
                        <a:latin typeface="Arial"/>
                        <a:ea typeface="Arial"/>
                        <a:cs typeface="Times New Roman"/>
                      </a:endParaRPr>
                    </a:p>
                  </a:txBody>
                  <a:tcPr marL="68580" marR="68580" marT="0" marB="0"/>
                </a:tc>
              </a:tr>
              <a:tr h="0">
                <a:tc>
                  <a:txBody>
                    <a:bodyPr/>
                    <a:lstStyle/>
                    <a:p>
                      <a:pPr algn="just">
                        <a:lnSpc>
                          <a:spcPct val="115000"/>
                        </a:lnSpc>
                        <a:spcAft>
                          <a:spcPts val="1620"/>
                        </a:spcAft>
                      </a:pPr>
                      <a:r>
                        <a:rPr lang="es-MX" sz="800" dirty="0">
                          <a:effectLst/>
                          <a:latin typeface="Arial"/>
                          <a:ea typeface="Times New Roman"/>
                          <a:cs typeface="Arial"/>
                        </a:rPr>
                        <a:t>Estado civil </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Situación en que se encuentra una persona física en relación a otra y con quien se crean lazos jurídicamente reconocidos.</a:t>
                      </a:r>
                      <a:endParaRPr lang="es-MX" sz="80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Respuesta al cuestionario</a:t>
                      </a:r>
                      <a:endParaRPr lang="es-MX" sz="800">
                        <a:effectLst/>
                        <a:latin typeface="Arial"/>
                        <a:ea typeface="Arial"/>
                        <a:cs typeface="Times New Roman"/>
                      </a:endParaRPr>
                    </a:p>
                  </a:txBody>
                  <a:tcPr marL="68580" marR="68580" marT="0" marB="0"/>
                </a:tc>
                <a:tc>
                  <a:txBody>
                    <a:bodyPr/>
                    <a:lstStyle/>
                    <a:p>
                      <a:pPr marL="0" lvl="0" indent="0" algn="just">
                        <a:lnSpc>
                          <a:spcPct val="115000"/>
                        </a:lnSpc>
                        <a:spcAft>
                          <a:spcPts val="1620"/>
                        </a:spcAft>
                        <a:buFont typeface="Symbol"/>
                        <a:buNone/>
                      </a:pPr>
                      <a:r>
                        <a:rPr lang="es-MX" sz="800" dirty="0" smtClean="0">
                          <a:effectLst/>
                          <a:latin typeface="Arial"/>
                          <a:ea typeface="Times New Roman"/>
                          <a:cs typeface="Arial"/>
                        </a:rPr>
                        <a:t>Soltero</a:t>
                      </a:r>
                      <a:r>
                        <a:rPr lang="es-MX" sz="800" dirty="0" smtClean="0">
                          <a:effectLst/>
                          <a:latin typeface="Arial"/>
                          <a:ea typeface="Times New Roman"/>
                          <a:cs typeface="Times New Roman"/>
                        </a:rPr>
                        <a:t>/</a:t>
                      </a:r>
                      <a:r>
                        <a:rPr lang="es-MX" sz="800" dirty="0" smtClean="0">
                          <a:effectLst/>
                          <a:latin typeface="Arial"/>
                          <a:ea typeface="Times New Roman"/>
                          <a:cs typeface="Arial"/>
                        </a:rPr>
                        <a:t>Casado</a:t>
                      </a:r>
                      <a:r>
                        <a:rPr lang="es-MX" sz="800" dirty="0" smtClean="0">
                          <a:effectLst/>
                          <a:latin typeface="Arial"/>
                          <a:ea typeface="Times New Roman"/>
                          <a:cs typeface="Times New Roman"/>
                        </a:rPr>
                        <a:t>/</a:t>
                      </a:r>
                      <a:r>
                        <a:rPr lang="es-MX" sz="800" dirty="0" smtClean="0">
                          <a:effectLst/>
                          <a:latin typeface="Arial"/>
                          <a:ea typeface="Times New Roman"/>
                          <a:cs typeface="Arial"/>
                        </a:rPr>
                        <a:t>Divorciado/Separado</a:t>
                      </a:r>
                      <a:r>
                        <a:rPr lang="es-MX" sz="800" dirty="0" smtClean="0">
                          <a:effectLst/>
                          <a:latin typeface="Arial"/>
                          <a:ea typeface="Times New Roman"/>
                          <a:cs typeface="Times New Roman"/>
                        </a:rPr>
                        <a:t>/</a:t>
                      </a:r>
                      <a:r>
                        <a:rPr lang="es-MX" sz="800" dirty="0" smtClean="0">
                          <a:effectLst/>
                          <a:latin typeface="Arial"/>
                          <a:ea typeface="Times New Roman"/>
                          <a:cs typeface="Arial"/>
                        </a:rPr>
                        <a:t>Unión libre/Viudo </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Nominal </a:t>
                      </a:r>
                      <a:endParaRPr lang="es-MX" sz="800" dirty="0">
                        <a:effectLst/>
                        <a:latin typeface="Arial"/>
                        <a:ea typeface="Arial"/>
                        <a:cs typeface="Times New Roman"/>
                      </a:endParaRPr>
                    </a:p>
                  </a:txBody>
                  <a:tcPr marL="68580" marR="68580" marT="0" marB="0"/>
                </a:tc>
              </a:tr>
              <a:tr h="174480">
                <a:tc>
                  <a:txBody>
                    <a:bodyPr/>
                    <a:lstStyle/>
                    <a:p>
                      <a:pPr algn="just">
                        <a:lnSpc>
                          <a:spcPct val="115000"/>
                        </a:lnSpc>
                        <a:spcAft>
                          <a:spcPts val="1620"/>
                        </a:spcAft>
                      </a:pPr>
                      <a:r>
                        <a:rPr lang="es-MX" sz="800" dirty="0">
                          <a:effectLst/>
                          <a:latin typeface="Arial"/>
                          <a:ea typeface="Times New Roman"/>
                          <a:cs typeface="Arial"/>
                        </a:rPr>
                        <a:t>Escolaridad</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Nivel de estudio más alto al cual ha llegado una persona de acuerdo al sistema educativo.</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Respuesta al cuestionario</a:t>
                      </a:r>
                      <a:endParaRPr lang="es-MX" sz="800" dirty="0">
                        <a:effectLst/>
                        <a:latin typeface="Arial"/>
                        <a:ea typeface="Arial"/>
                        <a:cs typeface="Times New Roman"/>
                      </a:endParaRPr>
                    </a:p>
                  </a:txBody>
                  <a:tcPr marL="68580" marR="68580" marT="0" marB="0"/>
                </a:tc>
                <a:tc>
                  <a:txBody>
                    <a:bodyPr/>
                    <a:lstStyle/>
                    <a:p>
                      <a:pPr marL="0" lvl="0" indent="0" algn="just">
                        <a:lnSpc>
                          <a:spcPct val="115000"/>
                        </a:lnSpc>
                        <a:spcAft>
                          <a:spcPts val="1620"/>
                        </a:spcAft>
                        <a:buFont typeface="Symbol"/>
                        <a:buNone/>
                      </a:pPr>
                      <a:r>
                        <a:rPr lang="es-MX" sz="800" dirty="0" smtClean="0">
                          <a:effectLst/>
                          <a:latin typeface="Arial"/>
                          <a:ea typeface="Times New Roman"/>
                          <a:cs typeface="Arial"/>
                        </a:rPr>
                        <a:t>Primaria</a:t>
                      </a:r>
                      <a:r>
                        <a:rPr lang="es-MX" sz="800" dirty="0" smtClean="0">
                          <a:effectLst/>
                          <a:latin typeface="Arial"/>
                          <a:ea typeface="Times New Roman"/>
                          <a:cs typeface="Times New Roman"/>
                        </a:rPr>
                        <a:t>/</a:t>
                      </a:r>
                      <a:r>
                        <a:rPr lang="es-MX" sz="800" dirty="0" smtClean="0">
                          <a:effectLst/>
                          <a:latin typeface="Arial"/>
                          <a:ea typeface="Times New Roman"/>
                          <a:cs typeface="Arial"/>
                        </a:rPr>
                        <a:t>Secundaria/Preparatoria/Carrera técnica/Licenciatura </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Nominal </a:t>
                      </a:r>
                      <a:endParaRPr lang="es-MX" sz="800" dirty="0">
                        <a:effectLst/>
                        <a:latin typeface="Arial"/>
                        <a:ea typeface="Arial"/>
                        <a:cs typeface="Times New Roman"/>
                      </a:endParaRPr>
                    </a:p>
                  </a:txBody>
                  <a:tcPr marL="68580" marR="68580" marT="0" marB="0"/>
                </a:tc>
              </a:tr>
              <a:tr h="0">
                <a:tc>
                  <a:txBody>
                    <a:bodyPr/>
                    <a:lstStyle/>
                    <a:p>
                      <a:pPr algn="just">
                        <a:lnSpc>
                          <a:spcPct val="115000"/>
                        </a:lnSpc>
                        <a:spcAft>
                          <a:spcPts val="1620"/>
                        </a:spcAft>
                      </a:pPr>
                      <a:r>
                        <a:rPr lang="es-MX" sz="800" dirty="0">
                          <a:effectLst/>
                          <a:latin typeface="Arial"/>
                          <a:ea typeface="Times New Roman"/>
                          <a:cs typeface="Arial"/>
                        </a:rPr>
                        <a:t>Ocupación </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Acción o función que desempeña una persona.</a:t>
                      </a:r>
                      <a:endParaRPr lang="es-MX" sz="80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Respuesta al cuestionario</a:t>
                      </a:r>
                      <a:endParaRPr lang="es-MX" sz="800">
                        <a:effectLst/>
                        <a:latin typeface="Arial"/>
                        <a:ea typeface="Arial"/>
                        <a:cs typeface="Times New Roman"/>
                      </a:endParaRPr>
                    </a:p>
                  </a:txBody>
                  <a:tcPr marL="68580" marR="68580" marT="0" marB="0"/>
                </a:tc>
                <a:tc>
                  <a:txBody>
                    <a:bodyPr/>
                    <a:lstStyle/>
                    <a:p>
                      <a:pPr marL="0" lvl="0" indent="0" algn="just">
                        <a:lnSpc>
                          <a:spcPct val="115000"/>
                        </a:lnSpc>
                        <a:spcAft>
                          <a:spcPts val="1620"/>
                        </a:spcAft>
                        <a:buFont typeface="Symbol"/>
                        <a:buNone/>
                      </a:pPr>
                      <a:r>
                        <a:rPr lang="es-MX" sz="800" dirty="0" smtClean="0">
                          <a:effectLst/>
                          <a:latin typeface="Arial"/>
                          <a:ea typeface="Times New Roman"/>
                          <a:cs typeface="Arial"/>
                        </a:rPr>
                        <a:t>Ama</a:t>
                      </a:r>
                      <a:r>
                        <a:rPr lang="es-MX" sz="800" baseline="0" dirty="0" smtClean="0">
                          <a:effectLst/>
                          <a:latin typeface="Arial"/>
                          <a:ea typeface="Times New Roman"/>
                          <a:cs typeface="Arial"/>
                        </a:rPr>
                        <a:t> de </a:t>
                      </a:r>
                      <a:r>
                        <a:rPr lang="es-MX" sz="800" dirty="0" smtClean="0">
                          <a:effectLst/>
                          <a:latin typeface="Arial"/>
                          <a:ea typeface="Times New Roman"/>
                          <a:cs typeface="Arial"/>
                        </a:rPr>
                        <a:t>casa</a:t>
                      </a:r>
                      <a:r>
                        <a:rPr lang="es-MX" sz="800" dirty="0" smtClean="0">
                          <a:effectLst/>
                          <a:latin typeface="Arial"/>
                          <a:ea typeface="Times New Roman"/>
                          <a:cs typeface="Times New Roman"/>
                        </a:rPr>
                        <a:t>/</a:t>
                      </a:r>
                      <a:r>
                        <a:rPr lang="es-MX" sz="800" dirty="0" smtClean="0">
                          <a:effectLst/>
                          <a:latin typeface="Arial"/>
                          <a:ea typeface="Times New Roman"/>
                          <a:cs typeface="Arial"/>
                        </a:rPr>
                        <a:t>Empleado</a:t>
                      </a:r>
                      <a:r>
                        <a:rPr lang="es-MX" sz="800" dirty="0" smtClean="0">
                          <a:effectLst/>
                          <a:latin typeface="Arial"/>
                          <a:ea typeface="Times New Roman"/>
                          <a:cs typeface="Times New Roman"/>
                        </a:rPr>
                        <a:t>/</a:t>
                      </a:r>
                      <a:r>
                        <a:rPr lang="es-MX" sz="800" dirty="0" smtClean="0">
                          <a:effectLst/>
                          <a:latin typeface="Arial"/>
                          <a:ea typeface="Times New Roman"/>
                          <a:cs typeface="Arial"/>
                        </a:rPr>
                        <a:t>Jubilado/ Pensionado</a:t>
                      </a:r>
                      <a:r>
                        <a:rPr lang="es-MX" sz="800" dirty="0" smtClean="0">
                          <a:effectLst/>
                          <a:latin typeface="Arial"/>
                          <a:ea typeface="Times New Roman"/>
                          <a:cs typeface="Times New Roman"/>
                        </a:rPr>
                        <a:t>/</a:t>
                      </a:r>
                      <a:r>
                        <a:rPr lang="es-MX" sz="800" dirty="0" smtClean="0">
                          <a:effectLst/>
                          <a:latin typeface="Arial"/>
                          <a:ea typeface="Times New Roman"/>
                          <a:cs typeface="Arial"/>
                        </a:rPr>
                        <a:t>Desempleado </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Nominal </a:t>
                      </a:r>
                      <a:endParaRPr lang="es-MX" sz="800" dirty="0">
                        <a:effectLst/>
                        <a:latin typeface="Arial"/>
                        <a:ea typeface="Arial"/>
                        <a:cs typeface="Times New Roman"/>
                      </a:endParaRPr>
                    </a:p>
                  </a:txBody>
                  <a:tcPr marL="68580" marR="68580" marT="0" marB="0"/>
                </a:tc>
              </a:tr>
              <a:tr h="0">
                <a:tc>
                  <a:txBody>
                    <a:bodyPr/>
                    <a:lstStyle/>
                    <a:p>
                      <a:pPr algn="just">
                        <a:lnSpc>
                          <a:spcPct val="115000"/>
                        </a:lnSpc>
                        <a:spcAft>
                          <a:spcPts val="1620"/>
                        </a:spcAft>
                      </a:pPr>
                      <a:r>
                        <a:rPr lang="es-MX" sz="800" dirty="0">
                          <a:effectLst/>
                          <a:latin typeface="Arial"/>
                          <a:ea typeface="Times New Roman"/>
                          <a:cs typeface="Arial"/>
                        </a:rPr>
                        <a:t>Tipología familiar</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Clasificación de la familia de acuerdo a la composición, desarrollo, grado de integración familiar, ocupación del jefe de familia, demografía, complicaciones del desarrollo familiar.</a:t>
                      </a:r>
                      <a:endParaRPr lang="es-MX" sz="80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Respuesta al cuestionario</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b="1" dirty="0" err="1" smtClean="0">
                          <a:effectLst/>
                          <a:latin typeface="Arial"/>
                          <a:ea typeface="Times New Roman"/>
                          <a:cs typeface="Arial"/>
                        </a:rPr>
                        <a:t>Composición:</a:t>
                      </a:r>
                      <a:r>
                        <a:rPr lang="es-MX" sz="800" dirty="0" err="1" smtClean="0">
                          <a:effectLst/>
                          <a:latin typeface="Arial"/>
                          <a:ea typeface="Times New Roman"/>
                          <a:cs typeface="Arial"/>
                        </a:rPr>
                        <a:t>Nuclear</a:t>
                      </a:r>
                      <a:r>
                        <a:rPr lang="es-MX" sz="800" dirty="0" smtClean="0">
                          <a:effectLst/>
                          <a:latin typeface="Arial"/>
                          <a:ea typeface="Times New Roman"/>
                          <a:cs typeface="Times New Roman"/>
                        </a:rPr>
                        <a:t>/</a:t>
                      </a:r>
                      <a:r>
                        <a:rPr lang="es-MX" sz="800" dirty="0" err="1" smtClean="0">
                          <a:effectLst/>
                          <a:latin typeface="Arial"/>
                          <a:ea typeface="Times New Roman"/>
                          <a:cs typeface="Arial"/>
                        </a:rPr>
                        <a:t>Seminuclear</a:t>
                      </a:r>
                      <a:r>
                        <a:rPr lang="es-MX" sz="800" dirty="0" smtClean="0">
                          <a:effectLst/>
                          <a:latin typeface="Arial"/>
                          <a:ea typeface="Times New Roman"/>
                          <a:cs typeface="Times New Roman"/>
                        </a:rPr>
                        <a:t>/</a:t>
                      </a:r>
                      <a:r>
                        <a:rPr lang="es-MX" sz="800" dirty="0" smtClean="0">
                          <a:effectLst/>
                          <a:latin typeface="Arial"/>
                          <a:ea typeface="Times New Roman"/>
                          <a:cs typeface="Arial"/>
                        </a:rPr>
                        <a:t>Extensa</a:t>
                      </a:r>
                      <a:r>
                        <a:rPr lang="es-MX" sz="800" dirty="0" smtClean="0">
                          <a:effectLst/>
                          <a:latin typeface="Arial"/>
                          <a:ea typeface="Times New Roman"/>
                          <a:cs typeface="Times New Roman"/>
                        </a:rPr>
                        <a:t>/</a:t>
                      </a:r>
                      <a:r>
                        <a:rPr lang="es-MX" sz="800" dirty="0" smtClean="0">
                          <a:effectLst/>
                          <a:latin typeface="Arial"/>
                          <a:ea typeface="Times New Roman"/>
                          <a:cs typeface="Arial"/>
                        </a:rPr>
                        <a:t>Compuesta</a:t>
                      </a:r>
                      <a:r>
                        <a:rPr lang="es-MX" sz="800" dirty="0" smtClean="0">
                          <a:effectLst/>
                          <a:latin typeface="Arial"/>
                          <a:ea typeface="Times New Roman"/>
                          <a:cs typeface="Times New Roman"/>
                        </a:rPr>
                        <a:t>…</a:t>
                      </a:r>
                      <a:r>
                        <a:rPr lang="es-MX" sz="800" b="1" dirty="0" err="1" smtClean="0">
                          <a:effectLst/>
                          <a:latin typeface="Arial"/>
                          <a:ea typeface="Times New Roman"/>
                          <a:cs typeface="Arial"/>
                        </a:rPr>
                        <a:t>Desarrollo:</a:t>
                      </a:r>
                      <a:r>
                        <a:rPr lang="es-MX" sz="800" dirty="0" err="1" smtClean="0">
                          <a:effectLst/>
                          <a:latin typeface="Arial"/>
                          <a:ea typeface="Times New Roman"/>
                          <a:cs typeface="Arial"/>
                        </a:rPr>
                        <a:t>Tradicional</a:t>
                      </a:r>
                      <a:r>
                        <a:rPr lang="es-MX" sz="800" dirty="0" smtClean="0">
                          <a:effectLst/>
                          <a:latin typeface="Arial"/>
                          <a:ea typeface="Times New Roman"/>
                          <a:cs typeface="Arial"/>
                        </a:rPr>
                        <a:t>/Moderna….</a:t>
                      </a:r>
                      <a:r>
                        <a:rPr lang="es-MX" sz="800" b="1" dirty="0" err="1" smtClean="0">
                          <a:effectLst/>
                          <a:latin typeface="Arial"/>
                          <a:ea typeface="Times New Roman"/>
                          <a:cs typeface="Arial"/>
                        </a:rPr>
                        <a:t>Demografía</a:t>
                      </a:r>
                      <a:r>
                        <a:rPr lang="es-MX" sz="800" dirty="0" err="1" smtClean="0">
                          <a:effectLst/>
                          <a:latin typeface="Arial"/>
                          <a:ea typeface="Times New Roman"/>
                          <a:cs typeface="Times New Roman"/>
                        </a:rPr>
                        <a:t>:</a:t>
                      </a:r>
                      <a:r>
                        <a:rPr lang="es-MX" sz="800" dirty="0" err="1" smtClean="0">
                          <a:effectLst/>
                          <a:latin typeface="Arial"/>
                          <a:ea typeface="Times New Roman"/>
                          <a:cs typeface="Arial"/>
                        </a:rPr>
                        <a:t>Urbana</a:t>
                      </a:r>
                      <a:r>
                        <a:rPr lang="es-MX" sz="800" dirty="0" smtClean="0">
                          <a:effectLst/>
                          <a:latin typeface="Arial"/>
                          <a:ea typeface="Times New Roman"/>
                          <a:cs typeface="Times New Roman"/>
                        </a:rPr>
                        <a:t>/</a:t>
                      </a:r>
                      <a:r>
                        <a:rPr lang="es-MX" sz="800" dirty="0" smtClean="0">
                          <a:effectLst/>
                          <a:latin typeface="Arial"/>
                          <a:ea typeface="Times New Roman"/>
                          <a:cs typeface="Arial"/>
                        </a:rPr>
                        <a:t>Suburbana/Rural…</a:t>
                      </a:r>
                      <a:r>
                        <a:rPr lang="es-MX" sz="800" b="1" dirty="0" smtClean="0">
                          <a:effectLst/>
                          <a:latin typeface="Arial"/>
                          <a:ea typeface="Times New Roman"/>
                          <a:cs typeface="Arial"/>
                        </a:rPr>
                        <a:t>Ocupación </a:t>
                      </a:r>
                      <a:r>
                        <a:rPr lang="es-MX" sz="800" b="1" dirty="0">
                          <a:effectLst/>
                          <a:latin typeface="Arial"/>
                          <a:ea typeface="Times New Roman"/>
                          <a:cs typeface="Arial"/>
                        </a:rPr>
                        <a:t>del jefe de </a:t>
                      </a:r>
                      <a:r>
                        <a:rPr lang="es-MX" sz="800" b="1" dirty="0" smtClean="0">
                          <a:effectLst/>
                          <a:latin typeface="Arial"/>
                          <a:ea typeface="Times New Roman"/>
                          <a:cs typeface="Arial"/>
                        </a:rPr>
                        <a:t>familia:</a:t>
                      </a:r>
                      <a:r>
                        <a:rPr lang="es-MX" sz="800" b="1" baseline="0" dirty="0" smtClean="0">
                          <a:effectLst/>
                          <a:latin typeface="Arial"/>
                          <a:ea typeface="Times New Roman"/>
                          <a:cs typeface="Times New Roman"/>
                        </a:rPr>
                        <a:t> </a:t>
                      </a:r>
                      <a:r>
                        <a:rPr lang="es-MX" sz="800" dirty="0" smtClean="0">
                          <a:effectLst/>
                          <a:latin typeface="Arial"/>
                          <a:ea typeface="Times New Roman"/>
                          <a:cs typeface="Arial"/>
                        </a:rPr>
                        <a:t>Campesino</a:t>
                      </a:r>
                      <a:r>
                        <a:rPr lang="es-MX" sz="800" dirty="0" smtClean="0">
                          <a:effectLst/>
                          <a:latin typeface="Arial"/>
                          <a:ea typeface="Times New Roman"/>
                          <a:cs typeface="Times New Roman"/>
                        </a:rPr>
                        <a:t>/</a:t>
                      </a:r>
                      <a:r>
                        <a:rPr lang="es-MX" sz="800" dirty="0" smtClean="0">
                          <a:effectLst/>
                          <a:latin typeface="Arial"/>
                          <a:ea typeface="Times New Roman"/>
                          <a:cs typeface="Arial"/>
                        </a:rPr>
                        <a:t>Empleado</a:t>
                      </a:r>
                      <a:r>
                        <a:rPr lang="es-MX" sz="800" dirty="0" smtClean="0">
                          <a:effectLst/>
                          <a:latin typeface="Arial"/>
                          <a:ea typeface="Times New Roman"/>
                          <a:cs typeface="Times New Roman"/>
                        </a:rPr>
                        <a:t>/</a:t>
                      </a:r>
                      <a:r>
                        <a:rPr lang="es-MX" sz="800" dirty="0" smtClean="0">
                          <a:effectLst/>
                          <a:latin typeface="Arial"/>
                          <a:ea typeface="Times New Roman"/>
                          <a:cs typeface="Arial"/>
                        </a:rPr>
                        <a:t>Profesionista…</a:t>
                      </a:r>
                      <a:r>
                        <a:rPr lang="es-MX" sz="800" b="1" dirty="0" err="1" smtClean="0">
                          <a:effectLst/>
                          <a:latin typeface="Arial"/>
                          <a:ea typeface="Times New Roman"/>
                          <a:cs typeface="Arial"/>
                        </a:rPr>
                        <a:t>Integración:</a:t>
                      </a:r>
                      <a:r>
                        <a:rPr lang="es-MX" sz="800" dirty="0" err="1" smtClean="0">
                          <a:effectLst/>
                          <a:latin typeface="Arial"/>
                          <a:ea typeface="Times New Roman"/>
                          <a:cs typeface="Arial"/>
                        </a:rPr>
                        <a:t>Integrada</a:t>
                      </a:r>
                      <a:r>
                        <a:rPr lang="es-MX" sz="800" dirty="0" smtClean="0">
                          <a:effectLst/>
                          <a:latin typeface="Arial"/>
                          <a:ea typeface="Times New Roman"/>
                          <a:cs typeface="Times New Roman"/>
                        </a:rPr>
                        <a:t>/</a:t>
                      </a:r>
                      <a:r>
                        <a:rPr lang="es-MX" sz="800" dirty="0" err="1" smtClean="0">
                          <a:effectLst/>
                          <a:latin typeface="Arial"/>
                          <a:ea typeface="Times New Roman"/>
                          <a:cs typeface="Arial"/>
                        </a:rPr>
                        <a:t>Semiintegrada</a:t>
                      </a:r>
                      <a:r>
                        <a:rPr lang="es-MX" sz="800" dirty="0" smtClean="0">
                          <a:effectLst/>
                          <a:latin typeface="Arial"/>
                          <a:ea typeface="Times New Roman"/>
                          <a:cs typeface="Times New Roman"/>
                        </a:rPr>
                        <a:t>/</a:t>
                      </a:r>
                      <a:r>
                        <a:rPr lang="es-MX" sz="800" dirty="0" smtClean="0">
                          <a:effectLst/>
                          <a:latin typeface="Arial"/>
                          <a:ea typeface="Times New Roman"/>
                          <a:cs typeface="Arial"/>
                        </a:rPr>
                        <a:t>Desintegrada...</a:t>
                      </a:r>
                      <a:r>
                        <a:rPr lang="es-MX" sz="800" b="1" dirty="0" smtClean="0">
                          <a:effectLst/>
                          <a:latin typeface="Arial"/>
                          <a:ea typeface="Times New Roman"/>
                          <a:cs typeface="Arial"/>
                        </a:rPr>
                        <a:t>Complicaciones </a:t>
                      </a:r>
                      <a:r>
                        <a:rPr lang="es-MX" sz="800" b="1" dirty="0">
                          <a:effectLst/>
                          <a:latin typeface="Arial"/>
                          <a:ea typeface="Times New Roman"/>
                          <a:cs typeface="Arial"/>
                        </a:rPr>
                        <a:t>del desarrollo </a:t>
                      </a:r>
                      <a:r>
                        <a:rPr lang="es-MX" sz="800" b="1" dirty="0" smtClean="0">
                          <a:effectLst/>
                          <a:latin typeface="Arial"/>
                          <a:ea typeface="Times New Roman"/>
                          <a:cs typeface="Arial"/>
                        </a:rPr>
                        <a:t>familiar:</a:t>
                      </a:r>
                      <a:r>
                        <a:rPr lang="es-MX" sz="800" b="1" baseline="0" dirty="0" smtClean="0">
                          <a:effectLst/>
                          <a:latin typeface="Arial"/>
                          <a:ea typeface="Times New Roman"/>
                          <a:cs typeface="Times New Roman"/>
                        </a:rPr>
                        <a:t> </a:t>
                      </a:r>
                      <a:r>
                        <a:rPr lang="es-MX" sz="800" dirty="0" smtClean="0">
                          <a:effectLst/>
                          <a:latin typeface="Arial"/>
                          <a:ea typeface="Times New Roman"/>
                          <a:cs typeface="Arial"/>
                        </a:rPr>
                        <a:t>Interrumpida</a:t>
                      </a:r>
                      <a:r>
                        <a:rPr lang="es-MX" sz="800" dirty="0" smtClean="0">
                          <a:effectLst/>
                          <a:latin typeface="Arial"/>
                          <a:ea typeface="Times New Roman"/>
                          <a:cs typeface="Times New Roman"/>
                        </a:rPr>
                        <a:t>/</a:t>
                      </a:r>
                      <a:r>
                        <a:rPr lang="es-MX" sz="800" dirty="0" smtClean="0">
                          <a:effectLst/>
                          <a:latin typeface="Arial"/>
                          <a:ea typeface="Times New Roman"/>
                          <a:cs typeface="Arial"/>
                        </a:rPr>
                        <a:t>Contraída</a:t>
                      </a:r>
                      <a:r>
                        <a:rPr lang="es-MX" sz="800" dirty="0" smtClean="0">
                          <a:effectLst/>
                          <a:latin typeface="Arial"/>
                          <a:ea typeface="Times New Roman"/>
                          <a:cs typeface="Times New Roman"/>
                        </a:rPr>
                        <a:t>/</a:t>
                      </a:r>
                      <a:r>
                        <a:rPr lang="es-MX" sz="800" dirty="0" smtClean="0">
                          <a:effectLst/>
                          <a:latin typeface="Arial"/>
                          <a:ea typeface="Times New Roman"/>
                          <a:cs typeface="Arial"/>
                        </a:rPr>
                        <a:t>Reconstruida</a:t>
                      </a:r>
                      <a:r>
                        <a:rPr lang="es-MX" sz="800" dirty="0" smtClean="0">
                          <a:effectLst/>
                          <a:latin typeface="Arial"/>
                          <a:ea typeface="Times New Roman"/>
                          <a:cs typeface="Times New Roman"/>
                        </a:rPr>
                        <a:t>…</a:t>
                      </a:r>
                      <a:r>
                        <a:rPr lang="es-MX" sz="800" b="1" dirty="0" smtClean="0">
                          <a:effectLst/>
                          <a:latin typeface="Arial"/>
                          <a:ea typeface="Times New Roman"/>
                          <a:cs typeface="Arial"/>
                        </a:rPr>
                        <a:t>Presencia </a:t>
                      </a:r>
                      <a:r>
                        <a:rPr lang="es-MX" sz="800" b="1" dirty="0">
                          <a:effectLst/>
                          <a:latin typeface="Arial"/>
                          <a:ea typeface="Times New Roman"/>
                          <a:cs typeface="Arial"/>
                        </a:rPr>
                        <a:t>física en el </a:t>
                      </a:r>
                      <a:r>
                        <a:rPr lang="es-MX" sz="800" b="1" dirty="0" smtClean="0">
                          <a:effectLst/>
                          <a:latin typeface="Arial"/>
                          <a:ea typeface="Times New Roman"/>
                          <a:cs typeface="Arial"/>
                        </a:rPr>
                        <a:t>hogar:</a:t>
                      </a:r>
                      <a:r>
                        <a:rPr lang="es-MX" sz="800" b="1" baseline="0" dirty="0" smtClean="0">
                          <a:effectLst/>
                          <a:latin typeface="Arial"/>
                          <a:ea typeface="Times New Roman"/>
                          <a:cs typeface="Times New Roman"/>
                        </a:rPr>
                        <a:t> </a:t>
                      </a:r>
                      <a:r>
                        <a:rPr lang="es-MX" sz="800" dirty="0" smtClean="0">
                          <a:effectLst/>
                          <a:latin typeface="Arial"/>
                          <a:ea typeface="Times New Roman"/>
                          <a:cs typeface="Arial"/>
                        </a:rPr>
                        <a:t>Núcleo integrado</a:t>
                      </a:r>
                      <a:r>
                        <a:rPr lang="es-MX" sz="800" dirty="0" smtClean="0">
                          <a:effectLst/>
                          <a:latin typeface="Arial"/>
                          <a:ea typeface="Times New Roman"/>
                          <a:cs typeface="Times New Roman"/>
                        </a:rPr>
                        <a:t>/</a:t>
                      </a:r>
                      <a:r>
                        <a:rPr lang="es-MX" sz="800" dirty="0" smtClean="0">
                          <a:effectLst/>
                          <a:latin typeface="Arial"/>
                          <a:ea typeface="Times New Roman"/>
                          <a:cs typeface="Arial"/>
                        </a:rPr>
                        <a:t>Núcleo </a:t>
                      </a:r>
                      <a:r>
                        <a:rPr lang="es-MX" sz="800" dirty="0">
                          <a:effectLst/>
                          <a:latin typeface="Arial"/>
                          <a:ea typeface="Times New Roman"/>
                          <a:cs typeface="Arial"/>
                        </a:rPr>
                        <a:t>no </a:t>
                      </a:r>
                      <a:r>
                        <a:rPr lang="es-MX" sz="800" dirty="0" smtClean="0">
                          <a:effectLst/>
                          <a:latin typeface="Arial"/>
                          <a:ea typeface="Times New Roman"/>
                          <a:cs typeface="Arial"/>
                        </a:rPr>
                        <a:t>integrado</a:t>
                      </a:r>
                      <a:r>
                        <a:rPr lang="es-MX" sz="800" dirty="0" smtClean="0">
                          <a:effectLst/>
                          <a:latin typeface="Arial"/>
                          <a:ea typeface="Times New Roman"/>
                          <a:cs typeface="Times New Roman"/>
                        </a:rPr>
                        <a:t>/</a:t>
                      </a:r>
                      <a:r>
                        <a:rPr lang="es-MX" sz="800" dirty="0" smtClean="0">
                          <a:effectLst/>
                          <a:latin typeface="Arial"/>
                          <a:ea typeface="Times New Roman"/>
                          <a:cs typeface="Arial"/>
                        </a:rPr>
                        <a:t>Extensa ascendente</a:t>
                      </a:r>
                      <a:r>
                        <a:rPr lang="es-MX" sz="800" dirty="0" smtClean="0">
                          <a:effectLst/>
                          <a:latin typeface="Arial"/>
                          <a:ea typeface="Times New Roman"/>
                          <a:cs typeface="Times New Roman"/>
                        </a:rPr>
                        <a:t>/</a:t>
                      </a:r>
                      <a:r>
                        <a:rPr lang="es-MX" sz="800" dirty="0" smtClean="0">
                          <a:effectLst/>
                          <a:latin typeface="Arial"/>
                          <a:ea typeface="Times New Roman"/>
                          <a:cs typeface="Arial"/>
                        </a:rPr>
                        <a:t>Extensa descendente</a:t>
                      </a:r>
                      <a:r>
                        <a:rPr lang="es-MX" sz="800" dirty="0" smtClean="0">
                          <a:effectLst/>
                          <a:latin typeface="Arial"/>
                          <a:ea typeface="Times New Roman"/>
                          <a:cs typeface="Times New Roman"/>
                        </a:rPr>
                        <a:t>/</a:t>
                      </a:r>
                      <a:r>
                        <a:rPr lang="es-MX" sz="800" dirty="0" smtClean="0">
                          <a:effectLst/>
                          <a:latin typeface="Arial"/>
                          <a:ea typeface="Times New Roman"/>
                          <a:cs typeface="Arial"/>
                        </a:rPr>
                        <a:t>Extensa </a:t>
                      </a:r>
                      <a:r>
                        <a:rPr lang="es-MX" sz="800" dirty="0">
                          <a:effectLst/>
                          <a:latin typeface="Arial"/>
                          <a:ea typeface="Times New Roman"/>
                          <a:cs typeface="Arial"/>
                        </a:rPr>
                        <a:t>colateral</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Nominal </a:t>
                      </a:r>
                      <a:endParaRPr lang="es-MX" sz="800" dirty="0">
                        <a:effectLst/>
                        <a:latin typeface="Arial"/>
                        <a:ea typeface="Arial"/>
                        <a:cs typeface="Times New Roman"/>
                      </a:endParaRPr>
                    </a:p>
                  </a:txBody>
                  <a:tcPr marL="68580" marR="68580" marT="0" marB="0"/>
                </a:tc>
              </a:tr>
              <a:tr h="0">
                <a:tc>
                  <a:txBody>
                    <a:bodyPr/>
                    <a:lstStyle/>
                    <a:p>
                      <a:pPr algn="just">
                        <a:lnSpc>
                          <a:spcPct val="115000"/>
                        </a:lnSpc>
                        <a:spcAft>
                          <a:spcPts val="1620"/>
                        </a:spcAft>
                      </a:pPr>
                      <a:r>
                        <a:rPr lang="es-MX" sz="800" dirty="0">
                          <a:effectLst/>
                          <a:latin typeface="Arial"/>
                          <a:ea typeface="Times New Roman"/>
                          <a:cs typeface="Arial"/>
                        </a:rPr>
                        <a:t>Funcionalidad Familiar</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Capacidad del sistema familiar para enfrentar y superar cada una de las etapas del ciclo vital y las crisis por las que atraviesa.</a:t>
                      </a:r>
                      <a:endParaRPr lang="es-MX" sz="80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Respuesta al cuestionario FACES III y Apgar Familiar</a:t>
                      </a:r>
                      <a:endParaRPr lang="es-MX" sz="800">
                        <a:effectLst/>
                        <a:latin typeface="Arial"/>
                        <a:ea typeface="Arial"/>
                        <a:cs typeface="Times New Roman"/>
                      </a:endParaRPr>
                    </a:p>
                  </a:txBody>
                  <a:tcPr marL="68580" marR="68580" marT="0" marB="0"/>
                </a:tc>
                <a:tc>
                  <a:txBody>
                    <a:bodyPr/>
                    <a:lstStyle/>
                    <a:p>
                      <a:pPr>
                        <a:lnSpc>
                          <a:spcPct val="115000"/>
                        </a:lnSpc>
                        <a:spcAft>
                          <a:spcPts val="1620"/>
                        </a:spcAft>
                      </a:pPr>
                      <a:r>
                        <a:rPr lang="es-MX" sz="800" dirty="0">
                          <a:effectLst/>
                          <a:latin typeface="Arial"/>
                          <a:ea typeface="Times New Roman"/>
                          <a:cs typeface="Arial"/>
                        </a:rPr>
                        <a:t>FACES </a:t>
                      </a:r>
                      <a:r>
                        <a:rPr lang="es-MX" sz="800" dirty="0" smtClean="0">
                          <a:effectLst/>
                          <a:latin typeface="Arial"/>
                          <a:ea typeface="Times New Roman"/>
                          <a:cs typeface="Arial"/>
                        </a:rPr>
                        <a:t>III</a:t>
                      </a:r>
                      <a:r>
                        <a:rPr lang="es-MX" sz="800" dirty="0" smtClean="0">
                          <a:effectLst/>
                          <a:latin typeface="Arial"/>
                          <a:ea typeface="Times New Roman"/>
                          <a:cs typeface="Times New Roman"/>
                        </a:rPr>
                        <a:t>…..</a:t>
                      </a:r>
                      <a:r>
                        <a:rPr lang="es-MX" sz="800" b="1" dirty="0" smtClean="0">
                          <a:effectLst/>
                          <a:latin typeface="Arial"/>
                          <a:ea typeface="Times New Roman"/>
                          <a:cs typeface="Arial"/>
                        </a:rPr>
                        <a:t>Cohesión</a:t>
                      </a:r>
                      <a:r>
                        <a:rPr lang="es-MX" sz="800" dirty="0">
                          <a:effectLst/>
                          <a:latin typeface="Arial"/>
                          <a:ea typeface="Times New Roman"/>
                          <a:cs typeface="Arial"/>
                        </a:rPr>
                        <a:t>: </a:t>
                      </a:r>
                      <a:r>
                        <a:rPr lang="es-MX" sz="800" dirty="0" smtClean="0">
                          <a:effectLst/>
                          <a:latin typeface="Arial"/>
                          <a:ea typeface="Times New Roman"/>
                          <a:cs typeface="Arial"/>
                        </a:rPr>
                        <a:t>No relacionada</a:t>
                      </a:r>
                      <a:r>
                        <a:rPr lang="es-MX" sz="800" dirty="0" smtClean="0">
                          <a:effectLst/>
                          <a:latin typeface="Arial"/>
                          <a:ea typeface="Times New Roman"/>
                          <a:cs typeface="Times New Roman"/>
                        </a:rPr>
                        <a:t>/</a:t>
                      </a:r>
                      <a:r>
                        <a:rPr lang="es-MX" sz="800" dirty="0" err="1" smtClean="0">
                          <a:effectLst/>
                          <a:latin typeface="Arial"/>
                          <a:ea typeface="Times New Roman"/>
                          <a:cs typeface="Arial"/>
                        </a:rPr>
                        <a:t>Semirrelacionada</a:t>
                      </a:r>
                      <a:r>
                        <a:rPr lang="es-MX" sz="800" dirty="0" smtClean="0">
                          <a:effectLst/>
                          <a:latin typeface="Arial"/>
                          <a:ea typeface="Times New Roman"/>
                          <a:cs typeface="Times New Roman"/>
                        </a:rPr>
                        <a:t>/</a:t>
                      </a:r>
                      <a:r>
                        <a:rPr lang="es-MX" sz="800" dirty="0" smtClean="0">
                          <a:effectLst/>
                          <a:latin typeface="Arial"/>
                          <a:ea typeface="Times New Roman"/>
                          <a:cs typeface="Arial"/>
                        </a:rPr>
                        <a:t>Relacionada</a:t>
                      </a:r>
                      <a:r>
                        <a:rPr lang="es-MX" sz="800" dirty="0" smtClean="0">
                          <a:effectLst/>
                          <a:latin typeface="Arial"/>
                          <a:ea typeface="Times New Roman"/>
                          <a:cs typeface="Times New Roman"/>
                        </a:rPr>
                        <a:t>/</a:t>
                      </a:r>
                      <a:r>
                        <a:rPr lang="es-MX" sz="800" dirty="0" smtClean="0">
                          <a:effectLst/>
                          <a:latin typeface="Arial"/>
                          <a:ea typeface="Times New Roman"/>
                          <a:cs typeface="Arial"/>
                        </a:rPr>
                        <a:t>Aglutinada</a:t>
                      </a:r>
                      <a:r>
                        <a:rPr lang="es-MX" sz="800" dirty="0" smtClean="0">
                          <a:effectLst/>
                          <a:latin typeface="Arial"/>
                          <a:ea typeface="Times New Roman"/>
                          <a:cs typeface="Times New Roman"/>
                        </a:rPr>
                        <a:t>….</a:t>
                      </a:r>
                      <a:r>
                        <a:rPr lang="es-MX" sz="800" b="1" dirty="0" smtClean="0">
                          <a:effectLst/>
                          <a:latin typeface="Arial"/>
                          <a:ea typeface="Times New Roman"/>
                          <a:cs typeface="Arial"/>
                        </a:rPr>
                        <a:t>Adaptabilidad:</a:t>
                      </a:r>
                      <a:r>
                        <a:rPr lang="es-MX" sz="800" b="1" baseline="0" dirty="0" smtClean="0">
                          <a:effectLst/>
                          <a:latin typeface="Arial"/>
                          <a:ea typeface="Times New Roman"/>
                          <a:cs typeface="Times New Roman"/>
                        </a:rPr>
                        <a:t> </a:t>
                      </a:r>
                      <a:r>
                        <a:rPr lang="es-MX" sz="800" dirty="0" smtClean="0">
                          <a:effectLst/>
                          <a:latin typeface="Arial"/>
                          <a:ea typeface="Times New Roman"/>
                          <a:cs typeface="Arial"/>
                        </a:rPr>
                        <a:t>Rígida</a:t>
                      </a:r>
                      <a:r>
                        <a:rPr lang="es-MX" sz="800" dirty="0" smtClean="0">
                          <a:effectLst/>
                          <a:latin typeface="Arial"/>
                          <a:ea typeface="Times New Roman"/>
                          <a:cs typeface="Times New Roman"/>
                        </a:rPr>
                        <a:t>/</a:t>
                      </a:r>
                      <a:r>
                        <a:rPr lang="es-MX" sz="800" dirty="0" smtClean="0">
                          <a:effectLst/>
                          <a:latin typeface="Arial"/>
                          <a:ea typeface="Times New Roman"/>
                          <a:cs typeface="Arial"/>
                        </a:rPr>
                        <a:t>Estructurada</a:t>
                      </a:r>
                      <a:r>
                        <a:rPr lang="es-MX" sz="800" dirty="0" smtClean="0">
                          <a:effectLst/>
                          <a:latin typeface="Arial"/>
                          <a:ea typeface="Times New Roman"/>
                          <a:cs typeface="Times New Roman"/>
                        </a:rPr>
                        <a:t>/</a:t>
                      </a:r>
                      <a:r>
                        <a:rPr lang="es-MX" sz="800" dirty="0" smtClean="0">
                          <a:effectLst/>
                          <a:latin typeface="Arial"/>
                          <a:ea typeface="Times New Roman"/>
                          <a:cs typeface="Arial"/>
                        </a:rPr>
                        <a:t>Flexible</a:t>
                      </a:r>
                      <a:r>
                        <a:rPr lang="es-MX" sz="800" dirty="0" smtClean="0">
                          <a:effectLst/>
                          <a:latin typeface="Arial"/>
                          <a:ea typeface="Times New Roman"/>
                          <a:cs typeface="Times New Roman"/>
                        </a:rPr>
                        <a:t>/</a:t>
                      </a:r>
                      <a:r>
                        <a:rPr lang="es-MX" sz="800" dirty="0" smtClean="0">
                          <a:effectLst/>
                          <a:latin typeface="Arial"/>
                          <a:ea typeface="Times New Roman"/>
                          <a:cs typeface="Arial"/>
                        </a:rPr>
                        <a:t>Caótica </a:t>
                      </a:r>
                      <a:endParaRPr lang="es-MX" sz="800" dirty="0">
                        <a:effectLst/>
                        <a:latin typeface="Arial"/>
                        <a:ea typeface="Arial"/>
                        <a:cs typeface="Times New Roman"/>
                      </a:endParaRPr>
                    </a:p>
                    <a:p>
                      <a:pPr>
                        <a:lnSpc>
                          <a:spcPct val="115000"/>
                        </a:lnSpc>
                        <a:spcAft>
                          <a:spcPts val="1620"/>
                        </a:spcAft>
                      </a:pPr>
                      <a:r>
                        <a:rPr lang="es-MX" sz="800" dirty="0" smtClean="0">
                          <a:effectLst/>
                          <a:latin typeface="Arial"/>
                          <a:ea typeface="Times New Roman"/>
                          <a:cs typeface="Arial"/>
                        </a:rPr>
                        <a:t>APGAR…Familia </a:t>
                      </a:r>
                      <a:r>
                        <a:rPr lang="es-MX" sz="800" dirty="0">
                          <a:effectLst/>
                          <a:latin typeface="Arial"/>
                          <a:ea typeface="Times New Roman"/>
                          <a:cs typeface="Arial"/>
                        </a:rPr>
                        <a:t>altamente </a:t>
                      </a:r>
                      <a:r>
                        <a:rPr lang="es-MX" sz="800" dirty="0" smtClean="0">
                          <a:effectLst/>
                          <a:latin typeface="Arial"/>
                          <a:ea typeface="Times New Roman"/>
                          <a:cs typeface="Arial"/>
                        </a:rPr>
                        <a:t>disfuncional/</a:t>
                      </a:r>
                      <a:r>
                        <a:rPr lang="es-MX" sz="800" dirty="0" smtClean="0">
                          <a:effectLst/>
                          <a:latin typeface="Arial"/>
                          <a:ea typeface="Times New Roman"/>
                          <a:cs typeface="Times New Roman"/>
                        </a:rPr>
                        <a:t>/</a:t>
                      </a:r>
                      <a:r>
                        <a:rPr lang="es-MX" sz="800" dirty="0" smtClean="0">
                          <a:effectLst/>
                          <a:latin typeface="Arial"/>
                          <a:ea typeface="Times New Roman"/>
                          <a:cs typeface="Arial"/>
                        </a:rPr>
                        <a:t>Familia </a:t>
                      </a:r>
                      <a:r>
                        <a:rPr lang="es-MX" sz="800" dirty="0">
                          <a:effectLst/>
                          <a:latin typeface="Arial"/>
                          <a:ea typeface="Times New Roman"/>
                          <a:cs typeface="Arial"/>
                        </a:rPr>
                        <a:t>moderadamente </a:t>
                      </a:r>
                      <a:r>
                        <a:rPr lang="es-MX" sz="800" dirty="0" smtClean="0">
                          <a:effectLst/>
                          <a:latin typeface="Arial"/>
                          <a:ea typeface="Times New Roman"/>
                          <a:cs typeface="Arial"/>
                        </a:rPr>
                        <a:t>disfuncional</a:t>
                      </a:r>
                      <a:r>
                        <a:rPr lang="es-MX" sz="800" dirty="0" smtClean="0">
                          <a:effectLst/>
                          <a:latin typeface="Arial"/>
                          <a:ea typeface="Times New Roman"/>
                          <a:cs typeface="Times New Roman"/>
                        </a:rPr>
                        <a:t>/</a:t>
                      </a:r>
                      <a:r>
                        <a:rPr lang="es-MX" sz="800" dirty="0" smtClean="0">
                          <a:effectLst/>
                          <a:latin typeface="Arial"/>
                          <a:ea typeface="Times New Roman"/>
                          <a:cs typeface="Arial"/>
                        </a:rPr>
                        <a:t>Familia </a:t>
                      </a:r>
                      <a:r>
                        <a:rPr lang="es-MX" sz="800" dirty="0">
                          <a:effectLst/>
                          <a:latin typeface="Arial"/>
                          <a:ea typeface="Times New Roman"/>
                          <a:cs typeface="Arial"/>
                        </a:rPr>
                        <a:t>funcional </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Nominal </a:t>
                      </a:r>
                      <a:endParaRPr lang="es-MX" sz="800" dirty="0">
                        <a:effectLst/>
                        <a:latin typeface="Arial"/>
                        <a:ea typeface="Arial"/>
                        <a:cs typeface="Times New Roman"/>
                      </a:endParaRPr>
                    </a:p>
                  </a:txBody>
                  <a:tcPr marL="68580" marR="68580" marT="0" marB="0"/>
                </a:tc>
              </a:tr>
              <a:tr h="0">
                <a:tc>
                  <a:txBody>
                    <a:bodyPr/>
                    <a:lstStyle/>
                    <a:p>
                      <a:pPr algn="just">
                        <a:lnSpc>
                          <a:spcPct val="115000"/>
                        </a:lnSpc>
                        <a:spcAft>
                          <a:spcPts val="1620"/>
                        </a:spcAft>
                      </a:pPr>
                      <a:r>
                        <a:rPr lang="es-MX" sz="800" dirty="0">
                          <a:effectLst/>
                          <a:latin typeface="Arial"/>
                          <a:ea typeface="Times New Roman"/>
                          <a:cs typeface="Arial"/>
                        </a:rPr>
                        <a:t>Índice simplificado de pobreza familiar</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Instrumento para evaluar la pobreza familiar considerando el ingreso económico familiar, número de hijos dependientes, escolaridad materna y número de personas por dormitorio, que se miden en un rango de 0-3 puntos, según las condiciones óptimas o peores de las categorías de respuesta.</a:t>
                      </a:r>
                      <a:endParaRPr lang="es-MX" sz="80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Respuesta al cuestionario. </a:t>
                      </a:r>
                      <a:endParaRPr lang="es-MX" sz="800">
                        <a:effectLst/>
                        <a:latin typeface="Arial"/>
                        <a:ea typeface="Arial"/>
                        <a:cs typeface="Times New Roman"/>
                      </a:endParaRPr>
                    </a:p>
                  </a:txBody>
                  <a:tcPr marL="68580" marR="68580" marT="0" marB="0"/>
                </a:tc>
                <a:tc>
                  <a:txBody>
                    <a:bodyPr/>
                    <a:lstStyle/>
                    <a:p>
                      <a:pPr marL="0" lvl="0" indent="0" algn="just">
                        <a:lnSpc>
                          <a:spcPct val="115000"/>
                        </a:lnSpc>
                        <a:spcAft>
                          <a:spcPts val="1620"/>
                        </a:spcAft>
                        <a:buFont typeface="Symbol"/>
                        <a:buNone/>
                      </a:pPr>
                      <a:r>
                        <a:rPr lang="es-MX" sz="800" dirty="0">
                          <a:effectLst/>
                          <a:latin typeface="Arial"/>
                          <a:ea typeface="Times New Roman"/>
                          <a:cs typeface="Arial"/>
                        </a:rPr>
                        <a:t>Sin evidencia de pobreza </a:t>
                      </a:r>
                      <a:r>
                        <a:rPr lang="es-MX" sz="800" dirty="0" smtClean="0">
                          <a:effectLst/>
                          <a:latin typeface="Arial"/>
                          <a:ea typeface="Times New Roman"/>
                          <a:cs typeface="Arial"/>
                        </a:rPr>
                        <a:t>familiar</a:t>
                      </a:r>
                      <a:r>
                        <a:rPr lang="es-MX" sz="800" dirty="0" smtClean="0">
                          <a:effectLst/>
                          <a:latin typeface="Arial"/>
                          <a:ea typeface="Times New Roman"/>
                          <a:cs typeface="Times New Roman"/>
                        </a:rPr>
                        <a:t>/</a:t>
                      </a:r>
                      <a:r>
                        <a:rPr lang="es-MX" sz="800" dirty="0" smtClean="0">
                          <a:effectLst/>
                          <a:latin typeface="Arial"/>
                          <a:ea typeface="Times New Roman"/>
                          <a:cs typeface="Arial"/>
                        </a:rPr>
                        <a:t>Pobreza </a:t>
                      </a:r>
                      <a:r>
                        <a:rPr lang="es-MX" sz="800" dirty="0">
                          <a:effectLst/>
                          <a:latin typeface="Arial"/>
                          <a:ea typeface="Times New Roman"/>
                          <a:cs typeface="Arial"/>
                        </a:rPr>
                        <a:t>familiar </a:t>
                      </a:r>
                      <a:r>
                        <a:rPr lang="es-MX" sz="800" dirty="0" smtClean="0">
                          <a:effectLst/>
                          <a:latin typeface="Arial"/>
                          <a:ea typeface="Times New Roman"/>
                          <a:cs typeface="Arial"/>
                        </a:rPr>
                        <a:t>baja</a:t>
                      </a:r>
                      <a:r>
                        <a:rPr lang="es-MX" sz="800" dirty="0" smtClean="0">
                          <a:effectLst/>
                          <a:latin typeface="Arial"/>
                          <a:ea typeface="Times New Roman"/>
                          <a:cs typeface="Times New Roman"/>
                        </a:rPr>
                        <a:t>/</a:t>
                      </a:r>
                      <a:r>
                        <a:rPr lang="es-MX" sz="800" dirty="0" smtClean="0">
                          <a:effectLst/>
                          <a:latin typeface="Arial"/>
                          <a:ea typeface="Times New Roman"/>
                          <a:cs typeface="Arial"/>
                        </a:rPr>
                        <a:t>Pobreza </a:t>
                      </a:r>
                      <a:r>
                        <a:rPr lang="es-MX" sz="800" dirty="0">
                          <a:effectLst/>
                          <a:latin typeface="Arial"/>
                          <a:ea typeface="Times New Roman"/>
                          <a:cs typeface="Arial"/>
                        </a:rPr>
                        <a:t>familiar alta</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Ordinal</a:t>
                      </a:r>
                      <a:endParaRPr lang="es-MX" sz="800" dirty="0">
                        <a:effectLst/>
                        <a:latin typeface="Arial"/>
                        <a:ea typeface="Arial"/>
                        <a:cs typeface="Times New Roman"/>
                      </a:endParaRPr>
                    </a:p>
                  </a:txBody>
                  <a:tcPr marL="68580" marR="68580" marT="0" marB="0"/>
                </a:tc>
              </a:tr>
            </a:tbl>
          </a:graphicData>
        </a:graphic>
      </p:graphicFrame>
    </p:spTree>
    <p:extLst>
      <p:ext uri="{BB962C8B-B14F-4D97-AF65-F5344CB8AC3E}">
        <p14:creationId xmlns:p14="http://schemas.microsoft.com/office/powerpoint/2010/main" val="417568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134274505"/>
              </p:ext>
            </p:extLst>
          </p:nvPr>
        </p:nvGraphicFramePr>
        <p:xfrm>
          <a:off x="107504" y="299930"/>
          <a:ext cx="8877494" cy="6297422"/>
        </p:xfrm>
        <a:graphic>
          <a:graphicData uri="http://schemas.openxmlformats.org/drawingml/2006/table">
            <a:tbl>
              <a:tblPr firstRow="1" firstCol="1" bandRow="1">
                <a:tableStyleId>{5C22544A-7EE6-4342-B048-85BDC9FD1C3A}</a:tableStyleId>
              </a:tblPr>
              <a:tblGrid>
                <a:gridCol w="1008112"/>
                <a:gridCol w="3384376"/>
                <a:gridCol w="1440160"/>
                <a:gridCol w="2304256"/>
                <a:gridCol w="740590"/>
              </a:tblGrid>
              <a:tr h="0">
                <a:tc>
                  <a:txBody>
                    <a:bodyPr/>
                    <a:lstStyle/>
                    <a:p>
                      <a:pPr algn="ctr">
                        <a:lnSpc>
                          <a:spcPct val="115000"/>
                        </a:lnSpc>
                        <a:spcAft>
                          <a:spcPts val="1620"/>
                        </a:spcAft>
                      </a:pPr>
                      <a:r>
                        <a:rPr lang="es-MX" sz="800" dirty="0">
                          <a:effectLst/>
                        </a:rPr>
                        <a:t>Variable</a:t>
                      </a:r>
                      <a:endParaRPr lang="es-MX" sz="800" dirty="0">
                        <a:effectLst/>
                        <a:latin typeface="Arial"/>
                        <a:ea typeface="Arial"/>
                        <a:cs typeface="Times New Roman"/>
                      </a:endParaRPr>
                    </a:p>
                  </a:txBody>
                  <a:tcPr marL="68580" marR="68580" marT="0" marB="0"/>
                </a:tc>
                <a:tc>
                  <a:txBody>
                    <a:bodyPr/>
                    <a:lstStyle/>
                    <a:p>
                      <a:pPr algn="ctr">
                        <a:lnSpc>
                          <a:spcPct val="115000"/>
                        </a:lnSpc>
                        <a:spcAft>
                          <a:spcPts val="1620"/>
                        </a:spcAft>
                      </a:pPr>
                      <a:r>
                        <a:rPr lang="es-MX" sz="800" dirty="0">
                          <a:effectLst/>
                        </a:rPr>
                        <a:t>Definición conceptual</a:t>
                      </a:r>
                      <a:endParaRPr lang="es-MX" sz="800" dirty="0">
                        <a:effectLst/>
                        <a:latin typeface="Arial"/>
                        <a:ea typeface="Arial"/>
                        <a:cs typeface="Times New Roman"/>
                      </a:endParaRPr>
                    </a:p>
                  </a:txBody>
                  <a:tcPr marL="68580" marR="68580" marT="0" marB="0"/>
                </a:tc>
                <a:tc>
                  <a:txBody>
                    <a:bodyPr/>
                    <a:lstStyle/>
                    <a:p>
                      <a:pPr algn="ctr">
                        <a:lnSpc>
                          <a:spcPct val="115000"/>
                        </a:lnSpc>
                        <a:spcAft>
                          <a:spcPts val="1620"/>
                        </a:spcAft>
                      </a:pPr>
                      <a:r>
                        <a:rPr lang="es-MX" sz="800" dirty="0">
                          <a:effectLst/>
                        </a:rPr>
                        <a:t>Definición operacional</a:t>
                      </a:r>
                      <a:endParaRPr lang="es-MX" sz="800" dirty="0">
                        <a:effectLst/>
                        <a:latin typeface="Arial"/>
                        <a:ea typeface="Arial"/>
                        <a:cs typeface="Times New Roman"/>
                      </a:endParaRPr>
                    </a:p>
                  </a:txBody>
                  <a:tcPr marL="68580" marR="68580" marT="0" marB="0"/>
                </a:tc>
                <a:tc>
                  <a:txBody>
                    <a:bodyPr/>
                    <a:lstStyle/>
                    <a:p>
                      <a:pPr algn="ctr">
                        <a:lnSpc>
                          <a:spcPct val="115000"/>
                        </a:lnSpc>
                        <a:spcAft>
                          <a:spcPts val="1620"/>
                        </a:spcAft>
                      </a:pPr>
                      <a:r>
                        <a:rPr lang="es-MX" sz="800" dirty="0">
                          <a:effectLst/>
                        </a:rPr>
                        <a:t>Categorías</a:t>
                      </a:r>
                      <a:endParaRPr lang="es-MX" sz="800" dirty="0">
                        <a:effectLst/>
                        <a:latin typeface="Arial"/>
                        <a:ea typeface="Arial"/>
                        <a:cs typeface="Times New Roman"/>
                      </a:endParaRPr>
                    </a:p>
                  </a:txBody>
                  <a:tcPr marL="68580" marR="68580" marT="0" marB="0"/>
                </a:tc>
                <a:tc>
                  <a:txBody>
                    <a:bodyPr/>
                    <a:lstStyle/>
                    <a:p>
                      <a:pPr algn="ctr">
                        <a:lnSpc>
                          <a:spcPct val="115000"/>
                        </a:lnSpc>
                        <a:spcAft>
                          <a:spcPts val="1620"/>
                        </a:spcAft>
                      </a:pPr>
                      <a:r>
                        <a:rPr lang="es-MX" sz="800" dirty="0">
                          <a:effectLst/>
                        </a:rPr>
                        <a:t>Escala de medición</a:t>
                      </a:r>
                      <a:endParaRPr lang="es-MX" sz="800" dirty="0">
                        <a:effectLst/>
                        <a:latin typeface="Arial"/>
                        <a:ea typeface="Arial"/>
                        <a:cs typeface="Times New Roman"/>
                      </a:endParaRPr>
                    </a:p>
                  </a:txBody>
                  <a:tcPr marL="68580" marR="68580" marT="0" marB="0"/>
                </a:tc>
              </a:tr>
              <a:tr h="0">
                <a:tc>
                  <a:txBody>
                    <a:bodyPr/>
                    <a:lstStyle/>
                    <a:p>
                      <a:pPr algn="just">
                        <a:lnSpc>
                          <a:spcPct val="115000"/>
                        </a:lnSpc>
                        <a:spcAft>
                          <a:spcPts val="1620"/>
                        </a:spcAft>
                      </a:pPr>
                      <a:r>
                        <a:rPr lang="es-MX" sz="800" dirty="0">
                          <a:effectLst/>
                          <a:latin typeface="Arial"/>
                          <a:ea typeface="Times New Roman"/>
                          <a:cs typeface="Arial"/>
                        </a:rPr>
                        <a:t>Ciclo vital familiar  </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Evolución secuencial de la familia en función del crecimiento y desarrollo de sus miembros.</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Respuesta al cuestionario</a:t>
                      </a:r>
                      <a:endParaRPr lang="es-MX" sz="800">
                        <a:effectLst/>
                        <a:latin typeface="Arial"/>
                        <a:ea typeface="Arial"/>
                        <a:cs typeface="Times New Roman"/>
                      </a:endParaRPr>
                    </a:p>
                  </a:txBody>
                  <a:tcPr marL="68580" marR="68580" marT="0" marB="0"/>
                </a:tc>
                <a:tc>
                  <a:txBody>
                    <a:bodyPr/>
                    <a:lstStyle/>
                    <a:p>
                      <a:pPr marL="0" lvl="0" indent="0" algn="just">
                        <a:lnSpc>
                          <a:spcPct val="115000"/>
                        </a:lnSpc>
                        <a:spcAft>
                          <a:spcPts val="1620"/>
                        </a:spcAft>
                        <a:buFont typeface="Symbol"/>
                        <a:buNone/>
                      </a:pPr>
                      <a:r>
                        <a:rPr lang="es-MX" sz="800" b="1" dirty="0" err="1" smtClean="0">
                          <a:effectLst/>
                          <a:latin typeface="Arial"/>
                          <a:ea typeface="Times New Roman"/>
                          <a:cs typeface="Arial"/>
                        </a:rPr>
                        <a:t>Huerta:</a:t>
                      </a:r>
                      <a:r>
                        <a:rPr lang="es-MX" sz="800" dirty="0" err="1" smtClean="0">
                          <a:effectLst/>
                          <a:latin typeface="Arial"/>
                          <a:ea typeface="Times New Roman"/>
                          <a:cs typeface="Arial"/>
                        </a:rPr>
                        <a:t>Constitutiva</a:t>
                      </a:r>
                      <a:r>
                        <a:rPr lang="es-MX" sz="800" dirty="0" smtClean="0">
                          <a:effectLst/>
                          <a:latin typeface="Arial"/>
                          <a:ea typeface="Times New Roman"/>
                          <a:cs typeface="Times New Roman"/>
                        </a:rPr>
                        <a:t>/</a:t>
                      </a:r>
                      <a:r>
                        <a:rPr lang="es-MX" sz="800" dirty="0" smtClean="0">
                          <a:effectLst/>
                          <a:latin typeface="Arial"/>
                          <a:ea typeface="Times New Roman"/>
                          <a:cs typeface="Arial"/>
                        </a:rPr>
                        <a:t>Procreativa</a:t>
                      </a:r>
                      <a:r>
                        <a:rPr lang="es-MX" sz="800" dirty="0" smtClean="0">
                          <a:effectLst/>
                          <a:latin typeface="Arial"/>
                          <a:ea typeface="Times New Roman"/>
                          <a:cs typeface="Times New Roman"/>
                        </a:rPr>
                        <a:t>/</a:t>
                      </a:r>
                      <a:r>
                        <a:rPr lang="es-MX" sz="800" dirty="0" smtClean="0">
                          <a:effectLst/>
                          <a:latin typeface="Arial"/>
                          <a:ea typeface="Times New Roman"/>
                          <a:cs typeface="Arial"/>
                        </a:rPr>
                        <a:t>Dispersión</a:t>
                      </a:r>
                      <a:r>
                        <a:rPr lang="es-MX" sz="800" dirty="0" smtClean="0">
                          <a:effectLst/>
                          <a:latin typeface="Arial"/>
                          <a:ea typeface="Times New Roman"/>
                          <a:cs typeface="Times New Roman"/>
                        </a:rPr>
                        <a:t>/</a:t>
                      </a:r>
                      <a:r>
                        <a:rPr lang="es-MX" sz="800" dirty="0" smtClean="0">
                          <a:effectLst/>
                          <a:latin typeface="Arial"/>
                          <a:ea typeface="Times New Roman"/>
                          <a:cs typeface="Arial"/>
                        </a:rPr>
                        <a:t>Final</a:t>
                      </a:r>
                      <a:r>
                        <a:rPr lang="es-MX" sz="800" dirty="0" smtClean="0">
                          <a:effectLst/>
                          <a:latin typeface="Arial"/>
                          <a:ea typeface="Times New Roman"/>
                          <a:cs typeface="Times New Roman"/>
                        </a:rPr>
                        <a:t>………</a:t>
                      </a:r>
                      <a:r>
                        <a:rPr lang="es-MX" sz="800" b="1" dirty="0" err="1" smtClean="0">
                          <a:effectLst/>
                          <a:latin typeface="Arial"/>
                          <a:ea typeface="Times New Roman"/>
                          <a:cs typeface="Arial"/>
                        </a:rPr>
                        <a:t>Duvall</a:t>
                      </a:r>
                      <a:r>
                        <a:rPr lang="es-MX" sz="800" dirty="0" err="1" smtClean="0">
                          <a:effectLst/>
                          <a:latin typeface="Arial"/>
                          <a:ea typeface="Times New Roman"/>
                          <a:cs typeface="Arial"/>
                        </a:rPr>
                        <a:t>:Pareja</a:t>
                      </a:r>
                      <a:r>
                        <a:rPr lang="es-MX" sz="800" dirty="0" smtClean="0">
                          <a:effectLst/>
                          <a:latin typeface="Arial"/>
                          <a:ea typeface="Times New Roman"/>
                          <a:cs typeface="Arial"/>
                        </a:rPr>
                        <a:t> </a:t>
                      </a:r>
                      <a:r>
                        <a:rPr lang="es-MX" sz="800" dirty="0">
                          <a:effectLst/>
                          <a:latin typeface="Arial"/>
                          <a:ea typeface="Times New Roman"/>
                          <a:cs typeface="Arial"/>
                        </a:rPr>
                        <a:t>sin </a:t>
                      </a:r>
                      <a:r>
                        <a:rPr lang="es-MX" sz="800" dirty="0" smtClean="0">
                          <a:effectLst/>
                          <a:latin typeface="Arial"/>
                          <a:ea typeface="Times New Roman"/>
                          <a:cs typeface="Arial"/>
                        </a:rPr>
                        <a:t>hijos</a:t>
                      </a:r>
                      <a:r>
                        <a:rPr lang="es-MX" sz="800" dirty="0" smtClean="0">
                          <a:effectLst/>
                          <a:latin typeface="Arial"/>
                          <a:ea typeface="Times New Roman"/>
                          <a:cs typeface="Times New Roman"/>
                        </a:rPr>
                        <a:t>/</a:t>
                      </a:r>
                      <a:r>
                        <a:rPr lang="es-MX" sz="800" dirty="0" smtClean="0">
                          <a:effectLst/>
                          <a:latin typeface="Arial"/>
                          <a:ea typeface="Times New Roman"/>
                          <a:cs typeface="Arial"/>
                        </a:rPr>
                        <a:t>Nacimiento </a:t>
                      </a:r>
                      <a:r>
                        <a:rPr lang="es-MX" sz="800" dirty="0">
                          <a:effectLst/>
                          <a:latin typeface="Arial"/>
                          <a:ea typeface="Times New Roman"/>
                          <a:cs typeface="Arial"/>
                        </a:rPr>
                        <a:t>del primer </a:t>
                      </a:r>
                      <a:r>
                        <a:rPr lang="es-MX" sz="800" dirty="0" smtClean="0">
                          <a:effectLst/>
                          <a:latin typeface="Arial"/>
                          <a:ea typeface="Times New Roman"/>
                          <a:cs typeface="Arial"/>
                        </a:rPr>
                        <a:t>hijo</a:t>
                      </a:r>
                      <a:r>
                        <a:rPr lang="es-MX" sz="800" dirty="0" smtClean="0">
                          <a:effectLst/>
                          <a:latin typeface="Arial"/>
                          <a:ea typeface="Times New Roman"/>
                          <a:cs typeface="Times New Roman"/>
                        </a:rPr>
                        <a:t>/</a:t>
                      </a:r>
                      <a:r>
                        <a:rPr lang="es-MX" sz="800" dirty="0" smtClean="0">
                          <a:effectLst/>
                          <a:latin typeface="Arial"/>
                          <a:ea typeface="Times New Roman"/>
                          <a:cs typeface="Arial"/>
                        </a:rPr>
                        <a:t>Hijos preescolares/Hijos escolares</a:t>
                      </a:r>
                      <a:r>
                        <a:rPr lang="es-MX" sz="800" dirty="0" smtClean="0">
                          <a:effectLst/>
                          <a:latin typeface="Arial"/>
                          <a:ea typeface="Times New Roman"/>
                          <a:cs typeface="Times New Roman"/>
                        </a:rPr>
                        <a:t>/</a:t>
                      </a:r>
                      <a:r>
                        <a:rPr lang="es-MX" sz="800" dirty="0" smtClean="0">
                          <a:effectLst/>
                          <a:latin typeface="Arial"/>
                          <a:ea typeface="Times New Roman"/>
                          <a:cs typeface="Arial"/>
                        </a:rPr>
                        <a:t>Hijos adolescentes</a:t>
                      </a:r>
                      <a:r>
                        <a:rPr lang="es-MX" sz="800" dirty="0" smtClean="0">
                          <a:effectLst/>
                          <a:latin typeface="Arial"/>
                          <a:ea typeface="Times New Roman"/>
                          <a:cs typeface="Times New Roman"/>
                        </a:rPr>
                        <a:t>/</a:t>
                      </a:r>
                      <a:r>
                        <a:rPr lang="es-MX" sz="800" dirty="0" smtClean="0">
                          <a:effectLst/>
                          <a:latin typeface="Arial"/>
                          <a:ea typeface="Times New Roman"/>
                          <a:cs typeface="Arial"/>
                        </a:rPr>
                        <a:t>Desprendimiento</a:t>
                      </a:r>
                      <a:r>
                        <a:rPr lang="es-MX" sz="800" dirty="0" smtClean="0">
                          <a:effectLst/>
                          <a:latin typeface="Arial"/>
                          <a:ea typeface="Times New Roman"/>
                          <a:cs typeface="Times New Roman"/>
                        </a:rPr>
                        <a:t>/ </a:t>
                      </a:r>
                      <a:r>
                        <a:rPr lang="es-MX" sz="800" dirty="0" smtClean="0">
                          <a:effectLst/>
                          <a:latin typeface="Arial"/>
                          <a:ea typeface="Times New Roman"/>
                          <a:cs typeface="Arial"/>
                        </a:rPr>
                        <a:t>Padres solos</a:t>
                      </a:r>
                      <a:r>
                        <a:rPr lang="es-MX" sz="800" dirty="0" smtClean="0">
                          <a:effectLst/>
                          <a:latin typeface="Arial"/>
                          <a:ea typeface="Times New Roman"/>
                          <a:cs typeface="Times New Roman"/>
                        </a:rPr>
                        <a:t>/</a:t>
                      </a:r>
                      <a:r>
                        <a:rPr lang="es-MX" sz="800" dirty="0" smtClean="0">
                          <a:effectLst/>
                          <a:latin typeface="Arial"/>
                          <a:ea typeface="Times New Roman"/>
                          <a:cs typeface="Arial"/>
                        </a:rPr>
                        <a:t>Padres ancianos</a:t>
                      </a:r>
                      <a:r>
                        <a:rPr lang="es-MX" sz="800" dirty="0" smtClean="0">
                          <a:effectLst/>
                          <a:latin typeface="Arial"/>
                          <a:ea typeface="Times New Roman"/>
                          <a:cs typeface="Times New Roman"/>
                        </a:rPr>
                        <a:t>……..</a:t>
                      </a:r>
                      <a:r>
                        <a:rPr lang="es-MX" sz="800" b="1" dirty="0" err="1" smtClean="0">
                          <a:effectLst/>
                          <a:latin typeface="Arial"/>
                          <a:ea typeface="Times New Roman"/>
                          <a:cs typeface="Arial"/>
                        </a:rPr>
                        <a:t>Geymann:</a:t>
                      </a:r>
                      <a:r>
                        <a:rPr lang="es-MX" sz="800" dirty="0" err="1" smtClean="0">
                          <a:effectLst/>
                          <a:latin typeface="Arial"/>
                          <a:ea typeface="Times New Roman"/>
                          <a:cs typeface="Arial"/>
                        </a:rPr>
                        <a:t>Matrimonio</a:t>
                      </a:r>
                      <a:r>
                        <a:rPr lang="es-MX" sz="800" dirty="0" smtClean="0">
                          <a:effectLst/>
                          <a:latin typeface="Arial"/>
                          <a:ea typeface="Times New Roman"/>
                          <a:cs typeface="Times New Roman"/>
                        </a:rPr>
                        <a:t>/</a:t>
                      </a:r>
                      <a:r>
                        <a:rPr lang="es-MX" sz="800" dirty="0" smtClean="0">
                          <a:effectLst/>
                          <a:latin typeface="Arial"/>
                          <a:ea typeface="Times New Roman"/>
                          <a:cs typeface="Arial"/>
                        </a:rPr>
                        <a:t>Expansión</a:t>
                      </a:r>
                      <a:r>
                        <a:rPr lang="es-MX" sz="800" dirty="0" smtClean="0">
                          <a:effectLst/>
                          <a:latin typeface="Arial"/>
                          <a:ea typeface="Times New Roman"/>
                          <a:cs typeface="Times New Roman"/>
                        </a:rPr>
                        <a:t>/</a:t>
                      </a:r>
                      <a:r>
                        <a:rPr lang="es-MX" sz="800" dirty="0" smtClean="0">
                          <a:effectLst/>
                          <a:latin typeface="Arial"/>
                          <a:ea typeface="Times New Roman"/>
                          <a:cs typeface="Arial"/>
                        </a:rPr>
                        <a:t>Dispersión</a:t>
                      </a:r>
                      <a:r>
                        <a:rPr lang="es-MX" sz="800" dirty="0" smtClean="0">
                          <a:effectLst/>
                          <a:latin typeface="Arial"/>
                          <a:ea typeface="Times New Roman"/>
                          <a:cs typeface="Times New Roman"/>
                        </a:rPr>
                        <a:t>/</a:t>
                      </a:r>
                      <a:r>
                        <a:rPr lang="es-MX" sz="800" dirty="0" smtClean="0">
                          <a:effectLst/>
                          <a:latin typeface="Arial"/>
                          <a:ea typeface="Times New Roman"/>
                          <a:cs typeface="Arial"/>
                        </a:rPr>
                        <a:t>Independencia</a:t>
                      </a:r>
                      <a:r>
                        <a:rPr lang="es-MX" sz="800" dirty="0" smtClean="0">
                          <a:effectLst/>
                          <a:latin typeface="Arial"/>
                          <a:ea typeface="Times New Roman"/>
                          <a:cs typeface="Times New Roman"/>
                        </a:rPr>
                        <a:t>/</a:t>
                      </a:r>
                      <a:r>
                        <a:rPr lang="es-MX" sz="800" dirty="0" smtClean="0">
                          <a:effectLst/>
                          <a:latin typeface="Arial"/>
                          <a:ea typeface="Times New Roman"/>
                          <a:cs typeface="Arial"/>
                        </a:rPr>
                        <a:t>Retiro </a:t>
                      </a:r>
                      <a:r>
                        <a:rPr lang="es-MX" sz="800" dirty="0">
                          <a:effectLst/>
                          <a:latin typeface="Arial"/>
                          <a:ea typeface="Times New Roman"/>
                          <a:cs typeface="Arial"/>
                        </a:rPr>
                        <a:t>y </a:t>
                      </a:r>
                      <a:r>
                        <a:rPr lang="es-MX" sz="800" dirty="0" smtClean="0">
                          <a:effectLst/>
                          <a:latin typeface="Arial"/>
                          <a:ea typeface="Times New Roman"/>
                          <a:cs typeface="Arial"/>
                        </a:rPr>
                        <a:t>muerte……</a:t>
                      </a:r>
                      <a:r>
                        <a:rPr lang="es-MX" sz="800" b="1" dirty="0" err="1" smtClean="0">
                          <a:effectLst/>
                          <a:latin typeface="Arial"/>
                          <a:ea typeface="Times New Roman"/>
                          <a:cs typeface="Arial"/>
                        </a:rPr>
                        <a:t>Barragán</a:t>
                      </a:r>
                      <a:r>
                        <a:rPr lang="es-MX" sz="800" dirty="0" err="1" smtClean="0">
                          <a:effectLst/>
                          <a:latin typeface="Arial"/>
                          <a:ea typeface="Times New Roman"/>
                          <a:cs typeface="Arial"/>
                        </a:rPr>
                        <a:t>:Selección</a:t>
                      </a:r>
                      <a:r>
                        <a:rPr lang="es-MX" sz="800" dirty="0" smtClean="0">
                          <a:effectLst/>
                          <a:latin typeface="Arial"/>
                          <a:ea typeface="Times New Roman"/>
                          <a:cs typeface="Times New Roman"/>
                        </a:rPr>
                        <a:t>/</a:t>
                      </a:r>
                      <a:r>
                        <a:rPr lang="es-MX" sz="800" dirty="0" smtClean="0">
                          <a:effectLst/>
                          <a:latin typeface="Arial"/>
                          <a:ea typeface="Times New Roman"/>
                          <a:cs typeface="Arial"/>
                        </a:rPr>
                        <a:t>Transición </a:t>
                      </a:r>
                      <a:r>
                        <a:rPr lang="es-MX" sz="800" dirty="0">
                          <a:effectLst/>
                          <a:latin typeface="Arial"/>
                          <a:ea typeface="Times New Roman"/>
                          <a:cs typeface="Arial"/>
                        </a:rPr>
                        <a:t>y adaptación </a:t>
                      </a:r>
                      <a:r>
                        <a:rPr lang="es-MX" sz="800" dirty="0" smtClean="0">
                          <a:effectLst/>
                          <a:latin typeface="Arial"/>
                          <a:ea typeface="Times New Roman"/>
                          <a:cs typeface="Arial"/>
                        </a:rPr>
                        <a:t>temprana</a:t>
                      </a:r>
                      <a:r>
                        <a:rPr lang="es-MX" sz="800" dirty="0" smtClean="0">
                          <a:effectLst/>
                          <a:latin typeface="Arial"/>
                          <a:ea typeface="Times New Roman"/>
                          <a:cs typeface="Times New Roman"/>
                        </a:rPr>
                        <a:t>/</a:t>
                      </a:r>
                      <a:r>
                        <a:rPr lang="es-MX" sz="800" dirty="0" smtClean="0">
                          <a:effectLst/>
                          <a:latin typeface="Arial"/>
                          <a:ea typeface="Times New Roman"/>
                          <a:cs typeface="Arial"/>
                        </a:rPr>
                        <a:t>Reafirmación </a:t>
                      </a:r>
                      <a:r>
                        <a:rPr lang="es-MX" sz="800" dirty="0">
                          <a:effectLst/>
                          <a:latin typeface="Arial"/>
                          <a:ea typeface="Times New Roman"/>
                          <a:cs typeface="Arial"/>
                        </a:rPr>
                        <a:t>como pareja y </a:t>
                      </a:r>
                      <a:r>
                        <a:rPr lang="es-MX" sz="800" dirty="0" smtClean="0">
                          <a:effectLst/>
                          <a:latin typeface="Arial"/>
                          <a:ea typeface="Times New Roman"/>
                          <a:cs typeface="Arial"/>
                        </a:rPr>
                        <a:t>paternidad</a:t>
                      </a:r>
                      <a:r>
                        <a:rPr lang="es-MX" sz="800" dirty="0" smtClean="0">
                          <a:effectLst/>
                          <a:latin typeface="Arial"/>
                          <a:ea typeface="Times New Roman"/>
                          <a:cs typeface="Times New Roman"/>
                        </a:rPr>
                        <a:t>/</a:t>
                      </a:r>
                      <a:r>
                        <a:rPr lang="es-MX" sz="800" dirty="0" smtClean="0">
                          <a:effectLst/>
                          <a:latin typeface="Arial"/>
                          <a:ea typeface="Times New Roman"/>
                          <a:cs typeface="Arial"/>
                        </a:rPr>
                        <a:t>Diferenciación </a:t>
                      </a:r>
                      <a:r>
                        <a:rPr lang="es-MX" sz="800" dirty="0">
                          <a:effectLst/>
                          <a:latin typeface="Arial"/>
                          <a:ea typeface="Times New Roman"/>
                          <a:cs typeface="Arial"/>
                        </a:rPr>
                        <a:t>y </a:t>
                      </a:r>
                      <a:r>
                        <a:rPr lang="es-MX" sz="800" dirty="0" smtClean="0">
                          <a:effectLst/>
                          <a:latin typeface="Arial"/>
                          <a:ea typeface="Times New Roman"/>
                          <a:cs typeface="Arial"/>
                        </a:rPr>
                        <a:t>realización</a:t>
                      </a:r>
                      <a:r>
                        <a:rPr lang="es-MX" sz="800" dirty="0" smtClean="0">
                          <a:effectLst/>
                          <a:latin typeface="Arial"/>
                          <a:ea typeface="Times New Roman"/>
                          <a:cs typeface="Times New Roman"/>
                        </a:rPr>
                        <a:t>/</a:t>
                      </a:r>
                      <a:r>
                        <a:rPr lang="es-MX" sz="800" dirty="0" smtClean="0">
                          <a:effectLst/>
                          <a:latin typeface="Arial"/>
                          <a:ea typeface="Times New Roman"/>
                          <a:cs typeface="Arial"/>
                        </a:rPr>
                        <a:t>Estabilización</a:t>
                      </a:r>
                      <a:r>
                        <a:rPr lang="es-MX" sz="800" dirty="0" smtClean="0">
                          <a:effectLst/>
                          <a:latin typeface="Arial"/>
                          <a:ea typeface="Times New Roman"/>
                          <a:cs typeface="Times New Roman"/>
                        </a:rPr>
                        <a:t>/</a:t>
                      </a:r>
                      <a:r>
                        <a:rPr lang="es-MX" sz="800" dirty="0" smtClean="0">
                          <a:effectLst/>
                          <a:latin typeface="Arial"/>
                          <a:ea typeface="Times New Roman"/>
                          <a:cs typeface="Arial"/>
                        </a:rPr>
                        <a:t>Enfrentamiento </a:t>
                      </a:r>
                      <a:r>
                        <a:rPr lang="es-MX" sz="800" dirty="0">
                          <a:effectLst/>
                          <a:latin typeface="Arial"/>
                          <a:ea typeface="Times New Roman"/>
                          <a:cs typeface="Arial"/>
                        </a:rPr>
                        <a:t>a la vejez, soledad, y muerte</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Nominal </a:t>
                      </a:r>
                      <a:endParaRPr lang="es-MX" sz="800" dirty="0">
                        <a:effectLst/>
                        <a:latin typeface="Arial"/>
                        <a:ea typeface="Arial"/>
                        <a:cs typeface="Times New Roman"/>
                      </a:endParaRPr>
                    </a:p>
                  </a:txBody>
                  <a:tcPr marL="68580" marR="68580" marT="0" marB="0"/>
                </a:tc>
              </a:tr>
              <a:tr h="0">
                <a:tc>
                  <a:txBody>
                    <a:bodyPr/>
                    <a:lstStyle/>
                    <a:p>
                      <a:pPr algn="just">
                        <a:lnSpc>
                          <a:spcPct val="115000"/>
                        </a:lnSpc>
                        <a:spcAft>
                          <a:spcPts val="1620"/>
                        </a:spcAft>
                      </a:pPr>
                      <a:r>
                        <a:rPr lang="es-MX" sz="800" dirty="0">
                          <a:effectLst/>
                          <a:latin typeface="Arial"/>
                          <a:ea typeface="Times New Roman"/>
                          <a:cs typeface="Arial"/>
                        </a:rPr>
                        <a:t>Adulto mayor</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Toda persona con edad cronológica mayor de 60 años.</a:t>
                      </a:r>
                      <a:endParaRPr lang="es-MX" sz="80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Respuesta al cuestionario </a:t>
                      </a:r>
                      <a:endParaRPr lang="es-MX" sz="800">
                        <a:effectLst/>
                        <a:latin typeface="Arial"/>
                        <a:ea typeface="Arial"/>
                        <a:cs typeface="Times New Roman"/>
                      </a:endParaRPr>
                    </a:p>
                  </a:txBody>
                  <a:tcPr marL="68580" marR="68580" marT="0" marB="0"/>
                </a:tc>
                <a:tc>
                  <a:txBody>
                    <a:bodyPr/>
                    <a:lstStyle/>
                    <a:p>
                      <a:pPr marL="0" lvl="0" indent="0">
                        <a:lnSpc>
                          <a:spcPct val="115000"/>
                        </a:lnSpc>
                        <a:spcAft>
                          <a:spcPts val="1620"/>
                        </a:spcAft>
                        <a:buFont typeface="Symbol"/>
                        <a:buNone/>
                      </a:pPr>
                      <a:r>
                        <a:rPr lang="es-MX" sz="800" dirty="0">
                          <a:effectLst/>
                          <a:latin typeface="Arial"/>
                          <a:ea typeface="Times New Roman"/>
                          <a:cs typeface="Arial"/>
                        </a:rPr>
                        <a:t>60 a 64 </a:t>
                      </a:r>
                      <a:r>
                        <a:rPr lang="es-MX" sz="800" dirty="0" smtClean="0">
                          <a:effectLst/>
                          <a:latin typeface="Arial"/>
                          <a:ea typeface="Times New Roman"/>
                          <a:cs typeface="Arial"/>
                        </a:rPr>
                        <a:t>años/65 </a:t>
                      </a:r>
                      <a:r>
                        <a:rPr lang="es-MX" sz="800" dirty="0">
                          <a:effectLst/>
                          <a:latin typeface="Arial"/>
                          <a:ea typeface="Times New Roman"/>
                          <a:cs typeface="Arial"/>
                        </a:rPr>
                        <a:t>a 69 </a:t>
                      </a:r>
                      <a:r>
                        <a:rPr lang="es-MX" sz="800" dirty="0" smtClean="0">
                          <a:effectLst/>
                          <a:latin typeface="Arial"/>
                          <a:ea typeface="Times New Roman"/>
                          <a:cs typeface="Arial"/>
                        </a:rPr>
                        <a:t>años</a:t>
                      </a:r>
                      <a:r>
                        <a:rPr lang="es-MX" sz="800" dirty="0" smtClean="0">
                          <a:effectLst/>
                          <a:latin typeface="Arial"/>
                          <a:ea typeface="Times New Roman"/>
                          <a:cs typeface="Times New Roman"/>
                        </a:rPr>
                        <a:t>/</a:t>
                      </a:r>
                      <a:r>
                        <a:rPr lang="es-MX" sz="800" dirty="0" smtClean="0">
                          <a:effectLst/>
                          <a:latin typeface="Arial"/>
                          <a:ea typeface="Times New Roman"/>
                          <a:cs typeface="Arial"/>
                        </a:rPr>
                        <a:t>70 </a:t>
                      </a:r>
                      <a:r>
                        <a:rPr lang="es-MX" sz="800" dirty="0">
                          <a:effectLst/>
                          <a:latin typeface="Arial"/>
                          <a:ea typeface="Times New Roman"/>
                          <a:cs typeface="Arial"/>
                        </a:rPr>
                        <a:t>a 74 </a:t>
                      </a:r>
                      <a:r>
                        <a:rPr lang="es-MX" sz="800" dirty="0" smtClean="0">
                          <a:effectLst/>
                          <a:latin typeface="Arial"/>
                          <a:ea typeface="Times New Roman"/>
                          <a:cs typeface="Arial"/>
                        </a:rPr>
                        <a:t>años</a:t>
                      </a:r>
                      <a:r>
                        <a:rPr lang="es-MX" sz="800" dirty="0" smtClean="0">
                          <a:effectLst/>
                          <a:latin typeface="Arial"/>
                          <a:ea typeface="Times New Roman"/>
                          <a:cs typeface="Times New Roman"/>
                        </a:rPr>
                        <a:t>/</a:t>
                      </a:r>
                      <a:r>
                        <a:rPr lang="es-MX" sz="800" dirty="0" smtClean="0">
                          <a:effectLst/>
                          <a:latin typeface="Arial"/>
                          <a:ea typeface="Times New Roman"/>
                          <a:cs typeface="Arial"/>
                        </a:rPr>
                        <a:t>75 </a:t>
                      </a:r>
                      <a:r>
                        <a:rPr lang="es-MX" sz="800" dirty="0">
                          <a:effectLst/>
                          <a:latin typeface="Arial"/>
                          <a:ea typeface="Times New Roman"/>
                          <a:cs typeface="Arial"/>
                        </a:rPr>
                        <a:t>a 79 </a:t>
                      </a:r>
                      <a:r>
                        <a:rPr lang="es-MX" sz="800" dirty="0" smtClean="0">
                          <a:effectLst/>
                          <a:latin typeface="Arial"/>
                          <a:ea typeface="Times New Roman"/>
                          <a:cs typeface="Arial"/>
                        </a:rPr>
                        <a:t>años</a:t>
                      </a:r>
                      <a:r>
                        <a:rPr lang="es-MX" sz="800" dirty="0" smtClean="0">
                          <a:effectLst/>
                          <a:latin typeface="Arial"/>
                          <a:ea typeface="Times New Roman"/>
                          <a:cs typeface="Times New Roman"/>
                        </a:rPr>
                        <a:t>/</a:t>
                      </a:r>
                      <a:r>
                        <a:rPr lang="es-MX" sz="800" dirty="0" smtClean="0">
                          <a:effectLst/>
                          <a:latin typeface="Arial"/>
                          <a:ea typeface="Times New Roman"/>
                          <a:cs typeface="Arial"/>
                        </a:rPr>
                        <a:t>80 </a:t>
                      </a:r>
                      <a:r>
                        <a:rPr lang="es-MX" sz="800" dirty="0">
                          <a:effectLst/>
                          <a:latin typeface="Arial"/>
                          <a:ea typeface="Times New Roman"/>
                          <a:cs typeface="Arial"/>
                        </a:rPr>
                        <a:t>a 84 </a:t>
                      </a:r>
                      <a:r>
                        <a:rPr lang="es-MX" sz="800" dirty="0" smtClean="0">
                          <a:effectLst/>
                          <a:latin typeface="Arial"/>
                          <a:ea typeface="Times New Roman"/>
                          <a:cs typeface="Arial"/>
                        </a:rPr>
                        <a:t>años</a:t>
                      </a:r>
                      <a:r>
                        <a:rPr lang="es-MX" sz="800" dirty="0" smtClean="0">
                          <a:effectLst/>
                          <a:latin typeface="Arial"/>
                          <a:ea typeface="Times New Roman"/>
                          <a:cs typeface="Times New Roman"/>
                        </a:rPr>
                        <a:t>/</a:t>
                      </a:r>
                      <a:r>
                        <a:rPr lang="es-MX" sz="800" dirty="0" smtClean="0">
                          <a:effectLst/>
                          <a:latin typeface="Arial"/>
                          <a:ea typeface="Times New Roman"/>
                          <a:cs typeface="Arial"/>
                        </a:rPr>
                        <a:t>85 </a:t>
                      </a:r>
                      <a:r>
                        <a:rPr lang="es-MX" sz="800" dirty="0">
                          <a:effectLst/>
                          <a:latin typeface="Arial"/>
                          <a:ea typeface="Times New Roman"/>
                          <a:cs typeface="Arial"/>
                        </a:rPr>
                        <a:t>y más años</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Intervalo  </a:t>
                      </a:r>
                      <a:endParaRPr lang="es-MX" sz="800" dirty="0">
                        <a:effectLst/>
                        <a:latin typeface="Arial"/>
                        <a:ea typeface="Arial"/>
                        <a:cs typeface="Times New Roman"/>
                      </a:endParaRPr>
                    </a:p>
                  </a:txBody>
                  <a:tcPr marL="68580" marR="68580" marT="0" marB="0"/>
                </a:tc>
              </a:tr>
              <a:tr h="0">
                <a:tc>
                  <a:txBody>
                    <a:bodyPr/>
                    <a:lstStyle/>
                    <a:p>
                      <a:pPr algn="just">
                        <a:lnSpc>
                          <a:spcPct val="115000"/>
                        </a:lnSpc>
                        <a:spcAft>
                          <a:spcPts val="1620"/>
                        </a:spcAft>
                      </a:pPr>
                      <a:r>
                        <a:rPr lang="es-MX" sz="800" dirty="0">
                          <a:effectLst/>
                          <a:latin typeface="Arial"/>
                          <a:ea typeface="Times New Roman"/>
                          <a:cs typeface="Arial"/>
                        </a:rPr>
                        <a:t>Apoyo socio-familiar</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Todos aquellas formas de ayuda (materiales, instrumentales, emocionales, cognitivos) que ofrece la sociedad y la familia a la persona.</a:t>
                      </a:r>
                      <a:endParaRPr lang="es-MX" sz="80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Respuesta al cuestionario (Escala de Valoración socio-familiar de Gijón)</a:t>
                      </a:r>
                      <a:endParaRPr lang="es-MX" sz="800">
                        <a:effectLst/>
                        <a:latin typeface="Arial"/>
                        <a:ea typeface="Arial"/>
                        <a:cs typeface="Times New Roman"/>
                      </a:endParaRPr>
                    </a:p>
                  </a:txBody>
                  <a:tcPr marL="68580" marR="68580" marT="0" marB="0"/>
                </a:tc>
                <a:tc>
                  <a:txBody>
                    <a:bodyPr/>
                    <a:lstStyle/>
                    <a:p>
                      <a:pPr marL="0" lvl="0" indent="0">
                        <a:lnSpc>
                          <a:spcPct val="115000"/>
                        </a:lnSpc>
                        <a:spcAft>
                          <a:spcPts val="1620"/>
                        </a:spcAft>
                        <a:buFont typeface="Symbol"/>
                        <a:buNone/>
                      </a:pPr>
                      <a:r>
                        <a:rPr lang="es-MX" sz="800" dirty="0">
                          <a:effectLst/>
                          <a:latin typeface="Arial"/>
                          <a:ea typeface="Times New Roman"/>
                          <a:cs typeface="Arial"/>
                        </a:rPr>
                        <a:t>Apoyo socio-familiar bueno (bajo riesgo de </a:t>
                      </a:r>
                      <a:r>
                        <a:rPr lang="es-MX" sz="800" dirty="0" smtClean="0">
                          <a:effectLst/>
                          <a:latin typeface="Arial"/>
                          <a:ea typeface="Times New Roman"/>
                          <a:cs typeface="Arial"/>
                        </a:rPr>
                        <a:t>institucionalización)</a:t>
                      </a:r>
                      <a:r>
                        <a:rPr lang="es-MX" sz="800" dirty="0" smtClean="0">
                          <a:effectLst/>
                          <a:latin typeface="Arial"/>
                          <a:ea typeface="Times New Roman"/>
                          <a:cs typeface="Times New Roman"/>
                        </a:rPr>
                        <a:t>/</a:t>
                      </a:r>
                      <a:r>
                        <a:rPr lang="es-MX" sz="800" dirty="0" smtClean="0">
                          <a:effectLst/>
                          <a:latin typeface="Arial"/>
                          <a:ea typeface="Times New Roman"/>
                          <a:cs typeface="Arial"/>
                        </a:rPr>
                        <a:t>Apoyo </a:t>
                      </a:r>
                      <a:r>
                        <a:rPr lang="es-MX" sz="800" dirty="0">
                          <a:effectLst/>
                          <a:latin typeface="Arial"/>
                          <a:ea typeface="Times New Roman"/>
                          <a:cs typeface="Arial"/>
                        </a:rPr>
                        <a:t>socio-familiar </a:t>
                      </a:r>
                      <a:r>
                        <a:rPr lang="es-MX" sz="800" dirty="0" smtClean="0">
                          <a:effectLst/>
                          <a:latin typeface="Arial"/>
                          <a:ea typeface="Times New Roman"/>
                          <a:cs typeface="Arial"/>
                        </a:rPr>
                        <a:t>intermedio</a:t>
                      </a:r>
                      <a:r>
                        <a:rPr lang="es-MX" sz="800" dirty="0" smtClean="0">
                          <a:effectLst/>
                          <a:latin typeface="Arial"/>
                          <a:ea typeface="Times New Roman"/>
                          <a:cs typeface="Times New Roman"/>
                        </a:rPr>
                        <a:t>/</a:t>
                      </a:r>
                      <a:r>
                        <a:rPr lang="es-MX" sz="800" dirty="0" smtClean="0">
                          <a:effectLst/>
                          <a:latin typeface="Arial"/>
                          <a:ea typeface="Times New Roman"/>
                          <a:cs typeface="Arial"/>
                        </a:rPr>
                        <a:t>Deterioro </a:t>
                      </a:r>
                      <a:r>
                        <a:rPr lang="es-MX" sz="800" dirty="0">
                          <a:effectLst/>
                          <a:latin typeface="Arial"/>
                          <a:ea typeface="Times New Roman"/>
                          <a:cs typeface="Arial"/>
                        </a:rPr>
                        <a:t>socio-familiar severo (alto riesgo de institucionalización)</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Ordinal </a:t>
                      </a:r>
                      <a:endParaRPr lang="es-MX" sz="800" dirty="0">
                        <a:effectLst/>
                        <a:latin typeface="Arial"/>
                        <a:ea typeface="Arial"/>
                        <a:cs typeface="Times New Roman"/>
                      </a:endParaRPr>
                    </a:p>
                  </a:txBody>
                  <a:tcPr marL="68580" marR="68580" marT="0" marB="0"/>
                </a:tc>
              </a:tr>
              <a:tr h="174480">
                <a:tc>
                  <a:txBody>
                    <a:bodyPr/>
                    <a:lstStyle/>
                    <a:p>
                      <a:pPr algn="just">
                        <a:lnSpc>
                          <a:spcPct val="115000"/>
                        </a:lnSpc>
                        <a:spcAft>
                          <a:spcPts val="1620"/>
                        </a:spcAft>
                      </a:pPr>
                      <a:r>
                        <a:rPr lang="es-MX" sz="800" dirty="0">
                          <a:effectLst/>
                          <a:latin typeface="Arial"/>
                          <a:ea typeface="Times New Roman"/>
                          <a:cs typeface="Arial"/>
                        </a:rPr>
                        <a:t>Capacidad funcional</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Habilidad plena del adulto mayor para realizar su actividad habitual y mantener su independencia en el medio en que se encuentra. </a:t>
                      </a:r>
                      <a:endParaRPr lang="es-MX" sz="80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Respuesta al cuestionario Índice de Katz e Índice de Lawton-Brody</a:t>
                      </a:r>
                      <a:endParaRPr lang="es-MX" sz="800">
                        <a:effectLst/>
                        <a:latin typeface="Arial"/>
                        <a:ea typeface="Arial"/>
                        <a:cs typeface="Times New Roman"/>
                      </a:endParaRPr>
                    </a:p>
                  </a:txBody>
                  <a:tcPr marL="68580" marR="68580" marT="0" marB="0"/>
                </a:tc>
                <a:tc>
                  <a:txBody>
                    <a:bodyPr/>
                    <a:lstStyle/>
                    <a:p>
                      <a:pPr marL="0" lvl="0" indent="0">
                        <a:lnSpc>
                          <a:spcPct val="115000"/>
                        </a:lnSpc>
                        <a:spcAft>
                          <a:spcPts val="1620"/>
                        </a:spcAft>
                        <a:buFont typeface="Symbol"/>
                        <a:buNone/>
                      </a:pPr>
                      <a:r>
                        <a:rPr lang="es-MX" sz="800" dirty="0" smtClean="0">
                          <a:effectLst/>
                          <a:latin typeface="Arial"/>
                          <a:ea typeface="Times New Roman"/>
                          <a:cs typeface="Arial"/>
                        </a:rPr>
                        <a:t>Dependiente</a:t>
                      </a:r>
                      <a:r>
                        <a:rPr lang="es-MX" sz="800" dirty="0" smtClean="0">
                          <a:effectLst/>
                          <a:latin typeface="Arial"/>
                          <a:ea typeface="Times New Roman"/>
                          <a:cs typeface="Times New Roman"/>
                        </a:rPr>
                        <a:t>/</a:t>
                      </a:r>
                      <a:r>
                        <a:rPr lang="es-MX" sz="800" dirty="0" smtClean="0">
                          <a:effectLst/>
                          <a:latin typeface="Arial"/>
                          <a:ea typeface="Times New Roman"/>
                          <a:cs typeface="Arial"/>
                        </a:rPr>
                        <a:t>Independiente </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Nominal </a:t>
                      </a:r>
                      <a:endParaRPr lang="es-MX" sz="800" dirty="0">
                        <a:effectLst/>
                        <a:latin typeface="Arial"/>
                        <a:ea typeface="Arial"/>
                        <a:cs typeface="Times New Roman"/>
                      </a:endParaRPr>
                    </a:p>
                  </a:txBody>
                  <a:tcPr marL="68580" marR="68580" marT="0" marB="0"/>
                </a:tc>
              </a:tr>
              <a:tr h="0">
                <a:tc>
                  <a:txBody>
                    <a:bodyPr/>
                    <a:lstStyle/>
                    <a:p>
                      <a:pPr algn="just">
                        <a:lnSpc>
                          <a:spcPct val="115000"/>
                        </a:lnSpc>
                        <a:spcAft>
                          <a:spcPts val="1620"/>
                        </a:spcAft>
                      </a:pPr>
                      <a:r>
                        <a:rPr lang="es-MX" sz="800" dirty="0">
                          <a:effectLst/>
                          <a:latin typeface="Arial"/>
                          <a:ea typeface="Times New Roman"/>
                          <a:cs typeface="Arial"/>
                        </a:rPr>
                        <a:t>Actividades básicas de la vida diaria</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Tareas propias del autocuidado como bañarse, vestirse, asearse, transferencia, continencia y alimentación, que son empleadas para valorar el estado funcional de un adulto mayor a través del Índice de Katz, la cual es una escala que mide de forma jerárquica seis actividades: baño, vestido, uso del WC, movilidad, continencia y alimentación, tratando de reflejar la secuencia de la perdida habitual de estas habilidades y clasificando a los pacientes de A a G, siendo A el de mayor independencia y G el más dependiente.</a:t>
                      </a:r>
                      <a:endParaRPr lang="es-MX" sz="80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Respuesta al cuestionario Índice de Katz</a:t>
                      </a:r>
                      <a:endParaRPr lang="es-MX" sz="800">
                        <a:effectLst/>
                        <a:latin typeface="Arial"/>
                        <a:ea typeface="Arial"/>
                        <a:cs typeface="Times New Roman"/>
                      </a:endParaRPr>
                    </a:p>
                  </a:txBody>
                  <a:tcPr marL="68580" marR="68580" marT="0" marB="0"/>
                </a:tc>
                <a:tc>
                  <a:txBody>
                    <a:bodyPr/>
                    <a:lstStyle/>
                    <a:p>
                      <a:pPr marL="0" lvl="0" indent="0">
                        <a:lnSpc>
                          <a:spcPct val="115000"/>
                        </a:lnSpc>
                        <a:spcAft>
                          <a:spcPts val="1620"/>
                        </a:spcAft>
                        <a:buFont typeface="Symbol"/>
                        <a:buNone/>
                      </a:pPr>
                      <a:r>
                        <a:rPr lang="es-MX" sz="800" dirty="0">
                          <a:effectLst/>
                          <a:latin typeface="Arial"/>
                          <a:ea typeface="Times New Roman"/>
                          <a:cs typeface="Arial"/>
                        </a:rPr>
                        <a:t>A. Independiente para todas las </a:t>
                      </a:r>
                      <a:r>
                        <a:rPr lang="es-MX" sz="800" dirty="0" smtClean="0">
                          <a:effectLst/>
                          <a:latin typeface="Arial"/>
                          <a:ea typeface="Times New Roman"/>
                          <a:cs typeface="Arial"/>
                        </a:rPr>
                        <a:t>funciones</a:t>
                      </a:r>
                      <a:r>
                        <a:rPr lang="es-MX" sz="800" dirty="0" smtClean="0">
                          <a:effectLst/>
                          <a:latin typeface="Arial"/>
                          <a:ea typeface="Times New Roman"/>
                          <a:cs typeface="Times New Roman"/>
                        </a:rPr>
                        <a:t>/</a:t>
                      </a:r>
                      <a:r>
                        <a:rPr lang="es-MX" sz="800" dirty="0" smtClean="0">
                          <a:effectLst/>
                          <a:latin typeface="Arial"/>
                          <a:ea typeface="Times New Roman"/>
                          <a:cs typeface="Arial"/>
                        </a:rPr>
                        <a:t>B</a:t>
                      </a:r>
                      <a:r>
                        <a:rPr lang="es-MX" sz="800" dirty="0">
                          <a:effectLst/>
                          <a:latin typeface="Arial"/>
                          <a:ea typeface="Times New Roman"/>
                          <a:cs typeface="Arial"/>
                        </a:rPr>
                        <a:t>. Independiente para todas menos una </a:t>
                      </a:r>
                      <a:r>
                        <a:rPr lang="es-MX" sz="800" dirty="0" smtClean="0">
                          <a:effectLst/>
                          <a:latin typeface="Arial"/>
                          <a:ea typeface="Times New Roman"/>
                          <a:cs typeface="Arial"/>
                        </a:rPr>
                        <a:t>cualquiera</a:t>
                      </a:r>
                      <a:r>
                        <a:rPr lang="es-MX" sz="800" dirty="0" smtClean="0">
                          <a:effectLst/>
                          <a:latin typeface="Arial"/>
                          <a:ea typeface="Times New Roman"/>
                          <a:cs typeface="Times New Roman"/>
                        </a:rPr>
                        <a:t>/</a:t>
                      </a:r>
                      <a:r>
                        <a:rPr lang="es-MX" sz="800" dirty="0" smtClean="0">
                          <a:effectLst/>
                          <a:latin typeface="Arial"/>
                          <a:ea typeface="Times New Roman"/>
                          <a:cs typeface="Arial"/>
                        </a:rPr>
                        <a:t>C</a:t>
                      </a:r>
                      <a:r>
                        <a:rPr lang="es-MX" sz="800" dirty="0">
                          <a:effectLst/>
                          <a:latin typeface="Arial"/>
                          <a:ea typeface="Times New Roman"/>
                          <a:cs typeface="Arial"/>
                        </a:rPr>
                        <a:t>. Independiente para todas menos baño y otra </a:t>
                      </a:r>
                      <a:r>
                        <a:rPr lang="es-MX" sz="800" dirty="0" smtClean="0">
                          <a:effectLst/>
                          <a:latin typeface="Arial"/>
                          <a:ea typeface="Times New Roman"/>
                          <a:cs typeface="Arial"/>
                        </a:rPr>
                        <a:t>cualquiera</a:t>
                      </a:r>
                      <a:r>
                        <a:rPr lang="es-MX" sz="800" dirty="0" smtClean="0">
                          <a:effectLst/>
                          <a:latin typeface="Arial"/>
                          <a:ea typeface="Times New Roman"/>
                          <a:cs typeface="Times New Roman"/>
                        </a:rPr>
                        <a:t>/</a:t>
                      </a:r>
                      <a:r>
                        <a:rPr lang="es-MX" sz="800" dirty="0" smtClean="0">
                          <a:effectLst/>
                          <a:latin typeface="Arial"/>
                          <a:ea typeface="Times New Roman"/>
                          <a:cs typeface="Arial"/>
                        </a:rPr>
                        <a:t>D</a:t>
                      </a:r>
                      <a:r>
                        <a:rPr lang="es-MX" sz="800" dirty="0">
                          <a:effectLst/>
                          <a:latin typeface="Arial"/>
                          <a:ea typeface="Times New Roman"/>
                          <a:cs typeface="Arial"/>
                        </a:rPr>
                        <a:t>. Independiente para todas menos baño, vestido y otra </a:t>
                      </a:r>
                      <a:r>
                        <a:rPr lang="es-MX" sz="800" dirty="0" smtClean="0">
                          <a:effectLst/>
                          <a:latin typeface="Arial"/>
                          <a:ea typeface="Times New Roman"/>
                          <a:cs typeface="Arial"/>
                        </a:rPr>
                        <a:t>cualquiera</a:t>
                      </a:r>
                      <a:r>
                        <a:rPr lang="es-MX" sz="800" dirty="0" smtClean="0">
                          <a:effectLst/>
                          <a:latin typeface="Arial"/>
                          <a:ea typeface="Times New Roman"/>
                          <a:cs typeface="Times New Roman"/>
                        </a:rPr>
                        <a:t>/</a:t>
                      </a:r>
                      <a:r>
                        <a:rPr lang="es-MX" sz="800" dirty="0" smtClean="0">
                          <a:effectLst/>
                          <a:latin typeface="Arial"/>
                          <a:ea typeface="Times New Roman"/>
                          <a:cs typeface="Arial"/>
                        </a:rPr>
                        <a:t>E</a:t>
                      </a:r>
                      <a:r>
                        <a:rPr lang="es-MX" sz="800" dirty="0">
                          <a:effectLst/>
                          <a:latin typeface="Arial"/>
                          <a:ea typeface="Times New Roman"/>
                          <a:cs typeface="Arial"/>
                        </a:rPr>
                        <a:t>. Independiente para todas menos baño, vestido, uso del WC y otra </a:t>
                      </a:r>
                      <a:r>
                        <a:rPr lang="es-MX" sz="800" dirty="0" smtClean="0">
                          <a:effectLst/>
                          <a:latin typeface="Arial"/>
                          <a:ea typeface="Times New Roman"/>
                          <a:cs typeface="Arial"/>
                        </a:rPr>
                        <a:t>cualquiera</a:t>
                      </a:r>
                      <a:r>
                        <a:rPr lang="es-MX" sz="800" dirty="0" smtClean="0">
                          <a:effectLst/>
                          <a:latin typeface="Arial"/>
                          <a:ea typeface="Times New Roman"/>
                          <a:cs typeface="Times New Roman"/>
                        </a:rPr>
                        <a:t>/</a:t>
                      </a:r>
                      <a:r>
                        <a:rPr lang="es-MX" sz="800" dirty="0" smtClean="0">
                          <a:effectLst/>
                          <a:latin typeface="Arial"/>
                          <a:ea typeface="Times New Roman"/>
                          <a:cs typeface="Arial"/>
                        </a:rPr>
                        <a:t>F</a:t>
                      </a:r>
                      <a:r>
                        <a:rPr lang="es-MX" sz="800" dirty="0">
                          <a:effectLst/>
                          <a:latin typeface="Arial"/>
                          <a:ea typeface="Times New Roman"/>
                          <a:cs typeface="Arial"/>
                        </a:rPr>
                        <a:t>. Independiente para todas menos baño, vestido, uso del WC, movilidad y otra </a:t>
                      </a:r>
                      <a:r>
                        <a:rPr lang="es-MX" sz="800" dirty="0" smtClean="0">
                          <a:effectLst/>
                          <a:latin typeface="Arial"/>
                          <a:ea typeface="Times New Roman"/>
                          <a:cs typeface="Arial"/>
                        </a:rPr>
                        <a:t>cualquiera.</a:t>
                      </a:r>
                      <a:r>
                        <a:rPr lang="es-MX" sz="800" dirty="0" smtClean="0">
                          <a:effectLst/>
                          <a:latin typeface="Arial"/>
                          <a:ea typeface="Times New Roman"/>
                          <a:cs typeface="Times New Roman"/>
                        </a:rPr>
                        <a:t>/</a:t>
                      </a:r>
                      <a:r>
                        <a:rPr lang="es-MX" sz="800" dirty="0" smtClean="0">
                          <a:effectLst/>
                          <a:latin typeface="Arial"/>
                          <a:ea typeface="Times New Roman"/>
                          <a:cs typeface="Arial"/>
                        </a:rPr>
                        <a:t>G</a:t>
                      </a:r>
                      <a:r>
                        <a:rPr lang="es-MX" sz="800" dirty="0">
                          <a:effectLst/>
                          <a:latin typeface="Arial"/>
                          <a:ea typeface="Times New Roman"/>
                          <a:cs typeface="Arial"/>
                        </a:rPr>
                        <a:t>. Dependiente en todas las funciones.</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Ordinal </a:t>
                      </a:r>
                      <a:endParaRPr lang="es-MX" sz="800" dirty="0">
                        <a:effectLst/>
                        <a:latin typeface="Arial"/>
                        <a:ea typeface="Arial"/>
                        <a:cs typeface="Times New Roman"/>
                      </a:endParaRPr>
                    </a:p>
                  </a:txBody>
                  <a:tcPr marL="68580" marR="68580" marT="0" marB="0"/>
                </a:tc>
              </a:tr>
              <a:tr h="0">
                <a:tc>
                  <a:txBody>
                    <a:bodyPr/>
                    <a:lstStyle/>
                    <a:p>
                      <a:pPr algn="just">
                        <a:lnSpc>
                          <a:spcPct val="115000"/>
                        </a:lnSpc>
                        <a:spcAft>
                          <a:spcPts val="1620"/>
                        </a:spcAft>
                      </a:pPr>
                      <a:r>
                        <a:rPr lang="es-MX" sz="800" dirty="0">
                          <a:effectLst/>
                          <a:latin typeface="Arial"/>
                          <a:ea typeface="Times New Roman"/>
                          <a:cs typeface="Arial"/>
                        </a:rPr>
                        <a:t>Actividades instrumentales de la vida diaria</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Capacidad del individuo para llevar a cabo una vida independiente en la comunidad y vivir solo, se consideran al uso de transporte, ir de compras, uso del teléfono, control de la medicación y tareas domésticas. Su normalidad puede indicar que conserva integridad para actividades básicas de vida diaria y del estado mental, evaluada a través del índice de Lawton-</a:t>
                      </a:r>
                      <a:r>
                        <a:rPr lang="es-MX" sz="800" dirty="0" err="1">
                          <a:effectLst/>
                          <a:latin typeface="Arial"/>
                          <a:ea typeface="Times New Roman"/>
                          <a:cs typeface="Arial"/>
                        </a:rPr>
                        <a:t>Brody</a:t>
                      </a:r>
                      <a:r>
                        <a:rPr lang="es-MX" sz="800" dirty="0">
                          <a:effectLst/>
                          <a:latin typeface="Arial"/>
                          <a:ea typeface="Times New Roman"/>
                          <a:cs typeface="Arial"/>
                        </a:rPr>
                        <a:t>, la cual es una  escala construida para población adulta mayor que recoge información sobre ocho ítems: usar teléfono, ir de compras, preparar la comida, realizar tareas del hogar, lavar la ropa, utilizar transportes, controlar la medicación y manejar el dinero. Para hombres se considera un puntaje menor de 5 (debido a que no se contemplan las actividades relacionadas a tareas domésticas por factores culturales) y para la mujer menor de 8.</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a:effectLst/>
                          <a:latin typeface="Arial"/>
                          <a:ea typeface="Times New Roman"/>
                          <a:cs typeface="Arial"/>
                        </a:rPr>
                        <a:t>Respuesta al cuestionario Índice de Lawton-Brody</a:t>
                      </a:r>
                      <a:endParaRPr lang="es-MX" sz="800">
                        <a:effectLst/>
                        <a:latin typeface="Arial"/>
                        <a:ea typeface="Arial"/>
                        <a:cs typeface="Times New Roman"/>
                      </a:endParaRPr>
                    </a:p>
                  </a:txBody>
                  <a:tcPr marL="68580" marR="68580" marT="0" marB="0"/>
                </a:tc>
                <a:tc>
                  <a:txBody>
                    <a:bodyPr/>
                    <a:lstStyle/>
                    <a:p>
                      <a:pPr marL="0" lvl="0" indent="0" algn="just">
                        <a:lnSpc>
                          <a:spcPct val="115000"/>
                        </a:lnSpc>
                        <a:spcAft>
                          <a:spcPts val="1620"/>
                        </a:spcAft>
                        <a:buFont typeface="Symbol"/>
                        <a:buNone/>
                      </a:pPr>
                      <a:r>
                        <a:rPr lang="es-MX" sz="800" dirty="0">
                          <a:effectLst/>
                          <a:latin typeface="Arial"/>
                          <a:ea typeface="Times New Roman"/>
                          <a:cs typeface="Arial"/>
                        </a:rPr>
                        <a:t>Dependencia </a:t>
                      </a:r>
                      <a:r>
                        <a:rPr lang="es-MX" sz="800" dirty="0" smtClean="0">
                          <a:effectLst/>
                          <a:latin typeface="Arial"/>
                          <a:ea typeface="Times New Roman"/>
                          <a:cs typeface="Arial"/>
                        </a:rPr>
                        <a:t>total</a:t>
                      </a:r>
                      <a:r>
                        <a:rPr lang="es-MX" sz="800" dirty="0" smtClean="0">
                          <a:effectLst/>
                          <a:latin typeface="Arial"/>
                          <a:ea typeface="Times New Roman"/>
                          <a:cs typeface="Times New Roman"/>
                        </a:rPr>
                        <a:t>/</a:t>
                      </a:r>
                      <a:r>
                        <a:rPr lang="es-MX" sz="800" dirty="0" smtClean="0">
                          <a:effectLst/>
                          <a:latin typeface="Arial"/>
                          <a:ea typeface="Times New Roman"/>
                          <a:cs typeface="Arial"/>
                        </a:rPr>
                        <a:t>Dependencia grave/Dependencia moderada</a:t>
                      </a:r>
                      <a:r>
                        <a:rPr lang="es-MX" sz="800" dirty="0" smtClean="0">
                          <a:effectLst/>
                          <a:latin typeface="Arial"/>
                          <a:ea typeface="Times New Roman"/>
                          <a:cs typeface="Times New Roman"/>
                        </a:rPr>
                        <a:t>/</a:t>
                      </a:r>
                      <a:r>
                        <a:rPr lang="es-MX" sz="800" dirty="0" smtClean="0">
                          <a:effectLst/>
                          <a:latin typeface="Arial"/>
                          <a:ea typeface="Times New Roman"/>
                          <a:cs typeface="Arial"/>
                        </a:rPr>
                        <a:t>Dependencia leve</a:t>
                      </a:r>
                      <a:r>
                        <a:rPr lang="es-MX" sz="800" dirty="0" smtClean="0">
                          <a:effectLst/>
                          <a:latin typeface="Arial"/>
                          <a:ea typeface="Times New Roman"/>
                          <a:cs typeface="Times New Roman"/>
                        </a:rPr>
                        <a:t>/</a:t>
                      </a:r>
                      <a:r>
                        <a:rPr lang="es-MX" sz="800" dirty="0" smtClean="0">
                          <a:effectLst/>
                          <a:latin typeface="Arial"/>
                          <a:ea typeface="Times New Roman"/>
                          <a:cs typeface="Arial"/>
                        </a:rPr>
                        <a:t>Independencia</a:t>
                      </a:r>
                      <a:endParaRPr lang="es-MX" sz="800" dirty="0">
                        <a:effectLst/>
                        <a:latin typeface="Arial"/>
                        <a:ea typeface="Arial"/>
                        <a:cs typeface="Times New Roman"/>
                      </a:endParaRPr>
                    </a:p>
                  </a:txBody>
                  <a:tcPr marL="68580" marR="68580" marT="0" marB="0"/>
                </a:tc>
                <a:tc>
                  <a:txBody>
                    <a:bodyPr/>
                    <a:lstStyle/>
                    <a:p>
                      <a:pPr algn="just">
                        <a:lnSpc>
                          <a:spcPct val="115000"/>
                        </a:lnSpc>
                        <a:spcAft>
                          <a:spcPts val="1620"/>
                        </a:spcAft>
                      </a:pPr>
                      <a:r>
                        <a:rPr lang="es-MX" sz="800" dirty="0">
                          <a:effectLst/>
                          <a:latin typeface="Arial"/>
                          <a:ea typeface="Times New Roman"/>
                          <a:cs typeface="Arial"/>
                        </a:rPr>
                        <a:t>Ordinal </a:t>
                      </a:r>
                      <a:endParaRPr lang="es-MX" sz="800" dirty="0">
                        <a:effectLst/>
                        <a:latin typeface="Arial"/>
                        <a:ea typeface="Arial"/>
                        <a:cs typeface="Times New Roman"/>
                      </a:endParaRPr>
                    </a:p>
                  </a:txBody>
                  <a:tcPr marL="68580" marR="68580" marT="0" marB="0"/>
                </a:tc>
              </a:tr>
            </a:tbl>
          </a:graphicData>
        </a:graphic>
      </p:graphicFrame>
    </p:spTree>
    <p:extLst>
      <p:ext uri="{BB962C8B-B14F-4D97-AF65-F5344CB8AC3E}">
        <p14:creationId xmlns:p14="http://schemas.microsoft.com/office/powerpoint/2010/main" val="31456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solidFill>
                  <a:srgbClr val="002060"/>
                </a:solidFill>
              </a:rPr>
              <a:t>Resultados</a:t>
            </a:r>
            <a:endParaRPr lang="es-MX" dirty="0"/>
          </a:p>
        </p:txBody>
      </p:sp>
      <p:sp>
        <p:nvSpPr>
          <p:cNvPr id="3" name="2 Marcador de contenido"/>
          <p:cNvSpPr>
            <a:spLocks noGrp="1"/>
          </p:cNvSpPr>
          <p:nvPr>
            <p:ph idx="1"/>
          </p:nvPr>
        </p:nvSpPr>
        <p:spPr/>
        <p:txBody>
          <a:bodyPr/>
          <a:lstStyle/>
          <a:p>
            <a:pPr algn="just"/>
            <a:r>
              <a:rPr lang="es-MX" dirty="0">
                <a:solidFill>
                  <a:schemeClr val="tx1"/>
                </a:solidFill>
              </a:rPr>
              <a:t>Los adultos mayores que cuentan con apoyo socio-familiar se ven menos afectados en su capacidad funcional y por lo tanto presentan una menor dependencia para la realización de las actividades básicas e instrumentales de la vida diaria.</a:t>
            </a:r>
          </a:p>
          <a:p>
            <a:endParaRPr lang="es-MX" dirty="0"/>
          </a:p>
        </p:txBody>
      </p:sp>
    </p:spTree>
    <p:extLst>
      <p:ext uri="{BB962C8B-B14F-4D97-AF65-F5344CB8AC3E}">
        <p14:creationId xmlns:p14="http://schemas.microsoft.com/office/powerpoint/2010/main" val="3331389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ticari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Boticario">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oticari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66</TotalTime>
  <Words>1246</Words>
  <Application>Microsoft Office PowerPoint</Application>
  <PresentationFormat>Presentación en pantalla (4:3)</PresentationFormat>
  <Paragraphs>108</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Boticario</vt:lpstr>
      <vt:lpstr>   “APOYO SOCIOFAMILIAR Y CAPACIDAD FUNCIONAL DE LOS ADULTOS MAYORES ADSCRITOS A LA UMF 66”</vt:lpstr>
      <vt:lpstr>INTRODUCCIÒN</vt:lpstr>
      <vt:lpstr>JUSTIFICACIÒN</vt:lpstr>
      <vt:lpstr>PLANTEAMIENTO DEL PROBLEMA</vt:lpstr>
      <vt:lpstr>HIPÒTESIS DEL TRABAJO</vt:lpstr>
      <vt:lpstr>Metodología</vt:lpstr>
      <vt:lpstr>Presentación de PowerPoint</vt:lpstr>
      <vt:lpstr>Presentación de PowerPoint</vt:lpstr>
      <vt:lpstr>Resultados</vt:lpstr>
      <vt:lpstr>CONCLUSIONES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“APOYO SOCIOFAMILIAR Y CAPACIDAD FUNCIONAL DE LOS ADULTOS MAYORES ADSCRITOS A LA UMF 66”</dc:title>
  <dc:creator>Mary ...</dc:creator>
  <cp:lastModifiedBy>Mary ...</cp:lastModifiedBy>
  <cp:revision>15</cp:revision>
  <dcterms:created xsi:type="dcterms:W3CDTF">2014-01-30T23:32:28Z</dcterms:created>
  <dcterms:modified xsi:type="dcterms:W3CDTF">2014-01-31T00:38:38Z</dcterms:modified>
</cp:coreProperties>
</file>