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6" r:id="rId9"/>
    <p:sldId id="265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696" y="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en-US" b="1" dirty="0" err="1" smtClean="0">
                <a:solidFill>
                  <a:schemeClr val="tx1"/>
                </a:solidFill>
              </a:rPr>
              <a:t>Sexo</a:t>
            </a:r>
            <a:endParaRPr lang="en-US" b="1" dirty="0">
              <a:solidFill>
                <a:schemeClr val="tx1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Hoja1!$A$2:$A$3</c:f>
              <c:strCache>
                <c:ptCount val="2"/>
                <c:pt idx="0">
                  <c:v>Femenino</c:v>
                </c:pt>
                <c:pt idx="1">
                  <c:v>Masculino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29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77664"/>
        <c:axId val="20604800"/>
      </c:barChart>
      <c:catAx>
        <c:axId val="20577664"/>
        <c:scaling>
          <c:orientation val="minMax"/>
        </c:scaling>
        <c:delete val="0"/>
        <c:axPos val="b"/>
        <c:majorTickMark val="out"/>
        <c:minorTickMark val="none"/>
        <c:tickLblPos val="nextTo"/>
        <c:crossAx val="20604800"/>
        <c:crosses val="autoZero"/>
        <c:auto val="1"/>
        <c:lblAlgn val="ctr"/>
        <c:lblOffset val="100"/>
        <c:noMultiLvlLbl val="0"/>
      </c:catAx>
      <c:valAx>
        <c:axId val="20604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577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b="1" dirty="0" smtClean="0"/>
              <a:t>Tipo </a:t>
            </a:r>
            <a:r>
              <a:rPr lang="es-ES" b="1" dirty="0"/>
              <a:t>de </a:t>
            </a:r>
            <a:r>
              <a:rPr lang="es-ES" b="1" dirty="0" smtClean="0"/>
              <a:t>lesión </a:t>
            </a:r>
            <a:r>
              <a:rPr lang="es-ES" b="1" dirty="0"/>
              <a:t>de la </a:t>
            </a:r>
            <a:r>
              <a:rPr lang="es-ES" b="1" dirty="0" smtClean="0"/>
              <a:t>vía biliar</a:t>
            </a:r>
            <a:endParaRPr lang="es-ES" b="1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554981408573928E-2"/>
          <c:y val="0.17546912749534624"/>
          <c:w val="0.8086879374453193"/>
          <c:h val="0.615743172955376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tipo de lesion de la via bilar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Bismuth I</c:v>
                </c:pt>
                <c:pt idx="1">
                  <c:v>Bismuth II</c:v>
                </c:pt>
                <c:pt idx="2">
                  <c:v>Bismuth IV</c:v>
                </c:pt>
                <c:pt idx="3">
                  <c:v>Bismuth V</c:v>
                </c:pt>
                <c:pt idx="4">
                  <c:v>Normal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10</c:v>
                </c:pt>
                <c:pt idx="3">
                  <c:v>6</c:v>
                </c:pt>
                <c:pt idx="4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29376"/>
        <c:axId val="20630912"/>
      </c:barChart>
      <c:catAx>
        <c:axId val="20629376"/>
        <c:scaling>
          <c:orientation val="minMax"/>
        </c:scaling>
        <c:delete val="0"/>
        <c:axPos val="b"/>
        <c:majorTickMark val="out"/>
        <c:minorTickMark val="none"/>
        <c:tickLblPos val="nextTo"/>
        <c:crossAx val="20630912"/>
        <c:crosses val="autoZero"/>
        <c:auto val="1"/>
        <c:lblAlgn val="ctr"/>
        <c:lblOffset val="100"/>
        <c:noMultiLvlLbl val="0"/>
      </c:catAx>
      <c:valAx>
        <c:axId val="20630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629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17/02/2014</a:t>
            </a:fld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17/02/2014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17/02/2014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17/02/2014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17/02/2014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17/02/2014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17/02/2014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17/02/2014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64" r:id="rId4"/>
    <p:sldLayoutId id="2147484565" r:id="rId5"/>
    <p:sldLayoutId id="2147484566" r:id="rId6"/>
    <p:sldLayoutId id="2147484567" r:id="rId7"/>
    <p:sldLayoutId id="2147484568" r:id="rId8"/>
    <p:sldLayoutId id="2147484569" r:id="rId9"/>
    <p:sldLayoutId id="2147484570" r:id="rId10"/>
    <p:sldLayoutId id="21474845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344816" cy="4634977"/>
          </a:xfrm>
        </p:spPr>
        <p:txBody>
          <a:bodyPr>
            <a:normAutofit/>
          </a:bodyPr>
          <a:lstStyle/>
          <a:p>
            <a:pPr algn="ctr"/>
            <a:r>
              <a:rPr lang="es-ES_tradnl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UNIVERSIDAD VERACRUZANA</a:t>
            </a:r>
            <a:br>
              <a:rPr lang="es-ES_tradnl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ES_tradnl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INSTITUTO MEXICANO DEL SEGURO SOCIAL                                                                                                                                                        CENTRO MÉDICO NACIONAL ADOLFO RUIZ </a:t>
            </a:r>
            <a:r>
              <a:rPr lang="es-ES_tradnl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CORTINES</a:t>
            </a:r>
            <a:br>
              <a:rPr lang="es-ES_tradnl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ES_tradnl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s-ES_tradnl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ES_tradnl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s-ES_tradnl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ES_tradnl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TESIS</a:t>
            </a:r>
            <a:br>
              <a:rPr lang="es-ES_tradnl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ES_tradnl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s-ES_tradnl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ES_tradnl" sz="1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COLANGIO RM  EN EL DIAGNÓSTICO  DE LESIONES  IATROGÉNICAS  DE LA VÍA BILIAR POSTERIOR   A LA  COLECISTECTOMÍA</a:t>
            </a:r>
            <a:r>
              <a:rPr lang="es-ES" sz="1800" i="1" dirty="0"/>
              <a:t/>
            </a:r>
            <a:br>
              <a:rPr lang="es-ES" sz="1800" i="1" dirty="0"/>
            </a:br>
            <a:endParaRPr lang="es-ES" sz="1800" i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_tradnl" sz="1800" dirty="0">
                <a:ea typeface="Times New Roman"/>
                <a:cs typeface="Times New Roman"/>
              </a:rPr>
              <a:t>DR. DAVID ALBERTO ZEL </a:t>
            </a:r>
            <a:r>
              <a:rPr lang="es-ES_tradnl" sz="1800" dirty="0" smtClean="0">
                <a:ea typeface="Times New Roman"/>
                <a:cs typeface="Times New Roman"/>
              </a:rPr>
              <a:t>VENTURA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_tradnl" sz="1800" dirty="0" smtClean="0">
                <a:latin typeface="Calibri"/>
                <a:ea typeface="Times New Roman"/>
                <a:cs typeface="Times New Roman"/>
              </a:rPr>
              <a:t>FEBRERO 2014</a:t>
            </a:r>
            <a:endParaRPr lang="es-ES" sz="18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6672"/>
            <a:ext cx="5979790" cy="1228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292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Objetivo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sz="2400" dirty="0" smtClean="0"/>
          </a:p>
          <a:p>
            <a:r>
              <a:rPr lang="es-ES" sz="2400" dirty="0" smtClean="0"/>
              <a:t>Determinar </a:t>
            </a:r>
            <a:r>
              <a:rPr lang="es-ES" sz="2400" dirty="0"/>
              <a:t>el tipo de lesión iatrogénica de la vía  biliar  más frecuente de acuerdo a la clasificación de Bismuth en pacientes post operados de colecistectomía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166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 Materiales y </a:t>
            </a:r>
            <a:r>
              <a:rPr lang="es-ES" dirty="0" smtClean="0"/>
              <a:t>Métodos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Tipo </a:t>
            </a:r>
            <a:r>
              <a:rPr lang="es-ES" dirty="0"/>
              <a:t>de estudio Observacional, transversal, prospectivo, descriptivo En este  estudio  se incluyeron las colangio RM  de pacientes  pos operados de  colecistectomía laparoscópica , los cuales  tengan sospecha de lesión   de la vía  biliar , en el periodo   1 de enero al   31 diciembre  del año 2013.</a:t>
            </a:r>
          </a:p>
        </p:txBody>
      </p:sp>
    </p:spTree>
    <p:extLst>
      <p:ext uri="{BB962C8B-B14F-4D97-AF65-F5344CB8AC3E}">
        <p14:creationId xmlns:p14="http://schemas.microsoft.com/office/powerpoint/2010/main" val="366186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764704"/>
            <a:ext cx="7315200" cy="1154097"/>
          </a:xfrm>
        </p:spPr>
        <p:txBody>
          <a:bodyPr/>
          <a:lstStyle/>
          <a:p>
            <a:pPr algn="ctr"/>
            <a:r>
              <a:rPr lang="es-ES" dirty="0" smtClean="0"/>
              <a:t>Resultados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Se encontró un rango de edad de 16 a 83 años, la media fue de 49 años.  Predominio del sexo femenino  29  (70,7 %). La lesión de la  vía  biliar  tipo Bismuth más frecuente fue la tipo IV, con 10 (24.4 %). Pos operados </a:t>
            </a:r>
            <a:r>
              <a:rPr lang="es-ES" dirty="0" smtClean="0"/>
              <a:t>de Colecistectomía </a:t>
            </a:r>
            <a:r>
              <a:rPr lang="es-ES" dirty="0"/>
              <a:t>abierta  17 (41.5 %)  y colecistectomía laparoscópica 24 (58.5 %), las manifestación clínicas  que predomino   fue dolor 27 (65.9 %),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756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3001760"/>
              </p:ext>
            </p:extLst>
          </p:nvPr>
        </p:nvGraphicFramePr>
        <p:xfrm>
          <a:off x="683568" y="1556792"/>
          <a:ext cx="7603232" cy="4762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54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957741"/>
              </p:ext>
            </p:extLst>
          </p:nvPr>
        </p:nvGraphicFramePr>
        <p:xfrm>
          <a:off x="611560" y="1412776"/>
          <a:ext cx="7618040" cy="4895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330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MANIFESTACIONES CLINICAS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497706"/>
              </p:ext>
            </p:extLst>
          </p:nvPr>
        </p:nvGraphicFramePr>
        <p:xfrm>
          <a:off x="1043608" y="3140968"/>
          <a:ext cx="6912768" cy="338437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317129"/>
                <a:gridCol w="2252027"/>
                <a:gridCol w="2343612"/>
              </a:tblGrid>
              <a:tr h="1037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Manifestación clínica</a:t>
                      </a:r>
                      <a:endParaRPr lang="es-ES" sz="2000" dirty="0">
                        <a:solidFill>
                          <a:srgbClr val="76923C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Frecuencia</a:t>
                      </a:r>
                      <a:endParaRPr lang="es-ES" sz="2000" dirty="0">
                        <a:solidFill>
                          <a:srgbClr val="76923C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Porcentaje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819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dolor</a:t>
                      </a:r>
                      <a:endParaRPr lang="es-ES" sz="2000" dirty="0">
                        <a:solidFill>
                          <a:srgbClr val="76923C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27</a:t>
                      </a:r>
                      <a:endParaRPr lang="es-ES" sz="2000" dirty="0">
                        <a:solidFill>
                          <a:srgbClr val="76923C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65,9</a:t>
                      </a:r>
                      <a:endParaRPr lang="es-ES" sz="2000" dirty="0">
                        <a:solidFill>
                          <a:srgbClr val="76923C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819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fiebre</a:t>
                      </a:r>
                      <a:endParaRPr lang="es-ES" sz="2000">
                        <a:solidFill>
                          <a:srgbClr val="76923C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1</a:t>
                      </a:r>
                      <a:endParaRPr lang="es-ES" sz="2000" dirty="0">
                        <a:solidFill>
                          <a:srgbClr val="76923C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2,4</a:t>
                      </a:r>
                      <a:endParaRPr lang="es-ES" sz="2000" dirty="0">
                        <a:solidFill>
                          <a:srgbClr val="76923C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819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ictericia</a:t>
                      </a:r>
                      <a:endParaRPr lang="es-ES" sz="2000">
                        <a:solidFill>
                          <a:srgbClr val="76923C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13</a:t>
                      </a:r>
                      <a:endParaRPr lang="es-ES" sz="2000" dirty="0">
                        <a:solidFill>
                          <a:srgbClr val="76923C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31,7</a:t>
                      </a:r>
                      <a:endParaRPr lang="es-ES" sz="2000">
                        <a:solidFill>
                          <a:srgbClr val="76923C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819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Total</a:t>
                      </a:r>
                      <a:endParaRPr lang="es-ES" sz="2000">
                        <a:solidFill>
                          <a:srgbClr val="76923C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41</a:t>
                      </a:r>
                      <a:endParaRPr lang="es-ES" sz="2000" dirty="0">
                        <a:solidFill>
                          <a:srgbClr val="76923C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100,0</a:t>
                      </a:r>
                      <a:endParaRPr lang="es-ES" sz="2000" dirty="0">
                        <a:solidFill>
                          <a:srgbClr val="76923C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398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068190"/>
              </p:ext>
            </p:extLst>
          </p:nvPr>
        </p:nvGraphicFramePr>
        <p:xfrm>
          <a:off x="1619672" y="3501009"/>
          <a:ext cx="5976663" cy="280831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422778"/>
                <a:gridCol w="1777454"/>
                <a:gridCol w="1776431"/>
              </a:tblGrid>
              <a:tr h="879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Tipo de  cirugía</a:t>
                      </a:r>
                      <a:endParaRPr lang="es-ES" sz="2000" dirty="0">
                        <a:solidFill>
                          <a:srgbClr val="76923C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</a:rPr>
                        <a:t>frecuencia</a:t>
                      </a:r>
                      <a:endParaRPr lang="es-ES" sz="2000">
                        <a:solidFill>
                          <a:srgbClr val="76923C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</a:rPr>
                        <a:t>Porcentaje %</a:t>
                      </a:r>
                      <a:endParaRPr lang="es-ES" sz="2000">
                        <a:solidFill>
                          <a:srgbClr val="76923C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3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abierta</a:t>
                      </a:r>
                      <a:endParaRPr lang="es-ES" sz="2000" dirty="0">
                        <a:solidFill>
                          <a:srgbClr val="76923C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17</a:t>
                      </a:r>
                      <a:endParaRPr lang="es-ES" sz="2000" dirty="0">
                        <a:solidFill>
                          <a:srgbClr val="76923C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</a:rPr>
                        <a:t>41.5</a:t>
                      </a:r>
                      <a:endParaRPr lang="es-ES" sz="2000">
                        <a:solidFill>
                          <a:srgbClr val="76923C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3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laparoscópica</a:t>
                      </a:r>
                      <a:endParaRPr lang="es-ES" sz="2000" dirty="0">
                        <a:solidFill>
                          <a:srgbClr val="76923C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24</a:t>
                      </a:r>
                      <a:endParaRPr lang="es-ES" sz="2000" dirty="0">
                        <a:solidFill>
                          <a:srgbClr val="76923C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58.5</a:t>
                      </a:r>
                      <a:endParaRPr lang="es-ES" sz="2000" dirty="0">
                        <a:solidFill>
                          <a:srgbClr val="76923C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3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Total</a:t>
                      </a:r>
                      <a:endParaRPr lang="es-ES" sz="2000" dirty="0">
                        <a:solidFill>
                          <a:srgbClr val="76923C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</a:rPr>
                        <a:t>41</a:t>
                      </a:r>
                      <a:endParaRPr lang="es-ES" sz="2000">
                        <a:solidFill>
                          <a:srgbClr val="76923C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100</a:t>
                      </a:r>
                      <a:endParaRPr lang="es-ES" sz="2000" dirty="0">
                        <a:solidFill>
                          <a:srgbClr val="76923C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063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Conclusiones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 </a:t>
            </a:r>
            <a:r>
              <a:rPr lang="es-ES" dirty="0"/>
              <a:t>La Colangiografía  por  RM es un método  confiable para la  exploración   radiológica de la vía biliar con sospecha de lesión iatrogénica. </a:t>
            </a:r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/>
              <a:t>lesión  iatrogénica   de la vía biliar    más   frecuente fue la tipo IV clasificación  de  Bismuth.  con un predominio en pacientes  pos operados   por vía laparoscópica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73161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a">
  <a:themeElements>
    <a:clrScheme name="Perspectiva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630</TotalTime>
  <Words>259</Words>
  <Application>Microsoft Office PowerPoint</Application>
  <PresentationFormat>Presentación en pantalla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Perspectiva</vt:lpstr>
      <vt:lpstr>UNIVERSIDAD VERACRUZANA INSTITUTO MEXICANO DEL SEGURO SOCIAL                                                                                                                                                        CENTRO MÉDICO NACIONAL ADOLFO RUIZ CORTINES   TESIS  COLANGIO RM  EN EL DIAGNÓSTICO  DE LESIONES  IATROGÉNICAS  DE LA VÍA BILIAR POSTERIOR   A LA  COLECISTECTOMÍA </vt:lpstr>
      <vt:lpstr>Objetivo </vt:lpstr>
      <vt:lpstr> Materiales y Métodos</vt:lpstr>
      <vt:lpstr>Resultados</vt:lpstr>
      <vt:lpstr>Presentación de PowerPoint</vt:lpstr>
      <vt:lpstr>Presentación de PowerPoint</vt:lpstr>
      <vt:lpstr>MANIFESTACIONES CLINICAS</vt:lpstr>
      <vt:lpstr>Presentación de PowerPoint</vt:lpstr>
      <vt:lpstr>Conclusiones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 ZEL</dc:creator>
  <cp:lastModifiedBy>Fam Cocom  Zel</cp:lastModifiedBy>
  <cp:revision>33</cp:revision>
  <dcterms:created xsi:type="dcterms:W3CDTF">2014-02-17T16:39:45Z</dcterms:created>
  <dcterms:modified xsi:type="dcterms:W3CDTF">2014-02-18T08:32:08Z</dcterms:modified>
</cp:coreProperties>
</file>