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83" r:id="rId3"/>
    <p:sldId id="258" r:id="rId4"/>
    <p:sldId id="262" r:id="rId5"/>
    <p:sldId id="265" r:id="rId6"/>
    <p:sldId id="275" r:id="rId7"/>
    <p:sldId id="266" r:id="rId8"/>
    <p:sldId id="267" r:id="rId9"/>
    <p:sldId id="268" r:id="rId10"/>
    <p:sldId id="269"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4C92423B-E405-42C2-8C8F-565B0D0A70D4}" type="datetimeFigureOut">
              <a:rPr lang="es-MX" smtClean="0"/>
              <a:t>21/01/2014</a:t>
            </a:fld>
            <a:endParaRPr lang="es-MX"/>
          </a:p>
        </p:txBody>
      </p:sp>
      <p:sp>
        <p:nvSpPr>
          <p:cNvPr id="8" name="Slide Number Placeholder 7"/>
          <p:cNvSpPr>
            <a:spLocks noGrp="1"/>
          </p:cNvSpPr>
          <p:nvPr>
            <p:ph type="sldNum" sz="quarter" idx="11"/>
          </p:nvPr>
        </p:nvSpPr>
        <p:spPr/>
        <p:txBody>
          <a:bodyPr/>
          <a:lstStyle/>
          <a:p>
            <a:fld id="{114CAC3A-4ECA-4BD2-8EF2-F90511C311B8}" type="slidenum">
              <a:rPr lang="es-MX" smtClean="0"/>
              <a:t>‹Nº›</a:t>
            </a:fld>
            <a:endParaRPr lang="es-MX"/>
          </a:p>
        </p:txBody>
      </p:sp>
      <p:sp>
        <p:nvSpPr>
          <p:cNvPr id="9" name="Footer Placeholder 8"/>
          <p:cNvSpPr>
            <a:spLocks noGrp="1"/>
          </p:cNvSpPr>
          <p:nvPr>
            <p:ph type="ftr" sz="quarter" idx="12"/>
          </p:nvPr>
        </p:nvSpPr>
        <p:spPr/>
        <p:txBody>
          <a:bodyPr/>
          <a:lstStyle/>
          <a:p>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C92423B-E405-42C2-8C8F-565B0D0A70D4}" type="datetimeFigureOut">
              <a:rPr lang="es-MX" smtClean="0"/>
              <a:t>21/01/2014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14CAC3A-4ECA-4BD2-8EF2-F90511C311B8}"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C92423B-E405-42C2-8C8F-565B0D0A70D4}" type="datetimeFigureOut">
              <a:rPr lang="es-MX" smtClean="0"/>
              <a:t>21/01/2014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14CAC3A-4ECA-4BD2-8EF2-F90511C311B8}"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92423B-E405-42C2-8C8F-565B0D0A70D4}" type="datetimeFigureOut">
              <a:rPr lang="es-MX" smtClean="0"/>
              <a:t>21/01/2014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14CAC3A-4ECA-4BD2-8EF2-F90511C311B8}"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C92423B-E405-42C2-8C8F-565B0D0A70D4}" type="datetimeFigureOut">
              <a:rPr lang="es-MX" smtClean="0"/>
              <a:t>21/01/2014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14CAC3A-4ECA-4BD2-8EF2-F90511C311B8}"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C92423B-E405-42C2-8C8F-565B0D0A70D4}" type="datetimeFigureOut">
              <a:rPr lang="es-MX" smtClean="0"/>
              <a:t>21/01/2014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14CAC3A-4ECA-4BD2-8EF2-F90511C311B8}" type="slidenum">
              <a:rPr lang="es-MX" smtClean="0"/>
              <a:t>‹Nº›</a:t>
            </a:fld>
            <a:endParaRPr lang="es-MX"/>
          </a:p>
        </p:txBody>
      </p:sp>
      <p:sp>
        <p:nvSpPr>
          <p:cNvPr id="9" name="Title 8"/>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4C92423B-E405-42C2-8C8F-565B0D0A70D4}" type="datetimeFigureOut">
              <a:rPr lang="es-MX" smtClean="0"/>
              <a:t>21/01/2014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114CAC3A-4ECA-4BD2-8EF2-F90511C311B8}" type="slidenum">
              <a:rPr lang="es-MX" smtClean="0"/>
              <a:t>‹Nº›</a:t>
            </a:fld>
            <a:endParaRPr lang="es-MX"/>
          </a:p>
        </p:txBody>
      </p:sp>
      <p:sp>
        <p:nvSpPr>
          <p:cNvPr id="10" name="Title 9"/>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4C92423B-E405-42C2-8C8F-565B0D0A70D4}" type="datetimeFigureOut">
              <a:rPr lang="es-MX" smtClean="0"/>
              <a:t>21/01/2014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114CAC3A-4ECA-4BD2-8EF2-F90511C311B8}"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92423B-E405-42C2-8C8F-565B0D0A70D4}" type="datetimeFigureOut">
              <a:rPr lang="es-MX" smtClean="0"/>
              <a:t>21/01/2014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114CAC3A-4ECA-4BD2-8EF2-F90511C311B8}"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C92423B-E405-42C2-8C8F-565B0D0A70D4}" type="datetimeFigureOut">
              <a:rPr lang="es-MX" smtClean="0"/>
              <a:t>21/01/2014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14CAC3A-4ECA-4BD2-8EF2-F90511C311B8}"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C92423B-E405-42C2-8C8F-565B0D0A70D4}" type="datetimeFigureOut">
              <a:rPr lang="es-MX" smtClean="0"/>
              <a:t>21/01/2014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14CAC3A-4ECA-4BD2-8EF2-F90511C311B8}"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4C92423B-E405-42C2-8C8F-565B0D0A70D4}" type="datetimeFigureOut">
              <a:rPr lang="es-MX" smtClean="0"/>
              <a:t>21/01/2014</a:t>
            </a:fld>
            <a:endParaRPr lang="es-MX"/>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114CAC3A-4ECA-4BD2-8EF2-F90511C311B8}" type="slidenum">
              <a:rPr lang="es-MX" smtClean="0"/>
              <a:t>‹Nº›</a:t>
            </a:fld>
            <a:endParaRPr lang="es-MX"/>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s-MX"/>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MX" sz="1600" dirty="0" smtClean="0"/>
              <a:t/>
            </a:r>
            <a:br>
              <a:rPr lang="es-MX" sz="1600" dirty="0" smtClean="0"/>
            </a:br>
            <a:r>
              <a:rPr lang="es-MX" sz="1600" dirty="0"/>
              <a:t/>
            </a:r>
            <a:br>
              <a:rPr lang="es-MX" sz="1600" dirty="0"/>
            </a:br>
            <a:r>
              <a:rPr lang="es-MX" sz="1600" dirty="0" smtClean="0"/>
              <a:t/>
            </a:r>
            <a:br>
              <a:rPr lang="es-MX" sz="1600" dirty="0" smtClean="0"/>
            </a:br>
            <a:r>
              <a:rPr lang="es-MX" sz="1600" dirty="0"/>
              <a:t/>
            </a:r>
            <a:br>
              <a:rPr lang="es-MX" sz="1600" dirty="0"/>
            </a:br>
            <a:r>
              <a:rPr lang="es-MX" sz="1600" dirty="0" smtClean="0"/>
              <a:t/>
            </a:r>
            <a:br>
              <a:rPr lang="es-MX" sz="1600" dirty="0" smtClean="0"/>
            </a:br>
            <a:r>
              <a:rPr lang="es-MX" sz="1600" dirty="0"/>
              <a:t/>
            </a:r>
            <a:br>
              <a:rPr lang="es-MX" sz="1600" dirty="0"/>
            </a:br>
            <a:r>
              <a:rPr lang="es-MX" sz="1600" dirty="0" smtClean="0"/>
              <a:t/>
            </a:r>
            <a:br>
              <a:rPr lang="es-MX" sz="1600" dirty="0" smtClean="0"/>
            </a:br>
            <a:r>
              <a:rPr lang="es-MX" sz="1600" dirty="0"/>
              <a:t/>
            </a:r>
            <a:br>
              <a:rPr lang="es-MX" sz="1600" dirty="0"/>
            </a:br>
            <a:r>
              <a:rPr lang="es-MX" sz="1600" dirty="0" smtClean="0"/>
              <a:t/>
            </a:r>
            <a:br>
              <a:rPr lang="es-MX" sz="1600" dirty="0" smtClean="0"/>
            </a:br>
            <a:r>
              <a:rPr lang="es-MX" sz="1600" dirty="0"/>
              <a:t/>
            </a:r>
            <a:br>
              <a:rPr lang="es-MX" sz="1600" dirty="0"/>
            </a:br>
            <a:r>
              <a:rPr lang="es-MX" sz="1600" dirty="0" smtClean="0"/>
              <a:t/>
            </a:r>
            <a:br>
              <a:rPr lang="es-MX" sz="1600" dirty="0" smtClean="0"/>
            </a:br>
            <a:r>
              <a:rPr lang="es-MX" sz="1600" dirty="0"/>
              <a:t/>
            </a:r>
            <a:br>
              <a:rPr lang="es-MX" sz="1600" dirty="0"/>
            </a:br>
            <a:r>
              <a:rPr lang="es-MX" sz="1600" dirty="0" smtClean="0"/>
              <a:t/>
            </a:r>
            <a:br>
              <a:rPr lang="es-MX" sz="1600" dirty="0" smtClean="0"/>
            </a:br>
            <a:r>
              <a:rPr lang="es-MX" sz="1600" dirty="0"/>
              <a:t/>
            </a:r>
            <a:br>
              <a:rPr lang="es-MX" sz="1600" dirty="0"/>
            </a:br>
            <a:r>
              <a:rPr lang="es-MX" sz="1600" dirty="0" smtClean="0"/>
              <a:t/>
            </a:r>
            <a:br>
              <a:rPr lang="es-MX" sz="1600" dirty="0" smtClean="0"/>
            </a:br>
            <a:r>
              <a:rPr lang="es-MX" sz="1600" dirty="0"/>
              <a:t/>
            </a:r>
            <a:br>
              <a:rPr lang="es-MX" sz="1600" dirty="0"/>
            </a:br>
            <a:r>
              <a:rPr lang="es-MX" sz="1600" dirty="0" smtClean="0"/>
              <a:t/>
            </a:r>
            <a:br>
              <a:rPr lang="es-MX" sz="1600" dirty="0" smtClean="0"/>
            </a:br>
            <a:r>
              <a:rPr lang="es-MX" sz="1600" dirty="0"/>
              <a:t/>
            </a:r>
            <a:br>
              <a:rPr lang="es-MX" sz="1600" dirty="0"/>
            </a:br>
            <a:r>
              <a:rPr lang="es-MX" sz="1600" dirty="0" smtClean="0"/>
              <a:t/>
            </a:r>
            <a:br>
              <a:rPr lang="es-MX" sz="1600" dirty="0" smtClean="0"/>
            </a:br>
            <a:r>
              <a:rPr lang="es-MX" sz="1600" dirty="0"/>
              <a:t/>
            </a:r>
            <a:br>
              <a:rPr lang="es-MX" sz="1600" dirty="0"/>
            </a:br>
            <a:r>
              <a:rPr lang="es-MX" sz="1600" dirty="0" smtClean="0"/>
              <a:t/>
            </a:r>
            <a:br>
              <a:rPr lang="es-MX" sz="1600" dirty="0" smtClean="0"/>
            </a:br>
            <a:r>
              <a:rPr lang="es-MX" sz="1600" dirty="0"/>
              <a:t/>
            </a:r>
            <a:br>
              <a:rPr lang="es-MX" sz="1600" dirty="0"/>
            </a:br>
            <a:r>
              <a:rPr lang="es-MX" sz="1600" dirty="0" smtClean="0"/>
              <a:t/>
            </a:r>
            <a:br>
              <a:rPr lang="es-MX" sz="1600" dirty="0" smtClean="0"/>
            </a:br>
            <a:r>
              <a:rPr lang="es-MX" sz="1600" dirty="0"/>
              <a:t/>
            </a:r>
            <a:br>
              <a:rPr lang="es-MX" sz="1600" dirty="0"/>
            </a:br>
            <a:r>
              <a:rPr lang="es-MX" sz="1600" dirty="0" smtClean="0"/>
              <a:t/>
            </a:r>
            <a:br>
              <a:rPr lang="es-MX" sz="1600" dirty="0" smtClean="0"/>
            </a:br>
            <a:r>
              <a:rPr lang="es-MX" sz="1600" dirty="0" smtClean="0"/>
              <a:t/>
            </a:r>
            <a:br>
              <a:rPr lang="es-MX" sz="1600" dirty="0" smtClean="0"/>
            </a:br>
            <a:r>
              <a:rPr lang="es-MX" sz="1600" dirty="0"/>
              <a:t/>
            </a:r>
            <a:br>
              <a:rPr lang="es-MX" sz="1600" dirty="0"/>
            </a:br>
            <a:r>
              <a:rPr lang="es-MX" sz="1600" dirty="0" smtClean="0"/>
              <a:t/>
            </a:r>
            <a:br>
              <a:rPr lang="es-MX" sz="1600" dirty="0" smtClean="0"/>
            </a:br>
            <a:r>
              <a:rPr lang="es-MX" sz="1600" dirty="0"/>
              <a:t/>
            </a:r>
            <a:br>
              <a:rPr lang="es-MX" sz="1600" dirty="0"/>
            </a:br>
            <a:endParaRPr lang="es-MX"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324" y="548680"/>
            <a:ext cx="1328737"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72275" y="501937"/>
            <a:ext cx="1444625" cy="143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1403648" y="825579"/>
            <a:ext cx="6912768" cy="6032421"/>
          </a:xfrm>
          <a:prstGeom prst="rect">
            <a:avLst/>
          </a:prstGeom>
        </p:spPr>
        <p:txBody>
          <a:bodyPr wrap="square">
            <a:spAutoFit/>
          </a:bodyPr>
          <a:lstStyle/>
          <a:p>
            <a:pPr algn="ctr"/>
            <a:r>
              <a:rPr lang="es-MX" sz="1400" b="1" dirty="0" smtClean="0"/>
              <a:t>UNIVERSIDAD VERACRUZANA</a:t>
            </a:r>
            <a:br>
              <a:rPr lang="es-MX" sz="1400" b="1" dirty="0" smtClean="0"/>
            </a:br>
            <a:r>
              <a:rPr lang="es-MX" sz="1400" b="1" dirty="0" smtClean="0"/>
              <a:t/>
            </a:r>
            <a:br>
              <a:rPr lang="es-MX" sz="1400" b="1" dirty="0" smtClean="0"/>
            </a:br>
            <a:r>
              <a:rPr lang="es-MX" sz="1400" b="1" dirty="0" smtClean="0"/>
              <a:t>SERVICIOS DE SALUD DE VERACRUZ</a:t>
            </a:r>
            <a:br>
              <a:rPr lang="es-MX" sz="1400" b="1" dirty="0" smtClean="0"/>
            </a:br>
            <a:r>
              <a:rPr lang="es-MX" sz="1400" b="1" dirty="0" smtClean="0"/>
              <a:t/>
            </a:r>
            <a:br>
              <a:rPr lang="es-MX" sz="1400" b="1" dirty="0" smtClean="0"/>
            </a:br>
            <a:r>
              <a:rPr lang="es-MX" sz="1400" b="1" dirty="0" smtClean="0"/>
              <a:t>HOSPITAL DE ALTA ESPECIALIDAD DE VERACRUZ</a:t>
            </a:r>
            <a:br>
              <a:rPr lang="es-MX" sz="1400" b="1" dirty="0" smtClean="0"/>
            </a:br>
            <a:r>
              <a:rPr lang="es-MX" sz="1400" b="1" dirty="0" smtClean="0"/>
              <a:t/>
            </a:r>
            <a:br>
              <a:rPr lang="es-MX" sz="1400" b="1" dirty="0" smtClean="0"/>
            </a:br>
            <a:r>
              <a:rPr lang="es-MX" sz="1400" b="1" dirty="0" smtClean="0"/>
              <a:t>SUBDIRECCIÓN DE ENSEÑANZA E INVESTIGACIÓN</a:t>
            </a:r>
            <a:br>
              <a:rPr lang="es-MX" sz="1400" b="1" dirty="0" smtClean="0"/>
            </a:br>
            <a:r>
              <a:rPr lang="es-MX" sz="1400" b="1" dirty="0" smtClean="0"/>
              <a:t>DEPARTAMENTO DE INVESTIGACIÓN</a:t>
            </a:r>
            <a:br>
              <a:rPr lang="es-MX" sz="1400" b="1" dirty="0" smtClean="0"/>
            </a:br>
            <a:r>
              <a:rPr lang="es-MX" sz="1400" b="1" dirty="0" smtClean="0"/>
              <a:t/>
            </a:r>
            <a:br>
              <a:rPr lang="es-MX" sz="1400" b="1" dirty="0" smtClean="0"/>
            </a:br>
            <a:r>
              <a:rPr lang="es-MX" sz="1400" b="1" dirty="0" smtClean="0"/>
              <a:t/>
            </a:r>
            <a:br>
              <a:rPr lang="es-MX" sz="1400" b="1" dirty="0" smtClean="0"/>
            </a:br>
            <a:r>
              <a:rPr lang="es-MX" sz="1400" b="1" dirty="0" smtClean="0"/>
              <a:t/>
            </a:r>
            <a:br>
              <a:rPr lang="es-MX" sz="1400" b="1" dirty="0" smtClean="0"/>
            </a:br>
            <a:r>
              <a:rPr lang="es-MX" sz="1400" b="1" dirty="0" smtClean="0"/>
              <a:t>TÍTULO</a:t>
            </a:r>
            <a:br>
              <a:rPr lang="es-MX" sz="1400" b="1" dirty="0" smtClean="0"/>
            </a:br>
            <a:r>
              <a:rPr lang="es-MX" sz="1400" b="1" dirty="0" smtClean="0"/>
              <a:t>Hipoglucemia neonatal en productos de embarazo con diabetes mellitus y control  prenatal durante el embarazo”</a:t>
            </a:r>
            <a:br>
              <a:rPr lang="es-MX" sz="1400" b="1" dirty="0" smtClean="0"/>
            </a:br>
            <a:r>
              <a:rPr lang="es-MX" sz="1400" b="1" dirty="0" smtClean="0"/>
              <a:t/>
            </a:r>
            <a:br>
              <a:rPr lang="es-MX" sz="1400" b="1" dirty="0" smtClean="0"/>
            </a:br>
            <a:r>
              <a:rPr lang="es-MX" sz="1400" b="1" dirty="0" smtClean="0"/>
              <a:t>Para obtener el título de especialista en:</a:t>
            </a:r>
            <a:br>
              <a:rPr lang="es-MX" sz="1400" b="1" dirty="0" smtClean="0"/>
            </a:br>
            <a:r>
              <a:rPr lang="es-MX" sz="1400" b="1" dirty="0" smtClean="0"/>
              <a:t>PEDIATRÍA </a:t>
            </a:r>
            <a:br>
              <a:rPr lang="es-MX" sz="1400" b="1" dirty="0" smtClean="0"/>
            </a:br>
            <a:r>
              <a:rPr lang="es-MX" sz="1400" b="1" dirty="0" smtClean="0"/>
              <a:t/>
            </a:r>
            <a:br>
              <a:rPr lang="es-MX" sz="1400" b="1" dirty="0" smtClean="0"/>
            </a:br>
            <a:r>
              <a:rPr lang="es-MX" sz="1400" b="1" dirty="0" smtClean="0"/>
              <a:t/>
            </a:r>
            <a:br>
              <a:rPr lang="es-MX" sz="1400" b="1" dirty="0" smtClean="0"/>
            </a:br>
            <a:r>
              <a:rPr lang="es-MX" sz="1400" b="1" dirty="0" smtClean="0"/>
              <a:t>Presenta</a:t>
            </a:r>
            <a:br>
              <a:rPr lang="es-MX" sz="1400" b="1" dirty="0" smtClean="0"/>
            </a:br>
            <a:r>
              <a:rPr lang="es-MX" sz="1400" b="1" dirty="0" smtClean="0"/>
              <a:t>DRA. CARLA VANESSA MUÑOZ VICARTTE</a:t>
            </a:r>
            <a:br>
              <a:rPr lang="es-MX" sz="1400" b="1" dirty="0" smtClean="0"/>
            </a:br>
            <a:r>
              <a:rPr lang="es-MX" sz="1400" b="1" dirty="0" smtClean="0"/>
              <a:t/>
            </a:r>
            <a:br>
              <a:rPr lang="es-MX" sz="1400" b="1" dirty="0" smtClean="0"/>
            </a:br>
            <a:r>
              <a:rPr lang="es-MX" sz="1400" b="1" dirty="0" smtClean="0"/>
              <a:t/>
            </a:r>
            <a:br>
              <a:rPr lang="es-MX" sz="1400" b="1" dirty="0" smtClean="0"/>
            </a:br>
            <a:r>
              <a:rPr lang="es-MX" sz="1400" b="1" dirty="0" smtClean="0"/>
              <a:t>Director de tesis</a:t>
            </a:r>
            <a:br>
              <a:rPr lang="es-MX" sz="1400" b="1" dirty="0" smtClean="0"/>
            </a:br>
            <a:r>
              <a:rPr lang="es-MX" sz="1400" b="1" dirty="0" smtClean="0"/>
              <a:t>DR. RAÚL ANTONIO  ESPINOSA PALENCIA </a:t>
            </a:r>
            <a:br>
              <a:rPr lang="es-MX" sz="1400" b="1" dirty="0" smtClean="0"/>
            </a:br>
            <a:r>
              <a:rPr lang="es-MX" b="1" dirty="0" smtClean="0"/>
              <a:t/>
            </a:r>
            <a:br>
              <a:rPr lang="es-MX" b="1" dirty="0" smtClean="0"/>
            </a:br>
            <a:endParaRPr lang="es-MX" b="1" dirty="0"/>
          </a:p>
        </p:txBody>
      </p:sp>
    </p:spTree>
    <p:extLst>
      <p:ext uri="{BB962C8B-B14F-4D97-AF65-F5344CB8AC3E}">
        <p14:creationId xmlns:p14="http://schemas.microsoft.com/office/powerpoint/2010/main" val="368874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0"/>
            <a:ext cx="7315200" cy="1154097"/>
          </a:xfrm>
        </p:spPr>
        <p:txBody>
          <a:bodyPr/>
          <a:lstStyle/>
          <a:p>
            <a:pPr algn="ctr"/>
            <a:r>
              <a:rPr lang="es-MX" b="1" dirty="0" smtClean="0"/>
              <a:t>CONCLUSIÓN</a:t>
            </a:r>
            <a:endParaRPr lang="es-MX" b="1" dirty="0"/>
          </a:p>
        </p:txBody>
      </p:sp>
      <p:sp>
        <p:nvSpPr>
          <p:cNvPr id="3" name="2 Marcador de contenido"/>
          <p:cNvSpPr>
            <a:spLocks noGrp="1"/>
          </p:cNvSpPr>
          <p:nvPr>
            <p:ph idx="1"/>
          </p:nvPr>
        </p:nvSpPr>
        <p:spPr>
          <a:xfrm>
            <a:off x="683568" y="1052736"/>
            <a:ext cx="7546032" cy="5544615"/>
          </a:xfrm>
        </p:spPr>
        <p:txBody>
          <a:bodyPr>
            <a:normAutofit fontScale="92500" lnSpcReduction="10000"/>
          </a:bodyPr>
          <a:lstStyle/>
          <a:p>
            <a:r>
              <a:rPr lang="es-MX" dirty="0" smtClean="0"/>
              <a:t>Se </a:t>
            </a:r>
            <a:r>
              <a:rPr lang="es-MX" dirty="0"/>
              <a:t>demostró que  la hipoglucemia  neonatal   presenta   una  prevalencia   menor p  &lt; 26 que lo descrito en la  literatura  nacional y mundial. </a:t>
            </a:r>
            <a:endParaRPr lang="es-MX" dirty="0" smtClean="0"/>
          </a:p>
          <a:p>
            <a:pPr marL="45720" indent="0">
              <a:buNone/>
            </a:pPr>
            <a:endParaRPr lang="es-MX" dirty="0"/>
          </a:p>
          <a:p>
            <a:r>
              <a:rPr lang="es-MX" dirty="0"/>
              <a:t>Se concluyó que la presencia  de hipoglucemia en recién nacidos se presentó con mayor frecuencia en hijos de madres con diabetes gestacional, predominando en el sexo masculino en recién nacidos a término con peso adecuado para la edad gestacional. Estos  datos muestran  que es la  complicación metabólica más frecuente   y que se presenta independiente  del  peso   al nacimiento</a:t>
            </a:r>
            <a:r>
              <a:rPr lang="es-MX" dirty="0" smtClean="0"/>
              <a:t>.</a:t>
            </a:r>
          </a:p>
          <a:p>
            <a:endParaRPr lang="es-MX" dirty="0" smtClean="0"/>
          </a:p>
          <a:p>
            <a:r>
              <a:rPr lang="es-MX" dirty="0"/>
              <a:t>La hipoglucemia  se presentó en menor  porcentaje en este estudio en un 26.7%, comparado con lo reportado en la literatura mundial, ya que se muestra hasta en un  30%.</a:t>
            </a:r>
          </a:p>
          <a:p>
            <a:endParaRPr lang="es-MX" dirty="0"/>
          </a:p>
          <a:p>
            <a:r>
              <a:rPr lang="es-MX" dirty="0"/>
              <a:t>Se  demuestra  que el hijo de  madre diabética  tiene mayor morbilidad, que  la hipoglucemia   es la más frecuente,  por lo cual debe  ser monitorizada  en las  primeras  24 horas de  vida</a:t>
            </a:r>
          </a:p>
          <a:p>
            <a:endParaRPr lang="es-MX" dirty="0"/>
          </a:p>
          <a:p>
            <a:pPr marL="45720" indent="0">
              <a:buNone/>
            </a:pPr>
            <a:endParaRPr lang="es-MX" dirty="0"/>
          </a:p>
          <a:p>
            <a:endParaRPr lang="es-MX" dirty="0"/>
          </a:p>
          <a:p>
            <a:endParaRPr lang="es-MX" dirty="0"/>
          </a:p>
        </p:txBody>
      </p:sp>
    </p:spTree>
    <p:extLst>
      <p:ext uri="{BB962C8B-B14F-4D97-AF65-F5344CB8AC3E}">
        <p14:creationId xmlns:p14="http://schemas.microsoft.com/office/powerpoint/2010/main" val="3167492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332656"/>
            <a:ext cx="7315200" cy="1154097"/>
          </a:xfrm>
        </p:spPr>
        <p:txBody>
          <a:bodyPr/>
          <a:lstStyle/>
          <a:p>
            <a:pPr algn="ctr"/>
            <a:r>
              <a:rPr lang="es-MX" b="1" dirty="0" smtClean="0"/>
              <a:t>INTRODUCCIÓN</a:t>
            </a:r>
            <a:endParaRPr lang="es-MX" b="1" dirty="0"/>
          </a:p>
        </p:txBody>
      </p:sp>
      <p:sp>
        <p:nvSpPr>
          <p:cNvPr id="3" name="2 Marcador de contenido"/>
          <p:cNvSpPr>
            <a:spLocks noGrp="1"/>
          </p:cNvSpPr>
          <p:nvPr>
            <p:ph idx="1"/>
          </p:nvPr>
        </p:nvSpPr>
        <p:spPr>
          <a:xfrm>
            <a:off x="755576" y="1484785"/>
            <a:ext cx="7474024" cy="4824576"/>
          </a:xfrm>
        </p:spPr>
        <p:txBody>
          <a:bodyPr>
            <a:normAutofit lnSpcReduction="10000"/>
          </a:bodyPr>
          <a:lstStyle/>
          <a:p>
            <a:endParaRPr lang="es-MX" dirty="0"/>
          </a:p>
          <a:p>
            <a:r>
              <a:rPr lang="es-MX" dirty="0"/>
              <a:t>Esta tesis en la primera parte aborda, la temática desde el ángulo de la investigación presentando un amplio panorama de los avances obtenidos hasta la fecha  por  reconocidos  autores, quienes  detallan a  través de  sus  estudios   la  presentación de  hipoglucemia en hijos de madre con diabetes mellitus durante el  embarazo.</a:t>
            </a:r>
          </a:p>
          <a:p>
            <a:endParaRPr lang="es-MX" dirty="0"/>
          </a:p>
          <a:p>
            <a:endParaRPr lang="es-MX" dirty="0"/>
          </a:p>
          <a:p>
            <a:r>
              <a:rPr lang="es-MX" dirty="0"/>
              <a:t>La segunda parte de la tesis comprende el desarrollo metodológico de la  investigación, la aplicación de estadística descriptiva frecuencias y porcentajes, medidas de  tendencia central,  fórmula de prevalencia. Se incluyen los resultados obtenidos como respuesta a los objetivos planteados, discusión y conclusión, se anexan, cuadros y gráficas.</a:t>
            </a:r>
          </a:p>
          <a:p>
            <a:endParaRPr lang="es-MX" dirty="0"/>
          </a:p>
        </p:txBody>
      </p:sp>
    </p:spTree>
    <p:extLst>
      <p:ext uri="{BB962C8B-B14F-4D97-AF65-F5344CB8AC3E}">
        <p14:creationId xmlns:p14="http://schemas.microsoft.com/office/powerpoint/2010/main" val="13826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404664"/>
            <a:ext cx="7315200" cy="1154097"/>
          </a:xfrm>
        </p:spPr>
        <p:txBody>
          <a:bodyPr/>
          <a:lstStyle/>
          <a:p>
            <a:pPr algn="ctr"/>
            <a:r>
              <a:rPr lang="es-MX" b="1" dirty="0" smtClean="0"/>
              <a:t>ANTECEDENTES</a:t>
            </a:r>
            <a:r>
              <a:rPr lang="es-MX" dirty="0" smtClean="0"/>
              <a:t> </a:t>
            </a:r>
            <a:endParaRPr lang="es-MX" dirty="0"/>
          </a:p>
        </p:txBody>
      </p:sp>
      <p:sp>
        <p:nvSpPr>
          <p:cNvPr id="3" name="2 Marcador de contenido"/>
          <p:cNvSpPr>
            <a:spLocks noGrp="1"/>
          </p:cNvSpPr>
          <p:nvPr>
            <p:ph idx="1"/>
          </p:nvPr>
        </p:nvSpPr>
        <p:spPr>
          <a:xfrm>
            <a:off x="914400" y="1772817"/>
            <a:ext cx="7315200" cy="4536544"/>
          </a:xfrm>
        </p:spPr>
        <p:txBody>
          <a:bodyPr>
            <a:normAutofit lnSpcReduction="10000"/>
          </a:bodyPr>
          <a:lstStyle/>
          <a:p>
            <a:r>
              <a:rPr lang="es-MX" dirty="0" smtClean="0"/>
              <a:t>La </a:t>
            </a:r>
            <a:r>
              <a:rPr lang="es-MX" dirty="0"/>
              <a:t>hipoglucemia neonatal se considera  secundaria a los niveles elevados de  glucosa materna que recibe el feto a través de la placenta produciendo hipersecreción de insulina, </a:t>
            </a:r>
          </a:p>
          <a:p>
            <a:endParaRPr lang="es-MX" dirty="0" smtClean="0"/>
          </a:p>
          <a:p>
            <a:r>
              <a:rPr lang="es-MX" dirty="0" smtClean="0"/>
              <a:t>Hipoglucemia </a:t>
            </a:r>
            <a:r>
              <a:rPr lang="es-MX" dirty="0"/>
              <a:t>Neonatal Transitoria:  </a:t>
            </a:r>
            <a:r>
              <a:rPr lang="es-MX" dirty="0" smtClean="0"/>
              <a:t>En </a:t>
            </a:r>
            <a:r>
              <a:rPr lang="es-MX" dirty="0"/>
              <a:t>consecuencia de reserva energética limitada, excesivo consumo periférico, agotamiento precoz de las reservas energéticas y a inmadurez de sistema  hipotálamo </a:t>
            </a:r>
            <a:r>
              <a:rPr lang="es-MX" dirty="0" smtClean="0"/>
              <a:t>hipofisiario</a:t>
            </a:r>
            <a:r>
              <a:rPr lang="es-MX" dirty="0" smtClean="0"/>
              <a:t>.</a:t>
            </a:r>
          </a:p>
          <a:p>
            <a:endParaRPr lang="es-MX" dirty="0" smtClean="0"/>
          </a:p>
          <a:p>
            <a:r>
              <a:rPr lang="es-MX" dirty="0"/>
              <a:t>El consumo neto de glucosa fetal depende en gran medida de la concentración de glucosa sanguínea materna y de gradiente de concentración placentaria, pero por término medio es de aproximadamente 7 g por kg de peso fetal por día (5 (</a:t>
            </a:r>
            <a:r>
              <a:rPr lang="es-MX" dirty="0" err="1"/>
              <a:t>mgkg</a:t>
            </a:r>
            <a:r>
              <a:rPr lang="es-MX" dirty="0"/>
              <a:t>)min), cifra que es casi equivalente a la tasa de producción de glucosa endógena después del nacimiento.</a:t>
            </a:r>
          </a:p>
          <a:p>
            <a:endParaRPr lang="es-MX" dirty="0"/>
          </a:p>
        </p:txBody>
      </p:sp>
    </p:spTree>
    <p:extLst>
      <p:ext uri="{BB962C8B-B14F-4D97-AF65-F5344CB8AC3E}">
        <p14:creationId xmlns:p14="http://schemas.microsoft.com/office/powerpoint/2010/main" val="1218368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476672"/>
            <a:ext cx="7315200" cy="1154097"/>
          </a:xfrm>
        </p:spPr>
        <p:txBody>
          <a:bodyPr/>
          <a:lstStyle/>
          <a:p>
            <a:pPr algn="ctr"/>
            <a:r>
              <a:rPr lang="es-MX" b="1" dirty="0" smtClean="0"/>
              <a:t>JUSTIFICACIÓN </a:t>
            </a:r>
            <a:endParaRPr lang="es-MX" b="1" dirty="0"/>
          </a:p>
        </p:txBody>
      </p:sp>
      <p:sp>
        <p:nvSpPr>
          <p:cNvPr id="3" name="2 Marcador de contenido"/>
          <p:cNvSpPr>
            <a:spLocks noGrp="1"/>
          </p:cNvSpPr>
          <p:nvPr>
            <p:ph idx="1"/>
          </p:nvPr>
        </p:nvSpPr>
        <p:spPr>
          <a:xfrm>
            <a:off x="914400" y="1988841"/>
            <a:ext cx="7315200" cy="4320520"/>
          </a:xfrm>
        </p:spPr>
        <p:txBody>
          <a:bodyPr/>
          <a:lstStyle/>
          <a:p>
            <a:r>
              <a:rPr lang="es-MX" dirty="0"/>
              <a:t>La hipoglucemia oscila entre 30-40 % de los casos,  más común entre la primera  y segunda hora de vida, por lo que se recomienda monitorización  de la glucosa periférica a las 2,4,6,12,24, y 48 horas de vida. </a:t>
            </a:r>
            <a:endParaRPr lang="es-MX" dirty="0" smtClean="0"/>
          </a:p>
          <a:p>
            <a:pPr marL="45720" indent="0">
              <a:buNone/>
            </a:pPr>
            <a:endParaRPr lang="es-MX" dirty="0"/>
          </a:p>
        </p:txBody>
      </p:sp>
    </p:spTree>
    <p:extLst>
      <p:ext uri="{BB962C8B-B14F-4D97-AF65-F5344CB8AC3E}">
        <p14:creationId xmlns:p14="http://schemas.microsoft.com/office/powerpoint/2010/main" val="783452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21892"/>
            <a:ext cx="7315200" cy="1154097"/>
          </a:xfrm>
        </p:spPr>
        <p:txBody>
          <a:bodyPr/>
          <a:lstStyle/>
          <a:p>
            <a:pPr algn="ctr"/>
            <a:r>
              <a:rPr lang="es-MX" b="1" dirty="0" smtClean="0"/>
              <a:t>OBJETIVOS</a:t>
            </a:r>
            <a:endParaRPr lang="es-MX" b="1" dirty="0"/>
          </a:p>
        </p:txBody>
      </p:sp>
      <p:sp>
        <p:nvSpPr>
          <p:cNvPr id="3" name="2 Marcador de contenido"/>
          <p:cNvSpPr>
            <a:spLocks noGrp="1"/>
          </p:cNvSpPr>
          <p:nvPr>
            <p:ph idx="1"/>
          </p:nvPr>
        </p:nvSpPr>
        <p:spPr>
          <a:xfrm>
            <a:off x="914400" y="1412776"/>
            <a:ext cx="7315200" cy="5256584"/>
          </a:xfrm>
        </p:spPr>
        <p:txBody>
          <a:bodyPr>
            <a:normAutofit fontScale="32500" lnSpcReduction="20000"/>
          </a:bodyPr>
          <a:lstStyle/>
          <a:p>
            <a:pPr marL="45720" indent="0">
              <a:buNone/>
            </a:pPr>
            <a:r>
              <a:rPr lang="es-MX" sz="6200" dirty="0" smtClean="0"/>
              <a:t>General</a:t>
            </a:r>
            <a:r>
              <a:rPr lang="es-MX" sz="6200" dirty="0"/>
              <a:t>:</a:t>
            </a:r>
          </a:p>
          <a:p>
            <a:r>
              <a:rPr lang="es-MX" sz="6200" dirty="0"/>
              <a:t>Determinar  la prevalencia de  hipoglucemia neonatal  en  neonatos hijos de madre con diabetes  mellitus en el embarazo  con control   prenatal de enero del 2011 a  julio  del 2013  en el Hospital de Alta  Especialidad de Veracruz. </a:t>
            </a:r>
          </a:p>
          <a:p>
            <a:pPr marL="45720" indent="0">
              <a:buNone/>
            </a:pPr>
            <a:endParaRPr lang="es-MX" sz="6200" dirty="0"/>
          </a:p>
          <a:p>
            <a:pPr marL="45720" indent="0">
              <a:buNone/>
            </a:pPr>
            <a:r>
              <a:rPr lang="es-MX" sz="6200" dirty="0" smtClean="0"/>
              <a:t> </a:t>
            </a:r>
            <a:r>
              <a:rPr lang="es-MX" sz="6200" dirty="0"/>
              <a:t>Específicos:</a:t>
            </a:r>
          </a:p>
          <a:p>
            <a:r>
              <a:rPr lang="es-MX" sz="6200" dirty="0"/>
              <a:t>Identificar las cifras de glucosa al nacimiento y en las primeras 24 </a:t>
            </a:r>
            <a:r>
              <a:rPr lang="es-MX" sz="6200" dirty="0" err="1"/>
              <a:t>hrs</a:t>
            </a:r>
            <a:r>
              <a:rPr lang="es-MX" sz="6200" dirty="0"/>
              <a:t> de vida, en los recién nacidos productos de embarazadas con diabetes mellitus con control prenatal  de enero del 2011 a  julio del 2013  en un hospital de tercer nivel.</a:t>
            </a:r>
          </a:p>
          <a:p>
            <a:r>
              <a:rPr lang="es-MX" sz="6200" dirty="0"/>
              <a:t>Establecer  las  manifestaciones clínicas de hipoglucemia en  neonatos hijos de madre con diabetes  mellitus en el embarazo  con control   prenatal durante las primeras 24 horas   de nacimiento en el período de enero  2011 a julio  2013 en un hospital de tercer nivel.</a:t>
            </a:r>
          </a:p>
          <a:p>
            <a:endParaRPr lang="es-MX" dirty="0"/>
          </a:p>
          <a:p>
            <a:endParaRPr lang="es-MX" dirty="0"/>
          </a:p>
        </p:txBody>
      </p:sp>
    </p:spTree>
    <p:extLst>
      <p:ext uri="{BB962C8B-B14F-4D97-AF65-F5344CB8AC3E}">
        <p14:creationId xmlns:p14="http://schemas.microsoft.com/office/powerpoint/2010/main" val="32541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14400" y="980729"/>
            <a:ext cx="7315200" cy="5328632"/>
          </a:xfrm>
        </p:spPr>
        <p:txBody>
          <a:bodyPr>
            <a:normAutofit/>
          </a:bodyPr>
          <a:lstStyle/>
          <a:p>
            <a:r>
              <a:rPr lang="es-MX" dirty="0"/>
              <a:t>Determinar la relación del grado de hipoglucemia con la edad gestacional del neonato hijo de madre con diabetes mellitus en el embarazo con control prenatal de enero del 2011 a julio del 2013 en un hospital de tercer nivel</a:t>
            </a:r>
            <a:r>
              <a:rPr lang="es-MX" dirty="0" smtClean="0"/>
              <a:t>.</a:t>
            </a:r>
          </a:p>
          <a:p>
            <a:endParaRPr lang="es-MX" dirty="0"/>
          </a:p>
          <a:p>
            <a:r>
              <a:rPr lang="es-MX" dirty="0"/>
              <a:t>Evaluar el grado de hipoglucemia en relación al peso  al  nacimiento del neonato hijo de madre con diabetes mellitus en </a:t>
            </a:r>
            <a:r>
              <a:rPr lang="es-MX"/>
              <a:t>el </a:t>
            </a:r>
            <a:r>
              <a:rPr lang="es-MX" smtClean="0"/>
              <a:t>embarazo.</a:t>
            </a:r>
          </a:p>
          <a:p>
            <a:pPr marL="45720" indent="0">
              <a:buNone/>
            </a:pPr>
            <a:endParaRPr lang="es-MX" dirty="0"/>
          </a:p>
          <a:p>
            <a:r>
              <a:rPr lang="es-MX" dirty="0"/>
              <a:t>Identificar la frecuencia  de presentación según el sexo en hijos de madre con diabetes mellitus  durante  el embarazo  con control prenatal de enero del  2011 a   julio del  2013 en un hospital de  tercer  nivel. </a:t>
            </a:r>
          </a:p>
          <a:p>
            <a:endParaRPr lang="es-MX" dirty="0"/>
          </a:p>
          <a:p>
            <a:endParaRPr lang="es-MX" dirty="0"/>
          </a:p>
        </p:txBody>
      </p:sp>
    </p:spTree>
    <p:extLst>
      <p:ext uri="{BB962C8B-B14F-4D97-AF65-F5344CB8AC3E}">
        <p14:creationId xmlns:p14="http://schemas.microsoft.com/office/powerpoint/2010/main" val="1841807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0"/>
            <a:ext cx="7315200" cy="1154097"/>
          </a:xfrm>
        </p:spPr>
        <p:txBody>
          <a:bodyPr/>
          <a:lstStyle/>
          <a:p>
            <a:pPr algn="ctr"/>
            <a:r>
              <a:rPr lang="es-MX" b="1" dirty="0" smtClean="0"/>
              <a:t>METODOLOGÍA</a:t>
            </a:r>
            <a:endParaRPr lang="es-MX" b="1" dirty="0"/>
          </a:p>
        </p:txBody>
      </p:sp>
      <p:sp>
        <p:nvSpPr>
          <p:cNvPr id="3" name="2 Marcador de contenido"/>
          <p:cNvSpPr>
            <a:spLocks noGrp="1"/>
          </p:cNvSpPr>
          <p:nvPr>
            <p:ph idx="1"/>
          </p:nvPr>
        </p:nvSpPr>
        <p:spPr>
          <a:xfrm>
            <a:off x="611560" y="1340768"/>
            <a:ext cx="7618040" cy="5256583"/>
          </a:xfrm>
        </p:spPr>
        <p:txBody>
          <a:bodyPr>
            <a:normAutofit lnSpcReduction="10000"/>
          </a:bodyPr>
          <a:lstStyle/>
          <a:p>
            <a:pPr marL="45720" indent="0">
              <a:buNone/>
            </a:pPr>
            <a:r>
              <a:rPr lang="es-MX" dirty="0" smtClean="0"/>
              <a:t>El </a:t>
            </a:r>
            <a:r>
              <a:rPr lang="es-MX" dirty="0"/>
              <a:t>estudio se realizó dentro de las instalaciones del Hospital  de Alta Especialidad de Veracruz “Virgilio Uribe”, en el área  de neonatología, es  descriptivo observacional, transversal, retrospectivo  de recién nacidos  del hospital de Alta Especialidad de  Veracruz  de  enero  2011 a   julio 2013</a:t>
            </a:r>
          </a:p>
          <a:p>
            <a:pPr marL="45720" indent="0">
              <a:buNone/>
            </a:pPr>
            <a:endParaRPr lang="es-MX" dirty="0" smtClean="0"/>
          </a:p>
          <a:p>
            <a:pPr marL="45720" indent="0">
              <a:buNone/>
            </a:pPr>
            <a:r>
              <a:rPr lang="es-MX" dirty="0" smtClean="0"/>
              <a:t>Participantes:</a:t>
            </a:r>
          </a:p>
          <a:p>
            <a:pPr marL="45720" indent="0">
              <a:buNone/>
            </a:pPr>
            <a:r>
              <a:rPr lang="es-MX" dirty="0" smtClean="0"/>
              <a:t> </a:t>
            </a:r>
            <a:endParaRPr lang="es-MX" dirty="0"/>
          </a:p>
          <a:p>
            <a:r>
              <a:rPr lang="es-MX" dirty="0"/>
              <a:t>Se tomaron en cuenta para este estudio todos los recién  nacidos hijos de madres con  diabetes mellitus durante el embarazo con diagnóstico de  hipoglucemia neonatal</a:t>
            </a:r>
            <a:r>
              <a:rPr lang="es-MX" dirty="0" smtClean="0"/>
              <a:t>.</a:t>
            </a:r>
          </a:p>
          <a:p>
            <a:endParaRPr lang="es-MX" dirty="0"/>
          </a:p>
          <a:p>
            <a:pPr marL="45720" indent="0">
              <a:buNone/>
            </a:pPr>
            <a:r>
              <a:rPr lang="es-MX" dirty="0"/>
              <a:t>Materia e instrumento:</a:t>
            </a:r>
          </a:p>
          <a:p>
            <a:r>
              <a:rPr lang="es-MX" dirty="0"/>
              <a:t>En este estudio se utilizaron expedientes clínicos de pacientes del Hospital de Alta Especialidad de Veracruz,  del área  de  neonatología.</a:t>
            </a:r>
          </a:p>
          <a:p>
            <a:endParaRPr lang="es-MX" dirty="0"/>
          </a:p>
          <a:p>
            <a:endParaRPr lang="es-MX" dirty="0"/>
          </a:p>
          <a:p>
            <a:endParaRPr lang="es-MX" dirty="0"/>
          </a:p>
        </p:txBody>
      </p:sp>
    </p:spTree>
    <p:extLst>
      <p:ext uri="{BB962C8B-B14F-4D97-AF65-F5344CB8AC3E}">
        <p14:creationId xmlns:p14="http://schemas.microsoft.com/office/powerpoint/2010/main" val="2866105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0"/>
            <a:ext cx="7315200" cy="1154097"/>
          </a:xfrm>
        </p:spPr>
        <p:txBody>
          <a:bodyPr/>
          <a:lstStyle/>
          <a:p>
            <a:pPr algn="ctr"/>
            <a:r>
              <a:rPr lang="es-MX" b="1" dirty="0" smtClean="0"/>
              <a:t>RESULTADOS</a:t>
            </a:r>
            <a:endParaRPr lang="es-MX" b="1" dirty="0"/>
          </a:p>
        </p:txBody>
      </p:sp>
      <p:sp>
        <p:nvSpPr>
          <p:cNvPr id="3" name="2 Marcador de contenido"/>
          <p:cNvSpPr>
            <a:spLocks noGrp="1"/>
          </p:cNvSpPr>
          <p:nvPr>
            <p:ph idx="1"/>
          </p:nvPr>
        </p:nvSpPr>
        <p:spPr>
          <a:xfrm>
            <a:off x="914400" y="1124744"/>
            <a:ext cx="7315200" cy="5733255"/>
          </a:xfrm>
        </p:spPr>
        <p:txBody>
          <a:bodyPr>
            <a:normAutofit fontScale="32500" lnSpcReduction="20000"/>
          </a:bodyPr>
          <a:lstStyle/>
          <a:p>
            <a:pPr marL="45720" indent="0">
              <a:buNone/>
            </a:pPr>
            <a:r>
              <a:rPr lang="es-MX" sz="6200" dirty="0" smtClean="0"/>
              <a:t>Características </a:t>
            </a:r>
            <a:r>
              <a:rPr lang="es-MX" sz="6200" dirty="0"/>
              <a:t>generales de la población</a:t>
            </a:r>
            <a:r>
              <a:rPr lang="es-MX" sz="6200" dirty="0" smtClean="0"/>
              <a:t>:</a:t>
            </a:r>
          </a:p>
          <a:p>
            <a:pPr marL="45720" indent="0">
              <a:buNone/>
            </a:pPr>
            <a:endParaRPr lang="es-MX" sz="6200" dirty="0"/>
          </a:p>
          <a:p>
            <a:r>
              <a:rPr lang="es-MX" sz="6200" dirty="0"/>
              <a:t>El estudio se realizó en el Hospital de Alta Especialidad de Veracruz, en el área de neonatología se  incluyó un total de 57  pacientes  embarazadas con diabetes mellitus con control  prenatal, se excluyó 1 (óbito),  35 con diagnóstico de diabetes mellitus tipo  2 ,1 con diabetes mellitus  tipo 1   y   20  con diabetes mellitus   gestacional</a:t>
            </a:r>
            <a:r>
              <a:rPr lang="es-MX" sz="6200" dirty="0" smtClean="0"/>
              <a:t>.</a:t>
            </a:r>
          </a:p>
          <a:p>
            <a:endParaRPr lang="es-MX" sz="6200" dirty="0" smtClean="0"/>
          </a:p>
          <a:p>
            <a:r>
              <a:rPr lang="es-MX" sz="6200" dirty="0" smtClean="0"/>
              <a:t>Se </a:t>
            </a:r>
            <a:r>
              <a:rPr lang="es-MX" sz="6200" dirty="0"/>
              <a:t>estudiaron a 56 neonatos, 49 de término, 7  pretérmino, 18  femeninos y 38 masculinos. Con relación al peso  8  con peso grande para la edad  gestacional,  46  con peso  normal   y  2  peso  bajo para la edad  gestacional.</a:t>
            </a:r>
          </a:p>
          <a:p>
            <a:endParaRPr lang="es-MX" sz="6200" dirty="0"/>
          </a:p>
          <a:p>
            <a:r>
              <a:rPr lang="es-MX" sz="6200" dirty="0"/>
              <a:t>De  56 neonatos, 15 (26.7%) presentaron hipoglucemia, peso  3(20 %)   productos  con peso grande  para  edad gestacional  4200+-150 gr., 12(80%) en peso adecuado para edad gestacional. Género 9 (60%) masculinos  y 6(40%)  femenino. </a:t>
            </a:r>
          </a:p>
          <a:p>
            <a:endParaRPr lang="es-MX" sz="6200" dirty="0" smtClean="0"/>
          </a:p>
          <a:p>
            <a:endParaRPr lang="es-MX" sz="6200" dirty="0"/>
          </a:p>
        </p:txBody>
      </p:sp>
    </p:spTree>
    <p:extLst>
      <p:ext uri="{BB962C8B-B14F-4D97-AF65-F5344CB8AC3E}">
        <p14:creationId xmlns:p14="http://schemas.microsoft.com/office/powerpoint/2010/main" val="9386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14400" y="764705"/>
            <a:ext cx="7315200" cy="5544656"/>
          </a:xfrm>
        </p:spPr>
        <p:txBody>
          <a:bodyPr>
            <a:normAutofit/>
          </a:bodyPr>
          <a:lstStyle/>
          <a:p>
            <a:r>
              <a:rPr lang="es-MX" dirty="0"/>
              <a:t>Presencia de hipoglucemia  en   7(46.66%) hijos de madres con diabetes  mellitus pregestacional   y en   8(53.33%) hijos de madres con diabetes  mellitus  gestacional; 4(26.6%) no presentaron manifestaciones clínicas, la dificultad  respiratoria 6(40%), período convulsivo 1 neonato (16.6%),3 (20%) hipoactividad  y  2 (13.33%)  cianosis</a:t>
            </a:r>
            <a:r>
              <a:rPr lang="es-MX" dirty="0" smtClean="0"/>
              <a:t>.</a:t>
            </a:r>
          </a:p>
          <a:p>
            <a:endParaRPr lang="es-MX" dirty="0" smtClean="0"/>
          </a:p>
          <a:p>
            <a:pPr marL="45720" indent="0">
              <a:buNone/>
            </a:pPr>
            <a:endParaRPr lang="es-MX" dirty="0"/>
          </a:p>
          <a:p>
            <a:r>
              <a:rPr lang="es-MX" dirty="0"/>
              <a:t>De los  15 neonatos que presentaron hipoglucemia, 13(86.66%) son de  término  y 2 (13.33%) pretérmino, 15  neonatos   hipoglucemia (26.67%) con el resultado de la  glucemia menor de  47 mg/dl, el resto se mantuvo asintomático. La  hipoglucemia se detectó en las primeras  24 horas de vida, se presentó un caso de hipoglucemia en hijo de  madre con diabetes mellitus  tipo 1.</a:t>
            </a:r>
          </a:p>
          <a:p>
            <a:endParaRPr lang="es-MX" dirty="0"/>
          </a:p>
        </p:txBody>
      </p:sp>
    </p:spTree>
    <p:extLst>
      <p:ext uri="{BB962C8B-B14F-4D97-AF65-F5344CB8AC3E}">
        <p14:creationId xmlns:p14="http://schemas.microsoft.com/office/powerpoint/2010/main" val="16663839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a">
  <a:themeElements>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513</TotalTime>
  <Words>1041</Words>
  <Application>Microsoft Office PowerPoint</Application>
  <PresentationFormat>Presentación en pantalla (4:3)</PresentationFormat>
  <Paragraphs>60</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Perspectiva</vt:lpstr>
      <vt:lpstr>                             </vt:lpstr>
      <vt:lpstr>INTRODUCCIÓN</vt:lpstr>
      <vt:lpstr>ANTECEDENTES </vt:lpstr>
      <vt:lpstr>JUSTIFICACIÓN </vt:lpstr>
      <vt:lpstr>OBJETIVOS</vt:lpstr>
      <vt:lpstr>Presentación de PowerPoint</vt:lpstr>
      <vt:lpstr>METODOLOGÍA</vt:lpstr>
      <vt:lpstr>RESULTADOS</vt:lpstr>
      <vt:lpstr>Presentación de PowerPoint</vt:lpstr>
      <vt:lpstr>CONCLUSIÓN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VANE</dc:creator>
  <cp:lastModifiedBy>VANE</cp:lastModifiedBy>
  <cp:revision>14</cp:revision>
  <dcterms:created xsi:type="dcterms:W3CDTF">2014-01-12T03:01:26Z</dcterms:created>
  <dcterms:modified xsi:type="dcterms:W3CDTF">2014-01-22T00:45:39Z</dcterms:modified>
</cp:coreProperties>
</file>