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6" r:id="rId9"/>
    <p:sldId id="262" r:id="rId10"/>
    <p:sldId id="263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3BAAA24-41CE-49A2-919C-E0A11CC42DBC}" type="datetimeFigureOut">
              <a:rPr lang="es-ES" smtClean="0"/>
              <a:t>30/01/2014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F35495-679E-456D-89DE-0C6F194359BB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990656" cy="4536504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/>
              <a:t/>
            </a:r>
            <a:br>
              <a:rPr lang="es-MX" sz="2200" b="1" dirty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/>
              <a:t/>
            </a:r>
            <a:br>
              <a:rPr lang="es-MX" sz="2200" b="1" dirty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/>
              <a:t/>
            </a:r>
            <a:br>
              <a:rPr lang="es-MX" sz="2200" b="1" dirty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/>
              <a:t/>
            </a:r>
            <a:br>
              <a:rPr lang="es-MX" sz="2200" b="1" dirty="0"/>
            </a:br>
            <a:r>
              <a:rPr lang="es-MX" sz="2200" b="1" dirty="0" smtClean="0"/>
              <a:t/>
            </a:r>
            <a:br>
              <a:rPr lang="es-MX" sz="2200" b="1" dirty="0" smtClean="0"/>
            </a:br>
            <a:r>
              <a:rPr lang="es-MX" sz="2200" b="1" dirty="0" smtClean="0"/>
              <a:t>“</a:t>
            </a:r>
            <a:r>
              <a:rPr lang="es-MX" sz="2200" b="1" dirty="0" smtClean="0"/>
              <a:t>EFICACIA </a:t>
            </a:r>
            <a:r>
              <a:rPr lang="es-MX" sz="2200" b="1" dirty="0"/>
              <a:t>DE DEXAMETASONA MÁS ONDANSETRÓN VS ONDANSETRÓN EN LA PREVENCIÓN DE NÁUSEAS Y VÓMITO POSTOPERATORIO EN PACIENTES SOMETIDOS A COLECISTECTOMÍA </a:t>
            </a:r>
            <a:r>
              <a:rPr lang="es-MX" sz="2200" b="1" dirty="0" smtClean="0"/>
              <a:t>ABIERTA”</a:t>
            </a:r>
            <a:r>
              <a:rPr lang="es-MX" sz="2200" dirty="0" smtClean="0"/>
              <a:t/>
            </a:r>
            <a:br>
              <a:rPr lang="es-MX" sz="2200" dirty="0" smtClean="0"/>
            </a:br>
            <a:r>
              <a:rPr lang="es-ES" sz="2700" dirty="0"/>
              <a:t/>
            </a:r>
            <a:br>
              <a:rPr lang="es-ES" sz="2700" dirty="0"/>
            </a:br>
            <a:r>
              <a:rPr lang="es-ES" sz="2000" dirty="0" smtClean="0"/>
              <a:t>INSTITUTO MEXICANO DEL SEGURO SOCIAL </a:t>
            </a:r>
            <a:r>
              <a:rPr lang="es-MX" sz="2200" b="1" dirty="0"/>
              <a:t> </a:t>
            </a:r>
            <a:r>
              <a:rPr lang="es-ES" sz="2200" dirty="0"/>
              <a:t/>
            </a:r>
            <a:br>
              <a:rPr lang="es-ES" sz="2200" dirty="0"/>
            </a:br>
            <a:r>
              <a:rPr lang="es-ES" sz="2200" dirty="0"/>
              <a:t/>
            </a:r>
            <a:br>
              <a:rPr lang="es-ES" sz="2200" dirty="0"/>
            </a:br>
            <a:r>
              <a:rPr lang="es-MX" sz="2200" b="1" dirty="0"/>
              <a:t>ESPECIALIDAD DE </a:t>
            </a:r>
            <a:r>
              <a:rPr lang="es-MX" sz="2200" b="1" dirty="0" smtClean="0"/>
              <a:t>ANESTESIOLOGÍA</a:t>
            </a:r>
            <a:br>
              <a:rPr lang="es-MX" sz="2200" b="1" dirty="0" smtClean="0"/>
            </a:br>
            <a:r>
              <a:rPr lang="es-MX" sz="2200" b="1" dirty="0"/>
              <a:t/>
            </a:r>
            <a:br>
              <a:rPr lang="es-MX" sz="2200" b="1" dirty="0"/>
            </a:br>
            <a:r>
              <a:rPr lang="es-ES" sz="2000" dirty="0" smtClean="0">
                <a:solidFill>
                  <a:schemeClr val="tx1"/>
                </a:solidFill>
              </a:rPr>
              <a:t>ASESOR: Dr. ESTEBAN CASTRO CAYETANO.</a:t>
            </a:r>
            <a:br>
              <a:rPr lang="es-ES" sz="2000" dirty="0" smtClean="0">
                <a:solidFill>
                  <a:schemeClr val="tx1"/>
                </a:solidFill>
              </a:rPr>
            </a:br>
            <a:endParaRPr lang="es-ES" sz="2200" dirty="0"/>
          </a:p>
        </p:txBody>
      </p:sp>
      <p:sp>
        <p:nvSpPr>
          <p:cNvPr id="5" name="4 Rectángulo"/>
          <p:cNvSpPr/>
          <p:nvPr/>
        </p:nvSpPr>
        <p:spPr>
          <a:xfrm>
            <a:off x="1763688" y="5589240"/>
            <a:ext cx="7128792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000" b="1" dirty="0" smtClean="0">
                <a:solidFill>
                  <a:schemeClr val="tx1"/>
                </a:solidFill>
              </a:rPr>
              <a:t>PRESENTA: Dra. ALMA ANAHÍ FLORES GÓMEZ.</a:t>
            </a:r>
          </a:p>
          <a:p>
            <a:pPr algn="r"/>
            <a:r>
              <a:rPr lang="es-ES" sz="2000" b="1" dirty="0" smtClean="0">
                <a:solidFill>
                  <a:schemeClr val="tx1"/>
                </a:solidFill>
              </a:rPr>
              <a:t>Residente de Tercer Año de Anestesiología.</a:t>
            </a:r>
            <a:endParaRPr lang="es-E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17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b="1" dirty="0" smtClean="0"/>
          </a:p>
          <a:p>
            <a:pPr marL="0" indent="0" algn="ctr">
              <a:buNone/>
            </a:pPr>
            <a:r>
              <a:rPr lang="es-MX" b="1" dirty="0" smtClean="0"/>
              <a:t>L</a:t>
            </a:r>
            <a:r>
              <a:rPr lang="es-ES" dirty="0" smtClean="0"/>
              <a:t>a administración de dexametasona combinada con ondansetròn es eficaz para la prevención de náusea y vómito postoperatorio.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881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s-MX" sz="2400" dirty="0" smtClean="0"/>
          </a:p>
          <a:p>
            <a:pPr marL="0" indent="0" algn="ctr">
              <a:buNone/>
            </a:pPr>
            <a:r>
              <a:rPr lang="es-MX" sz="2400" dirty="0" smtClean="0"/>
              <a:t>La </a:t>
            </a:r>
            <a:r>
              <a:rPr lang="es-MX" sz="2400" dirty="0"/>
              <a:t>presentación de </a:t>
            </a:r>
            <a:r>
              <a:rPr lang="es-MX" sz="2400" dirty="0" smtClean="0"/>
              <a:t>náusea </a:t>
            </a:r>
            <a:r>
              <a:rPr lang="es-MX" sz="2400" dirty="0"/>
              <a:t>y vómito postoperatorios (NVPO) son de los efectos colaterales más comunes en el período postoperatorio, presentándose entre el 30 y 80% de los pacientes. </a:t>
            </a:r>
            <a:endParaRPr lang="es-MX" sz="2400" dirty="0" smtClean="0"/>
          </a:p>
          <a:p>
            <a:pPr marL="0" indent="0" algn="ctr">
              <a:buNone/>
            </a:pPr>
            <a:endParaRPr lang="es-MX" sz="2400" dirty="0"/>
          </a:p>
          <a:p>
            <a:pPr marL="0" indent="0" algn="ctr">
              <a:buNone/>
            </a:pPr>
            <a:r>
              <a:rPr lang="es-MX" sz="2400" dirty="0" smtClean="0"/>
              <a:t>La </a:t>
            </a:r>
            <a:r>
              <a:rPr lang="es-MX" sz="2400" dirty="0"/>
              <a:t>asociación de ondansetrón y dexametasona ha demostrado ser eficaz para la prevención de NVPO.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3668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400" dirty="0" smtClean="0"/>
          </a:p>
          <a:p>
            <a:r>
              <a:rPr lang="es-ES" sz="2400" dirty="0" smtClean="0"/>
              <a:t>Dentro </a:t>
            </a:r>
            <a:r>
              <a:rPr lang="es-ES" sz="2400" dirty="0"/>
              <a:t>de las patologías abdominales quirúrgicas más comunes se encuentran las de vesícula y vías biliares, siendo la colecistectomía </a:t>
            </a:r>
            <a:r>
              <a:rPr lang="es-ES" sz="2400" dirty="0" smtClean="0"/>
              <a:t>el procedimiento </a:t>
            </a:r>
            <a:r>
              <a:rPr lang="es-ES" sz="2400" dirty="0"/>
              <a:t>más frecuentemente efectuada en cirugía </a:t>
            </a:r>
            <a:r>
              <a:rPr lang="es-ES" sz="2400" dirty="0" smtClean="0"/>
              <a:t>de la vía biliar.</a:t>
            </a:r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 smtClean="0"/>
              <a:t>La </a:t>
            </a:r>
            <a:r>
              <a:rPr lang="es-ES" sz="2400" dirty="0"/>
              <a:t>elección de anestesia general para la realización de </a:t>
            </a:r>
            <a:r>
              <a:rPr lang="es-ES" sz="2400" dirty="0" smtClean="0"/>
              <a:t>dicho procedimiento, es un factor predisponente para la aparición de NVPO (halogenado </a:t>
            </a:r>
            <a:r>
              <a:rPr lang="es-ES" sz="2400" dirty="0"/>
              <a:t>y </a:t>
            </a:r>
            <a:r>
              <a:rPr lang="es-ES" sz="2400" dirty="0" smtClean="0"/>
              <a:t>opioides).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9220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Planteamiento del problema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NVPO constituyen </a:t>
            </a:r>
            <a:r>
              <a:rPr lang="es-MX" sz="2400" dirty="0"/>
              <a:t>uno de los efectos adversos más frecuentes de este </a:t>
            </a:r>
            <a:r>
              <a:rPr lang="es-MX" sz="2400" dirty="0" smtClean="0"/>
              <a:t>período.</a:t>
            </a:r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Pudiendo </a:t>
            </a:r>
            <a:r>
              <a:rPr lang="es-MX" sz="2400" dirty="0"/>
              <a:t>resultar en complicaciones quirúrgicas y prolongar la estadía en la Unidad de Recuperación Anestésica. </a:t>
            </a:r>
            <a:endParaRPr lang="es-MX" sz="2400" dirty="0" smtClean="0"/>
          </a:p>
          <a:p>
            <a:pPr marL="0" indent="0">
              <a:buNone/>
            </a:pPr>
            <a:endParaRPr lang="es-MX" sz="2400" dirty="0" smtClean="0"/>
          </a:p>
          <a:p>
            <a:r>
              <a:rPr lang="es-MX" sz="2400" dirty="0" smtClean="0"/>
              <a:t>Existen </a:t>
            </a:r>
            <a:r>
              <a:rPr lang="es-MX" sz="2400" dirty="0"/>
              <a:t>antieméticos muy efectivos sin embargo sus costos son elevados </a:t>
            </a:r>
            <a:r>
              <a:rPr lang="es-MX" sz="2400" dirty="0" smtClean="0"/>
              <a:t>o no se encuentran </a:t>
            </a:r>
            <a:r>
              <a:rPr lang="es-MX" sz="2400" dirty="0"/>
              <a:t>en el cuadro básico de nuestra institución, por lo que debemos de buscar diferentes alternativas.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462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Hipótesis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dirty="0" smtClean="0"/>
              <a:t>¿Existe </a:t>
            </a:r>
            <a:r>
              <a:rPr lang="es-MX" dirty="0"/>
              <a:t>diferencia en </a:t>
            </a:r>
            <a:r>
              <a:rPr lang="es-MX" dirty="0" smtClean="0"/>
              <a:t>la </a:t>
            </a:r>
            <a:r>
              <a:rPr lang="es-MX" dirty="0"/>
              <a:t>administración de Dexametasona más </a:t>
            </a:r>
            <a:r>
              <a:rPr lang="es-MX" dirty="0" smtClean="0"/>
              <a:t>Ondansetrón Vs Ondansetrón </a:t>
            </a:r>
            <a:r>
              <a:rPr lang="es-MX" dirty="0"/>
              <a:t>en la prevención de náuseas y vómito postoperatorios en pacientes sometidos a colecistectomía abierta</a:t>
            </a:r>
            <a:r>
              <a:rPr lang="es-MX" dirty="0" smtClean="0"/>
              <a:t>?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510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 smtClean="0"/>
              <a:t>Variables de estudio: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Náusea</a:t>
            </a:r>
          </a:p>
          <a:p>
            <a:r>
              <a:rPr lang="es-ES" dirty="0" smtClean="0"/>
              <a:t>Vómito</a:t>
            </a:r>
          </a:p>
          <a:p>
            <a:r>
              <a:rPr lang="es-ES" dirty="0" smtClean="0"/>
              <a:t>Presión arterial sistólica (PAS)</a:t>
            </a:r>
          </a:p>
          <a:p>
            <a:r>
              <a:rPr lang="es-ES" dirty="0" smtClean="0"/>
              <a:t>Presión arterial diastólica (PAD)</a:t>
            </a:r>
          </a:p>
          <a:p>
            <a:r>
              <a:rPr lang="es-ES" dirty="0" smtClean="0"/>
              <a:t>Presión arterial media (PAM)</a:t>
            </a:r>
          </a:p>
          <a:p>
            <a:r>
              <a:rPr lang="es-ES" dirty="0" smtClean="0"/>
              <a:t>Frecuencia cardiaca</a:t>
            </a:r>
          </a:p>
          <a:p>
            <a:r>
              <a:rPr lang="es-ES" dirty="0" smtClean="0"/>
              <a:t>Edad</a:t>
            </a:r>
          </a:p>
          <a:p>
            <a:r>
              <a:rPr lang="es-ES" dirty="0" smtClean="0"/>
              <a:t>Sexo</a:t>
            </a:r>
          </a:p>
          <a:p>
            <a:pPr marL="0" indent="0">
              <a:buNone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583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Metodología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Población de estudio:</a:t>
            </a:r>
          </a:p>
          <a:p>
            <a:pPr marL="0" indent="0">
              <a:buNone/>
            </a:pPr>
            <a:endParaRPr lang="es-E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600" dirty="0" smtClean="0">
                <a:effectLst/>
              </a:rPr>
              <a:t>Tamaño de la muestra: 40 pacientes.</a:t>
            </a:r>
            <a:endParaRPr lang="es-E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600" dirty="0" smtClean="0">
                <a:effectLst/>
              </a:rPr>
              <a:t>Pacientes con patología de vesícula biliar programados o de urgencia para colecistectomía.</a:t>
            </a:r>
            <a:endParaRPr lang="es-E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600" dirty="0" smtClean="0">
                <a:effectLst/>
              </a:rPr>
              <a:t>Pacientes en estado físico ASA I, II y III.</a:t>
            </a:r>
            <a:endParaRPr lang="es-E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600" dirty="0" smtClean="0">
                <a:effectLst/>
              </a:rPr>
              <a:t>Pacientes con rango de edad entre los 20 y 55 años.</a:t>
            </a:r>
            <a:endParaRPr lang="es-E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s-MX" sz="2600" dirty="0" smtClean="0">
                <a:effectLst/>
              </a:rPr>
              <a:t>Pacientes que acepten bajo consentimiento informado.</a:t>
            </a:r>
            <a:endParaRPr lang="es-ES" sz="2600" dirty="0" smtClean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4874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Metodología</a:t>
            </a:r>
            <a:br>
              <a:rPr lang="es-ES" sz="3200" dirty="0" smtClean="0"/>
            </a:br>
            <a:r>
              <a:rPr lang="es-ES" sz="3200" dirty="0" smtClean="0"/>
              <a:t>Diseño del estudio</a:t>
            </a:r>
            <a:endParaRPr lang="es-ES" sz="3200" dirty="0"/>
          </a:p>
        </p:txBody>
      </p:sp>
      <p:sp>
        <p:nvSpPr>
          <p:cNvPr id="4" name="3 Rectángulo"/>
          <p:cNvSpPr/>
          <p:nvPr/>
        </p:nvSpPr>
        <p:spPr>
          <a:xfrm>
            <a:off x="2896313" y="1484784"/>
            <a:ext cx="3528392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</a:rPr>
              <a:t>ENSAYO CLINICO ALEATORIZADO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545552" y="2137226"/>
            <a:ext cx="1656184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20 PACIENTES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976156" y="2137226"/>
            <a:ext cx="1656184" cy="57606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20 PACIENTES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2939719"/>
            <a:ext cx="3744416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GRUPO A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DEXAMETASONA/ONDANSETRON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730730" y="2933060"/>
            <a:ext cx="2952328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GRUPO B </a:t>
            </a:r>
          </a:p>
          <a:p>
            <a:pPr algn="ctr"/>
            <a:r>
              <a:rPr lang="es-ES" dirty="0" smtClean="0">
                <a:solidFill>
                  <a:schemeClr val="tx1"/>
                </a:solidFill>
              </a:rPr>
              <a:t>ONDANSETRON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765386" y="4110461"/>
            <a:ext cx="3737876" cy="15121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4mg IV de Dexametasona posterior a inducción anestésica.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4mg IV de Ondansetrón 20 </a:t>
            </a:r>
            <a:r>
              <a:rPr lang="es-MX" dirty="0" err="1" smtClean="0">
                <a:solidFill>
                  <a:schemeClr val="tx1"/>
                </a:solidFill>
              </a:rPr>
              <a:t>mins</a:t>
            </a:r>
            <a:r>
              <a:rPr lang="es-MX" dirty="0" smtClean="0">
                <a:solidFill>
                  <a:schemeClr val="tx1"/>
                </a:solidFill>
              </a:rPr>
              <a:t> antes de concluir la cirugía.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673797" y="4326485"/>
            <a:ext cx="3168352" cy="10801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smtClean="0">
                <a:solidFill>
                  <a:schemeClr val="tx1"/>
                </a:solidFill>
              </a:rPr>
              <a:t>4mg IV de Ondansetrón 20 </a:t>
            </a:r>
            <a:r>
              <a:rPr lang="es-MX" dirty="0" err="1" smtClean="0">
                <a:solidFill>
                  <a:schemeClr val="tx1"/>
                </a:solidFill>
              </a:rPr>
              <a:t>mins</a:t>
            </a:r>
            <a:r>
              <a:rPr lang="es-MX" dirty="0" smtClean="0">
                <a:solidFill>
                  <a:schemeClr val="tx1"/>
                </a:solidFill>
              </a:rPr>
              <a:t> antes de concluir la cirugía.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618100" y="5733256"/>
            <a:ext cx="7770324" cy="86409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Náuseas y vómito fueron considerados como postoperatorios hasta 6 horas después de concluido el procedimiento anestésico.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15" name="14 Flecha doblada hacia arriba"/>
          <p:cNvSpPr/>
          <p:nvPr/>
        </p:nvSpPr>
        <p:spPr>
          <a:xfrm rot="10800000">
            <a:off x="2323513" y="1550189"/>
            <a:ext cx="520558" cy="648072"/>
          </a:xfrm>
          <a:prstGeom prst="bentUp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oblada hacia arriba"/>
          <p:cNvSpPr/>
          <p:nvPr/>
        </p:nvSpPr>
        <p:spPr>
          <a:xfrm rot="10800000" flipH="1">
            <a:off x="6771041" y="1592794"/>
            <a:ext cx="486931" cy="648073"/>
          </a:xfrm>
          <a:prstGeom prst="bentUpArrow">
            <a:avLst>
              <a:gd name="adj1" fmla="val 22392"/>
              <a:gd name="adj2" fmla="val 25000"/>
              <a:gd name="adj3" fmla="val 25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derecha"/>
          <p:cNvSpPr/>
          <p:nvPr/>
        </p:nvSpPr>
        <p:spPr>
          <a:xfrm rot="5400000">
            <a:off x="2655994" y="2713289"/>
            <a:ext cx="522669" cy="226429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derecha"/>
          <p:cNvSpPr/>
          <p:nvPr/>
        </p:nvSpPr>
        <p:spPr>
          <a:xfrm rot="5400000">
            <a:off x="1974713" y="3951935"/>
            <a:ext cx="522669" cy="226429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5400000">
            <a:off x="6332956" y="2764129"/>
            <a:ext cx="522669" cy="226429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Flecha derecha"/>
          <p:cNvSpPr/>
          <p:nvPr/>
        </p:nvSpPr>
        <p:spPr>
          <a:xfrm rot="5400000">
            <a:off x="6866386" y="3951936"/>
            <a:ext cx="522669" cy="226429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499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Resultados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sz="2400" smtClean="0"/>
          </a:p>
          <a:p>
            <a:r>
              <a:rPr lang="es-MX" sz="2400" smtClean="0"/>
              <a:t>La </a:t>
            </a:r>
            <a:r>
              <a:rPr lang="es-MX" sz="2400" dirty="0"/>
              <a:t>edad mínima de los sujetos estudiados fue de 20 años y la máxima de </a:t>
            </a:r>
            <a:r>
              <a:rPr lang="es-MX" sz="2400" dirty="0" smtClean="0"/>
              <a:t>55.</a:t>
            </a:r>
          </a:p>
          <a:p>
            <a:r>
              <a:rPr lang="es-MX" sz="2400" dirty="0"/>
              <a:t>C</a:t>
            </a:r>
            <a:r>
              <a:rPr lang="es-MX" sz="2400" dirty="0" smtClean="0"/>
              <a:t>on </a:t>
            </a:r>
            <a:r>
              <a:rPr lang="es-MX" sz="2400" dirty="0"/>
              <a:t>una media de 42.2 ± 10.42. </a:t>
            </a:r>
            <a:endParaRPr lang="es-MX" sz="2400" dirty="0" smtClean="0"/>
          </a:p>
          <a:p>
            <a:r>
              <a:rPr lang="es-MX" sz="2400" dirty="0" smtClean="0"/>
              <a:t>No </a:t>
            </a:r>
            <a:r>
              <a:rPr lang="es-MX" sz="2400" dirty="0"/>
              <a:t>hubo diferencia significativa en datos antropométricos. </a:t>
            </a:r>
            <a:endParaRPr lang="es-MX" sz="2400" dirty="0" smtClean="0"/>
          </a:p>
          <a:p>
            <a:r>
              <a:rPr lang="es-MX" sz="2400" dirty="0" smtClean="0"/>
              <a:t>Las </a:t>
            </a:r>
            <a:r>
              <a:rPr lang="es-MX" sz="2400" dirty="0"/>
              <a:t>náuseas se presentaron en un 5% (n=1) en el grupo A y 70% (n=14) en el grupo B (p &lt;0.001). </a:t>
            </a:r>
            <a:endParaRPr lang="es-MX" sz="2400" dirty="0" smtClean="0"/>
          </a:p>
          <a:p>
            <a:r>
              <a:rPr lang="es-MX" sz="2400" dirty="0" smtClean="0"/>
              <a:t>No </a:t>
            </a:r>
            <a:r>
              <a:rPr lang="es-MX" sz="2400" dirty="0"/>
              <a:t>hubo diferencia significativa en vómito. </a:t>
            </a:r>
            <a:endParaRPr lang="es-MX" sz="2400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1268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115</TotalTime>
  <Words>456</Words>
  <Application>Microsoft Office PowerPoint</Application>
  <PresentationFormat>Presentación en pantalla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Solsticio</vt:lpstr>
      <vt:lpstr>          “EFICACIA DE DEXAMETASONA MÁS ONDANSETRÓN VS ONDANSETRÓN EN LA PREVENCIÓN DE NÁUSEAS Y VÓMITO POSTOPERATORIO EN PACIENTES SOMETIDOS A COLECISTECTOMÍA ABIERTA”  INSTITUTO MEXICANO DEL SEGURO SOCIAL    ESPECIALIDAD DE ANESTESIOLOGÍA  ASESOR: Dr. ESTEBAN CASTRO CAYETANO. </vt:lpstr>
      <vt:lpstr>Introducción</vt:lpstr>
      <vt:lpstr>Justificación</vt:lpstr>
      <vt:lpstr>Planteamiento del problema</vt:lpstr>
      <vt:lpstr>Hipótesis</vt:lpstr>
      <vt:lpstr>Metodología</vt:lpstr>
      <vt:lpstr>Metodología</vt:lpstr>
      <vt:lpstr>Metodología Diseño del estudio</vt:lpstr>
      <vt:lpstr>Resultados </vt:lpstr>
      <vt:lpstr>Conclusiones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“EFICACIA DE DEXAMETASONA MÁS ONDANSETRÓN VS ONDANSETRÓN EN LA PREVENCIÓN DE NÁUSEAS Y VÓMITO POSTOPERATORIO EN PACIENTES SOMETIDOS A COLECISTECTOMÍA ABIERTA”  INSTITUTO MEXICANO DEL SEGURO SOCIAL    ESPECIALIDAD DE ANESTESIOLOGÍA</dc:title>
  <dc:creator>dori</dc:creator>
  <cp:lastModifiedBy>dori</cp:lastModifiedBy>
  <cp:revision>10</cp:revision>
  <dcterms:created xsi:type="dcterms:W3CDTF">2014-01-30T17:28:23Z</dcterms:created>
  <dcterms:modified xsi:type="dcterms:W3CDTF">2014-01-31T02:58:05Z</dcterms:modified>
</cp:coreProperties>
</file>