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E15D983-41F1-4A1C-BDF5-43D014F61A71}" type="slidenum">
              <a:rPr lang="es-MX" smtClean="0"/>
              <a:t>‹Nº›</a:t>
            </a:fld>
            <a:endParaRPr lang="es-MX"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E15D983-41F1-4A1C-BDF5-43D014F61A71}"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E15D983-41F1-4A1C-BDF5-43D014F61A71}"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E15D983-41F1-4A1C-BDF5-43D014F61A71}" type="slidenum">
              <a:rPr lang="es-MX" smtClean="0"/>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E15D983-41F1-4A1C-BDF5-43D014F61A71}" type="slidenum">
              <a:rPr lang="es-MX" smtClean="0"/>
              <a:t>‹Nº›</a:t>
            </a:fld>
            <a:endParaRPr lang="es-MX"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E15D983-41F1-4A1C-BDF5-43D014F61A71}" type="slidenum">
              <a:rPr lang="es-MX" smtClean="0"/>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5E15D983-41F1-4A1C-BDF5-43D014F61A71}" type="slidenum">
              <a:rPr lang="es-MX" smtClean="0"/>
              <a:t>‹Nº›</a:t>
            </a:fld>
            <a:endParaRPr lang="es-MX"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5E15D983-41F1-4A1C-BDF5-43D014F61A71}" type="slidenum">
              <a:rPr lang="es-MX" smtClean="0"/>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5E15D983-41F1-4A1C-BDF5-43D014F61A71}" type="slidenum">
              <a:rPr lang="es-MX" smtClean="0"/>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E15D983-41F1-4A1C-BDF5-43D014F61A71}" type="slidenum">
              <a:rPr lang="es-MX" smtClean="0"/>
              <a:t>‹Nº›</a:t>
            </a:fld>
            <a:endParaRPr lang="es-MX"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5F220F2-4BCE-4224-B1AF-C107A35C4242}" type="datetimeFigureOut">
              <a:rPr lang="es-MX" smtClean="0"/>
              <a:t>27/01/2014</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E15D983-41F1-4A1C-BDF5-43D014F61A71}" type="slidenum">
              <a:rPr lang="es-MX" smtClean="0"/>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F220F2-4BCE-4224-B1AF-C107A35C4242}" type="datetimeFigureOut">
              <a:rPr lang="es-MX" smtClean="0"/>
              <a:t>27/01/2014</a:t>
            </a:fld>
            <a:endParaRPr lang="es-MX"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s-MX"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E15D983-41F1-4A1C-BDF5-43D014F61A71}" type="slidenum">
              <a:rPr lang="es-MX" smtClean="0"/>
              <a:t>‹Nº›</a:t>
            </a:fld>
            <a:endParaRPr lang="es-MX"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sz="2800" dirty="0" smtClean="0"/>
              <a:t>Determinar el nivel de hemoglobina por medio de gasometría arterial previa a la transfusión de pacientes, durante el transoperatorio en el CEMEV</a:t>
            </a:r>
            <a:endParaRPr lang="es-MX" sz="2800" dirty="0"/>
          </a:p>
        </p:txBody>
      </p:sp>
      <p:sp>
        <p:nvSpPr>
          <p:cNvPr id="3" name="2 Subtítulo"/>
          <p:cNvSpPr>
            <a:spLocks noGrp="1"/>
          </p:cNvSpPr>
          <p:nvPr>
            <p:ph type="subTitle" idx="1"/>
          </p:nvPr>
        </p:nvSpPr>
        <p:spPr>
          <a:xfrm>
            <a:off x="762000" y="4724400"/>
            <a:ext cx="6858000" cy="1440904"/>
          </a:xfrm>
        </p:spPr>
        <p:txBody>
          <a:bodyPr>
            <a:noAutofit/>
          </a:bodyPr>
          <a:lstStyle/>
          <a:p>
            <a:r>
              <a:rPr lang="es-MX" sz="2000" dirty="0" smtClean="0">
                <a:latin typeface="Calibri" panose="020F0502020204030204" pitchFamily="34" charset="0"/>
              </a:rPr>
              <a:t>Centro de Especialidades Medicas de Veracruz</a:t>
            </a:r>
          </a:p>
          <a:p>
            <a:r>
              <a:rPr lang="es-MX" sz="2000" dirty="0" smtClean="0">
                <a:latin typeface="Calibri" panose="020F0502020204030204" pitchFamily="34" charset="0"/>
              </a:rPr>
              <a:t>Anestesiología</a:t>
            </a:r>
          </a:p>
          <a:p>
            <a:r>
              <a:rPr lang="es-MX" sz="2000" dirty="0" smtClean="0">
                <a:latin typeface="Calibri" panose="020F0502020204030204" pitchFamily="34" charset="0"/>
              </a:rPr>
              <a:t>AUTOR: Dra. Sandra Gabriela Arias Ricardez R1A</a:t>
            </a:r>
          </a:p>
          <a:p>
            <a:endParaRPr lang="es-MX" sz="2000" dirty="0">
              <a:latin typeface="Calibri" panose="020F0502020204030204" pitchFamily="34" charset="0"/>
            </a:endParaRPr>
          </a:p>
          <a:p>
            <a:r>
              <a:rPr lang="es-MX" sz="2000" dirty="0" smtClean="0">
                <a:latin typeface="Calibri" panose="020F0502020204030204" pitchFamily="34" charset="0"/>
              </a:rPr>
              <a:t>ASESOR: Dra. Janeth Narváez Farfán</a:t>
            </a:r>
            <a:endParaRPr lang="es-MX" sz="2000" dirty="0">
              <a:latin typeface="Calibri" panose="020F0502020204030204" pitchFamily="34" charset="0"/>
            </a:endParaRPr>
          </a:p>
        </p:txBody>
      </p:sp>
    </p:spTree>
    <p:extLst>
      <p:ext uri="{BB962C8B-B14F-4D97-AF65-F5344CB8AC3E}">
        <p14:creationId xmlns:p14="http://schemas.microsoft.com/office/powerpoint/2010/main" val="1256952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idx="1"/>
          </p:nvPr>
        </p:nvSpPr>
        <p:spPr/>
        <p:txBody>
          <a:bodyPr/>
          <a:lstStyle/>
          <a:p>
            <a:endParaRPr lang="es-MX"/>
          </a:p>
        </p:txBody>
      </p:sp>
    </p:spTree>
    <p:extLst>
      <p:ext uri="{BB962C8B-B14F-4D97-AF65-F5344CB8AC3E}">
        <p14:creationId xmlns:p14="http://schemas.microsoft.com/office/powerpoint/2010/main" val="4242603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t>INTRODUCCION</a:t>
            </a:r>
            <a:endParaRPr lang="es-MX" sz="3200" dirty="0"/>
          </a:p>
        </p:txBody>
      </p:sp>
      <p:sp>
        <p:nvSpPr>
          <p:cNvPr id="3" name="2 Marcador de contenido"/>
          <p:cNvSpPr>
            <a:spLocks noGrp="1"/>
          </p:cNvSpPr>
          <p:nvPr>
            <p:ph idx="1"/>
          </p:nvPr>
        </p:nvSpPr>
        <p:spPr>
          <a:xfrm>
            <a:off x="762000" y="685800"/>
            <a:ext cx="7543800" cy="5119464"/>
          </a:xfrm>
        </p:spPr>
        <p:txBody>
          <a:bodyPr>
            <a:normAutofit fontScale="77500" lnSpcReduction="20000"/>
          </a:bodyPr>
          <a:lstStyle/>
          <a:p>
            <a:pPr algn="just"/>
            <a:r>
              <a:rPr lang="es-ES" sz="2600" dirty="0">
                <a:latin typeface="Calibri" panose="020F0502020204030204" pitchFamily="34" charset="0"/>
              </a:rPr>
              <a:t>La transfusión sanguínea es una práctica cotidiana en los hospitales de todo el mundo, también muchas de las transfusiones se realizan en pacientes quirúrgicos durante el transoperatorio, por lo que existe una alta incidencia de que el anestesiólogo durante su práctica profesional indique o realice una </a:t>
            </a:r>
            <a:r>
              <a:rPr lang="es-ES" sz="2600" dirty="0" smtClean="0">
                <a:latin typeface="Calibri" panose="020F0502020204030204" pitchFamily="34" charset="0"/>
              </a:rPr>
              <a:t>transfusión</a:t>
            </a:r>
          </a:p>
          <a:p>
            <a:pPr algn="just"/>
            <a:endParaRPr lang="es-ES" sz="2600" dirty="0">
              <a:latin typeface="Calibri" panose="020F0502020204030204" pitchFamily="34" charset="0"/>
            </a:endParaRPr>
          </a:p>
          <a:p>
            <a:pPr algn="just"/>
            <a:r>
              <a:rPr lang="es-MX" sz="2600" dirty="0">
                <a:latin typeface="Calibri" panose="020F0502020204030204" pitchFamily="34" charset="0"/>
              </a:rPr>
              <a:t>La transfusión sanguínea puede ser una intervención salvadora, pero con frecuencia su uso es innecesario</a:t>
            </a:r>
            <a:r>
              <a:rPr lang="es-MX" sz="2600" dirty="0" smtClean="0">
                <a:latin typeface="Calibri" panose="020F0502020204030204" pitchFamily="34" charset="0"/>
              </a:rPr>
              <a:t>.</a:t>
            </a:r>
          </a:p>
          <a:p>
            <a:pPr algn="just"/>
            <a:endParaRPr lang="es-MX" sz="2600" dirty="0">
              <a:latin typeface="Calibri" panose="020F0502020204030204" pitchFamily="34" charset="0"/>
            </a:endParaRPr>
          </a:p>
          <a:p>
            <a:pPr algn="just"/>
            <a:r>
              <a:rPr lang="es-MX" sz="2600" dirty="0">
                <a:latin typeface="Calibri" panose="020F0502020204030204" pitchFamily="34" charset="0"/>
              </a:rPr>
              <a:t>La indicación de sangre para aumentar el nivel de hemoglobina antes de una cirugía o para facilitar el egreso hospitalario, con frecuencia es cuestionable ya que los requerimientos transfusionales pueden minimizarse con un manejo anestésico y quirúrgico adecuado</a:t>
            </a:r>
            <a:r>
              <a:rPr lang="es-MX" sz="2600" dirty="0" smtClean="0">
                <a:latin typeface="Calibri" panose="020F0502020204030204" pitchFamily="34" charset="0"/>
              </a:rPr>
              <a:t>.</a:t>
            </a:r>
          </a:p>
          <a:p>
            <a:pPr algn="just"/>
            <a:endParaRPr lang="es-MX" sz="2600" dirty="0">
              <a:latin typeface="Calibri" panose="020F0502020204030204" pitchFamily="34" charset="0"/>
            </a:endParaRPr>
          </a:p>
          <a:p>
            <a:pPr algn="just"/>
            <a:r>
              <a:rPr lang="es-MX" sz="2600" dirty="0">
                <a:latin typeface="Calibri" panose="020F0502020204030204" pitchFamily="34" charset="0"/>
              </a:rPr>
              <a:t>El empleo innecesario de los productos sanguíneos implica riesgos: transmisión de agentes infecciosos, así como la presentación de reacciones transfusionales que pueden ocasionar la muerte. </a:t>
            </a:r>
          </a:p>
          <a:p>
            <a:endParaRPr lang="es-MX" dirty="0"/>
          </a:p>
        </p:txBody>
      </p:sp>
    </p:spTree>
    <p:extLst>
      <p:ext uri="{BB962C8B-B14F-4D97-AF65-F5344CB8AC3E}">
        <p14:creationId xmlns:p14="http://schemas.microsoft.com/office/powerpoint/2010/main" val="2395796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smtClean="0"/>
              <a:t>JUSTIFICACION</a:t>
            </a:r>
            <a:endParaRPr lang="es-MX" sz="3600" dirty="0"/>
          </a:p>
        </p:txBody>
      </p:sp>
      <p:sp>
        <p:nvSpPr>
          <p:cNvPr id="3" name="2 Marcador de contenido"/>
          <p:cNvSpPr>
            <a:spLocks noGrp="1"/>
          </p:cNvSpPr>
          <p:nvPr>
            <p:ph idx="1"/>
          </p:nvPr>
        </p:nvSpPr>
        <p:spPr/>
        <p:txBody>
          <a:bodyPr>
            <a:normAutofit fontScale="85000" lnSpcReduction="20000"/>
          </a:bodyPr>
          <a:lstStyle/>
          <a:p>
            <a:pPr algn="just"/>
            <a:r>
              <a:rPr lang="es-MX" dirty="0">
                <a:latin typeface="Calibri" panose="020F0502020204030204" pitchFamily="34" charset="0"/>
              </a:rPr>
              <a:t>Muchas de las transfusiones sanguíneas que se realizan en nuestro hospital durante el transoperatorio se realizan sin criterios de transfusión apropiados, sin tomar en cuenta los riesgos que esto conlleva, es importante valorar el riesgo beneficio de esta práctica</a:t>
            </a:r>
            <a:r>
              <a:rPr lang="es-MX" dirty="0" smtClean="0">
                <a:latin typeface="Calibri" panose="020F0502020204030204" pitchFamily="34" charset="0"/>
              </a:rPr>
              <a:t>.</a:t>
            </a:r>
          </a:p>
          <a:p>
            <a:pPr algn="just"/>
            <a:endParaRPr lang="es-MX" dirty="0">
              <a:latin typeface="Calibri" panose="020F0502020204030204" pitchFamily="34" charset="0"/>
            </a:endParaRPr>
          </a:p>
          <a:p>
            <a:pPr algn="just"/>
            <a:r>
              <a:rPr lang="es-MX" dirty="0">
                <a:latin typeface="Calibri" panose="020F0502020204030204" pitchFamily="34" charset="0"/>
              </a:rPr>
              <a:t>Valoraremos por medio de toma de gasometrías las cifras de hemoglobina con las cuales se realizan las transfusiones sanguíneas durante el transoperatorio en el CEMEV.</a:t>
            </a:r>
          </a:p>
          <a:p>
            <a:pPr algn="just"/>
            <a:endParaRPr lang="es-MX" dirty="0" smtClean="0">
              <a:latin typeface="Calibri" panose="020F0502020204030204" pitchFamily="34" charset="0"/>
            </a:endParaRPr>
          </a:p>
          <a:p>
            <a:pPr algn="just"/>
            <a:r>
              <a:rPr lang="es-MX" dirty="0">
                <a:latin typeface="Calibri" panose="020F0502020204030204" pitchFamily="34" charset="0"/>
              </a:rPr>
              <a:t>En nuestro hospital se realizan un promedio de 900 </a:t>
            </a:r>
            <a:r>
              <a:rPr lang="es-MX" dirty="0" smtClean="0">
                <a:latin typeface="Calibri" panose="020F0502020204030204" pitchFamily="34" charset="0"/>
              </a:rPr>
              <a:t>cirugías </a:t>
            </a:r>
            <a:r>
              <a:rPr lang="es-MX" dirty="0">
                <a:latin typeface="Calibri" panose="020F0502020204030204" pitchFamily="34" charset="0"/>
              </a:rPr>
              <a:t>por mes, de las cuales no existe el dato de cuantos de estos pacientes se transfunde en el </a:t>
            </a:r>
            <a:r>
              <a:rPr lang="es-MX" dirty="0" smtClean="0">
                <a:latin typeface="Calibri" panose="020F0502020204030204" pitchFamily="34" charset="0"/>
              </a:rPr>
              <a:t>peri operatorio, </a:t>
            </a:r>
            <a:r>
              <a:rPr lang="es-MX" dirty="0">
                <a:latin typeface="Calibri" panose="020F0502020204030204" pitchFamily="34" charset="0"/>
              </a:rPr>
              <a:t>y por lo tanto mucho menos sabemos cual es el nivel real con el que se </a:t>
            </a:r>
            <a:r>
              <a:rPr lang="es-MX" dirty="0" smtClean="0">
                <a:latin typeface="Calibri" panose="020F0502020204030204" pitchFamily="34" charset="0"/>
              </a:rPr>
              <a:t>realiza </a:t>
            </a:r>
            <a:r>
              <a:rPr lang="es-MX" dirty="0">
                <a:latin typeface="Calibri" panose="020F0502020204030204" pitchFamily="34" charset="0"/>
              </a:rPr>
              <a:t>dicha transfusión.</a:t>
            </a:r>
          </a:p>
          <a:p>
            <a:endParaRPr lang="es-MX" dirty="0" smtClean="0"/>
          </a:p>
          <a:p>
            <a:endParaRPr lang="es-MX" dirty="0"/>
          </a:p>
        </p:txBody>
      </p:sp>
    </p:spTree>
    <p:extLst>
      <p:ext uri="{BB962C8B-B14F-4D97-AF65-F5344CB8AC3E}">
        <p14:creationId xmlns:p14="http://schemas.microsoft.com/office/powerpoint/2010/main" val="3302522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t>PLANTEAMIENTO DEL PROBLEMA</a:t>
            </a:r>
            <a:endParaRPr lang="es-MX" sz="3200" dirty="0"/>
          </a:p>
        </p:txBody>
      </p:sp>
      <p:sp>
        <p:nvSpPr>
          <p:cNvPr id="3" name="2 Marcador de contenido"/>
          <p:cNvSpPr>
            <a:spLocks noGrp="1"/>
          </p:cNvSpPr>
          <p:nvPr>
            <p:ph idx="1"/>
          </p:nvPr>
        </p:nvSpPr>
        <p:spPr>
          <a:xfrm>
            <a:off x="755576" y="620688"/>
            <a:ext cx="7543800" cy="5112568"/>
          </a:xfrm>
        </p:spPr>
        <p:txBody>
          <a:bodyPr>
            <a:normAutofit fontScale="70000" lnSpcReduction="20000"/>
          </a:bodyPr>
          <a:lstStyle/>
          <a:p>
            <a:pPr algn="just"/>
            <a:r>
              <a:rPr lang="es-MX" sz="2900" dirty="0">
                <a:latin typeface="Calibri" panose="020F0502020204030204" pitchFamily="34" charset="0"/>
              </a:rPr>
              <a:t>La escasez de conocimientos acerca de la transfusión sanguínea en pacientes quirúrgicos liderea las controversias concernientes a las indicaciones  para la transfusión </a:t>
            </a:r>
            <a:r>
              <a:rPr lang="es-MX" sz="2900" dirty="0" smtClean="0">
                <a:latin typeface="Calibri" panose="020F0502020204030204" pitchFamily="34" charset="0"/>
              </a:rPr>
              <a:t>peri operatoria.</a:t>
            </a:r>
          </a:p>
          <a:p>
            <a:pPr algn="just"/>
            <a:endParaRPr lang="es-MX" sz="2900" dirty="0">
              <a:latin typeface="Calibri" panose="020F0502020204030204" pitchFamily="34" charset="0"/>
            </a:endParaRPr>
          </a:p>
          <a:p>
            <a:pPr algn="just"/>
            <a:r>
              <a:rPr lang="es-MX" sz="2900" dirty="0">
                <a:latin typeface="Calibri" panose="020F0502020204030204" pitchFamily="34" charset="0"/>
              </a:rPr>
              <a:t>Mientras que los riesgos potenciales asociados con la transfusión sanguínea son bien descritos, se conoce mucho menos acerca de sus beneficios</a:t>
            </a:r>
            <a:r>
              <a:rPr lang="es-MX" sz="2900" dirty="0" smtClean="0">
                <a:latin typeface="Calibri" panose="020F0502020204030204" pitchFamily="34" charset="0"/>
              </a:rPr>
              <a:t>.</a:t>
            </a:r>
          </a:p>
          <a:p>
            <a:pPr algn="just"/>
            <a:endParaRPr lang="es-MX" sz="2900" dirty="0">
              <a:latin typeface="Calibri" panose="020F0502020204030204" pitchFamily="34" charset="0"/>
            </a:endParaRPr>
          </a:p>
          <a:p>
            <a:pPr algn="just"/>
            <a:r>
              <a:rPr lang="es-MX" sz="2900" dirty="0" smtClean="0">
                <a:latin typeface="Calibri" panose="020F0502020204030204" pitchFamily="34" charset="0"/>
              </a:rPr>
              <a:t>No </a:t>
            </a:r>
            <a:r>
              <a:rPr lang="es-MX" sz="2900" dirty="0">
                <a:latin typeface="Calibri" panose="020F0502020204030204" pitchFamily="34" charset="0"/>
              </a:rPr>
              <a:t>se tiene documentado el nivel exacto con el que se transfunden a los </a:t>
            </a:r>
            <a:r>
              <a:rPr lang="es-MX" sz="2900" dirty="0" smtClean="0">
                <a:latin typeface="Calibri" panose="020F0502020204030204" pitchFamily="34" charset="0"/>
              </a:rPr>
              <a:t>pacientes </a:t>
            </a:r>
            <a:r>
              <a:rPr lang="es-MX" sz="2900" dirty="0">
                <a:latin typeface="Calibri" panose="020F0502020204030204" pitchFamily="34" charset="0"/>
              </a:rPr>
              <a:t>quirúrgicos, por lo regular el anestesiólogo se basa en la cuantificación de la sangre y el </a:t>
            </a:r>
            <a:r>
              <a:rPr lang="es-MX" sz="2900" dirty="0" smtClean="0">
                <a:latin typeface="Calibri" panose="020F0502020204030204" pitchFamily="34" charset="0"/>
              </a:rPr>
              <a:t>hematocrito </a:t>
            </a:r>
            <a:r>
              <a:rPr lang="es-MX" sz="2900" dirty="0">
                <a:latin typeface="Calibri" panose="020F0502020204030204" pitchFamily="34" charset="0"/>
              </a:rPr>
              <a:t>minimo, para llevar acabo la transfusión.</a:t>
            </a:r>
          </a:p>
          <a:p>
            <a:pPr algn="just"/>
            <a:endParaRPr lang="es-MX" sz="2900" dirty="0" smtClean="0">
              <a:latin typeface="Calibri" panose="020F0502020204030204" pitchFamily="34" charset="0"/>
            </a:endParaRPr>
          </a:p>
          <a:p>
            <a:pPr algn="just"/>
            <a:r>
              <a:rPr lang="es-MX" sz="2900" dirty="0">
                <a:latin typeface="Calibri" panose="020F0502020204030204" pitchFamily="34" charset="0"/>
              </a:rPr>
              <a:t>Por lo cual nos hacemos la siguiente pregunta.</a:t>
            </a:r>
          </a:p>
          <a:p>
            <a:pPr marL="0" indent="0" algn="just">
              <a:buNone/>
            </a:pPr>
            <a:r>
              <a:rPr lang="es-MX" sz="2900" dirty="0">
                <a:latin typeface="Calibri" panose="020F0502020204030204" pitchFamily="34" charset="0"/>
              </a:rPr>
              <a:t> </a:t>
            </a:r>
          </a:p>
          <a:p>
            <a:pPr algn="just"/>
            <a:r>
              <a:rPr lang="es-MX" sz="2900" dirty="0">
                <a:latin typeface="Calibri" panose="020F0502020204030204" pitchFamily="34" charset="0"/>
              </a:rPr>
              <a:t>¿Cual es el nivel de hemoglobina con el que se transfunde en quirófano, determinado por </a:t>
            </a:r>
            <a:r>
              <a:rPr lang="es-MX" sz="2900" dirty="0" smtClean="0">
                <a:latin typeface="Calibri" panose="020F0502020204030204" pitchFamily="34" charset="0"/>
              </a:rPr>
              <a:t>gasometría </a:t>
            </a:r>
            <a:r>
              <a:rPr lang="es-MX" sz="2900" dirty="0">
                <a:latin typeface="Calibri" panose="020F0502020204030204" pitchFamily="34" charset="0"/>
              </a:rPr>
              <a:t>arterial en los pacientes del CEMEV?</a:t>
            </a:r>
          </a:p>
          <a:p>
            <a:pPr marL="0" indent="0">
              <a:buNone/>
            </a:pPr>
            <a:endParaRPr lang="es-MX" dirty="0" smtClean="0"/>
          </a:p>
          <a:p>
            <a:endParaRPr lang="es-MX" dirty="0"/>
          </a:p>
        </p:txBody>
      </p:sp>
    </p:spTree>
    <p:extLst>
      <p:ext uri="{BB962C8B-B14F-4D97-AF65-F5344CB8AC3E}">
        <p14:creationId xmlns:p14="http://schemas.microsoft.com/office/powerpoint/2010/main" val="3034365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2000" y="685800"/>
            <a:ext cx="7543800" cy="4903440"/>
          </a:xfrm>
        </p:spPr>
        <p:txBody>
          <a:bodyPr>
            <a:normAutofit/>
          </a:bodyPr>
          <a:lstStyle/>
          <a:p>
            <a:pPr algn="just"/>
            <a:endParaRPr lang="es-ES" sz="2000" dirty="0" smtClean="0">
              <a:latin typeface="Calibri" panose="020F0502020204030204" pitchFamily="34" charset="0"/>
            </a:endParaRPr>
          </a:p>
          <a:p>
            <a:pPr marL="0" indent="0" algn="just">
              <a:buNone/>
            </a:pPr>
            <a:r>
              <a:rPr lang="es-ES" sz="2000" b="1" u="sng" dirty="0" smtClean="0">
                <a:effectLst>
                  <a:outerShdw blurRad="38100" dist="38100" dir="2700000" algn="tl">
                    <a:srgbClr val="000000">
                      <a:alpha val="43137"/>
                    </a:srgbClr>
                  </a:outerShdw>
                </a:effectLst>
                <a:latin typeface="Calibri" panose="020F0502020204030204" pitchFamily="34" charset="0"/>
              </a:rPr>
              <a:t>TIPO DE ESTUDIO</a:t>
            </a:r>
            <a:endParaRPr lang="es-ES" sz="2000" b="1" u="sng" dirty="0">
              <a:effectLst>
                <a:outerShdw blurRad="38100" dist="38100" dir="2700000" algn="tl">
                  <a:srgbClr val="000000">
                    <a:alpha val="43137"/>
                  </a:srgbClr>
                </a:outerShdw>
              </a:effectLst>
              <a:latin typeface="Calibri" panose="020F0502020204030204" pitchFamily="34" charset="0"/>
            </a:endParaRPr>
          </a:p>
          <a:p>
            <a:pPr algn="just"/>
            <a:endParaRPr lang="es-ES" sz="2000" dirty="0" smtClean="0">
              <a:latin typeface="Calibri" panose="020F0502020204030204" pitchFamily="34" charset="0"/>
            </a:endParaRPr>
          </a:p>
          <a:p>
            <a:pPr algn="just"/>
            <a:endParaRPr lang="es-ES" sz="2000" dirty="0">
              <a:latin typeface="Calibri" panose="020F0502020204030204" pitchFamily="34" charset="0"/>
            </a:endParaRPr>
          </a:p>
          <a:p>
            <a:pPr algn="just"/>
            <a:r>
              <a:rPr lang="es-ES" sz="2000" dirty="0" smtClean="0">
                <a:latin typeface="Calibri" panose="020F0502020204030204" pitchFamily="34" charset="0"/>
              </a:rPr>
              <a:t>Observacional, descriptivo y transversal. Encuesta descriptiva.</a:t>
            </a:r>
          </a:p>
          <a:p>
            <a:pPr algn="just"/>
            <a:endParaRPr lang="es-ES" sz="2000" dirty="0">
              <a:latin typeface="Calibri" panose="020F0502020204030204" pitchFamily="34" charset="0"/>
            </a:endParaRPr>
          </a:p>
          <a:p>
            <a:pPr algn="just"/>
            <a:endParaRPr lang="es-ES" sz="2000" dirty="0" smtClean="0">
              <a:latin typeface="Calibri" panose="020F0502020204030204" pitchFamily="34" charset="0"/>
            </a:endParaRPr>
          </a:p>
          <a:p>
            <a:pPr marL="0" indent="0" algn="just">
              <a:buNone/>
            </a:pPr>
            <a:r>
              <a:rPr lang="es-ES" sz="2000" b="1" u="sng" dirty="0" smtClean="0">
                <a:effectLst>
                  <a:outerShdw blurRad="38100" dist="38100" dir="2700000" algn="tl">
                    <a:srgbClr val="000000">
                      <a:alpha val="43137"/>
                    </a:srgbClr>
                  </a:outerShdw>
                </a:effectLst>
                <a:latin typeface="Calibri" panose="020F0502020204030204" pitchFamily="34" charset="0"/>
              </a:rPr>
              <a:t>POBLACIÓN OBJETIVO</a:t>
            </a:r>
            <a:endParaRPr lang="es-MX" sz="2000" b="1" u="sng" dirty="0" smtClean="0">
              <a:effectLst>
                <a:outerShdw blurRad="38100" dist="38100" dir="2700000" algn="tl">
                  <a:srgbClr val="000000">
                    <a:alpha val="43137"/>
                  </a:srgbClr>
                </a:outerShdw>
              </a:effectLst>
              <a:latin typeface="Calibri" panose="020F0502020204030204" pitchFamily="34" charset="0"/>
            </a:endParaRPr>
          </a:p>
          <a:p>
            <a:pPr algn="just"/>
            <a:r>
              <a:rPr lang="es-ES" sz="2000" dirty="0" smtClean="0">
                <a:latin typeface="Calibri" panose="020F0502020204030204" pitchFamily="34" charset="0"/>
              </a:rPr>
              <a:t>Cualquier </a:t>
            </a:r>
            <a:r>
              <a:rPr lang="es-ES" sz="2000" dirty="0">
                <a:latin typeface="Calibri" panose="020F0502020204030204" pitchFamily="34" charset="0"/>
              </a:rPr>
              <a:t>paciente que sea sometido a transfusión sanguínea</a:t>
            </a:r>
            <a:endParaRPr lang="es-MX" sz="2000" dirty="0">
              <a:latin typeface="Calibri" panose="020F0502020204030204" pitchFamily="34" charset="0"/>
            </a:endParaRPr>
          </a:p>
          <a:p>
            <a:pPr algn="just"/>
            <a:r>
              <a:rPr lang="es-ES" sz="2000" dirty="0">
                <a:latin typeface="Calibri" panose="020F0502020204030204" pitchFamily="34" charset="0"/>
              </a:rPr>
              <a:t>Pacientes de ambos sexos, mayores de 18 años que se sometan a cirugía y que requieran transfusión sanguínea durante la misma.</a:t>
            </a:r>
            <a:endParaRPr lang="es-MX" sz="2000" dirty="0">
              <a:latin typeface="Calibri" panose="020F0502020204030204" pitchFamily="34" charset="0"/>
            </a:endParaRPr>
          </a:p>
          <a:p>
            <a:pPr algn="just"/>
            <a:endParaRPr lang="es-MX" sz="2000" dirty="0" smtClean="0">
              <a:latin typeface="Calibri" panose="020F0502020204030204" pitchFamily="34" charset="0"/>
            </a:endParaRPr>
          </a:p>
          <a:p>
            <a:pPr marL="0" indent="0">
              <a:buNone/>
            </a:pPr>
            <a:endParaRPr lang="es-MX" dirty="0"/>
          </a:p>
        </p:txBody>
      </p:sp>
    </p:spTree>
    <p:extLst>
      <p:ext uri="{BB962C8B-B14F-4D97-AF65-F5344CB8AC3E}">
        <p14:creationId xmlns:p14="http://schemas.microsoft.com/office/powerpoint/2010/main" val="1777479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2000" y="685800"/>
            <a:ext cx="7543800" cy="5335488"/>
          </a:xfrm>
        </p:spPr>
        <p:txBody>
          <a:bodyPr>
            <a:normAutofit fontScale="92500" lnSpcReduction="20000"/>
          </a:bodyPr>
          <a:lstStyle/>
          <a:p>
            <a:pPr marL="0" indent="0" algn="just">
              <a:buNone/>
            </a:pPr>
            <a:r>
              <a:rPr lang="es-MX" b="1" u="sng" dirty="0" smtClean="0">
                <a:effectLst>
                  <a:outerShdw blurRad="38100" dist="38100" dir="2700000" algn="tl">
                    <a:srgbClr val="000000">
                      <a:alpha val="43137"/>
                    </a:srgbClr>
                  </a:outerShdw>
                </a:effectLst>
                <a:latin typeface="Calibri" panose="020F0502020204030204" pitchFamily="34" charset="0"/>
              </a:rPr>
              <a:t>CRITERIOS DE INCLUSION:</a:t>
            </a:r>
          </a:p>
          <a:p>
            <a:pPr lvl="0" algn="just"/>
            <a:r>
              <a:rPr lang="es-ES" dirty="0">
                <a:latin typeface="Calibri" panose="020F0502020204030204" pitchFamily="34" charset="0"/>
              </a:rPr>
              <a:t>Pacientes de genero indistinto</a:t>
            </a:r>
            <a:endParaRPr lang="es-MX" dirty="0">
              <a:latin typeface="Calibri" panose="020F0502020204030204" pitchFamily="34" charset="0"/>
            </a:endParaRPr>
          </a:p>
          <a:p>
            <a:pPr lvl="0" algn="just"/>
            <a:r>
              <a:rPr lang="es-ES" dirty="0">
                <a:latin typeface="Calibri" panose="020F0502020204030204" pitchFamily="34" charset="0"/>
              </a:rPr>
              <a:t>Pacientes mayores de 18 años</a:t>
            </a:r>
            <a:endParaRPr lang="es-MX" dirty="0">
              <a:latin typeface="Calibri" panose="020F0502020204030204" pitchFamily="34" charset="0"/>
            </a:endParaRPr>
          </a:p>
          <a:p>
            <a:pPr lvl="0" algn="just"/>
            <a:r>
              <a:rPr lang="es-ES" dirty="0">
                <a:latin typeface="Calibri" panose="020F0502020204030204" pitchFamily="34" charset="0"/>
              </a:rPr>
              <a:t>Pacientes sometidos a cualquier tipo de anestesia.</a:t>
            </a:r>
            <a:endParaRPr lang="es-MX" dirty="0">
              <a:latin typeface="Calibri" panose="020F0502020204030204" pitchFamily="34" charset="0"/>
            </a:endParaRPr>
          </a:p>
          <a:p>
            <a:pPr lvl="0" algn="just"/>
            <a:r>
              <a:rPr lang="es-ES" dirty="0">
                <a:latin typeface="Calibri" panose="020F0502020204030204" pitchFamily="34" charset="0"/>
              </a:rPr>
              <a:t>Pacientes sometidos a cualquier tipo de cirugía.</a:t>
            </a:r>
            <a:endParaRPr lang="es-MX" dirty="0">
              <a:latin typeface="Calibri" panose="020F0502020204030204" pitchFamily="34" charset="0"/>
            </a:endParaRPr>
          </a:p>
          <a:p>
            <a:pPr lvl="0" algn="just"/>
            <a:r>
              <a:rPr lang="es-ES" dirty="0">
                <a:latin typeface="Calibri" panose="020F0502020204030204" pitchFamily="34" charset="0"/>
              </a:rPr>
              <a:t>Paciente con estado físico de ASA I, II y III</a:t>
            </a:r>
            <a:endParaRPr lang="es-MX" dirty="0">
              <a:latin typeface="Calibri" panose="020F0502020204030204" pitchFamily="34" charset="0"/>
            </a:endParaRPr>
          </a:p>
          <a:p>
            <a:pPr lvl="0" algn="just"/>
            <a:r>
              <a:rPr lang="es-ES" dirty="0">
                <a:latin typeface="Calibri" panose="020F0502020204030204" pitchFamily="34" charset="0"/>
              </a:rPr>
              <a:t>Paciente que necesiten transfusión sanguínea durante el </a:t>
            </a:r>
            <a:r>
              <a:rPr lang="es-ES" dirty="0" err="1">
                <a:latin typeface="Calibri" panose="020F0502020204030204" pitchFamily="34" charset="0"/>
              </a:rPr>
              <a:t>transoperatorio</a:t>
            </a:r>
            <a:endParaRPr lang="es-MX" dirty="0">
              <a:latin typeface="Calibri" panose="020F0502020204030204" pitchFamily="34" charset="0"/>
            </a:endParaRPr>
          </a:p>
          <a:p>
            <a:pPr lvl="0" algn="just"/>
            <a:r>
              <a:rPr lang="es-ES" dirty="0">
                <a:latin typeface="Calibri" panose="020F0502020204030204" pitchFamily="34" charset="0"/>
              </a:rPr>
              <a:t>Que acepten firmar el consentimiento informado</a:t>
            </a:r>
            <a:endParaRPr lang="es-MX" dirty="0">
              <a:latin typeface="Calibri" panose="020F0502020204030204" pitchFamily="34" charset="0"/>
            </a:endParaRPr>
          </a:p>
          <a:p>
            <a:pPr marL="0" indent="0" algn="just">
              <a:buNone/>
            </a:pPr>
            <a:endParaRPr lang="es-MX" dirty="0" smtClean="0">
              <a:latin typeface="Calibri" panose="020F0502020204030204" pitchFamily="34" charset="0"/>
            </a:endParaRPr>
          </a:p>
          <a:p>
            <a:pPr marL="0" indent="0" algn="just">
              <a:buNone/>
            </a:pPr>
            <a:r>
              <a:rPr lang="es-MX" b="1" u="sng" dirty="0" smtClean="0">
                <a:effectLst>
                  <a:outerShdw blurRad="38100" dist="38100" dir="2700000" algn="tl">
                    <a:srgbClr val="000000">
                      <a:alpha val="43137"/>
                    </a:srgbClr>
                  </a:outerShdw>
                </a:effectLst>
                <a:latin typeface="Calibri" panose="020F0502020204030204" pitchFamily="34" charset="0"/>
              </a:rPr>
              <a:t>CRITERIOS DE EXCLUSION</a:t>
            </a:r>
          </a:p>
          <a:p>
            <a:pPr lvl="0" algn="just"/>
            <a:r>
              <a:rPr lang="es-ES" dirty="0">
                <a:latin typeface="Calibri" panose="020F0502020204030204" pitchFamily="34" charset="0"/>
              </a:rPr>
              <a:t>Expediente clínicos incompletos en al menos uno de los registros</a:t>
            </a:r>
            <a:endParaRPr lang="es-MX" dirty="0">
              <a:latin typeface="Calibri" panose="020F0502020204030204" pitchFamily="34" charset="0"/>
            </a:endParaRPr>
          </a:p>
          <a:p>
            <a:pPr lvl="0" algn="just"/>
            <a:r>
              <a:rPr lang="es-ES" dirty="0">
                <a:latin typeface="Calibri" panose="020F0502020204030204" pitchFamily="34" charset="0"/>
              </a:rPr>
              <a:t>Pacientes menores de 18 años</a:t>
            </a:r>
            <a:endParaRPr lang="es-MX" dirty="0">
              <a:latin typeface="Calibri" panose="020F0502020204030204" pitchFamily="34" charset="0"/>
            </a:endParaRPr>
          </a:p>
          <a:p>
            <a:pPr lvl="0" algn="just"/>
            <a:r>
              <a:rPr lang="es-ES" dirty="0">
                <a:latin typeface="Calibri" panose="020F0502020204030204" pitchFamily="34" charset="0"/>
              </a:rPr>
              <a:t>Pacientes que no acepten firmar el consentimiento informado</a:t>
            </a:r>
            <a:endParaRPr lang="es-MX" dirty="0">
              <a:latin typeface="Calibri" panose="020F0502020204030204" pitchFamily="34" charset="0"/>
            </a:endParaRPr>
          </a:p>
          <a:p>
            <a:pPr marL="0" indent="0" algn="just">
              <a:buNone/>
            </a:pPr>
            <a:endParaRPr lang="es-MX" dirty="0">
              <a:latin typeface="Calibri" panose="020F0502020204030204" pitchFamily="34" charset="0"/>
            </a:endParaRPr>
          </a:p>
          <a:p>
            <a:pPr algn="just"/>
            <a:endParaRPr lang="es-MX" dirty="0">
              <a:latin typeface="Calibri" panose="020F0502020204030204" pitchFamily="34" charset="0"/>
            </a:endParaRPr>
          </a:p>
        </p:txBody>
      </p:sp>
    </p:spTree>
    <p:extLst>
      <p:ext uri="{BB962C8B-B14F-4D97-AF65-F5344CB8AC3E}">
        <p14:creationId xmlns:p14="http://schemas.microsoft.com/office/powerpoint/2010/main" val="30611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2000" y="685800"/>
            <a:ext cx="7543800" cy="5407496"/>
          </a:xfrm>
        </p:spPr>
        <p:txBody>
          <a:bodyPr>
            <a:normAutofit/>
          </a:bodyPr>
          <a:lstStyle/>
          <a:p>
            <a:pPr marL="0" indent="0" algn="just">
              <a:buNone/>
            </a:pPr>
            <a:r>
              <a:rPr lang="es-ES" sz="2000" b="1" u="sng" dirty="0" smtClean="0">
                <a:effectLst>
                  <a:outerShdw blurRad="38100" dist="38100" dir="2700000" algn="tl">
                    <a:srgbClr val="000000">
                      <a:alpha val="43137"/>
                    </a:srgbClr>
                  </a:outerShdw>
                </a:effectLst>
                <a:latin typeface="Calibri" panose="020F0502020204030204" pitchFamily="34" charset="0"/>
              </a:rPr>
              <a:t>CRITERIOS DE ELIMINACIÓN</a:t>
            </a:r>
            <a:endParaRPr lang="es-MX" sz="2000" b="1" u="sng" dirty="0" smtClean="0">
              <a:effectLst>
                <a:outerShdw blurRad="38100" dist="38100" dir="2700000" algn="tl">
                  <a:srgbClr val="000000">
                    <a:alpha val="43137"/>
                  </a:srgbClr>
                </a:outerShdw>
              </a:effectLst>
              <a:latin typeface="Calibri" panose="020F0502020204030204" pitchFamily="34" charset="0"/>
            </a:endParaRPr>
          </a:p>
          <a:p>
            <a:pPr lvl="0" algn="just"/>
            <a:r>
              <a:rPr lang="es-ES" sz="2000" dirty="0" smtClean="0">
                <a:latin typeface="Calibri" panose="020F0502020204030204" pitchFamily="34" charset="0"/>
              </a:rPr>
              <a:t>Que </a:t>
            </a:r>
            <a:r>
              <a:rPr lang="es-ES" sz="2000" dirty="0">
                <a:latin typeface="Calibri" panose="020F0502020204030204" pitchFamily="34" charset="0"/>
              </a:rPr>
              <a:t>no se haya tomado gasometría previa a la transfusión sanguínea</a:t>
            </a:r>
            <a:endParaRPr lang="es-MX" sz="2000" dirty="0">
              <a:latin typeface="Calibri" panose="020F0502020204030204" pitchFamily="34" charset="0"/>
            </a:endParaRPr>
          </a:p>
          <a:p>
            <a:pPr marL="0" indent="0" algn="just">
              <a:buNone/>
            </a:pPr>
            <a:endParaRPr lang="es-MX" sz="2000" dirty="0" smtClean="0">
              <a:latin typeface="Calibri" panose="020F0502020204030204" pitchFamily="34" charset="0"/>
            </a:endParaRPr>
          </a:p>
          <a:p>
            <a:pPr marL="0" indent="0" algn="just">
              <a:buNone/>
            </a:pPr>
            <a:r>
              <a:rPr lang="es-ES" sz="2000" b="1" u="sng" dirty="0" smtClean="0">
                <a:effectLst>
                  <a:outerShdw blurRad="38100" dist="38100" dir="2700000" algn="tl">
                    <a:srgbClr val="000000">
                      <a:alpha val="43137"/>
                    </a:srgbClr>
                  </a:outerShdw>
                </a:effectLst>
                <a:latin typeface="Calibri" panose="020F0502020204030204" pitchFamily="34" charset="0"/>
              </a:rPr>
              <a:t>UBICACIÓN ESPACIO-TEMPORAL</a:t>
            </a:r>
            <a:endParaRPr lang="es-MX" sz="2000" b="1" u="sng" dirty="0">
              <a:effectLst>
                <a:outerShdw blurRad="38100" dist="38100" dir="2700000" algn="tl">
                  <a:srgbClr val="000000">
                    <a:alpha val="43137"/>
                  </a:srgbClr>
                </a:outerShdw>
              </a:effectLst>
              <a:latin typeface="Calibri" panose="020F0502020204030204" pitchFamily="34" charset="0"/>
            </a:endParaRPr>
          </a:p>
          <a:p>
            <a:pPr algn="just"/>
            <a:r>
              <a:rPr lang="es-ES" sz="2000" dirty="0">
                <a:latin typeface="Calibri" panose="020F0502020204030204" pitchFamily="34" charset="0"/>
              </a:rPr>
              <a:t>Centro de Especialidades Médicas de Veracruz CEMEV, Dr. Rafael lucio, durante un periodo de 3 </a:t>
            </a:r>
            <a:r>
              <a:rPr lang="es-ES" sz="2000" dirty="0" smtClean="0">
                <a:latin typeface="Calibri" panose="020F0502020204030204" pitchFamily="34" charset="0"/>
              </a:rPr>
              <a:t>meses</a:t>
            </a:r>
          </a:p>
          <a:p>
            <a:pPr algn="just"/>
            <a:endParaRPr lang="es-ES" sz="2000" dirty="0" smtClean="0">
              <a:latin typeface="Calibri" panose="020F0502020204030204" pitchFamily="34" charset="0"/>
            </a:endParaRPr>
          </a:p>
          <a:p>
            <a:pPr marL="0" indent="0" algn="just">
              <a:buNone/>
            </a:pPr>
            <a:r>
              <a:rPr lang="es-ES" sz="2000" b="1" u="sng" dirty="0" smtClean="0">
                <a:effectLst>
                  <a:outerShdw blurRad="38100" dist="38100" dir="2700000" algn="tl">
                    <a:srgbClr val="000000">
                      <a:alpha val="43137"/>
                    </a:srgbClr>
                  </a:outerShdw>
                </a:effectLst>
                <a:latin typeface="Calibri" panose="020F0502020204030204" pitchFamily="34" charset="0"/>
              </a:rPr>
              <a:t>DEFINICIÓN DE LA UNIDAD O SUJETO DE ESTUDIO</a:t>
            </a:r>
            <a:endParaRPr lang="es-MX" sz="2000" b="1" u="sng" dirty="0" smtClean="0">
              <a:effectLst>
                <a:outerShdw blurRad="38100" dist="38100" dir="2700000" algn="tl">
                  <a:srgbClr val="000000">
                    <a:alpha val="43137"/>
                  </a:srgbClr>
                </a:outerShdw>
              </a:effectLst>
              <a:latin typeface="Calibri" panose="020F0502020204030204" pitchFamily="34" charset="0"/>
            </a:endParaRPr>
          </a:p>
          <a:p>
            <a:pPr algn="just"/>
            <a:r>
              <a:rPr lang="es-ES" sz="2000" dirty="0" smtClean="0">
                <a:latin typeface="Calibri" panose="020F0502020204030204" pitchFamily="34" charset="0"/>
              </a:rPr>
              <a:t>Todo </a:t>
            </a:r>
            <a:r>
              <a:rPr lang="es-ES" sz="2000" dirty="0">
                <a:latin typeface="Calibri" panose="020F0502020204030204" pitchFamily="34" charset="0"/>
              </a:rPr>
              <a:t>paciente mayor de 18 años que necesite transfusión sanguínea durante el </a:t>
            </a:r>
            <a:r>
              <a:rPr lang="es-ES" sz="2000" dirty="0" err="1">
                <a:latin typeface="Calibri" panose="020F0502020204030204" pitchFamily="34" charset="0"/>
              </a:rPr>
              <a:t>transoperatorio</a:t>
            </a:r>
            <a:r>
              <a:rPr lang="es-ES" sz="2000" dirty="0" smtClean="0">
                <a:latin typeface="Calibri" panose="020F0502020204030204" pitchFamily="34" charset="0"/>
              </a:rPr>
              <a:t>.</a:t>
            </a:r>
            <a:r>
              <a:rPr lang="es-ES" sz="2000" dirty="0">
                <a:latin typeface="Calibri" panose="020F0502020204030204" pitchFamily="34" charset="0"/>
              </a:rPr>
              <a:t> </a:t>
            </a:r>
            <a:endParaRPr lang="es-MX" sz="2000" dirty="0">
              <a:latin typeface="Calibri" panose="020F0502020204030204" pitchFamily="34" charset="0"/>
            </a:endParaRPr>
          </a:p>
          <a:p>
            <a:endParaRPr lang="es-MX" dirty="0"/>
          </a:p>
          <a:p>
            <a:endParaRPr lang="es-MX" dirty="0"/>
          </a:p>
        </p:txBody>
      </p:sp>
    </p:spTree>
    <p:extLst>
      <p:ext uri="{BB962C8B-B14F-4D97-AF65-F5344CB8AC3E}">
        <p14:creationId xmlns:p14="http://schemas.microsoft.com/office/powerpoint/2010/main" val="3618938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p:txBody>
          <a:bodyPr>
            <a:normAutofit fontScale="92500"/>
          </a:bodyPr>
          <a:lstStyle/>
          <a:p>
            <a:pPr marL="0" indent="0">
              <a:buNone/>
            </a:pPr>
            <a:r>
              <a:rPr lang="es-ES" b="1" u="sng" dirty="0" smtClean="0">
                <a:effectLst>
                  <a:outerShdw blurRad="38100" dist="38100" dir="2700000" algn="tl">
                    <a:srgbClr val="000000">
                      <a:alpha val="43137"/>
                    </a:srgbClr>
                  </a:outerShdw>
                </a:effectLst>
              </a:rPr>
              <a:t>PROCEDIMIENTO DE LA FORMA DE OBTENCIÓN DE LAS UNIDADES DE ESTUDIO</a:t>
            </a:r>
            <a:endParaRPr lang="es-MX" b="1" u="sng" dirty="0" smtClean="0">
              <a:effectLst>
                <a:outerShdw blurRad="38100" dist="38100" dir="2700000" algn="tl">
                  <a:srgbClr val="000000">
                    <a:alpha val="43137"/>
                  </a:srgbClr>
                </a:outerShdw>
              </a:effectLst>
            </a:endParaRPr>
          </a:p>
          <a:p>
            <a:pPr marL="0" indent="0" algn="just">
              <a:buNone/>
            </a:pPr>
            <a:endParaRPr lang="es-MX" sz="2200" dirty="0">
              <a:latin typeface="Calibri" panose="020F0502020204030204" pitchFamily="34" charset="0"/>
            </a:endParaRPr>
          </a:p>
          <a:p>
            <a:pPr algn="just"/>
            <a:r>
              <a:rPr lang="es-ES" sz="2200" dirty="0">
                <a:latin typeface="Calibri" panose="020F0502020204030204" pitchFamily="34" charset="0"/>
              </a:rPr>
              <a:t>Todo paciente que requiera transfusión sanguínea y que firme consentimiento informado durante la valoración pre anestésica, se explicara la toma de gasometría arterial mediante el test de </a:t>
            </a:r>
            <a:r>
              <a:rPr lang="es-ES" sz="2200" dirty="0" err="1">
                <a:latin typeface="Calibri" panose="020F0502020204030204" pitchFamily="34" charset="0"/>
              </a:rPr>
              <a:t>allen</a:t>
            </a:r>
            <a:r>
              <a:rPr lang="es-ES" sz="2200" dirty="0">
                <a:latin typeface="Calibri" panose="020F0502020204030204" pitchFamily="34" charset="0"/>
              </a:rPr>
              <a:t> para la obtención del nivel de hemoglobina previo a la transfusión, se recolectaran los datos en el formato correspondiente registrando nombre, edad, cirugía proyectada, signos vitales basales y durante cada 15 minutos, así como el nivel de hemoglobina reportado en la gasometría arterial. </a:t>
            </a:r>
            <a:endParaRPr lang="es-MX" sz="2200" dirty="0">
              <a:latin typeface="Calibri" panose="020F0502020204030204" pitchFamily="34" charset="0"/>
            </a:endParaRPr>
          </a:p>
          <a:p>
            <a:endParaRPr lang="es-MX" dirty="0"/>
          </a:p>
        </p:txBody>
      </p:sp>
    </p:spTree>
    <p:extLst>
      <p:ext uri="{BB962C8B-B14F-4D97-AF65-F5344CB8AC3E}">
        <p14:creationId xmlns:p14="http://schemas.microsoft.com/office/powerpoint/2010/main" val="2782869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RESULTADOS</a:t>
            </a:r>
            <a:endParaRPr lang="es-MX" dirty="0"/>
          </a:p>
        </p:txBody>
      </p:sp>
      <p:sp>
        <p:nvSpPr>
          <p:cNvPr id="3" name="2 Marcador de contenido"/>
          <p:cNvSpPr>
            <a:spLocks noGrp="1"/>
          </p:cNvSpPr>
          <p:nvPr>
            <p:ph idx="1"/>
          </p:nvPr>
        </p:nvSpPr>
        <p:spPr/>
        <p:txBody>
          <a:bodyPr/>
          <a:lstStyle/>
          <a:p>
            <a:endParaRPr lang="es-MX"/>
          </a:p>
        </p:txBody>
      </p:sp>
    </p:spTree>
    <p:extLst>
      <p:ext uri="{BB962C8B-B14F-4D97-AF65-F5344CB8AC3E}">
        <p14:creationId xmlns:p14="http://schemas.microsoft.com/office/powerpoint/2010/main" val="1889854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2167</TotalTime>
  <Words>676</Words>
  <Application>Microsoft Office PowerPoint</Application>
  <PresentationFormat>Presentación en pantalla (4:3)</PresentationFormat>
  <Paragraphs>66</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NewsPrint</vt:lpstr>
      <vt:lpstr>Determinar el nivel de hemoglobina por medio de gasometría arterial previa a la transfusión de pacientes, durante el transoperatorio en el CEMEV</vt:lpstr>
      <vt:lpstr>INTRODUCCION</vt:lpstr>
      <vt:lpstr>JUSTIFICACION</vt:lpstr>
      <vt:lpstr>PLANTEAMIENTO DEL PROBLEMA</vt:lpstr>
      <vt:lpstr>Presentación de PowerPoint</vt:lpstr>
      <vt:lpstr>Presentación de PowerPoint</vt:lpstr>
      <vt:lpstr>Presentación de PowerPoint</vt:lpstr>
      <vt:lpstr>Presentación de PowerPoint</vt:lpstr>
      <vt:lpstr>RESULTADOS</vt:lpstr>
      <vt:lpstr>CONCLUSIONES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Determinar el nivel de hemoglobina por medio de gasometria arterial previa a la transfusion de pacientes, durante el transoperatorio en el CEMEV</dc:title>
  <dc:creator>lap</dc:creator>
  <cp:lastModifiedBy>lap</cp:lastModifiedBy>
  <cp:revision>9</cp:revision>
  <dcterms:created xsi:type="dcterms:W3CDTF">2014-01-27T02:56:22Z</dcterms:created>
  <dcterms:modified xsi:type="dcterms:W3CDTF">2014-01-29T05:24:21Z</dcterms:modified>
</cp:coreProperties>
</file>