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62" r:id="rId2"/>
    <p:sldId id="282" r:id="rId3"/>
    <p:sldId id="287" r:id="rId4"/>
    <p:sldId id="290" r:id="rId5"/>
    <p:sldId id="289" r:id="rId6"/>
    <p:sldId id="285" r:id="rId7"/>
    <p:sldId id="259" r:id="rId8"/>
    <p:sldId id="281" r:id="rId9"/>
    <p:sldId id="263" r:id="rId10"/>
    <p:sldId id="257" r:id="rId11"/>
    <p:sldId id="258" r:id="rId12"/>
    <p:sldId id="277" r:id="rId13"/>
    <p:sldId id="296" r:id="rId14"/>
    <p:sldId id="297" r:id="rId15"/>
    <p:sldId id="306" r:id="rId16"/>
    <p:sldId id="299" r:id="rId17"/>
    <p:sldId id="305" r:id="rId18"/>
    <p:sldId id="308" r:id="rId19"/>
    <p:sldId id="300" r:id="rId20"/>
    <p:sldId id="307" r:id="rId21"/>
    <p:sldId id="309" r:id="rId22"/>
    <p:sldId id="310" r:id="rId23"/>
    <p:sldId id="276" r:id="rId24"/>
    <p:sldId id="312" r:id="rId25"/>
    <p:sldId id="313" r:id="rId26"/>
    <p:sldId id="302" r:id="rId27"/>
    <p:sldId id="314" r:id="rId2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01EF7-D3C6-48DC-819E-438BF37D0644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9DF4A-01AC-4C27-AED3-C8F74B4F85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8599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9DF4A-01AC-4C27-AED3-C8F74B4F8560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618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552F5-5BE8-45CD-B54C-CE5E3902F0A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C32B8-1EA5-45E9-81DC-FF799CAEF3A1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552F5-5BE8-45CD-B54C-CE5E3902F0A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C32B8-1EA5-45E9-81DC-FF799CAEF3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552F5-5BE8-45CD-B54C-CE5E3902F0A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C32B8-1EA5-45E9-81DC-FF799CAEF3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552F5-5BE8-45CD-B54C-CE5E3902F0A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C32B8-1EA5-45E9-81DC-FF799CAEF3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552F5-5BE8-45CD-B54C-CE5E3902F0A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C32B8-1EA5-45E9-81DC-FF799CAEF3A1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552F5-5BE8-45CD-B54C-CE5E3902F0A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C32B8-1EA5-45E9-81DC-FF799CAEF3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552F5-5BE8-45CD-B54C-CE5E3902F0A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C32B8-1EA5-45E9-81DC-FF799CAEF3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552F5-5BE8-45CD-B54C-CE5E3902F0A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C32B8-1EA5-45E9-81DC-FF799CAEF3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552F5-5BE8-45CD-B54C-CE5E3902F0A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C32B8-1EA5-45E9-81DC-FF799CAEF3A1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552F5-5BE8-45CD-B54C-CE5E3902F0A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C32B8-1EA5-45E9-81DC-FF799CAEF3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552F5-5BE8-45CD-B54C-CE5E3902F0A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C32B8-1EA5-45E9-81DC-FF799CAEF3A1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DE552F5-5BE8-45CD-B54C-CE5E3902F0A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7C32B8-1EA5-45E9-81DC-FF799CAEF3A1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1.bp.blogspot.com/-VUvqZSy_s4I/T6Vm8-KB_NI/AAAAAAAAAis/ZowoMcJ_8lo/s1600/Retinopatiadiabetica+fibrasmielina2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94834" y="1268760"/>
            <a:ext cx="7812868" cy="1107123"/>
          </a:xfrm>
        </p:spPr>
        <p:txBody>
          <a:bodyPr>
            <a:normAutofit/>
          </a:bodyPr>
          <a:lstStyle/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1. Eficacia clínica del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losartán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en la progresión de la retinopatía diabética. 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1.bp.blogspot.com/-VUvqZSy_s4I/T6Vm8-KB_NI/AAAAAAAAAis/ZowoMcJ_8lo/s640/Retinopatiadiabetica+fibrasmielina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63481"/>
            <a:ext cx="4104456" cy="307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2015716" y="41564"/>
            <a:ext cx="56166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solidFill>
                  <a:schemeClr val="tx2"/>
                </a:solidFill>
              </a:rPr>
              <a:t>PROTOCOLO DE </a:t>
            </a:r>
            <a:r>
              <a:rPr lang="es-MX" dirty="0" smtClean="0">
                <a:solidFill>
                  <a:schemeClr val="tx2"/>
                </a:solidFill>
              </a:rPr>
              <a:t>INVESTIGACIÓN DEL </a:t>
            </a:r>
            <a:r>
              <a:rPr lang="es-MX" dirty="0">
                <a:solidFill>
                  <a:schemeClr val="tx2"/>
                </a:solidFill>
              </a:rPr>
              <a:t>IMSS</a:t>
            </a:r>
          </a:p>
          <a:p>
            <a:pPr algn="ctr"/>
            <a:r>
              <a:rPr lang="es-MX" dirty="0" smtClean="0">
                <a:solidFill>
                  <a:schemeClr val="tx2"/>
                </a:solidFill>
              </a:rPr>
              <a:t>ESPECIALIDAD:  MEDICINA FAMILIAR</a:t>
            </a:r>
          </a:p>
          <a:p>
            <a:pPr algn="ctr"/>
            <a:r>
              <a:rPr lang="es-MX" dirty="0" smtClean="0">
                <a:solidFill>
                  <a:schemeClr val="tx2"/>
                </a:solidFill>
              </a:rPr>
              <a:t>MATERIA:   </a:t>
            </a:r>
            <a:r>
              <a:rPr lang="es-MX" dirty="0">
                <a:solidFill>
                  <a:schemeClr val="tx2"/>
                </a:solidFill>
              </a:rPr>
              <a:t>INVESTIGACIÓN </a:t>
            </a:r>
            <a:r>
              <a:rPr lang="es-MX" dirty="0" smtClean="0">
                <a:solidFill>
                  <a:schemeClr val="tx2"/>
                </a:solidFill>
              </a:rPr>
              <a:t>CLÍNICA</a:t>
            </a:r>
            <a:endParaRPr lang="es-MX" dirty="0">
              <a:solidFill>
                <a:schemeClr val="tx2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331640" y="4707143"/>
            <a:ext cx="7344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400" dirty="0" smtClean="0">
                <a:solidFill>
                  <a:schemeClr val="tx2"/>
                </a:solidFill>
              </a:rPr>
              <a:t>Investigador:</a:t>
            </a:r>
          </a:p>
          <a:p>
            <a:pPr algn="r"/>
            <a:r>
              <a:rPr lang="es-MX" sz="2400" dirty="0" smtClean="0">
                <a:solidFill>
                  <a:schemeClr val="tx2"/>
                </a:solidFill>
              </a:rPr>
              <a:t> Elizabeth Hernández Portilla</a:t>
            </a:r>
          </a:p>
          <a:p>
            <a:pPr algn="r"/>
            <a:endParaRPr lang="es-MX" sz="2400" dirty="0" smtClean="0">
              <a:solidFill>
                <a:schemeClr val="tx2"/>
              </a:solidFill>
            </a:endParaRPr>
          </a:p>
          <a:p>
            <a:pPr algn="r"/>
            <a:r>
              <a:rPr lang="es-MX" sz="2400" dirty="0" smtClean="0">
                <a:solidFill>
                  <a:schemeClr val="tx2"/>
                </a:solidFill>
              </a:rPr>
              <a:t>Asesor:</a:t>
            </a:r>
            <a:endParaRPr lang="es-MX" sz="2400" dirty="0">
              <a:solidFill>
                <a:schemeClr val="tx2"/>
              </a:solidFill>
            </a:endParaRPr>
          </a:p>
          <a:p>
            <a:pPr algn="r"/>
            <a:r>
              <a:rPr lang="es-MX" sz="2400" dirty="0">
                <a:solidFill>
                  <a:schemeClr val="tx2"/>
                </a:solidFill>
              </a:rPr>
              <a:t>Sonia Irma Rojas Carrera </a:t>
            </a:r>
          </a:p>
        </p:txBody>
      </p:sp>
    </p:spTree>
    <p:extLst>
      <p:ext uri="{BB962C8B-B14F-4D97-AF65-F5344CB8AC3E}">
        <p14:creationId xmlns:p14="http://schemas.microsoft.com/office/powerpoint/2010/main" val="116572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2048"/>
            <a:ext cx="7498080" cy="1143000"/>
          </a:xfrm>
        </p:spPr>
        <p:txBody>
          <a:bodyPr/>
          <a:lstStyle/>
          <a:p>
            <a:r>
              <a:rPr lang="es-MX" dirty="0" smtClean="0"/>
              <a:t> </a:t>
            </a:r>
            <a:r>
              <a:rPr lang="es-MX" dirty="0" smtClean="0"/>
              <a:t>OBJETIVOS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268760"/>
            <a:ext cx="7992888" cy="5400600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es-MX" sz="2800" dirty="0" smtClean="0"/>
              <a:t>Objetivo </a:t>
            </a:r>
            <a:r>
              <a:rPr lang="es-MX" sz="2800" dirty="0"/>
              <a:t>General </a:t>
            </a:r>
            <a:endParaRPr lang="es-MX" sz="2800" dirty="0" smtClean="0"/>
          </a:p>
          <a:p>
            <a:pPr marL="82296" indent="0" algn="just">
              <a:buNone/>
            </a:pPr>
            <a:endParaRPr lang="es-MX" sz="2800" dirty="0"/>
          </a:p>
          <a:p>
            <a:pPr marL="82296" indent="0" algn="just">
              <a:buNone/>
            </a:pPr>
            <a:r>
              <a:rPr lang="es-MX" sz="2800" dirty="0" smtClean="0"/>
              <a:t>Demostrar la eficacia clínica del </a:t>
            </a:r>
            <a:r>
              <a:rPr lang="es-MX" sz="2800" dirty="0" err="1" smtClean="0"/>
              <a:t>losartán</a:t>
            </a:r>
            <a:r>
              <a:rPr lang="es-MX" sz="2800" dirty="0" smtClean="0"/>
              <a:t> en la retinopatía diabética.</a:t>
            </a:r>
          </a:p>
          <a:p>
            <a:pPr marL="82296" indent="0" algn="just">
              <a:buNone/>
            </a:pPr>
            <a:endParaRPr lang="es-MX" sz="2800" dirty="0"/>
          </a:p>
          <a:p>
            <a:pPr marL="82296" indent="0" algn="just">
              <a:buNone/>
            </a:pPr>
            <a:r>
              <a:rPr lang="es-MX" sz="2800" dirty="0" smtClean="0"/>
              <a:t>Objetivos </a:t>
            </a:r>
            <a:r>
              <a:rPr lang="es-MX" sz="2800" dirty="0" smtClean="0"/>
              <a:t>Específicos</a:t>
            </a:r>
          </a:p>
          <a:p>
            <a:pPr marL="82296" indent="0" algn="just">
              <a:buNone/>
            </a:pPr>
            <a:endParaRPr lang="es-MX" sz="2800" dirty="0" smtClean="0"/>
          </a:p>
          <a:p>
            <a:pPr algn="just"/>
            <a:r>
              <a:rPr lang="es-MX" sz="2800" dirty="0"/>
              <a:t>Determinar los cambios en la retina en los pacientes diabéticos  manejados con ARA II.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/>
              <a:t>Evaluar el efecto de los ARA  II sobre la retina de los paciente diabéticos.</a:t>
            </a:r>
          </a:p>
          <a:p>
            <a:pPr marL="82296" indent="0" algn="just">
              <a:buNone/>
            </a:pPr>
            <a:endParaRPr lang="es-MX" sz="2800" dirty="0" smtClean="0"/>
          </a:p>
          <a:p>
            <a:pPr marL="82296" indent="0" algn="just">
              <a:buNone/>
            </a:pPr>
            <a:endParaRPr lang="es-MX" sz="2800" dirty="0"/>
          </a:p>
          <a:p>
            <a:pPr marL="82296" indent="0" algn="just">
              <a:buNone/>
            </a:pPr>
            <a:endParaRPr lang="es-MX" sz="2800" dirty="0" smtClean="0"/>
          </a:p>
          <a:p>
            <a:pPr marL="82296" indent="0" algn="just">
              <a:buNone/>
            </a:pPr>
            <a:endParaRPr lang="es-MX" sz="2800" dirty="0" smtClean="0"/>
          </a:p>
          <a:p>
            <a:endParaRPr lang="es-MX" sz="2800" dirty="0" smtClean="0"/>
          </a:p>
          <a:p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37298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143000"/>
          </a:xfrm>
        </p:spPr>
        <p:txBody>
          <a:bodyPr/>
          <a:lstStyle/>
          <a:p>
            <a:r>
              <a:rPr lang="es-MX" dirty="0"/>
              <a:t>5</a:t>
            </a:r>
            <a:r>
              <a:rPr lang="es-MX" dirty="0" smtClean="0"/>
              <a:t>. </a:t>
            </a:r>
            <a:r>
              <a:rPr lang="es-MX" dirty="0" smtClean="0"/>
              <a:t>Hipótesis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412776"/>
            <a:ext cx="7776864" cy="5184576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endParaRPr lang="es-MX" sz="2800" dirty="0" smtClean="0"/>
          </a:p>
          <a:p>
            <a:pPr marL="82296" indent="0" algn="just">
              <a:buNone/>
            </a:pPr>
            <a:r>
              <a:rPr lang="es-MX" sz="2800" dirty="0"/>
              <a:t>Ho. </a:t>
            </a:r>
            <a:r>
              <a:rPr lang="es-MX" sz="2800" dirty="0" smtClean="0"/>
              <a:t>El </a:t>
            </a:r>
            <a:r>
              <a:rPr lang="es-MX" sz="2800" dirty="0" err="1" smtClean="0"/>
              <a:t>losartán</a:t>
            </a:r>
            <a:r>
              <a:rPr lang="es-MX" sz="2800" dirty="0" smtClean="0"/>
              <a:t> no es el antihipertensivo </a:t>
            </a:r>
            <a:r>
              <a:rPr lang="es-MX" sz="2800" dirty="0"/>
              <a:t>más </a:t>
            </a:r>
            <a:r>
              <a:rPr lang="es-MX" sz="2800" dirty="0" smtClean="0"/>
              <a:t>eficaz </a:t>
            </a:r>
            <a:r>
              <a:rPr lang="es-MX" sz="2800" dirty="0"/>
              <a:t>en la </a:t>
            </a:r>
            <a:r>
              <a:rPr lang="es-MX" sz="2800" dirty="0" smtClean="0"/>
              <a:t>progresión </a:t>
            </a:r>
            <a:r>
              <a:rPr lang="es-MX" sz="2800" dirty="0"/>
              <a:t>de la retinopatía diabética</a:t>
            </a:r>
            <a:r>
              <a:rPr lang="es-MX" sz="2800" dirty="0" smtClean="0"/>
              <a:t>.</a:t>
            </a:r>
          </a:p>
          <a:p>
            <a:pPr marL="82296" indent="0" algn="just">
              <a:buNone/>
            </a:pPr>
            <a:endParaRPr lang="es-MX" sz="2800" dirty="0"/>
          </a:p>
          <a:p>
            <a:pPr marL="82296" indent="0" algn="just">
              <a:buNone/>
            </a:pPr>
            <a:r>
              <a:rPr lang="es-MX" sz="2800" dirty="0" smtClean="0"/>
              <a:t>Hi. </a:t>
            </a:r>
            <a:r>
              <a:rPr lang="es-MX" sz="2800" dirty="0"/>
              <a:t>El </a:t>
            </a:r>
            <a:r>
              <a:rPr lang="es-MX" sz="2800" dirty="0" err="1" smtClean="0"/>
              <a:t>losartán</a:t>
            </a:r>
            <a:r>
              <a:rPr lang="es-MX" sz="2800" dirty="0" smtClean="0"/>
              <a:t> </a:t>
            </a:r>
            <a:r>
              <a:rPr lang="es-MX" sz="2800" dirty="0"/>
              <a:t>es el antihipertensivo más eficaz en la progresión de la retinopatía diabética.</a:t>
            </a:r>
          </a:p>
          <a:p>
            <a:pPr marL="82296" indent="0" algn="just">
              <a:buNone/>
            </a:pPr>
            <a:endParaRPr lang="es-MX" sz="2800" dirty="0" smtClean="0"/>
          </a:p>
          <a:p>
            <a:pPr marL="82296" indent="0" algn="just">
              <a:buNone/>
            </a:pPr>
            <a:endParaRPr lang="es-MX" sz="2800" dirty="0"/>
          </a:p>
          <a:p>
            <a:pPr marL="82296" indent="0" algn="just">
              <a:buNone/>
            </a:pPr>
            <a:endParaRPr lang="es-MX" sz="2800" dirty="0" smtClean="0"/>
          </a:p>
          <a:p>
            <a:pPr marL="82296" indent="0" algn="just">
              <a:buNone/>
            </a:pP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71705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98080" cy="1143000"/>
          </a:xfrm>
        </p:spPr>
        <p:txBody>
          <a:bodyPr/>
          <a:lstStyle/>
          <a:p>
            <a:r>
              <a:rPr lang="es-MX" dirty="0"/>
              <a:t>6</a:t>
            </a:r>
            <a:r>
              <a:rPr lang="es-MX" dirty="0" smtClean="0"/>
              <a:t>. </a:t>
            </a:r>
            <a:r>
              <a:rPr lang="es-MX" dirty="0" smtClean="0"/>
              <a:t>Metodología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340768"/>
            <a:ext cx="7818072" cy="532859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s-MX" sz="2800" dirty="0" smtClean="0"/>
              <a:t>Tipo </a:t>
            </a:r>
            <a:r>
              <a:rPr lang="es-MX" sz="2800" dirty="0"/>
              <a:t>de estudio: 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>
                <a:latin typeface="Arial" pitchFamily="34" charset="0"/>
                <a:cs typeface="Arial" pitchFamily="34" charset="0"/>
              </a:rPr>
              <a:t>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studio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experimental,  prospectivo, comparativo, aleatorizado,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transversal.</a:t>
            </a:r>
          </a:p>
          <a:p>
            <a:pPr marL="82296" indent="0" algn="just">
              <a:buNone/>
            </a:pPr>
            <a:endParaRPr lang="es-MX" sz="2800" dirty="0" smtClean="0"/>
          </a:p>
          <a:p>
            <a:pPr marL="82296" indent="0" algn="just">
              <a:buNone/>
            </a:pPr>
            <a:r>
              <a:rPr lang="es-MX" sz="2800" dirty="0" smtClean="0"/>
              <a:t>Población </a:t>
            </a:r>
            <a:r>
              <a:rPr lang="es-MX" sz="2800" dirty="0"/>
              <a:t>de estudio. 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marL="0" lvl="1" indent="0" algn="just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>
                <a:latin typeface="Arial" pitchFamily="34" charset="0"/>
                <a:cs typeface="Arial" pitchFamily="34" charset="0"/>
              </a:rPr>
              <a:t>Lugar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: UMF </a:t>
            </a:r>
            <a:r>
              <a:rPr lang="es-MX" dirty="0">
                <a:latin typeface="Arial" pitchFamily="34" charset="0"/>
                <a:cs typeface="Arial" pitchFamily="34" charset="0"/>
              </a:rPr>
              <a:t>No. 61,  de Veracruz,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Delegación </a:t>
            </a:r>
            <a:r>
              <a:rPr lang="es-MX" dirty="0">
                <a:latin typeface="Arial" pitchFamily="34" charset="0"/>
                <a:cs typeface="Arial" pitchFamily="34" charset="0"/>
              </a:rPr>
              <a:t>Norte.</a:t>
            </a:r>
          </a:p>
          <a:p>
            <a:pPr marL="0" lvl="1" indent="0" algn="just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endParaRPr lang="es-MX" dirty="0">
              <a:latin typeface="Arial" pitchFamily="34" charset="0"/>
              <a:cs typeface="Arial" pitchFamily="34" charset="0"/>
            </a:endParaRPr>
          </a:p>
          <a:p>
            <a:pPr marL="0" lvl="1" indent="0" algn="just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s-MX" dirty="0">
                <a:latin typeface="Arial" pitchFamily="34" charset="0"/>
                <a:cs typeface="Arial" pitchFamily="34" charset="0"/>
              </a:rPr>
              <a:t>Periodo: del 2 de Diciembre 2013 al 2 de Diciembre del 2014.</a:t>
            </a:r>
          </a:p>
          <a:p>
            <a:pPr algn="just"/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17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</a:t>
            </a:r>
            <a:r>
              <a:rPr lang="es-MX" dirty="0" smtClean="0"/>
              <a:t>Criterios de inclusión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/>
          </a:bodyPr>
          <a:lstStyle/>
          <a:p>
            <a:pPr lvl="0" algn="just"/>
            <a:r>
              <a:rPr lang="es-MX" sz="2800" dirty="0" smtClean="0"/>
              <a:t>Pacientes diabéticos </a:t>
            </a:r>
            <a:r>
              <a:rPr lang="es-MX" sz="2800" dirty="0"/>
              <a:t>e </a:t>
            </a:r>
            <a:r>
              <a:rPr lang="es-MX" sz="2800" dirty="0" smtClean="0"/>
              <a:t>hipertensos</a:t>
            </a:r>
          </a:p>
          <a:p>
            <a:pPr lvl="0" algn="just"/>
            <a:r>
              <a:rPr lang="es-MX" sz="2800" dirty="0" smtClean="0"/>
              <a:t>En edades </a:t>
            </a:r>
            <a:r>
              <a:rPr lang="es-MX" sz="2800" dirty="0"/>
              <a:t>de 40 a 50 </a:t>
            </a:r>
            <a:r>
              <a:rPr lang="es-MX" sz="2800" dirty="0" smtClean="0"/>
              <a:t>años.</a:t>
            </a:r>
          </a:p>
          <a:p>
            <a:pPr lvl="0" algn="just"/>
            <a:r>
              <a:rPr lang="es-MX" sz="2800" dirty="0" smtClean="0"/>
              <a:t>Derechohabientes del IMSS</a:t>
            </a:r>
          </a:p>
          <a:p>
            <a:pPr lvl="0" algn="just"/>
            <a:r>
              <a:rPr lang="es-MX" sz="2800" dirty="0" smtClean="0"/>
              <a:t>Mínimo un </a:t>
            </a:r>
            <a:r>
              <a:rPr lang="es-MX" sz="2800" dirty="0"/>
              <a:t>año de </a:t>
            </a:r>
            <a:r>
              <a:rPr lang="es-MX" sz="2800" dirty="0" smtClean="0"/>
              <a:t>diagnóstico </a:t>
            </a:r>
            <a:r>
              <a:rPr lang="es-MX" sz="2800" dirty="0"/>
              <a:t>de sus </a:t>
            </a:r>
            <a:r>
              <a:rPr lang="es-MX" sz="2800" dirty="0" smtClean="0"/>
              <a:t>padecimientos.</a:t>
            </a:r>
          </a:p>
          <a:p>
            <a:pPr lvl="0" algn="just"/>
            <a:r>
              <a:rPr lang="es-MX" sz="2800" dirty="0"/>
              <a:t>Q</a:t>
            </a:r>
            <a:r>
              <a:rPr lang="es-MX" sz="2800" dirty="0" smtClean="0"/>
              <a:t>ue </a:t>
            </a:r>
            <a:r>
              <a:rPr lang="es-MX" sz="2800" dirty="0"/>
              <a:t>estén siendo tratados con </a:t>
            </a:r>
            <a:r>
              <a:rPr lang="es-MX" sz="2800" dirty="0" err="1"/>
              <a:t>losartán</a:t>
            </a:r>
            <a:r>
              <a:rPr lang="es-MX" sz="2800" dirty="0"/>
              <a:t>, </a:t>
            </a:r>
            <a:r>
              <a:rPr lang="es-MX" sz="2800" dirty="0" err="1"/>
              <a:t>enalapril</a:t>
            </a:r>
            <a:r>
              <a:rPr lang="es-MX" sz="2800" dirty="0"/>
              <a:t> e hipoglucemiantes.</a:t>
            </a:r>
          </a:p>
          <a:p>
            <a:pPr algn="just"/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18609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8175" y="188640"/>
            <a:ext cx="7498080" cy="1143000"/>
          </a:xfrm>
        </p:spPr>
        <p:txBody>
          <a:bodyPr/>
          <a:lstStyle/>
          <a:p>
            <a:r>
              <a:rPr lang="es-MX" dirty="0" smtClean="0"/>
              <a:t> </a:t>
            </a:r>
            <a:r>
              <a:rPr lang="es-MX" dirty="0"/>
              <a:t>Criterios de exclusión: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196752"/>
            <a:ext cx="7956376" cy="1809328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s-MX" sz="2800" dirty="0" smtClean="0"/>
              <a:t>Pacientes con </a:t>
            </a:r>
            <a:r>
              <a:rPr lang="es-MX" sz="2800" dirty="0"/>
              <a:t>antecedentes de </a:t>
            </a:r>
            <a:r>
              <a:rPr lang="es-MX" sz="2800" dirty="0" smtClean="0"/>
              <a:t>alteraciones visuales</a:t>
            </a:r>
            <a:r>
              <a:rPr lang="es-MX" sz="2800" dirty="0"/>
              <a:t>. </a:t>
            </a:r>
            <a:endParaRPr lang="es-MX" sz="2800" dirty="0" smtClean="0"/>
          </a:p>
          <a:p>
            <a:pPr lvl="0" algn="just"/>
            <a:r>
              <a:rPr lang="es-MX" sz="2800" dirty="0" smtClean="0"/>
              <a:t>Pacientes con IRC.</a:t>
            </a:r>
          </a:p>
          <a:p>
            <a:pPr lvl="0" algn="just"/>
            <a:r>
              <a:rPr lang="es-MX" sz="2800" dirty="0" smtClean="0"/>
              <a:t>Pacientes con capacidades diferentes.</a:t>
            </a:r>
          </a:p>
          <a:p>
            <a:pPr lvl="0" algn="just"/>
            <a:r>
              <a:rPr lang="es-MX" sz="2800" dirty="0" smtClean="0"/>
              <a:t>Que se niegue a firmar el consentimiento informado</a:t>
            </a:r>
          </a:p>
          <a:p>
            <a:pPr lvl="0" algn="just"/>
            <a:endParaRPr lang="es-MX" sz="2800" dirty="0" smtClean="0"/>
          </a:p>
          <a:p>
            <a:pPr lvl="0" algn="just"/>
            <a:endParaRPr lang="es-MX" sz="2800" dirty="0" smtClean="0"/>
          </a:p>
          <a:p>
            <a:pPr lvl="0" algn="just"/>
            <a:endParaRPr lang="es-MX" sz="2800" dirty="0"/>
          </a:p>
          <a:p>
            <a:pPr algn="just"/>
            <a:endParaRPr lang="es-MX" sz="28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356792" y="300608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MX" dirty="0" smtClean="0"/>
              <a:t> </a:t>
            </a:r>
            <a:r>
              <a:rPr lang="es-MX" dirty="0" smtClean="0"/>
              <a:t>Criterios de eliminación: </a:t>
            </a:r>
            <a:endParaRPr lang="es-MX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108808" y="4084712"/>
            <a:ext cx="7746064" cy="277328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MX" sz="2400" dirty="0" smtClean="0"/>
              <a:t>Cambio de tratamiento a otros antihipertensivos.</a:t>
            </a:r>
          </a:p>
          <a:p>
            <a:pPr algn="just"/>
            <a:r>
              <a:rPr lang="es-MX" sz="2400" dirty="0" smtClean="0"/>
              <a:t>Suspensión del tratamiento.</a:t>
            </a:r>
          </a:p>
          <a:p>
            <a:pPr algn="just"/>
            <a:r>
              <a:rPr lang="es-MX" sz="2400" dirty="0" smtClean="0"/>
              <a:t>Que no sigan con el tratamiento establecido</a:t>
            </a:r>
          </a:p>
          <a:p>
            <a:pPr algn="just"/>
            <a:r>
              <a:rPr lang="es-MX" sz="2400" dirty="0" smtClean="0"/>
              <a:t>Pacientes que no acudan a su control de forma mensual.</a:t>
            </a:r>
          </a:p>
          <a:p>
            <a:pPr marL="82296" indent="0" algn="just">
              <a:buFont typeface="Wingdings 2"/>
              <a:buNone/>
            </a:pPr>
            <a:endParaRPr lang="es-MX" sz="2400" dirty="0" smtClean="0"/>
          </a:p>
          <a:p>
            <a:pPr algn="just"/>
            <a:endParaRPr lang="es-MX" sz="2400" dirty="0" smtClean="0"/>
          </a:p>
          <a:p>
            <a:pPr algn="just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09709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Tamaño </a:t>
            </a:r>
            <a:r>
              <a:rPr lang="es-MX" dirty="0" smtClean="0"/>
              <a:t>de muestra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14955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s-MX" sz="2400" dirty="0" smtClean="0"/>
              <a:t>        n=  </a:t>
            </a:r>
            <a:r>
              <a:rPr lang="es-MX" sz="2400" u="sng" dirty="0" smtClean="0"/>
              <a:t>         N*Z</a:t>
            </a:r>
            <a:r>
              <a:rPr lang="el-GR" sz="2400" u="sng" dirty="0"/>
              <a:t> α </a:t>
            </a:r>
            <a:r>
              <a:rPr lang="es-MX" sz="2400" u="sng" baseline="30000" dirty="0"/>
              <a:t>2 </a:t>
            </a:r>
            <a:r>
              <a:rPr lang="es-MX" sz="2400" u="sng" dirty="0" smtClean="0"/>
              <a:t>p*q______          </a:t>
            </a:r>
          </a:p>
          <a:p>
            <a:pPr marL="82296" indent="0">
              <a:buNone/>
            </a:pPr>
            <a:r>
              <a:rPr lang="es-MX" sz="2400" dirty="0" smtClean="0"/>
              <a:t>	      d</a:t>
            </a:r>
            <a:r>
              <a:rPr lang="es-MX" sz="2400" baseline="30000" dirty="0" smtClean="0"/>
              <a:t>2</a:t>
            </a:r>
            <a:r>
              <a:rPr lang="es-MX" sz="2400" dirty="0" smtClean="0"/>
              <a:t>*(N-1)+Z</a:t>
            </a:r>
            <a:r>
              <a:rPr lang="el-GR" sz="2400" u="sng" dirty="0"/>
              <a:t> </a:t>
            </a:r>
            <a:r>
              <a:rPr lang="el-GR" sz="2400" dirty="0"/>
              <a:t>α </a:t>
            </a:r>
            <a:r>
              <a:rPr lang="es-MX" sz="2400" baseline="30000" dirty="0"/>
              <a:t>2 </a:t>
            </a:r>
            <a:r>
              <a:rPr lang="es-MX" sz="2400" dirty="0" smtClean="0"/>
              <a:t>*p*q</a:t>
            </a:r>
          </a:p>
          <a:p>
            <a:r>
              <a:rPr lang="es-MX" sz="2000" dirty="0"/>
              <a:t>N = Total de la </a:t>
            </a:r>
            <a:r>
              <a:rPr lang="es-MX" sz="2000" dirty="0" smtClean="0"/>
              <a:t>población</a:t>
            </a:r>
            <a:endParaRPr lang="es-MX" sz="2000" dirty="0"/>
          </a:p>
          <a:p>
            <a:r>
              <a:rPr lang="es-MX" sz="2000" dirty="0" smtClean="0"/>
              <a:t>Z</a:t>
            </a:r>
            <a:r>
              <a:rPr lang="el-GR" sz="2000" dirty="0" smtClean="0"/>
              <a:t>α</a:t>
            </a:r>
            <a:r>
              <a:rPr lang="es-MX" sz="2000" baseline="30000" dirty="0" smtClean="0"/>
              <a:t>2</a:t>
            </a:r>
            <a:r>
              <a:rPr lang="es-MX" sz="2000" dirty="0" smtClean="0"/>
              <a:t> = 1.962 (si la seguridad es del 95%)</a:t>
            </a:r>
          </a:p>
          <a:p>
            <a:r>
              <a:rPr lang="es-MX" sz="2000" dirty="0" smtClean="0"/>
              <a:t>p </a:t>
            </a:r>
            <a:r>
              <a:rPr lang="es-MX" sz="2000" dirty="0"/>
              <a:t>= proporción esperada (en este caso 5% = 0.05)</a:t>
            </a:r>
          </a:p>
          <a:p>
            <a:r>
              <a:rPr lang="es-MX" sz="2000" dirty="0" smtClean="0"/>
              <a:t>q </a:t>
            </a:r>
            <a:r>
              <a:rPr lang="es-MX" sz="2000" dirty="0"/>
              <a:t>= 1 – p (en este caso 1-0.05 = 0.95)</a:t>
            </a:r>
          </a:p>
          <a:p>
            <a:r>
              <a:rPr lang="es-MX" sz="2000" dirty="0" smtClean="0"/>
              <a:t>d </a:t>
            </a:r>
            <a:r>
              <a:rPr lang="es-MX" sz="2000" dirty="0"/>
              <a:t>= precisión (en este caso deseamos un 3</a:t>
            </a:r>
            <a:r>
              <a:rPr lang="es-MX" sz="2000" dirty="0" smtClean="0"/>
              <a:t>%).</a:t>
            </a:r>
          </a:p>
          <a:p>
            <a:endParaRPr lang="es-MX" sz="2000" baseline="30000" dirty="0"/>
          </a:p>
          <a:p>
            <a:pPr marL="82296" indent="0">
              <a:buNone/>
            </a:pPr>
            <a:r>
              <a:rPr lang="es-MX" sz="2400" baseline="30000" dirty="0"/>
              <a:t> </a:t>
            </a:r>
            <a:r>
              <a:rPr lang="es-MX" sz="2400" dirty="0" smtClean="0"/>
              <a:t> </a:t>
            </a:r>
          </a:p>
          <a:p>
            <a:pPr marL="82296" indent="0">
              <a:buNone/>
            </a:pPr>
            <a:r>
              <a:rPr lang="es-MX" baseline="30000" dirty="0"/>
              <a:t> </a:t>
            </a:r>
            <a:r>
              <a:rPr lang="es-MX" baseline="30000" dirty="0" smtClean="0"/>
              <a:t>n</a:t>
            </a:r>
            <a:r>
              <a:rPr lang="es-MX" dirty="0" smtClean="0"/>
              <a:t> </a:t>
            </a:r>
            <a:r>
              <a:rPr lang="es-MX" sz="2400" dirty="0" smtClean="0"/>
              <a:t>= </a:t>
            </a:r>
            <a:r>
              <a:rPr lang="es-MX" sz="2400" u="sng" dirty="0" smtClean="0"/>
              <a:t>       4275*1.962*0.05* 0.95_____</a:t>
            </a:r>
            <a:r>
              <a:rPr lang="es-MX" sz="2400" dirty="0" smtClean="0"/>
              <a:t>=</a:t>
            </a:r>
            <a:r>
              <a:rPr lang="es-MX" sz="2400" u="sng" dirty="0" smtClean="0"/>
              <a:t>398.4086</a:t>
            </a:r>
            <a:r>
              <a:rPr lang="es-MX" sz="2400" dirty="0" smtClean="0"/>
              <a:t>=120</a:t>
            </a:r>
            <a:endParaRPr lang="es-MX" sz="2400" u="sng" dirty="0" smtClean="0"/>
          </a:p>
          <a:p>
            <a:pPr marL="82296" indent="0">
              <a:buNone/>
            </a:pPr>
            <a:r>
              <a:rPr lang="es-MX" sz="2400" baseline="30000" dirty="0" smtClean="0"/>
              <a:t> </a:t>
            </a:r>
            <a:r>
              <a:rPr lang="es-MX" sz="2400" dirty="0" smtClean="0"/>
              <a:t>     (0.03)</a:t>
            </a:r>
            <a:r>
              <a:rPr lang="es-MX" sz="2400" baseline="30000" dirty="0" smtClean="0"/>
              <a:t>2</a:t>
            </a:r>
            <a:r>
              <a:rPr lang="es-MX" sz="2400" dirty="0" smtClean="0"/>
              <a:t>*(4275 -1) +1.962*0.05*0.95     3.9398</a:t>
            </a:r>
            <a:endParaRPr lang="es-MX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187553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774746"/>
              </p:ext>
            </p:extLst>
          </p:nvPr>
        </p:nvGraphicFramePr>
        <p:xfrm>
          <a:off x="1074828" y="0"/>
          <a:ext cx="8069172" cy="69189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2052"/>
                <a:gridCol w="2131104"/>
                <a:gridCol w="1728192"/>
                <a:gridCol w="2987824"/>
              </a:tblGrid>
              <a:tr h="534607">
                <a:tc>
                  <a:txBody>
                    <a:bodyPr/>
                    <a:lstStyle/>
                    <a:p>
                      <a:pPr marL="292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Variable</a:t>
                      </a:r>
                      <a:endParaRPr lang="es-MX" sz="1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3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Definición conceptual </a:t>
                      </a:r>
                      <a:endParaRPr lang="es-MX" sz="1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Definición operacional</a:t>
                      </a:r>
                      <a:endParaRPr lang="es-MX" sz="1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3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Escala de medición</a:t>
                      </a:r>
                      <a:endParaRPr lang="es-MX" sz="1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</a:tr>
              <a:tr h="1262900">
                <a:tc>
                  <a:txBody>
                    <a:bodyPr/>
                    <a:lstStyle/>
                    <a:p>
                      <a:pPr marL="2921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Retinopatía 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diabética</a:t>
                      </a:r>
                      <a:endParaRPr lang="es-MX" sz="13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292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 retinopatía diabética es una complicación </a:t>
                      </a:r>
                      <a:r>
                        <a:rPr kumimoji="0" lang="es-MX" sz="13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microvascular</a:t>
                      </a:r>
                      <a:r>
                        <a:rPr kumimoji="0" lang="es-MX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crónica</a:t>
                      </a:r>
                      <a:r>
                        <a:rPr kumimoji="0" lang="es-MX" sz="1300" b="0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kumimoji="0" lang="es-MX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específica de la diabetes, que afecta los vasos de la retina.</a:t>
                      </a:r>
                      <a:endParaRPr lang="es-MX" sz="13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 evaluará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mediante la oftalmoscopia.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Escala de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gravedad de la RD</a:t>
                      </a:r>
                    </a:p>
                    <a:p>
                      <a:pPr marL="6350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</a:pP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RD aparente, </a:t>
                      </a:r>
                    </a:p>
                    <a:p>
                      <a:pPr marL="6350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</a:pP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 proliferativa leve </a:t>
                      </a:r>
                    </a:p>
                    <a:p>
                      <a:pPr marL="6350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</a:pP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 proliferativa  moderada </a:t>
                      </a:r>
                    </a:p>
                    <a:p>
                      <a:pPr marL="6350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</a:pP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 proliferativa  severa, </a:t>
                      </a:r>
                    </a:p>
                    <a:p>
                      <a:pPr marL="6350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</a:pP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Proliferativa.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</a:tr>
              <a:tr h="2316462">
                <a:tc>
                  <a:txBody>
                    <a:bodyPr/>
                    <a:lstStyle/>
                    <a:p>
                      <a:pPr marL="29210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Presión arterial</a:t>
                      </a:r>
                      <a:endParaRPr lang="es-MX" sz="13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292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 presión arterial (también llamada tensión arterial) es la presión que ejerce la sangre contra la pared de las arterias.</a:t>
                      </a:r>
                      <a:endParaRPr lang="es-MX" sz="13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292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r>
                        <a:rPr kumimoji="0" lang="es-MX" sz="13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 utilizará un esfigmomanómetro electrónico modelo </a:t>
                      </a:r>
                      <a:r>
                        <a:rPr kumimoji="0" lang="es-MX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microlife</a:t>
                      </a:r>
                      <a:r>
                        <a:rPr kumimoji="0" lang="es-MX" sz="13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BP 3AS1-2  con desinflado automáticos, con memoria, el brazalete del mismo será colocado sobre la arteria humeral a 2 </a:t>
                      </a:r>
                      <a:r>
                        <a:rPr kumimoji="0" lang="es-MX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cms</a:t>
                      </a:r>
                      <a:r>
                        <a:rPr kumimoji="0" lang="es-MX" sz="13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por arriba del pliegue del codo.</a:t>
                      </a:r>
                      <a:endParaRPr kumimoji="0" lang="es-MX" sz="13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Ordinal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Clasificación JNC7</a:t>
                      </a:r>
                    </a:p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Normal                 &lt;120/ &lt;80</a:t>
                      </a:r>
                    </a:p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Prehipertensión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120-139/80-89mmHg.</a:t>
                      </a:r>
                    </a:p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Hipertensión 1   140-159/90-99mmHg.</a:t>
                      </a:r>
                    </a:p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Hipertensión 2    &gt; 160/ &gt; 100mmHg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</a:tr>
              <a:tr h="752888">
                <a:tc>
                  <a:txBody>
                    <a:bodyPr/>
                    <a:lstStyle/>
                    <a:p>
                      <a:pPr marL="29210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Edad</a:t>
                      </a:r>
                      <a:endParaRPr lang="es-MX" sz="13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292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Edad el día del último cumpleaños.</a:t>
                      </a:r>
                      <a:endParaRPr lang="es-MX" sz="13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292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Característica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cronológica </a:t>
                      </a: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Discontinúa </a:t>
                      </a: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por años.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</a:tr>
              <a:tr h="1991143">
                <a:tc>
                  <a:txBody>
                    <a:bodyPr/>
                    <a:lstStyle/>
                    <a:p>
                      <a:pPr marL="29210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Sexo</a:t>
                      </a:r>
                      <a:endParaRPr lang="es-MX" sz="13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292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El sexo es un proceso de combinación y mezcla de rasgos </a:t>
                      </a:r>
                      <a:r>
                        <a:rPr lang="es-ES" sz="1300" b="1" u="sng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geneticos</a:t>
                      </a:r>
                      <a:r>
                        <a:rPr lang="es-ES" sz="1300" b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menudo dando por resultado la especialización de </a:t>
                      </a:r>
                      <a:r>
                        <a:rPr lang="es-ES" sz="1300" b="0" u="sng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organismos</a:t>
                      </a:r>
                      <a:r>
                        <a:rPr lang="es-ES" sz="1300" b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</a:t>
                      </a:r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variedades </a:t>
                      </a:r>
                      <a:r>
                        <a:rPr lang="es-ES" sz="1300" b="0" u="sng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femenino y masculino</a:t>
                      </a:r>
                      <a:endParaRPr lang="es-MX" sz="13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s-ES" sz="13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Características antropomórficas del individuo</a:t>
                      </a:r>
                      <a:endParaRPr lang="es-MX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Nominal: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Hombre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Mujer.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0" y="980728"/>
            <a:ext cx="38985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2400" dirty="0" smtClean="0"/>
          </a:p>
          <a:p>
            <a:r>
              <a:rPr lang="es-MX" sz="2400" dirty="0" smtClean="0"/>
              <a:t>V</a:t>
            </a:r>
          </a:p>
          <a:p>
            <a:r>
              <a:rPr lang="es-MX" sz="2400" dirty="0" smtClean="0"/>
              <a:t>A</a:t>
            </a:r>
          </a:p>
          <a:p>
            <a:r>
              <a:rPr lang="es-MX" sz="2400" dirty="0" smtClean="0"/>
              <a:t>R</a:t>
            </a:r>
          </a:p>
          <a:p>
            <a:r>
              <a:rPr lang="es-MX" sz="2400" dirty="0" smtClean="0"/>
              <a:t>I</a:t>
            </a:r>
          </a:p>
          <a:p>
            <a:r>
              <a:rPr lang="es-MX" sz="2400" dirty="0" smtClean="0"/>
              <a:t>A</a:t>
            </a:r>
          </a:p>
          <a:p>
            <a:r>
              <a:rPr lang="es-MX" sz="2400" dirty="0" smtClean="0"/>
              <a:t>B</a:t>
            </a:r>
          </a:p>
          <a:p>
            <a:r>
              <a:rPr lang="es-MX" sz="2400" dirty="0" smtClean="0"/>
              <a:t>L</a:t>
            </a:r>
          </a:p>
          <a:p>
            <a:r>
              <a:rPr lang="es-MX" sz="2400" dirty="0" smtClean="0"/>
              <a:t>E</a:t>
            </a:r>
          </a:p>
          <a:p>
            <a:r>
              <a:rPr lang="es-MX" sz="24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85732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6295"/>
              </p:ext>
            </p:extLst>
          </p:nvPr>
        </p:nvGraphicFramePr>
        <p:xfrm>
          <a:off x="899592" y="-27384"/>
          <a:ext cx="8244409" cy="6742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6782"/>
                <a:gridCol w="1945586"/>
                <a:gridCol w="1920102"/>
                <a:gridCol w="3011939"/>
              </a:tblGrid>
              <a:tr h="1781887">
                <a:tc>
                  <a:txBody>
                    <a:bodyPr/>
                    <a:lstStyle/>
                    <a:p>
                      <a:pPr marL="2921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Nivel de glucemia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 noción de glucemia hace referencia a la presencia de </a:t>
                      </a:r>
                      <a:r>
                        <a:rPr lang="es-ES" sz="1300" b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gñucosa</a:t>
                      </a:r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en la sangre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kumimoji="0" lang="es-MX" sz="13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 tomaran como valores normales </a:t>
                      </a:r>
                      <a:r>
                        <a:rPr kumimoji="0" lang="es-MX" sz="13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límites:</a:t>
                      </a: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kumimoji="0" lang="es-MX" sz="13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Normal: ≤100 mg/dl</a:t>
                      </a:r>
                    </a:p>
                    <a:p>
                      <a:pPr lvl="0">
                        <a:lnSpc>
                          <a:spcPct val="100000"/>
                        </a:lnSpc>
                      </a:pPr>
                      <a:r>
                        <a:rPr kumimoji="0" lang="es-MX" sz="13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Intolerancia: </a:t>
                      </a:r>
                      <a:r>
                        <a:rPr kumimoji="0" lang="es-ES" sz="13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≥</a:t>
                      </a:r>
                      <a:r>
                        <a:rPr kumimoji="0" lang="es-MX" sz="13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101mg/dl  y ≤139 mg/dl.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s-MX" sz="13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Diabético: </a:t>
                      </a:r>
                      <a:r>
                        <a:rPr kumimoji="0" lang="es-ES" sz="13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≥</a:t>
                      </a:r>
                      <a:r>
                        <a:rPr kumimoji="0" lang="es-MX" sz="13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140mg/dl</a:t>
                      </a:r>
                      <a:endParaRPr kumimoji="0" lang="es-MX" sz="1300" b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Nominal</a:t>
                      </a:r>
                    </a:p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Controlado: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70-130mg/dl.</a:t>
                      </a:r>
                    </a:p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controlados: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 </a:t>
                      </a: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130mg/dl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</a:tr>
              <a:tr h="2088232">
                <a:tc>
                  <a:txBody>
                    <a:bodyPr/>
                    <a:lstStyle/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Nivel de colesterol total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 hipercolesterolemia (literalmente: colesterol elevado de la sangre) es la presencia de niveles elevados d </a:t>
                      </a:r>
                      <a:r>
                        <a:rPr lang="es-ES" sz="1300" b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ecolesterol</a:t>
                      </a:r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en la sangre.</a:t>
                      </a:r>
                      <a:endParaRPr lang="es-MX" sz="13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r>
                        <a:rPr kumimoji="0" lang="es-MX" sz="13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 tomaran como valores normales límites:</a:t>
                      </a:r>
                    </a:p>
                    <a:p>
                      <a:pPr lvl="0"/>
                      <a:r>
                        <a:rPr kumimoji="0" lang="es-MX" sz="13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Colesterol total: &lt; 170 mg/</a:t>
                      </a:r>
                      <a:r>
                        <a:rPr kumimoji="0" lang="es-MX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dL</a:t>
                      </a:r>
                      <a:endParaRPr kumimoji="0" lang="es-MX" sz="13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/>
                      <a:r>
                        <a:rPr kumimoji="0" lang="es-MX" sz="13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C- HDL: en el varón: &gt; 40 mg/</a:t>
                      </a:r>
                      <a:r>
                        <a:rPr kumimoji="0" lang="es-MX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dL</a:t>
                      </a:r>
                      <a:endParaRPr kumimoji="0" lang="es-MX" sz="13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/>
                      <a:r>
                        <a:rPr kumimoji="0" lang="es-MX" sz="13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C- HDL en la mujer: &gt; 50 mg/</a:t>
                      </a:r>
                      <a:r>
                        <a:rPr kumimoji="0" lang="es-MX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dL</a:t>
                      </a:r>
                      <a:endParaRPr kumimoji="0" lang="es-MX" sz="13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es-MX" sz="13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C- LDL: &lt;  130 mg/</a:t>
                      </a:r>
                      <a:r>
                        <a:rPr kumimoji="0" lang="es-MX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dL</a:t>
                      </a:r>
                      <a:r>
                        <a:rPr kumimoji="0" lang="es-MX" sz="13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Nominal:</a:t>
                      </a:r>
                    </a:p>
                    <a:p>
                      <a:pPr marL="2921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Controlado: &lt;140mg/dl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921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controlado: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&gt;140mg/dl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</a:tr>
              <a:tr h="1520103">
                <a:tc>
                  <a:txBody>
                    <a:bodyPr/>
                    <a:lstStyle/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Nivel de triglicéridos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El término </a:t>
                      </a:r>
                      <a:r>
                        <a:rPr lang="es-ES" sz="1300" b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hipertrigliceridemia</a:t>
                      </a:r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se usa para denominar el exceso de concentración sérica de </a:t>
                      </a:r>
                      <a:r>
                        <a:rPr lang="es-ES" sz="1300" b="0" u="sng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triglicéridos.</a:t>
                      </a:r>
                      <a:endParaRPr lang="es-MX" sz="13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292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 tomaran como valores normales límites:</a:t>
                      </a:r>
                    </a:p>
                    <a:p>
                      <a:pPr marL="29210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Triglicéridos: &lt; 150 mg/</a:t>
                      </a:r>
                      <a:r>
                        <a:rPr kumimoji="0" lang="es-MX" sz="13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dL</a:t>
                      </a:r>
                      <a:endParaRPr kumimoji="0" lang="es-MX" sz="13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92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Nominal:</a:t>
                      </a:r>
                    </a:p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Controlado: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&lt;150mg/dl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controlado: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&gt;150mg/dl</a:t>
                      </a: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292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</a:tr>
              <a:tr h="1088987">
                <a:tc>
                  <a:txBody>
                    <a:bodyPr/>
                    <a:lstStyle/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Apego a tratamiento</a:t>
                      </a:r>
                    </a:p>
                    <a:p>
                      <a:pPr marL="292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 el grado en que el paciente sigue las instrucciones médicas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.se evaluara de acuerdo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 las preguntas del cuestionario.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  <a:tc>
                  <a:txBody>
                    <a:bodyPr/>
                    <a:lstStyle/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Ordinal</a:t>
                      </a:r>
                    </a:p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Muy bueno</a:t>
                      </a:r>
                    </a:p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Bueno</a:t>
                      </a:r>
                    </a:p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Malo </a:t>
                      </a:r>
                    </a:p>
                    <a:p>
                      <a:pPr marL="292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muy malo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819" marR="38819" marT="0" marB="0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44016" y="980728"/>
            <a:ext cx="8995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400" dirty="0" smtClean="0"/>
          </a:p>
          <a:p>
            <a:r>
              <a:rPr lang="es-MX" sz="2400" dirty="0" smtClean="0"/>
              <a:t>V</a:t>
            </a:r>
          </a:p>
          <a:p>
            <a:r>
              <a:rPr lang="es-MX" sz="2400" dirty="0" smtClean="0"/>
              <a:t>A</a:t>
            </a:r>
          </a:p>
          <a:p>
            <a:r>
              <a:rPr lang="es-MX" sz="2400" dirty="0" smtClean="0"/>
              <a:t>R</a:t>
            </a:r>
          </a:p>
          <a:p>
            <a:r>
              <a:rPr lang="es-MX" sz="2400" dirty="0" smtClean="0"/>
              <a:t>I</a:t>
            </a:r>
          </a:p>
          <a:p>
            <a:r>
              <a:rPr lang="es-MX" sz="2400" dirty="0" smtClean="0"/>
              <a:t>A</a:t>
            </a:r>
          </a:p>
          <a:p>
            <a:r>
              <a:rPr lang="es-MX" sz="2400" dirty="0" smtClean="0"/>
              <a:t>B</a:t>
            </a:r>
          </a:p>
          <a:p>
            <a:r>
              <a:rPr lang="es-MX" sz="2400" dirty="0" smtClean="0"/>
              <a:t>L</a:t>
            </a:r>
          </a:p>
          <a:p>
            <a:r>
              <a:rPr lang="es-MX" sz="2400" dirty="0" smtClean="0"/>
              <a:t>E</a:t>
            </a:r>
          </a:p>
          <a:p>
            <a:r>
              <a:rPr lang="es-MX" sz="24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09275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Descripción </a:t>
            </a:r>
            <a:r>
              <a:rPr lang="es-MX" dirty="0" smtClean="0"/>
              <a:t>del estudio</a:t>
            </a:r>
            <a:endParaRPr lang="es-MX" dirty="0"/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rmAutofit/>
          </a:bodyPr>
          <a:lstStyle/>
          <a:p>
            <a:pPr algn="just"/>
            <a:r>
              <a:rPr lang="es-MX" sz="2800" dirty="0"/>
              <a:t>Se </a:t>
            </a:r>
            <a:r>
              <a:rPr lang="es-MX" sz="2800" dirty="0" smtClean="0"/>
              <a:t>realizará </a:t>
            </a:r>
            <a:r>
              <a:rPr lang="es-MX" sz="2800" dirty="0"/>
              <a:t>una evaluación de fondo de ojo </a:t>
            </a:r>
            <a:r>
              <a:rPr lang="es-MX" sz="2800" dirty="0" smtClean="0"/>
              <a:t>por </a:t>
            </a:r>
            <a:r>
              <a:rPr lang="es-MX" sz="2800" dirty="0"/>
              <a:t>médico especialista quien determinara los cambios de la retina, en los pacientes en </a:t>
            </a:r>
            <a:r>
              <a:rPr lang="es-MX" sz="2800" dirty="0" smtClean="0"/>
              <a:t>estudio. </a:t>
            </a:r>
          </a:p>
          <a:p>
            <a:pPr marL="82296" indent="0" algn="just">
              <a:buNone/>
            </a:pPr>
            <a:endParaRPr lang="es-MX" sz="2800" dirty="0" smtClean="0"/>
          </a:p>
          <a:p>
            <a:pPr marL="82296" indent="0" algn="just">
              <a:buNone/>
            </a:pP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174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effectLst/>
              </a:rPr>
              <a:t> </a:t>
            </a:r>
            <a:r>
              <a:rPr lang="es-MX" dirty="0" smtClean="0">
                <a:effectLst/>
              </a:rPr>
              <a:t>Recopilación </a:t>
            </a:r>
            <a:r>
              <a:rPr lang="es-MX" dirty="0">
                <a:effectLst/>
              </a:rPr>
              <a:t>de datos</a:t>
            </a:r>
            <a:endParaRPr lang="es-MX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MX" dirty="0"/>
              <a:t>Cuestionario (entrevista personal</a:t>
            </a:r>
            <a:r>
              <a:rPr lang="es-MX" dirty="0" smtClean="0"/>
              <a:t>).</a:t>
            </a:r>
          </a:p>
          <a:p>
            <a:pPr lvl="0" algn="just"/>
            <a:endParaRPr lang="es-MX" dirty="0"/>
          </a:p>
          <a:p>
            <a:pPr lvl="0" algn="just"/>
            <a:r>
              <a:rPr lang="es-MX" dirty="0"/>
              <a:t>Exploración de fondo de </a:t>
            </a:r>
            <a:r>
              <a:rPr lang="es-MX" dirty="0" smtClean="0"/>
              <a:t>ojo (oftalmoscopia).</a:t>
            </a:r>
          </a:p>
          <a:p>
            <a:pPr lvl="0" algn="just"/>
            <a:endParaRPr lang="es-MX" dirty="0"/>
          </a:p>
          <a:p>
            <a:pPr lvl="0" algn="just"/>
            <a:r>
              <a:rPr lang="es-MX" dirty="0"/>
              <a:t>Observación.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386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077544"/>
          </a:xfrm>
        </p:spPr>
        <p:txBody>
          <a:bodyPr>
            <a:normAutofit/>
          </a:bodyPr>
          <a:lstStyle/>
          <a:p>
            <a:pPr algn="just"/>
            <a:r>
              <a:rPr lang="es-MX" sz="2400" dirty="0"/>
              <a:t>La retinopatía diabética es una complicación </a:t>
            </a:r>
            <a:r>
              <a:rPr lang="es-MX" sz="2400" dirty="0" err="1"/>
              <a:t>microvascular</a:t>
            </a:r>
            <a:r>
              <a:rPr lang="es-MX" sz="2400" dirty="0"/>
              <a:t> </a:t>
            </a:r>
            <a:r>
              <a:rPr lang="es-MX" sz="2400" dirty="0" smtClean="0"/>
              <a:t>crónica </a:t>
            </a:r>
            <a:r>
              <a:rPr lang="es-MX" sz="2400" dirty="0"/>
              <a:t>específica de la diabetes, que afecta los vasos de la retina</a:t>
            </a:r>
            <a:r>
              <a:rPr lang="es-MX" sz="2400" dirty="0" smtClean="0"/>
              <a:t>. 1</a:t>
            </a:r>
            <a:endParaRPr lang="es-MX" sz="2400" dirty="0"/>
          </a:p>
          <a:p>
            <a:pPr marL="82296" indent="0" algn="just">
              <a:buNone/>
            </a:pPr>
            <a:endParaRPr lang="es-MX" sz="2400" dirty="0"/>
          </a:p>
          <a:p>
            <a:pPr algn="just"/>
            <a:r>
              <a:rPr lang="es-MX" sz="2400" dirty="0"/>
              <a:t>E</a:t>
            </a:r>
            <a:r>
              <a:rPr lang="es-MX" sz="2400" dirty="0" smtClean="0"/>
              <a:t>s la principal causa de </a:t>
            </a:r>
            <a:r>
              <a:rPr lang="es-MX" sz="2400" dirty="0"/>
              <a:t>pérdida </a:t>
            </a:r>
            <a:r>
              <a:rPr lang="es-MX" sz="2400" dirty="0" smtClean="0"/>
              <a:t>visual no recuperable </a:t>
            </a:r>
            <a:r>
              <a:rPr lang="es-MX" sz="2400" dirty="0"/>
              <a:t>en </a:t>
            </a:r>
            <a:r>
              <a:rPr lang="es-MX" sz="2400" dirty="0" smtClean="0"/>
              <a:t>adultos (20-74 años), </a:t>
            </a:r>
            <a:r>
              <a:rPr lang="es-MX" sz="2400" dirty="0"/>
              <a:t>con consecuencias médicas, sociales, y financieras significativas.  </a:t>
            </a:r>
            <a:r>
              <a:rPr lang="es-MX" sz="2400" dirty="0" smtClean="0"/>
              <a:t>1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 smtClean="0"/>
              <a:t>Mantener la </a:t>
            </a:r>
            <a:r>
              <a:rPr lang="es-MX" sz="2400" dirty="0"/>
              <a:t>glucemia y </a:t>
            </a:r>
            <a:r>
              <a:rPr lang="es-MX" sz="2400" dirty="0" smtClean="0"/>
              <a:t>la TA en parámetros </a:t>
            </a:r>
            <a:r>
              <a:rPr lang="es-MX" sz="2400" dirty="0"/>
              <a:t>normales produce un efecto benéfico en </a:t>
            </a:r>
            <a:r>
              <a:rPr lang="es-MX" sz="2400" dirty="0" smtClean="0"/>
              <a:t>el organismo, principalmente </a:t>
            </a:r>
            <a:r>
              <a:rPr lang="es-MX" sz="2400" dirty="0"/>
              <a:t>en </a:t>
            </a:r>
            <a:r>
              <a:rPr lang="es-MX" sz="2400" dirty="0" smtClean="0"/>
              <a:t>el epitelio </a:t>
            </a:r>
            <a:r>
              <a:rPr lang="es-MX" sz="2400" dirty="0"/>
              <a:t>endotelial de los pequeños </a:t>
            </a:r>
            <a:r>
              <a:rPr lang="es-MX" sz="2400" dirty="0" smtClean="0"/>
              <a:t>capilares.2</a:t>
            </a:r>
          </a:p>
          <a:p>
            <a:pPr algn="just"/>
            <a:endParaRPr lang="es-MX" sz="2400" dirty="0" smtClean="0"/>
          </a:p>
          <a:p>
            <a:pPr algn="just"/>
            <a:endParaRPr lang="es-MX" sz="2400" dirty="0"/>
          </a:p>
          <a:p>
            <a:pPr algn="just"/>
            <a:endParaRPr lang="es-MX" sz="24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effectLst/>
              </a:rPr>
              <a:t>2</a:t>
            </a:r>
            <a:r>
              <a:rPr lang="es-MX" dirty="0" smtClean="0">
                <a:effectLst/>
              </a:rPr>
              <a:t>. Introducción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770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Plan </a:t>
            </a:r>
            <a:r>
              <a:rPr lang="es-MX" dirty="0" smtClean="0"/>
              <a:t>de análisis</a:t>
            </a:r>
            <a:endParaRPr lang="es-MX" dirty="0"/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rmAutofit/>
          </a:bodyPr>
          <a:lstStyle/>
          <a:p>
            <a:pPr algn="just"/>
            <a:r>
              <a:rPr lang="es-ES" sz="2800" dirty="0"/>
              <a:t>ANÁLISIS DESCRIPTIVO: Los resultados serán analizados con medidas de tendencia central y medidas de dispersión</a:t>
            </a:r>
            <a:r>
              <a:rPr lang="es-ES" sz="2800" dirty="0" smtClean="0"/>
              <a:t>.</a:t>
            </a:r>
          </a:p>
          <a:p>
            <a:pPr marL="82296" indent="0" algn="just">
              <a:buNone/>
            </a:pPr>
            <a:endParaRPr lang="es-MX" sz="2800" dirty="0"/>
          </a:p>
          <a:p>
            <a:pPr algn="just"/>
            <a:r>
              <a:rPr lang="es-ES" sz="2800" dirty="0"/>
              <a:t>ANÁLISIS INFERENCIAL: En las variables en escala de intervalo, se planea usar </a:t>
            </a:r>
            <a:r>
              <a:rPr lang="es-ES" sz="2800" dirty="0" smtClean="0"/>
              <a:t>X</a:t>
            </a:r>
            <a:r>
              <a:rPr lang="es-ES" sz="2800" baseline="30000" dirty="0" smtClean="0"/>
              <a:t>2</a:t>
            </a:r>
            <a:r>
              <a:rPr lang="es-ES" sz="2800" dirty="0" smtClean="0"/>
              <a:t> para estudios no paramétricos.</a:t>
            </a:r>
          </a:p>
          <a:p>
            <a:pPr marL="82296" indent="0" algn="just">
              <a:buNone/>
            </a:pPr>
            <a:endParaRPr lang="es-ES" sz="2800" dirty="0"/>
          </a:p>
          <a:p>
            <a:pPr algn="just"/>
            <a:r>
              <a:rPr lang="es-ES" sz="2800" dirty="0" smtClean="0"/>
              <a:t>Se ocupará el programa SPSS 20.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03248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</a:t>
            </a:r>
            <a:r>
              <a:rPr lang="es-MX" dirty="0" smtClean="0"/>
              <a:t>Limitaciones del estudio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/>
          <a:lstStyle/>
          <a:p>
            <a:r>
              <a:rPr lang="es-MX" dirty="0" smtClean="0"/>
              <a:t>Que los pacientes no quieran participar.</a:t>
            </a:r>
          </a:p>
          <a:p>
            <a:r>
              <a:rPr lang="es-MX" dirty="0" smtClean="0"/>
              <a:t>Que los pacientes no acudan a la revisión oftalmológica el día que les corresponda.</a:t>
            </a:r>
          </a:p>
          <a:p>
            <a:r>
              <a:rPr lang="es-MX" dirty="0" smtClean="0"/>
              <a:t>Que el medicamento este de faltante.</a:t>
            </a:r>
          </a:p>
          <a:p>
            <a:pPr marL="82296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099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Consideraciones </a:t>
            </a:r>
            <a:r>
              <a:rPr lang="es-MX" dirty="0" smtClean="0"/>
              <a:t>Éticas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rmAutofit/>
          </a:bodyPr>
          <a:lstStyle/>
          <a:p>
            <a:pPr algn="just"/>
            <a:r>
              <a:rPr lang="es-MX" sz="2800" dirty="0"/>
              <a:t>El estudio implica riesgo para el paciente, sin embargo, se observan las recomendaciones de la Convención de Helsinki  de 1975, respecto a la investigación clínica en humanos y se solicita el conocimiento informado de los pacientes para su aceptación en participar. </a:t>
            </a:r>
          </a:p>
          <a:p>
            <a:pPr algn="just"/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77389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 </a:t>
            </a:r>
            <a:r>
              <a:rPr lang="es-MX" dirty="0" smtClean="0"/>
              <a:t>Bibliografía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s-MX" sz="1800" dirty="0" smtClean="0"/>
              <a:t>1) Retinopatía </a:t>
            </a:r>
            <a:r>
              <a:rPr lang="es-MX" sz="1800" dirty="0"/>
              <a:t>diabética; conceptos </a:t>
            </a:r>
            <a:r>
              <a:rPr lang="es-MX" sz="1800" dirty="0" smtClean="0"/>
              <a:t>actuales. </a:t>
            </a:r>
            <a:r>
              <a:rPr lang="es-MX" sz="1800" dirty="0"/>
              <a:t>Guadalupe </a:t>
            </a:r>
            <a:r>
              <a:rPr lang="es-MX" sz="1800" dirty="0" err="1"/>
              <a:t>Tenorio,</a:t>
            </a:r>
            <a:r>
              <a:rPr lang="es-MX" sz="1800" dirty="0" err="1" smtClean="0"/>
              <a:t>Rev</a:t>
            </a:r>
            <a:r>
              <a:rPr lang="es-MX" sz="1800" dirty="0" smtClean="0"/>
              <a:t> </a:t>
            </a:r>
            <a:r>
              <a:rPr lang="es-MX" sz="1800" dirty="0" err="1"/>
              <a:t>Med</a:t>
            </a:r>
            <a:r>
              <a:rPr lang="es-MX" sz="1800" dirty="0"/>
              <a:t> </a:t>
            </a:r>
            <a:r>
              <a:rPr lang="es-MX" sz="1800" dirty="0" err="1"/>
              <a:t>Hosp</a:t>
            </a:r>
            <a:r>
              <a:rPr lang="es-MX" sz="1800" dirty="0"/>
              <a:t> Gen </a:t>
            </a:r>
            <a:r>
              <a:rPr lang="es-MX" sz="1800" dirty="0" err="1"/>
              <a:t>Mex</a:t>
            </a:r>
            <a:r>
              <a:rPr lang="es-MX" sz="1800" dirty="0"/>
              <a:t> 2010;73(3):</a:t>
            </a:r>
            <a:r>
              <a:rPr lang="es-MX" sz="1800" dirty="0" smtClean="0"/>
              <a:t>193-201.</a:t>
            </a:r>
            <a:r>
              <a:rPr lang="es-MX" sz="1800" dirty="0"/>
              <a:t> </a:t>
            </a:r>
            <a:r>
              <a:rPr lang="es-MX" sz="1800" dirty="0" smtClean="0"/>
              <a:t> </a:t>
            </a:r>
          </a:p>
          <a:p>
            <a:pPr marL="82296" lvl="0" indent="0" algn="just">
              <a:buNone/>
            </a:pPr>
            <a:r>
              <a:rPr lang="es-MX" sz="1800" dirty="0" smtClean="0"/>
              <a:t>2) Secretaría </a:t>
            </a:r>
            <a:r>
              <a:rPr lang="es-MX" sz="1800" dirty="0"/>
              <a:t>de Control y Prevención de enfermedades. Coordinación de Vigilancia Epidemiológica. Modificación a la Norma Oficial Mexicana NOM-015 SSA2-1994, para la prevención, manejo y control de la diabetes; 2000: 19. </a:t>
            </a:r>
            <a:endParaRPr lang="es-MX" sz="1800" dirty="0" smtClean="0"/>
          </a:p>
          <a:p>
            <a:pPr marL="82296" indent="0" algn="just">
              <a:buNone/>
            </a:pPr>
            <a:r>
              <a:rPr lang="es-MX" sz="1800" dirty="0" smtClean="0"/>
              <a:t>3) Lima </a:t>
            </a:r>
            <a:r>
              <a:rPr lang="es-MX" sz="1800" dirty="0"/>
              <a:t>GV, De León OJE, Rojas DJA, Duarte TM. Retinopatía en pacientes diabéticos tratados por diferentes especialistas. Reporte preliminar. Revista de la Facultad de Medicina UNAM 2001; 44: 109-112. </a:t>
            </a:r>
            <a:endParaRPr lang="es-MX" sz="1800" dirty="0" smtClean="0"/>
          </a:p>
          <a:p>
            <a:pPr marL="82296" lvl="0" indent="0" algn="just">
              <a:buNone/>
            </a:pPr>
            <a:r>
              <a:rPr lang="es-MX" sz="1800" dirty="0" smtClean="0"/>
              <a:t>4) Sociedad </a:t>
            </a:r>
            <a:r>
              <a:rPr lang="es-MX" sz="1800" dirty="0"/>
              <a:t>Mexicana de Oftalmología, Asociación  Mexicana de Retina, Asociación Panamericana de Oftalmología. Resultados del día Panamericano de  Detección de retinopatía diabética (3 de julio de 1999, Día “D”). </a:t>
            </a:r>
            <a:r>
              <a:rPr lang="es-MX" sz="1800" dirty="0" err="1"/>
              <a:t>Rev</a:t>
            </a:r>
            <a:r>
              <a:rPr lang="es-MX" sz="1800" dirty="0"/>
              <a:t> </a:t>
            </a:r>
            <a:r>
              <a:rPr lang="es-MX" sz="1800" dirty="0" err="1"/>
              <a:t>Mex</a:t>
            </a:r>
            <a:r>
              <a:rPr lang="es-MX" sz="1800" dirty="0"/>
              <a:t> </a:t>
            </a:r>
            <a:r>
              <a:rPr lang="es-MX" sz="1800" dirty="0" err="1"/>
              <a:t>Oftalmol</a:t>
            </a:r>
            <a:r>
              <a:rPr lang="es-MX" sz="1800" dirty="0"/>
              <a:t> 2005; 79: 88-92. </a:t>
            </a:r>
          </a:p>
          <a:p>
            <a:pPr algn="just"/>
            <a:endParaRPr lang="es-MX" sz="1800" dirty="0"/>
          </a:p>
          <a:p>
            <a:pPr lvl="0" algn="just"/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86168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417638"/>
          </a:xfrm>
        </p:spPr>
        <p:txBody>
          <a:bodyPr>
            <a:normAutofit fontScale="90000"/>
          </a:bodyPr>
          <a:lstStyle/>
          <a:p>
            <a:r>
              <a:rPr lang="es-MX" dirty="0">
                <a:effectLst/>
              </a:rPr>
              <a:t/>
            </a:r>
            <a:br>
              <a:rPr lang="es-MX" dirty="0">
                <a:effectLst/>
              </a:rPr>
            </a:br>
            <a:r>
              <a:rPr lang="es-MX" dirty="0" smtClean="0">
                <a:effectLst/>
              </a:rPr>
              <a:t>Anexos </a:t>
            </a:r>
            <a:r>
              <a:rPr lang="es-MX" dirty="0" smtClean="0">
                <a:effectLst/>
              </a:rPr>
              <a:t/>
            </a:r>
            <a:br>
              <a:rPr lang="es-MX" dirty="0" smtClean="0">
                <a:effectLst/>
              </a:rPr>
            </a:br>
            <a:r>
              <a:rPr lang="es-MX" sz="3100" dirty="0" smtClean="0"/>
              <a:t> </a:t>
            </a:r>
            <a:r>
              <a:rPr lang="es-MX" sz="3100" dirty="0"/>
              <a:t>Cronograma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860258"/>
              </p:ext>
            </p:extLst>
          </p:nvPr>
        </p:nvGraphicFramePr>
        <p:xfrm>
          <a:off x="1007096" y="1368154"/>
          <a:ext cx="8136904" cy="5373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/>
                <a:gridCol w="792088"/>
                <a:gridCol w="720080"/>
                <a:gridCol w="792088"/>
                <a:gridCol w="720080"/>
                <a:gridCol w="720080"/>
                <a:gridCol w="720080"/>
                <a:gridCol w="720080"/>
                <a:gridCol w="720080"/>
                <a:gridCol w="792088"/>
              </a:tblGrid>
              <a:tr h="2752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04/11/13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18/11/13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2/12/13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6/01/14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27/01/14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24/07/14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17/l0/14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21/10/14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28/ll/14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9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Planeación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highlight>
                            <a:srgbClr val="FF0000"/>
                          </a:highlight>
                        </a:rPr>
                        <a:t> 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05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Desarrollo del cuestionario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92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Distribución del cuestionario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05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Recepción de respuestas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22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Entrada de datos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22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Análisis de datos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92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Reporte escrito de resultados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05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Distribución del reporte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05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Reporte escrito final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7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 </a:t>
            </a:r>
            <a:r>
              <a:rPr lang="es-MX" dirty="0"/>
              <a:t>Presupuesto</a:t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s-MX" dirty="0"/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043607" y="1628800"/>
            <a:ext cx="792088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latin typeface="Arial" pitchFamily="34" charset="0"/>
                <a:cs typeface="Arial" pitchFamily="34" charset="0"/>
              </a:rPr>
              <a:t>Recursos Humanos, Físicos y Financieros: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dirty="0">
                <a:latin typeface="Arial" pitchFamily="34" charset="0"/>
                <a:cs typeface="Arial" pitchFamily="34" charset="0"/>
              </a:rPr>
              <a:t>Un asesor de tesis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dirty="0">
                <a:latin typeface="Arial" pitchFamily="34" charset="0"/>
                <a:cs typeface="Arial" pitchFamily="34" charset="0"/>
              </a:rPr>
              <a:t>Un investigador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dirty="0">
                <a:latin typeface="Arial" pitchFamily="34" charset="0"/>
                <a:cs typeface="Arial" pitchFamily="34" charset="0"/>
              </a:rPr>
              <a:t>Esfigmomanómetro electrónico modelo </a:t>
            </a:r>
            <a:r>
              <a:rPr lang="es-ES" sz="2400" dirty="0" err="1">
                <a:latin typeface="Arial" pitchFamily="34" charset="0"/>
                <a:cs typeface="Arial" pitchFamily="34" charset="0"/>
              </a:rPr>
              <a:t>microlife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 BP 3AS1-2  con desinflado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automático.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Báscula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clínica con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estadímetro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dirty="0">
                <a:latin typeface="Arial" pitchFamily="34" charset="0"/>
                <a:cs typeface="Arial" pitchFamily="34" charset="0"/>
              </a:rPr>
              <a:t>Laboratorio clínico equipado para procesar las muestras de sangre 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120 fotocopias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179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836712"/>
            <a:ext cx="7498080" cy="5760640"/>
          </a:xfrm>
        </p:spPr>
        <p:txBody>
          <a:bodyPr>
            <a:noAutofit/>
          </a:bodyPr>
          <a:lstStyle/>
          <a:p>
            <a:pPr lvl="0"/>
            <a:r>
              <a:rPr lang="es-MX" sz="1600" b="1" dirty="0">
                <a:latin typeface="Arial" pitchFamily="34" charset="0"/>
                <a:cs typeface="Arial" pitchFamily="34" charset="0"/>
              </a:rPr>
              <a:t>FICHA DE IDENTIFICACIÓN:</a:t>
            </a:r>
            <a:endParaRPr lang="es-MX" sz="1600" dirty="0">
              <a:latin typeface="Arial" pitchFamily="34" charset="0"/>
              <a:cs typeface="Arial" pitchFamily="34" charset="0"/>
            </a:endParaRPr>
          </a:p>
          <a:p>
            <a:r>
              <a:rPr lang="es-MX" sz="1600" dirty="0">
                <a:latin typeface="Arial" pitchFamily="34" charset="0"/>
                <a:cs typeface="Arial" pitchFamily="34" charset="0"/>
              </a:rPr>
              <a:t>Fecha de elaboración:                          Servicio: </a:t>
            </a:r>
          </a:p>
          <a:p>
            <a:r>
              <a:rPr lang="es-MX" sz="1600" dirty="0">
                <a:latin typeface="Arial" pitchFamily="34" charset="0"/>
                <a:cs typeface="Arial" pitchFamily="34" charset="0"/>
              </a:rPr>
              <a:t>Nombre del paciente:                            Sexo:                                   Edad: </a:t>
            </a:r>
          </a:p>
          <a:p>
            <a:r>
              <a:rPr lang="es-MX" sz="1600" dirty="0">
                <a:latin typeface="Arial" pitchFamily="34" charset="0"/>
                <a:cs typeface="Arial" pitchFamily="34" charset="0"/>
              </a:rPr>
              <a:t>Escolaridad:		                  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Ocupación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:                  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Religión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s-MX" sz="1600" dirty="0">
                <a:latin typeface="Arial" pitchFamily="34" charset="0"/>
                <a:cs typeface="Arial" pitchFamily="34" charset="0"/>
              </a:rPr>
              <a:t>Estado civil:                                         Raza:                                    Domicilio: </a:t>
            </a:r>
          </a:p>
          <a:p>
            <a:r>
              <a:rPr lang="es-MX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s-MX" sz="1600" b="1" dirty="0">
                <a:latin typeface="Arial" pitchFamily="34" charset="0"/>
                <a:cs typeface="Arial" pitchFamily="34" charset="0"/>
              </a:rPr>
              <a:t>ANTECEDENTES PERSONALES PATOLÓGICOS: </a:t>
            </a:r>
            <a:endParaRPr lang="es-MX" sz="1600" dirty="0">
              <a:latin typeface="Arial" pitchFamily="34" charset="0"/>
              <a:cs typeface="Arial" pitchFamily="34" charset="0"/>
            </a:endParaRPr>
          </a:p>
          <a:p>
            <a:r>
              <a:rPr lang="es-MX" sz="1600" b="1" dirty="0">
                <a:latin typeface="Arial" pitchFamily="34" charset="0"/>
                <a:cs typeface="Arial" pitchFamily="34" charset="0"/>
              </a:rPr>
              <a:t>Enfermedades crónico-degenerativas: </a:t>
            </a:r>
            <a:endParaRPr lang="es-MX" sz="1600" dirty="0">
              <a:latin typeface="Arial" pitchFamily="34" charset="0"/>
              <a:cs typeface="Arial" pitchFamily="34" charset="0"/>
            </a:endParaRPr>
          </a:p>
          <a:p>
            <a:r>
              <a:rPr lang="es-MX" sz="1600" dirty="0">
                <a:latin typeface="Arial" pitchFamily="34" charset="0"/>
                <a:cs typeface="Arial" pitchFamily="34" charset="0"/>
              </a:rPr>
              <a:t>¿Qué tiempo que tiene de haber sido diagnosticado como hipertenso y diabético?</a:t>
            </a:r>
          </a:p>
          <a:p>
            <a:r>
              <a:rPr lang="es-MX" sz="1600" dirty="0">
                <a:latin typeface="Arial" pitchFamily="34" charset="0"/>
                <a:cs typeface="Arial" pitchFamily="34" charset="0"/>
              </a:rPr>
              <a:t>¿Qué tipo de medicamentos uso al inicio de su padecimiento y por cuánto tiempo?</a:t>
            </a:r>
          </a:p>
          <a:p>
            <a:r>
              <a:rPr lang="es-MX" sz="1600" dirty="0">
                <a:latin typeface="Arial" pitchFamily="34" charset="0"/>
                <a:cs typeface="Arial" pitchFamily="34" charset="0"/>
              </a:rPr>
              <a:t>¿Qué tiempo que tiene utilizando </a:t>
            </a:r>
            <a:r>
              <a:rPr lang="es-MX" sz="1600" dirty="0" err="1">
                <a:latin typeface="Arial" pitchFamily="34" charset="0"/>
                <a:cs typeface="Arial" pitchFamily="34" charset="0"/>
              </a:rPr>
              <a:t>enalapril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 y </a:t>
            </a:r>
            <a:r>
              <a:rPr lang="es-MX" sz="1600" dirty="0" err="1">
                <a:latin typeface="Arial" pitchFamily="34" charset="0"/>
                <a:cs typeface="Arial" pitchFamily="34" charset="0"/>
              </a:rPr>
              <a:t>losartán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s-MX" sz="1600" dirty="0">
                <a:latin typeface="Arial" pitchFamily="34" charset="0"/>
                <a:cs typeface="Arial" pitchFamily="34" charset="0"/>
              </a:rPr>
              <a:t>¿Tiene alteraciones visuales y desde cuanto aparecieron los síntomas?</a:t>
            </a:r>
          </a:p>
          <a:p>
            <a:r>
              <a:rPr lang="es-MX" sz="1600" dirty="0">
                <a:latin typeface="Arial" pitchFamily="34" charset="0"/>
                <a:cs typeface="Arial" pitchFamily="34" charset="0"/>
              </a:rPr>
              <a:t>¿Tiene información acerca de la Retinopatía 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diabética?</a:t>
            </a:r>
            <a:endParaRPr lang="es-MX" sz="1600" dirty="0">
              <a:latin typeface="Arial" pitchFamily="34" charset="0"/>
              <a:cs typeface="Arial" pitchFamily="34" charset="0"/>
            </a:endParaRPr>
          </a:p>
          <a:p>
            <a:r>
              <a:rPr lang="es-MX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s-MX" sz="1600" dirty="0">
                <a:latin typeface="Arial" pitchFamily="34" charset="0"/>
                <a:cs typeface="Arial" pitchFamily="34" charset="0"/>
              </a:rPr>
              <a:t>Exploración de fondo de Ojo: para la obtención de los datos clínicos según el caso.</a:t>
            </a:r>
          </a:p>
          <a:p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39272" y="144680"/>
            <a:ext cx="3980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indent="0">
              <a:buNone/>
            </a:pPr>
            <a:r>
              <a:rPr lang="es-MX" sz="3200" dirty="0" smtClean="0">
                <a:solidFill>
                  <a:schemeClr val="bg2">
                    <a:lumMod val="50000"/>
                  </a:schemeClr>
                </a:solidFill>
              </a:rPr>
              <a:t>Cuestionarios</a:t>
            </a:r>
            <a:endParaRPr lang="es-MX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31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 </a:t>
            </a:r>
            <a:r>
              <a:rPr lang="es-MX" dirty="0"/>
              <a:t>Consentimiento informado.</a:t>
            </a:r>
            <a:br>
              <a:rPr lang="es-MX" dirty="0"/>
            </a:b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115616" y="980728"/>
            <a:ext cx="7956376" cy="5877272"/>
          </a:xfrm>
        </p:spPr>
        <p:txBody>
          <a:bodyPr>
            <a:normAutofit fontScale="40000" lnSpcReduction="20000"/>
          </a:bodyPr>
          <a:lstStyle/>
          <a:p>
            <a:pPr marL="82296" indent="0" algn="ctr">
              <a:buNone/>
            </a:pPr>
            <a:r>
              <a:rPr lang="es-MX" dirty="0"/>
              <a:t>“Eficacia del </a:t>
            </a:r>
            <a:r>
              <a:rPr lang="es-MX" dirty="0" err="1"/>
              <a:t>L</a:t>
            </a:r>
            <a:r>
              <a:rPr lang="es-MX" dirty="0" err="1" smtClean="0"/>
              <a:t>osartán</a:t>
            </a:r>
            <a:r>
              <a:rPr lang="es-MX" dirty="0" smtClean="0"/>
              <a:t> </a:t>
            </a:r>
            <a:r>
              <a:rPr lang="es-MX" dirty="0"/>
              <a:t>en la prevención de retinopatía diabética en pacientes con Diabetes Mellitus 2 e Hipertensión arterial.”</a:t>
            </a:r>
          </a:p>
          <a:p>
            <a:pPr marL="82296" indent="0">
              <a:buNone/>
            </a:pPr>
            <a:r>
              <a:rPr lang="es-MX" dirty="0"/>
              <a:t>Yo _______________________________________________________________________          </a:t>
            </a:r>
          </a:p>
          <a:p>
            <a:pPr marL="82296" indent="0">
              <a:buNone/>
            </a:pPr>
            <a:r>
              <a:rPr lang="es-MX" dirty="0"/>
              <a:t>No de afiliación ______________________________  UMF: _________________________­­­­­­­­­­</a:t>
            </a:r>
          </a:p>
          <a:p>
            <a:pPr marL="82296" indent="0">
              <a:buNone/>
            </a:pPr>
            <a:r>
              <a:rPr lang="es-MX" dirty="0"/>
              <a:t>Consultorio _________________________________TURNO</a:t>
            </a:r>
            <a:r>
              <a:rPr lang="es-MX" dirty="0" smtClean="0"/>
              <a:t>:_________________________</a:t>
            </a:r>
          </a:p>
          <a:p>
            <a:pPr marL="82296" indent="0">
              <a:buNone/>
            </a:pPr>
            <a:endParaRPr lang="es-MX" dirty="0"/>
          </a:p>
          <a:p>
            <a:r>
              <a:rPr lang="es-MX" dirty="0"/>
              <a:t>He sido informado sobre el estudio que se está realizando en ésta Unidad Médica y he podido hacer preguntas por mí mismo.</a:t>
            </a:r>
          </a:p>
          <a:p>
            <a:r>
              <a:rPr lang="es-MX" dirty="0"/>
              <a:t>He recibido suficiente información sobre el estudio.</a:t>
            </a:r>
          </a:p>
          <a:p>
            <a:r>
              <a:rPr lang="es-MX" dirty="0"/>
              <a:t>He hablado con la Dra. Elizabeth Hernández Portilla, quien es autor de éste estudio y ha contestado a mis preguntas en forma amplia y satisfactoria.</a:t>
            </a:r>
          </a:p>
          <a:p>
            <a:r>
              <a:rPr lang="es-MX" dirty="0"/>
              <a:t>Comprendo que podré ser informado si lo deseo, de los resultados de este estudio y que no corro ningún riesgo al participar en el mismo.</a:t>
            </a:r>
          </a:p>
          <a:p>
            <a:r>
              <a:rPr lang="es-MX" dirty="0"/>
              <a:t>Comprendo que mi participación es voluntaria y que puedo retirarme del estudio:</a:t>
            </a:r>
          </a:p>
          <a:p>
            <a:pPr lvl="0"/>
            <a:r>
              <a:rPr lang="es-MX" dirty="0"/>
              <a:t>Cuando quiera</a:t>
            </a:r>
          </a:p>
          <a:p>
            <a:pPr lvl="0"/>
            <a:r>
              <a:rPr lang="es-MX" dirty="0"/>
              <a:t>Sin tener que dar explicaciones</a:t>
            </a:r>
          </a:p>
          <a:p>
            <a:pPr lvl="0"/>
            <a:r>
              <a:rPr lang="es-MX" dirty="0"/>
              <a:t>Sin que repercuta en mi atención médica</a:t>
            </a:r>
            <a:r>
              <a:rPr lang="es-MX" dirty="0" smtClean="0"/>
              <a:t>.</a:t>
            </a:r>
            <a:r>
              <a:rPr lang="es-MX" dirty="0"/>
              <a:t> </a:t>
            </a:r>
          </a:p>
          <a:p>
            <a:r>
              <a:rPr lang="es-MX" dirty="0"/>
              <a:t>Acepto que los datos registrados con ocasión de éste estudio pueden ser objeto de un tratamiento informático. Solamente autorizo su consulta a las personas que colaboran en el estudio sujeto al secreto profesional o a los representantes de las autoridades sanitarias.</a:t>
            </a:r>
          </a:p>
          <a:p>
            <a:r>
              <a:rPr lang="es-MX" dirty="0"/>
              <a:t>Expreso libremente mi conformidad a participar en este estudio</a:t>
            </a:r>
            <a:r>
              <a:rPr lang="es-MX" dirty="0" smtClean="0"/>
              <a:t>.</a:t>
            </a:r>
          </a:p>
          <a:p>
            <a:pPr marL="82296" indent="0">
              <a:buNone/>
            </a:pPr>
            <a:endParaRPr lang="es-MX" dirty="0"/>
          </a:p>
          <a:p>
            <a:pPr marL="82296" indent="0">
              <a:buNone/>
            </a:pPr>
            <a:r>
              <a:rPr lang="es-MX" dirty="0"/>
              <a:t>Veracruz, Ver., </a:t>
            </a:r>
            <a:r>
              <a:rPr lang="es-MX" dirty="0" err="1"/>
              <a:t>A_______De_____________Del</a:t>
            </a:r>
            <a:r>
              <a:rPr lang="es-MX" dirty="0"/>
              <a:t>  _________</a:t>
            </a:r>
          </a:p>
          <a:p>
            <a:pPr marL="82296" indent="0">
              <a:buNone/>
            </a:pPr>
            <a:r>
              <a:rPr lang="es-MX" dirty="0"/>
              <a:t>Firma del paciente _________________________________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002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effectLst/>
              </a:rPr>
              <a:t>F</a:t>
            </a:r>
            <a:r>
              <a:rPr lang="es-MX" dirty="0" smtClean="0">
                <a:effectLst/>
              </a:rPr>
              <a:t>actores </a:t>
            </a:r>
            <a:r>
              <a:rPr lang="es-MX" dirty="0">
                <a:effectLst/>
              </a:rPr>
              <a:t>de riesgo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80120" y="1412776"/>
            <a:ext cx="7956376" cy="4800600"/>
          </a:xfrm>
        </p:spPr>
        <p:txBody>
          <a:bodyPr>
            <a:normAutofit/>
          </a:bodyPr>
          <a:lstStyle/>
          <a:p>
            <a:pPr algn="just"/>
            <a:r>
              <a:rPr lang="es-MX" sz="2800" dirty="0"/>
              <a:t>E</a:t>
            </a:r>
            <a:r>
              <a:rPr lang="es-MX" sz="2800" dirty="0" smtClean="0"/>
              <a:t>l </a:t>
            </a:r>
            <a:r>
              <a:rPr lang="es-MX" sz="2800" dirty="0"/>
              <a:t>tiempo de evolución de la diabetes, </a:t>
            </a:r>
            <a:endParaRPr lang="es-MX" sz="2800" dirty="0" smtClean="0"/>
          </a:p>
          <a:p>
            <a:pPr algn="just"/>
            <a:r>
              <a:rPr lang="es-MX" sz="2800" dirty="0"/>
              <a:t>L</a:t>
            </a:r>
            <a:r>
              <a:rPr lang="es-MX" sz="2800" dirty="0" smtClean="0"/>
              <a:t>a </a:t>
            </a:r>
            <a:r>
              <a:rPr lang="es-MX" sz="2800" dirty="0"/>
              <a:t>hiperglucemia </a:t>
            </a:r>
            <a:r>
              <a:rPr lang="es-MX" sz="2800" dirty="0" smtClean="0"/>
              <a:t>crónica.</a:t>
            </a:r>
            <a:endParaRPr lang="es-MX" sz="2800" dirty="0"/>
          </a:p>
          <a:p>
            <a:pPr algn="just"/>
            <a:r>
              <a:rPr lang="es-MX" sz="2800" dirty="0"/>
              <a:t>L</a:t>
            </a:r>
            <a:r>
              <a:rPr lang="es-MX" sz="2800" dirty="0" smtClean="0"/>
              <a:t>a </a:t>
            </a:r>
            <a:r>
              <a:rPr lang="es-MX" sz="2800" dirty="0"/>
              <a:t>hipertensión arterial</a:t>
            </a:r>
            <a:r>
              <a:rPr lang="es-MX" sz="2800" dirty="0" smtClean="0"/>
              <a:t>.</a:t>
            </a:r>
          </a:p>
          <a:p>
            <a:pPr algn="just"/>
            <a:endParaRPr lang="es-MX" sz="2800" dirty="0"/>
          </a:p>
          <a:p>
            <a:pPr marL="82296" indent="0" algn="just">
              <a:buNone/>
            </a:pPr>
            <a:r>
              <a:rPr lang="es-MX" sz="2800" dirty="0" smtClean="0"/>
              <a:t>La </a:t>
            </a:r>
            <a:r>
              <a:rPr lang="es-MX" sz="2800" dirty="0"/>
              <a:t>hiperglucemia crónica,  es el único factor cuya modificación ha demostrado tener un impacto significativo sobre la incidencia de la retinopatía. 2</a:t>
            </a:r>
          </a:p>
          <a:p>
            <a:pPr algn="just"/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40551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F</a:t>
            </a:r>
            <a:r>
              <a:rPr lang="es-MX" dirty="0" err="1" smtClean="0"/>
              <a:t>isiopatogenia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 marL="596646" indent="-514350" algn="just">
              <a:buFont typeface="+mj-lt"/>
              <a:buAutoNum type="arabicParenR"/>
            </a:pPr>
            <a:r>
              <a:rPr lang="es-MX" sz="2400" dirty="0"/>
              <a:t>E</a:t>
            </a:r>
            <a:r>
              <a:rPr lang="es-MX" sz="2400" dirty="0" smtClean="0"/>
              <a:t>ngrosamiento </a:t>
            </a:r>
            <a:r>
              <a:rPr lang="es-MX" sz="2400" dirty="0"/>
              <a:t>de la membrana basal </a:t>
            </a:r>
            <a:r>
              <a:rPr lang="es-MX" sz="2400" dirty="0" smtClean="0"/>
              <a:t>endotelial. 1</a:t>
            </a:r>
          </a:p>
          <a:p>
            <a:pPr marL="596646" indent="-514350" algn="just">
              <a:buFont typeface="+mj-lt"/>
              <a:buAutoNum type="arabicParenR"/>
            </a:pPr>
            <a:r>
              <a:rPr lang="es-MX" sz="2400" dirty="0" smtClean="0"/>
              <a:t>Cierre </a:t>
            </a:r>
            <a:r>
              <a:rPr lang="es-MX" sz="2400" dirty="0"/>
              <a:t>capilar en las capas de la retina </a:t>
            </a:r>
            <a:r>
              <a:rPr lang="es-MX" sz="2400" dirty="0" smtClean="0"/>
              <a:t>interna.1</a:t>
            </a:r>
          </a:p>
          <a:p>
            <a:pPr marL="596646" indent="-514350" algn="just">
              <a:buFont typeface="+mj-lt"/>
              <a:buAutoNum type="arabicParenR"/>
            </a:pPr>
            <a:r>
              <a:rPr lang="es-MX" sz="2400" dirty="0" smtClean="0"/>
              <a:t>Aumento de </a:t>
            </a:r>
            <a:r>
              <a:rPr lang="es-MX" sz="2400" dirty="0"/>
              <a:t>manera retrógrada </a:t>
            </a:r>
            <a:r>
              <a:rPr lang="es-MX" sz="2400" dirty="0" smtClean="0"/>
              <a:t>de la </a:t>
            </a:r>
            <a:r>
              <a:rPr lang="es-MX" sz="2400" dirty="0"/>
              <a:t>presión </a:t>
            </a:r>
            <a:r>
              <a:rPr lang="es-MX" sz="2400" dirty="0" smtClean="0"/>
              <a:t>intraluminal.1</a:t>
            </a:r>
          </a:p>
          <a:p>
            <a:pPr marL="596646" indent="-514350" algn="just">
              <a:buFont typeface="+mj-lt"/>
              <a:buAutoNum type="arabicParenR"/>
            </a:pPr>
            <a:r>
              <a:rPr lang="es-MX" sz="2400" dirty="0"/>
              <a:t> </a:t>
            </a:r>
            <a:r>
              <a:rPr lang="es-MX" sz="2400" dirty="0" smtClean="0"/>
              <a:t>Dilatación </a:t>
            </a:r>
            <a:r>
              <a:rPr lang="es-MX" sz="2400" dirty="0" err="1"/>
              <a:t>sacular</a:t>
            </a:r>
            <a:r>
              <a:rPr lang="es-MX" sz="2400" dirty="0"/>
              <a:t> de la pared </a:t>
            </a:r>
            <a:r>
              <a:rPr lang="es-MX" sz="2400" dirty="0" smtClean="0"/>
              <a:t>capilar.1</a:t>
            </a:r>
          </a:p>
          <a:p>
            <a:pPr marL="596646" indent="-514350" algn="just">
              <a:buFont typeface="+mj-lt"/>
              <a:buAutoNum type="arabicParenR"/>
            </a:pPr>
            <a:r>
              <a:rPr lang="es-MX" sz="2400" dirty="0" smtClean="0"/>
              <a:t>Clínicamente </a:t>
            </a:r>
            <a:r>
              <a:rPr lang="es-MX" sz="2400" dirty="0"/>
              <a:t>se observa como una mancha roja </a:t>
            </a:r>
            <a:r>
              <a:rPr lang="es-MX" sz="2400" dirty="0" err="1"/>
              <a:t>puntifome</a:t>
            </a:r>
            <a:r>
              <a:rPr lang="es-MX" sz="2400" dirty="0"/>
              <a:t> mediante </a:t>
            </a:r>
            <a:r>
              <a:rPr lang="es-MX" sz="2400" dirty="0" smtClean="0"/>
              <a:t>oftalmoscopía.1</a:t>
            </a:r>
          </a:p>
          <a:p>
            <a:pPr marL="82296" indent="0" algn="just">
              <a:buNone/>
            </a:pPr>
            <a:endParaRPr lang="es-MX" sz="2400" dirty="0"/>
          </a:p>
          <a:p>
            <a:pPr marL="82296" indent="0" algn="just">
              <a:buNone/>
            </a:pPr>
            <a:r>
              <a:rPr lang="es-MX" sz="2400" dirty="0" smtClean="0"/>
              <a:t>Pared débil----hemorragias y fuga de líquido----edema macular.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84037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036081"/>
              </p:ext>
            </p:extLst>
          </p:nvPr>
        </p:nvGraphicFramePr>
        <p:xfrm>
          <a:off x="971600" y="0"/>
          <a:ext cx="8172400" cy="6740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5094"/>
                <a:gridCol w="1782349"/>
                <a:gridCol w="1320258"/>
                <a:gridCol w="1518298"/>
                <a:gridCol w="2046401"/>
              </a:tblGrid>
              <a:tr h="395755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Escala clínica internacional de gravedad de la retinopatía diabética</a:t>
                      </a: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88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Arial" pitchFamily="34" charset="0"/>
                          <a:cs typeface="Arial" pitchFamily="34" charset="0"/>
                        </a:rPr>
                        <a:t>Nivel de severidad propuesto</a:t>
                      </a:r>
                      <a:endParaRPr lang="es-MX" sz="9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Arial" pitchFamily="34" charset="0"/>
                          <a:cs typeface="Arial" pitchFamily="34" charset="0"/>
                        </a:rPr>
                        <a:t>Hallazgos en oftalmoscopia con dilatación</a:t>
                      </a:r>
                      <a:endParaRPr lang="es-MX" sz="9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Arial" pitchFamily="34" charset="0"/>
                          <a:cs typeface="Arial" pitchFamily="34" charset="0"/>
                        </a:rPr>
                        <a:t>Niveles de ETDRS</a:t>
                      </a:r>
                      <a:endParaRPr lang="es-MX" sz="9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Arial" pitchFamily="34" charset="0"/>
                          <a:cs typeface="Arial" pitchFamily="34" charset="0"/>
                        </a:rPr>
                        <a:t>Riesgo de progresión</a:t>
                      </a:r>
                      <a:endParaRPr lang="es-MX" sz="9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Arial" pitchFamily="34" charset="0"/>
                          <a:cs typeface="Arial" pitchFamily="34" charset="0"/>
                        </a:rPr>
                        <a:t>Opciones de manejo</a:t>
                      </a:r>
                      <a:endParaRPr lang="es-MX" sz="9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</a:tr>
              <a:tr h="421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Arial" pitchFamily="34" charset="0"/>
                          <a:cs typeface="Arial" pitchFamily="34" charset="0"/>
                        </a:rPr>
                        <a:t>Sin retinopatía aparente</a:t>
                      </a:r>
                      <a:endParaRPr lang="es-MX" sz="9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Arial" pitchFamily="34" charset="0"/>
                          <a:cs typeface="Arial" pitchFamily="34" charset="0"/>
                        </a:rPr>
                        <a:t>Sin alteraciones</a:t>
                      </a:r>
                      <a:endParaRPr lang="es-MX" sz="9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Nivel 10: RD</a:t>
                      </a: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Optimización del tratamiento médico de glucemia, lípidos y presión arterial</a:t>
                      </a: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</a:tr>
              <a:tr h="421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Arial" pitchFamily="34" charset="0"/>
                          <a:cs typeface="Arial" pitchFamily="34" charset="0"/>
                        </a:rPr>
                        <a:t>Retinopatía diabética no proliferativa leve</a:t>
                      </a:r>
                      <a:endParaRPr lang="es-MX" sz="9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Arial" pitchFamily="34" charset="0"/>
                          <a:cs typeface="Arial" pitchFamily="34" charset="0"/>
                        </a:rPr>
                        <a:t>Sólo microaneurismas</a:t>
                      </a:r>
                      <a:endParaRPr lang="es-MX" sz="9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ausencia de Nivel 20: RDNP leve</a:t>
                      </a: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MX" sz="9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Optimización del tratamiento médico de glucemia, lípidos y presión arterial</a:t>
                      </a: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</a:tr>
              <a:tr h="1464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Arial" pitchFamily="34" charset="0"/>
                          <a:cs typeface="Arial" pitchFamily="34" charset="0"/>
                        </a:rPr>
                        <a:t>Retinopatía diabética no proliferativa moderada</a:t>
                      </a:r>
                      <a:endParaRPr lang="es-MX" sz="9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Más que sólo </a:t>
                      </a:r>
                      <a:r>
                        <a:rPr lang="es-MX" sz="9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microaneurismas</a:t>
                      </a: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pero menos que  retinopatía diabética no proliferativa severa</a:t>
                      </a: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Nivel 35, 43</a:t>
                      </a:r>
                      <a:b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RDNP moderada menos de 4,2,1</a:t>
                      </a:r>
                      <a:b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Nivel 47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Nivel 47: RDNP moderada menos de 4,2,1</a:t>
                      </a: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Retinopatía diabética proliferativa temprana a un año RDP: 5.4 a 11.9%</a:t>
                      </a:r>
                      <a:b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 un año RDP de alto riesgo: 1.2 a 3.6%</a:t>
                      </a:r>
                      <a:b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 un año RDP temprana: 26.3%</a:t>
                      </a:r>
                      <a:b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 un año RDP de alto riesgo: 8.1%</a:t>
                      </a: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Referir a oftalmólogo y optimizar el tratamiento médico de glucemia, lípidos y presión arterial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Referir al oftalmólogo y optimizar el tratamiento médico de glucemia, lípidos y presión arterial</a:t>
                      </a: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</a:tr>
              <a:tr h="23966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Retinopatía diabética no proliferativa severa</a:t>
                      </a: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Cualquiera de lo siguiente: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Más de 20 hemorragias retinianas en cada uno de los cuatro cuadrantes 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Tortuosidad (</a:t>
                      </a:r>
                      <a:r>
                        <a:rPr lang="es-MX" sz="9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arrosariamiento</a:t>
                      </a: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 venosa en dos o más cuadrantes 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Anormalidades </a:t>
                      </a:r>
                      <a:r>
                        <a:rPr lang="es-MX" sz="9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microvasculares</a:t>
                      </a: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9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intrarretinianas</a:t>
                      </a: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en uno o más cuadrantes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Y sin signos de retinopatía proliferativa</a:t>
                      </a: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53A-E</a:t>
                      </a:r>
                      <a:b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RDNP Severa a muy severa</a:t>
                      </a:r>
                      <a:b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Regla 4,2,1</a:t>
                      </a: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 un año RDP temprana: 50.2% (RDNP severa)</a:t>
                      </a:r>
                      <a:b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 un año RDP de alto riesgo:  14.6% (RDNP severa) a 45.0% (RDNP muy severa)</a:t>
                      </a: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Considerar fotocoagulación </a:t>
                      </a:r>
                      <a:r>
                        <a:rPr lang="es-MX" sz="9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panretiniana</a:t>
                      </a: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en pacientes diabéticos tipo 2 y optimizar el tratamiento médico de glucemia, lípidos y presión arterial</a:t>
                      </a: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</a:tr>
              <a:tr h="1014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Arial" pitchFamily="34" charset="0"/>
                          <a:cs typeface="Arial" pitchFamily="34" charset="0"/>
                        </a:rPr>
                        <a:t>Retinopatía diabética proliferativa</a:t>
                      </a:r>
                      <a:endParaRPr lang="es-MX" sz="9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Uno o más de los siguiente:</a:t>
                      </a:r>
                      <a:b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MX" sz="9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Neovascularización</a:t>
                      </a: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H. vítrea o </a:t>
                      </a:r>
                      <a:r>
                        <a:rPr lang="es-MX" sz="9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prerretiniana</a:t>
                      </a: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Niveles 61,65,71,75,81,85</a:t>
                      </a:r>
                      <a:b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RDP , RDP de alto riesgo, RDP Avanzada </a:t>
                      </a: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MX" sz="9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Considerar </a:t>
                      </a:r>
                      <a:r>
                        <a:rPr lang="es-MX" sz="9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rapidamente</a:t>
                      </a: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fotocoagulación </a:t>
                      </a:r>
                      <a:r>
                        <a:rPr lang="es-MX" sz="9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panretiniana</a:t>
                      </a: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en pacientes con hemorragia vítrea o </a:t>
                      </a:r>
                      <a:r>
                        <a:rPr lang="es-MX" sz="9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neovascularizacion</a:t>
                      </a:r>
                      <a:r>
                        <a:rPr lang="es-MX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dentro de 1 diámetro de disco alrededor del nervio óptico y optimizar el tratamiento médico de glucemia, lípidos y presión arterial</a:t>
                      </a:r>
                      <a:endParaRPr lang="es-MX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13" marR="26813" marT="26813" marB="2681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93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Revisión </a:t>
            </a:r>
            <a:r>
              <a:rPr lang="es-MX" dirty="0" smtClean="0"/>
              <a:t>de antecedentes</a:t>
            </a:r>
            <a:endParaRPr lang="es-MX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/>
          </a:bodyPr>
          <a:lstStyle/>
          <a:p>
            <a:pPr algn="just"/>
            <a:r>
              <a:rPr lang="es-MX" sz="2400" dirty="0"/>
              <a:t>En un estudio de una población inglesa la RD se presentó en el 53% de diabéticos con pérdida significativa de la visión en el 22%, teniendo como factor de riesgo la hipertensión </a:t>
            </a:r>
            <a:r>
              <a:rPr lang="es-MX" sz="2400" dirty="0" smtClean="0"/>
              <a:t>arterial.3</a:t>
            </a:r>
          </a:p>
          <a:p>
            <a:pPr algn="just"/>
            <a:r>
              <a:rPr lang="es-MX" sz="2400" dirty="0"/>
              <a:t>El </a:t>
            </a:r>
            <a:r>
              <a:rPr lang="es-MX" sz="2400" i="1" dirty="0"/>
              <a:t>Wisconsin </a:t>
            </a:r>
            <a:r>
              <a:rPr lang="es-MX" sz="2400" i="1" dirty="0" err="1"/>
              <a:t>Epidemiology</a:t>
            </a:r>
            <a:r>
              <a:rPr lang="es-MX" sz="2400" i="1" dirty="0"/>
              <a:t> </a:t>
            </a:r>
            <a:r>
              <a:rPr lang="es-MX" sz="2400" i="1" dirty="0" err="1"/>
              <a:t>Study</a:t>
            </a:r>
            <a:r>
              <a:rPr lang="es-MX" sz="2400" i="1" dirty="0"/>
              <a:t> of </a:t>
            </a:r>
            <a:r>
              <a:rPr lang="es-MX" sz="2400" i="1" dirty="0" err="1"/>
              <a:t>Diabetic</a:t>
            </a:r>
            <a:r>
              <a:rPr lang="es-MX" sz="2400" i="1" dirty="0"/>
              <a:t> </a:t>
            </a:r>
            <a:r>
              <a:rPr lang="es-MX" sz="2400" i="1" dirty="0" err="1" smtClean="0"/>
              <a:t>Retinopathy</a:t>
            </a:r>
            <a:r>
              <a:rPr lang="es-MX" sz="2400" dirty="0" smtClean="0"/>
              <a:t>, </a:t>
            </a:r>
            <a:r>
              <a:rPr lang="es-MX" sz="2400" dirty="0"/>
              <a:t>es un estudio epidemiológico con un seguimiento a cuatro, 10 y 14 años que ha permitido conocer la historia natural de la RD y su relación con diferentes factores </a:t>
            </a:r>
            <a:r>
              <a:rPr lang="es-MX" sz="2400" dirty="0" smtClean="0"/>
              <a:t>sistémicos.3</a:t>
            </a:r>
            <a:endParaRPr lang="es-MX" sz="2400" dirty="0"/>
          </a:p>
          <a:p>
            <a:pPr algn="just"/>
            <a:endParaRPr lang="es-MX" sz="2400" dirty="0"/>
          </a:p>
          <a:p>
            <a:pPr algn="just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94112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3. </a:t>
            </a:r>
            <a:r>
              <a:rPr lang="es-MX" dirty="0"/>
              <a:t>J</a:t>
            </a:r>
            <a:r>
              <a:rPr lang="es-MX" dirty="0" smtClean="0"/>
              <a:t>ustificación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93352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/>
              <a:t>Prevalencia:  20 y 64 años de </a:t>
            </a:r>
            <a:r>
              <a:rPr lang="es-MX" sz="2800" dirty="0" smtClean="0"/>
              <a:t>edad.4</a:t>
            </a:r>
            <a:endParaRPr lang="es-MX" sz="2800" dirty="0"/>
          </a:p>
          <a:p>
            <a:pPr algn="just"/>
            <a:r>
              <a:rPr lang="es-MX" sz="2800" dirty="0"/>
              <a:t>Es responsable del 10% de nuevos casos de </a:t>
            </a:r>
            <a:r>
              <a:rPr lang="es-MX" sz="2800" dirty="0" smtClean="0"/>
              <a:t>ceguera/año.4</a:t>
            </a:r>
            <a:endParaRPr lang="es-MX" sz="2800" dirty="0"/>
          </a:p>
          <a:p>
            <a:pPr algn="just"/>
            <a:r>
              <a:rPr lang="es-MX" sz="2800" dirty="0"/>
              <a:t>El riesgo de ceguera en pacientes diabéticos incrementa 25 veces mas que en el resto de la </a:t>
            </a:r>
            <a:r>
              <a:rPr lang="es-MX" sz="2800" dirty="0" smtClean="0"/>
              <a:t>población.4</a:t>
            </a:r>
            <a:endParaRPr lang="es-MX" sz="2800" dirty="0"/>
          </a:p>
          <a:p>
            <a:pPr algn="just"/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marL="82296" indent="0" algn="just">
              <a:buNone/>
            </a:pPr>
            <a:endParaRPr lang="es-MX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65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62981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4</a:t>
            </a:r>
            <a:r>
              <a:rPr lang="es-MX" dirty="0" smtClean="0"/>
              <a:t>. </a:t>
            </a:r>
            <a:r>
              <a:rPr lang="es-MX" dirty="0"/>
              <a:t>Planteamiento del problema </a:t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2167880"/>
            <a:ext cx="7746064" cy="2557264"/>
          </a:xfrm>
        </p:spPr>
        <p:txBody>
          <a:bodyPr>
            <a:normAutofit/>
          </a:bodyPr>
          <a:lstStyle/>
          <a:p>
            <a:pPr algn="just"/>
            <a:r>
              <a:rPr lang="es-MX" sz="2800" dirty="0" smtClean="0"/>
              <a:t>Eficacia clínica del </a:t>
            </a:r>
            <a:r>
              <a:rPr lang="es-MX" sz="2800" dirty="0" err="1" smtClean="0"/>
              <a:t>losartán</a:t>
            </a:r>
            <a:r>
              <a:rPr lang="es-MX" sz="2800" dirty="0" smtClean="0"/>
              <a:t> en la progresión </a:t>
            </a:r>
            <a:r>
              <a:rPr lang="es-MX" sz="2800" dirty="0"/>
              <a:t>de la retinopatía </a:t>
            </a:r>
            <a:r>
              <a:rPr lang="es-MX" sz="2800" dirty="0" smtClean="0"/>
              <a:t>diabética. </a:t>
            </a:r>
            <a:r>
              <a:rPr lang="es-MX" sz="2800" dirty="0"/>
              <a:t>Evaluación de pacientes hipertensos y diabéticos manejados </a:t>
            </a:r>
            <a:r>
              <a:rPr lang="es-MX" sz="2800" dirty="0" smtClean="0"/>
              <a:t>con </a:t>
            </a:r>
            <a:r>
              <a:rPr lang="es-MX" sz="2800" dirty="0" err="1" smtClean="0"/>
              <a:t>losartán</a:t>
            </a:r>
            <a:r>
              <a:rPr lang="es-MX" sz="2800" dirty="0" smtClean="0"/>
              <a:t> y </a:t>
            </a:r>
            <a:r>
              <a:rPr lang="es-MX" sz="2800" dirty="0" err="1" smtClean="0"/>
              <a:t>enalapril</a:t>
            </a:r>
            <a:r>
              <a:rPr lang="es-MX" sz="2800" dirty="0" smtClean="0"/>
              <a:t>, </a:t>
            </a:r>
            <a:r>
              <a:rPr lang="es-MX" sz="2800" dirty="0"/>
              <a:t>en control en la UMF </a:t>
            </a:r>
            <a:r>
              <a:rPr lang="es-MX" sz="2800" dirty="0" smtClean="0"/>
              <a:t>No.6l.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07568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 txBox="1">
            <a:spLocks noGrp="1"/>
          </p:cNvSpPr>
          <p:nvPr>
            <p:ph type="title"/>
          </p:nvPr>
        </p:nvSpPr>
        <p:spPr>
          <a:xfrm>
            <a:off x="2411760" y="620688"/>
            <a:ext cx="4899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Pregunta de investigación</a:t>
            </a:r>
            <a:endParaRPr lang="es-MX" sz="32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idx="1"/>
          </p:nvPr>
        </p:nvSpPr>
        <p:spPr>
          <a:xfrm>
            <a:off x="1267691" y="1561082"/>
            <a:ext cx="7239000" cy="4846320"/>
          </a:xfrm>
        </p:spPr>
        <p:txBody>
          <a:bodyPr>
            <a:normAutofit/>
          </a:bodyPr>
          <a:lstStyle/>
          <a:p>
            <a:pPr algn="just"/>
            <a:r>
              <a:rPr lang="es-MX" sz="3200" b="1" dirty="0" smtClean="0">
                <a:latin typeface="Arial" pitchFamily="34" charset="0"/>
                <a:cs typeface="Arial" pitchFamily="34" charset="0"/>
              </a:rPr>
              <a:t>¿Cuál es la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eficacia clínica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en la progresión de la retinopatía diab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ética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44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1542</TotalTime>
  <Words>1792</Words>
  <Application>Microsoft Office PowerPoint</Application>
  <PresentationFormat>Presentación en pantalla (4:3)</PresentationFormat>
  <Paragraphs>400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Solsticio</vt:lpstr>
      <vt:lpstr>1. Eficacia clínica del losartán en la progresión de la retinopatía diabética. </vt:lpstr>
      <vt:lpstr>2. Introducción</vt:lpstr>
      <vt:lpstr>Factores de riesgo</vt:lpstr>
      <vt:lpstr>Fisiopatogenia</vt:lpstr>
      <vt:lpstr>Presentación de PowerPoint</vt:lpstr>
      <vt:lpstr>Revisión de antecedentes</vt:lpstr>
      <vt:lpstr>3. Justificación</vt:lpstr>
      <vt:lpstr>4. Planteamiento del problema  </vt:lpstr>
      <vt:lpstr>Pregunta de investigación</vt:lpstr>
      <vt:lpstr> OBJETIVOS</vt:lpstr>
      <vt:lpstr>5. Hipótesis </vt:lpstr>
      <vt:lpstr>6. Metodología</vt:lpstr>
      <vt:lpstr> Criterios de inclusión</vt:lpstr>
      <vt:lpstr> Criterios de exclusión: </vt:lpstr>
      <vt:lpstr>Tamaño de muestra</vt:lpstr>
      <vt:lpstr>Presentación de PowerPoint</vt:lpstr>
      <vt:lpstr>Presentación de PowerPoint</vt:lpstr>
      <vt:lpstr>Descripción del estudio</vt:lpstr>
      <vt:lpstr> Recopilación de datos</vt:lpstr>
      <vt:lpstr>Plan de análisis</vt:lpstr>
      <vt:lpstr> Limitaciones del estudio</vt:lpstr>
      <vt:lpstr>Consideraciones Éticas</vt:lpstr>
      <vt:lpstr> Bibliografía</vt:lpstr>
      <vt:lpstr> Anexos   Cronograma </vt:lpstr>
      <vt:lpstr> Presupuesto </vt:lpstr>
      <vt:lpstr>Presentación de PowerPoint</vt:lpstr>
      <vt:lpstr> Consentimiento informado.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actúan los ARAII en la prevención de la retinopatía hipertensiva?</dc:title>
  <dc:creator>ELIZABETH</dc:creator>
  <cp:lastModifiedBy>ELIZABETH</cp:lastModifiedBy>
  <cp:revision>121</cp:revision>
  <dcterms:created xsi:type="dcterms:W3CDTF">2013-04-26T07:49:07Z</dcterms:created>
  <dcterms:modified xsi:type="dcterms:W3CDTF">2014-01-30T23:15:11Z</dcterms:modified>
</cp:coreProperties>
</file>