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0" r:id="rId3"/>
    <p:sldId id="300" r:id="rId4"/>
    <p:sldId id="282" r:id="rId5"/>
    <p:sldId id="284" r:id="rId6"/>
    <p:sldId id="262" r:id="rId7"/>
    <p:sldId id="302" r:id="rId8"/>
    <p:sldId id="303" r:id="rId9"/>
    <p:sldId id="301" r:id="rId10"/>
    <p:sldId id="304"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660"/>
  </p:normalViewPr>
  <p:slideViewPr>
    <p:cSldViewPr>
      <p:cViewPr>
        <p:scale>
          <a:sx n="69" d="100"/>
          <a:sy n="69" d="100"/>
        </p:scale>
        <p:origin x="-1206"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BA9C79-95DD-40AB-AECD-55AA66A3C4D3}" type="datetimeFigureOut">
              <a:rPr lang="es-MX" smtClean="0"/>
              <a:pPr/>
              <a:t>21/01/2014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B9A937-CD8B-4443-A27E-88E144EE7339}" type="slidenum">
              <a:rPr lang="es-MX" smtClean="0"/>
              <a:pPr/>
              <a:t>‹Nº›</a:t>
            </a:fld>
            <a:endParaRPr lang="es-MX"/>
          </a:p>
        </p:txBody>
      </p:sp>
    </p:spTree>
    <p:extLst>
      <p:ext uri="{BB962C8B-B14F-4D97-AF65-F5344CB8AC3E}">
        <p14:creationId xmlns:p14="http://schemas.microsoft.com/office/powerpoint/2010/main" xmlns="" val="2357790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7B9A937-CD8B-4443-A27E-88E144EE7339}" type="slidenum">
              <a:rPr lang="es-MX" smtClean="0"/>
              <a:pPr/>
              <a:t>1</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7B9A937-CD8B-4443-A27E-88E144EE7339}" type="slidenum">
              <a:rPr lang="es-MX" smtClean="0"/>
              <a:pPr/>
              <a:t>10</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7B9A937-CD8B-4443-A27E-88E144EE7339}" type="slidenum">
              <a:rPr lang="es-MX" smtClean="0"/>
              <a:pPr/>
              <a:t>2</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7B9A937-CD8B-4443-A27E-88E144EE7339}" type="slidenum">
              <a:rPr lang="es-MX" smtClean="0"/>
              <a:pPr/>
              <a:t>3</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7B9A937-CD8B-4443-A27E-88E144EE7339}" type="slidenum">
              <a:rPr lang="es-MX" smtClean="0"/>
              <a:pPr/>
              <a:t>4</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7B9A937-CD8B-4443-A27E-88E144EE7339}" type="slidenum">
              <a:rPr lang="es-MX" smtClean="0"/>
              <a:pPr/>
              <a:t>5</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7B9A937-CD8B-4443-A27E-88E144EE7339}" type="slidenum">
              <a:rPr lang="es-MX" smtClean="0"/>
              <a:pPr/>
              <a:t>6</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7B9A937-CD8B-4443-A27E-88E144EE7339}" type="slidenum">
              <a:rPr lang="es-MX" smtClean="0"/>
              <a:pPr/>
              <a:t>7</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7B9A937-CD8B-4443-A27E-88E144EE7339}" type="slidenum">
              <a:rPr lang="es-MX" smtClean="0"/>
              <a:pPr/>
              <a:t>8</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7B9A937-CD8B-4443-A27E-88E144EE7339}" type="slidenum">
              <a:rPr lang="es-MX" smtClean="0"/>
              <a:pPr/>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400800" y="6355080"/>
            <a:ext cx="2286000" cy="365760"/>
          </a:xfrm>
        </p:spPr>
        <p:txBody>
          <a:bodyPr/>
          <a:lstStyle>
            <a:lvl1pPr>
              <a:defRPr sz="1400"/>
            </a:lvl1pPr>
          </a:lstStyle>
          <a:p>
            <a:fld id="{BF1C9799-C3CF-4954-9855-82F431C8E8F7}" type="datetimeFigureOut">
              <a:rPr lang="es-MX" smtClean="0"/>
              <a:pPr/>
              <a:t>21/01/2014</a:t>
            </a:fld>
            <a:endParaRPr lang="es-MX"/>
          </a:p>
        </p:txBody>
      </p:sp>
      <p:sp>
        <p:nvSpPr>
          <p:cNvPr id="17" name="16 Marcador de pie de página"/>
          <p:cNvSpPr>
            <a:spLocks noGrp="1"/>
          </p:cNvSpPr>
          <p:nvPr>
            <p:ph type="ftr" sz="quarter" idx="11"/>
          </p:nvPr>
        </p:nvSpPr>
        <p:spPr>
          <a:xfrm>
            <a:off x="2898648" y="6355080"/>
            <a:ext cx="3474720" cy="365760"/>
          </a:xfrm>
        </p:spPr>
        <p:txBody>
          <a:bodyPr/>
          <a:lstStyle/>
          <a:p>
            <a:endParaRPr lang="es-MX"/>
          </a:p>
        </p:txBody>
      </p:sp>
      <p:sp>
        <p:nvSpPr>
          <p:cNvPr id="29" name="28 Marcador de número de diapositiva"/>
          <p:cNvSpPr>
            <a:spLocks noGrp="1"/>
          </p:cNvSpPr>
          <p:nvPr>
            <p:ph type="sldNum" sz="quarter" idx="12"/>
          </p:nvPr>
        </p:nvSpPr>
        <p:spPr>
          <a:xfrm>
            <a:off x="1216152" y="6355080"/>
            <a:ext cx="1219200" cy="365760"/>
          </a:xfrm>
        </p:spPr>
        <p:txBody>
          <a:bodyPr/>
          <a:lstStyle/>
          <a:p>
            <a:fld id="{7A04401D-3A97-463A-8776-D1A99715321E}" type="slidenum">
              <a:rPr lang="es-MX" smtClean="0"/>
              <a:pPr/>
              <a:t>‹Nº›</a:t>
            </a:fld>
            <a:endParaRPr lang="es-MX"/>
          </a:p>
        </p:txBody>
      </p:sp>
      <p:sp>
        <p:nvSpPr>
          <p:cNvPr id="21" name="20 Rectángulo"/>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Rectángulo"/>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Rectángulo"/>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F1C9799-C3CF-4954-9855-82F431C8E8F7}" type="datetimeFigureOut">
              <a:rPr lang="es-MX" smtClean="0"/>
              <a:pPr/>
              <a:t>21/01/2014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A04401D-3A97-463A-8776-D1A99715321E}"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F1C9799-C3CF-4954-9855-82F431C8E8F7}" type="datetimeFigureOut">
              <a:rPr lang="es-MX" smtClean="0"/>
              <a:pPr/>
              <a:t>21/01/2014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A04401D-3A97-463A-8776-D1A99715321E}" type="slidenum">
              <a:rPr lang="es-MX" smtClean="0"/>
              <a:pPr/>
              <a:t>‹Nº›</a:t>
            </a:fld>
            <a:endParaRPr lang="es-MX"/>
          </a:p>
        </p:txBody>
      </p:sp>
      <p:sp>
        <p:nvSpPr>
          <p:cNvPr id="7" name="6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Conector recto"/>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BF1C9799-C3CF-4954-9855-82F431C8E8F7}" type="datetimeFigureOut">
              <a:rPr lang="es-MX" smtClean="0"/>
              <a:pPr/>
              <a:t>21/01/2014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A04401D-3A97-463A-8776-D1A99715321E}" type="slidenum">
              <a:rPr lang="es-MX" smtClean="0"/>
              <a:pPr/>
              <a:t>‹Nº›</a:t>
            </a:fld>
            <a:endParaRPr lang="es-MX"/>
          </a:p>
        </p:txBody>
      </p:sp>
      <p:sp>
        <p:nvSpPr>
          <p:cNvPr id="8" name="7 Marcador de contenido"/>
          <p:cNvSpPr>
            <a:spLocks noGrp="1"/>
          </p:cNvSpPr>
          <p:nvPr>
            <p:ph sz="quarter" idx="1"/>
          </p:nvPr>
        </p:nvSpPr>
        <p:spPr>
          <a:xfrm>
            <a:off x="457200" y="1219200"/>
            <a:ext cx="8229600"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6400800" y="6355080"/>
            <a:ext cx="2286000" cy="365760"/>
          </a:xfrm>
        </p:spPr>
        <p:txBody>
          <a:bodyPr/>
          <a:lstStyle/>
          <a:p>
            <a:fld id="{BF1C9799-C3CF-4954-9855-82F431C8E8F7}" type="datetimeFigureOut">
              <a:rPr lang="es-MX" smtClean="0"/>
              <a:pPr/>
              <a:t>21/01/2014</a:t>
            </a:fld>
            <a:endParaRPr lang="es-MX"/>
          </a:p>
        </p:txBody>
      </p:sp>
      <p:sp>
        <p:nvSpPr>
          <p:cNvPr id="5" name="4 Marcador de pie de página"/>
          <p:cNvSpPr>
            <a:spLocks noGrp="1"/>
          </p:cNvSpPr>
          <p:nvPr>
            <p:ph type="ftr" sz="quarter" idx="11"/>
          </p:nvPr>
        </p:nvSpPr>
        <p:spPr>
          <a:xfrm>
            <a:off x="2898648" y="6355080"/>
            <a:ext cx="3474720" cy="365760"/>
          </a:xfrm>
        </p:spPr>
        <p:txBody>
          <a:bodyPr/>
          <a:lstStyle/>
          <a:p>
            <a:endParaRPr lang="es-MX"/>
          </a:p>
        </p:txBody>
      </p:sp>
      <p:sp>
        <p:nvSpPr>
          <p:cNvPr id="6" name="5 Marcador de número de diapositiva"/>
          <p:cNvSpPr>
            <a:spLocks noGrp="1"/>
          </p:cNvSpPr>
          <p:nvPr>
            <p:ph type="sldNum" sz="quarter" idx="12"/>
          </p:nvPr>
        </p:nvSpPr>
        <p:spPr>
          <a:xfrm>
            <a:off x="1069848" y="6355080"/>
            <a:ext cx="1520952" cy="365760"/>
          </a:xfrm>
        </p:spPr>
        <p:txBody>
          <a:bodyPr/>
          <a:lstStyle/>
          <a:p>
            <a:fld id="{7A04401D-3A97-463A-8776-D1A99715321E}" type="slidenum">
              <a:rPr lang="es-MX" smtClean="0"/>
              <a:pPr/>
              <a:t>‹Nº›</a:t>
            </a:fld>
            <a:endParaRPr lang="es-MX"/>
          </a:p>
        </p:txBody>
      </p:sp>
      <p:sp>
        <p:nvSpPr>
          <p:cNvPr id="7" name="6 Rectángulo"/>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BF1C9799-C3CF-4954-9855-82F431C8E8F7}" type="datetimeFigureOut">
              <a:rPr lang="es-MX" smtClean="0"/>
              <a:pPr/>
              <a:t>21/01/2014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A04401D-3A97-463A-8776-D1A99715321E}" type="slidenum">
              <a:rPr lang="es-MX" smtClean="0"/>
              <a:pPr/>
              <a:t>‹Nº›</a:t>
            </a:fld>
            <a:endParaRPr lang="es-MX"/>
          </a:p>
        </p:txBody>
      </p:sp>
      <p:sp>
        <p:nvSpPr>
          <p:cNvPr id="9" name="8 Marcador de contenido"/>
          <p:cNvSpPr>
            <a:spLocks noGrp="1"/>
          </p:cNvSpPr>
          <p:nvPr>
            <p:ph sz="quarter" idx="1"/>
          </p:nvPr>
        </p:nvSpPr>
        <p:spPr>
          <a:xfrm>
            <a:off x="457200" y="1219200"/>
            <a:ext cx="4041648"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632198" y="1216152"/>
            <a:ext cx="4041648"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BF1C9799-C3CF-4954-9855-82F431C8E8F7}" type="datetimeFigureOut">
              <a:rPr lang="es-MX" smtClean="0"/>
              <a:pPr/>
              <a:t>21/01/2014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A04401D-3A97-463A-8776-D1A99715321E}" type="slidenum">
              <a:rPr lang="es-MX" smtClean="0"/>
              <a:pPr/>
              <a:t>‹Nº›</a:t>
            </a:fld>
            <a:endParaRPr lang="es-MX"/>
          </a:p>
        </p:txBody>
      </p:sp>
      <p:sp>
        <p:nvSpPr>
          <p:cNvPr id="11" name="10 Marcador de contenido"/>
          <p:cNvSpPr>
            <a:spLocks noGrp="1"/>
          </p:cNvSpPr>
          <p:nvPr>
            <p:ph sz="quarter" idx="2"/>
          </p:nvPr>
        </p:nvSpPr>
        <p:spPr>
          <a:xfrm>
            <a:off x="457200" y="2133600"/>
            <a:ext cx="4038600" cy="4038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648200" y="2133600"/>
            <a:ext cx="4038600" cy="4038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F1C9799-C3CF-4954-9855-82F431C8E8F7}" type="datetimeFigureOut">
              <a:rPr lang="es-MX" smtClean="0"/>
              <a:pPr/>
              <a:t>21/01/2014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A04401D-3A97-463A-8776-D1A99715321E}" type="slidenum">
              <a:rPr lang="es-MX" smtClean="0"/>
              <a:pPr/>
              <a:t>‹Nº›</a:t>
            </a:fld>
            <a:endParaRPr lang="es-MX"/>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F1C9799-C3CF-4954-9855-82F431C8E8F7}" type="datetimeFigureOut">
              <a:rPr lang="es-MX" smtClean="0"/>
              <a:pPr/>
              <a:t>21/01/2014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A04401D-3A97-463A-8776-D1A99715321E}" type="slidenum">
              <a:rPr lang="es-MX" smtClean="0"/>
              <a:pPr/>
              <a:t>‹Nº›</a:t>
            </a:fld>
            <a:endParaRPr lang="es-MX"/>
          </a:p>
        </p:txBody>
      </p:sp>
      <p:sp>
        <p:nvSpPr>
          <p:cNvPr id="5" name="4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F1C9799-C3CF-4954-9855-82F431C8E8F7}" type="datetimeFigureOut">
              <a:rPr lang="es-MX" smtClean="0"/>
              <a:pPr/>
              <a:t>21/01/2014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A04401D-3A97-463A-8776-D1A99715321E}" type="slidenum">
              <a:rPr lang="es-MX" smtClean="0"/>
              <a:pPr/>
              <a:t>‹Nº›</a:t>
            </a:fld>
            <a:endParaRPr lang="es-MX"/>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Conector recto"/>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contenido"/>
          <p:cNvSpPr>
            <a:spLocks noGrp="1"/>
          </p:cNvSpPr>
          <p:nvPr>
            <p:ph sz="quarter" idx="1"/>
          </p:nvPr>
        </p:nvSpPr>
        <p:spPr>
          <a:xfrm>
            <a:off x="304800" y="304800"/>
            <a:ext cx="57150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F1C9799-C3CF-4954-9855-82F431C8E8F7}" type="datetimeFigureOut">
              <a:rPr lang="es-MX" smtClean="0"/>
              <a:pPr/>
              <a:t>21/01/2014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A04401D-3A97-463A-8776-D1A99715321E}" type="slidenum">
              <a:rPr lang="es-MX" smtClean="0"/>
              <a:pPr/>
              <a:t>‹Nº›</a:t>
            </a:fld>
            <a:endParaRPr lang="es-MX"/>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152400"/>
            <a:ext cx="8229600" cy="990600"/>
          </a:xfrm>
          <a:prstGeom prst="rect">
            <a:avLst/>
          </a:prstGeom>
        </p:spPr>
        <p:txBody>
          <a:bodyPr vert="horz"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F1C9799-C3CF-4954-9855-82F431C8E8F7}" type="datetimeFigureOut">
              <a:rPr lang="es-MX" smtClean="0"/>
              <a:pPr/>
              <a:t>21/01/2014</a:t>
            </a:fld>
            <a:endParaRPr lang="es-MX"/>
          </a:p>
        </p:txBody>
      </p:sp>
      <p:sp>
        <p:nvSpPr>
          <p:cNvPr id="3" name="2 Marcador de pie de página"/>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s-MX"/>
          </a:p>
        </p:txBody>
      </p:sp>
      <p:sp>
        <p:nvSpPr>
          <p:cNvPr id="23" name="22 Marcador de número de diapositiva"/>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A04401D-3A97-463A-8776-D1A99715321E}" type="slidenum">
              <a:rPr lang="es-MX" smtClean="0"/>
              <a:pPr/>
              <a:t>‹Nº›</a:t>
            </a:fld>
            <a:endParaRPr lang="es-MX"/>
          </a:p>
        </p:txBody>
      </p:sp>
      <p:sp>
        <p:nvSpPr>
          <p:cNvPr id="28" name="2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Conector recto"/>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395536" y="188640"/>
            <a:ext cx="6767513" cy="865188"/>
          </a:xfrm>
        </p:spPr>
        <p:txBody>
          <a:bodyPr>
            <a:normAutofit/>
          </a:bodyPr>
          <a:lstStyle/>
          <a:p>
            <a:r>
              <a:rPr lang="es-MX" sz="3000" b="1" dirty="0" smtClean="0">
                <a:solidFill>
                  <a:schemeClr val="accent1"/>
                </a:solidFill>
                <a:latin typeface="Calibri" pitchFamily="34" charset="0"/>
                <a:cs typeface="Arial" pitchFamily="34" charset="0"/>
              </a:rPr>
              <a:t>IMSS Unidad de Medicina Familiar No. 61</a:t>
            </a:r>
            <a:br>
              <a:rPr lang="es-MX" sz="3000" b="1" dirty="0" smtClean="0">
                <a:solidFill>
                  <a:schemeClr val="accent1"/>
                </a:solidFill>
                <a:latin typeface="Calibri" pitchFamily="34" charset="0"/>
                <a:cs typeface="Arial" pitchFamily="34" charset="0"/>
              </a:rPr>
            </a:br>
            <a:r>
              <a:rPr lang="es-MX" sz="1800" b="1" dirty="0" smtClean="0">
                <a:solidFill>
                  <a:schemeClr val="accent1"/>
                </a:solidFill>
                <a:latin typeface="Calibri" pitchFamily="34" charset="0"/>
                <a:cs typeface="Arial" pitchFamily="34" charset="0"/>
              </a:rPr>
              <a:t>Protocolo de Investigación</a:t>
            </a:r>
            <a:endParaRPr lang="es-MX" sz="3000" b="1" dirty="0">
              <a:solidFill>
                <a:schemeClr val="accent1"/>
              </a:solidFill>
              <a:latin typeface="Calibri" pitchFamily="34" charset="0"/>
              <a:cs typeface="Arial" pitchFamily="34" charset="0"/>
            </a:endParaRPr>
          </a:p>
        </p:txBody>
      </p:sp>
      <p:sp>
        <p:nvSpPr>
          <p:cNvPr id="3" name="2 Subtítulo"/>
          <p:cNvSpPr>
            <a:spLocks noGrp="1"/>
          </p:cNvSpPr>
          <p:nvPr>
            <p:ph type="subTitle" idx="4294967295"/>
          </p:nvPr>
        </p:nvSpPr>
        <p:spPr>
          <a:xfrm>
            <a:off x="395536" y="1196752"/>
            <a:ext cx="7344816" cy="1008112"/>
          </a:xfrm>
        </p:spPr>
        <p:txBody>
          <a:bodyPr>
            <a:noAutofit/>
          </a:bodyPr>
          <a:lstStyle/>
          <a:p>
            <a:pPr algn="just">
              <a:buNone/>
            </a:pPr>
            <a:r>
              <a:rPr lang="es-MX" sz="1600" b="1" dirty="0" smtClean="0">
                <a:solidFill>
                  <a:schemeClr val="accent1"/>
                </a:solidFill>
                <a:latin typeface="Calibri" pitchFamily="34" charset="0"/>
              </a:rPr>
              <a:t>Identificar los factores socio-demográficos predisponentes para </a:t>
            </a:r>
            <a:r>
              <a:rPr lang="es-MX" sz="1600" b="1" dirty="0" smtClean="0">
                <a:solidFill>
                  <a:schemeClr val="accent1"/>
                </a:solidFill>
                <a:latin typeface="Calibri" pitchFamily="34" charset="0"/>
              </a:rPr>
              <a:t>ruptura</a:t>
            </a:r>
          </a:p>
          <a:p>
            <a:pPr algn="just">
              <a:buNone/>
            </a:pPr>
            <a:r>
              <a:rPr lang="es-MX" sz="1600" b="1" dirty="0" smtClean="0">
                <a:solidFill>
                  <a:schemeClr val="accent1"/>
                </a:solidFill>
                <a:latin typeface="Calibri" pitchFamily="34" charset="0"/>
              </a:rPr>
              <a:t>prematura </a:t>
            </a:r>
            <a:r>
              <a:rPr lang="es-MX" sz="1600" b="1" dirty="0" smtClean="0">
                <a:solidFill>
                  <a:schemeClr val="accent1"/>
                </a:solidFill>
                <a:latin typeface="Calibri" pitchFamily="34" charset="0"/>
              </a:rPr>
              <a:t>de membranas en derechohabientes de la UMF 61 entre 18 y 35 años</a:t>
            </a:r>
            <a:endParaRPr lang="es-MX" sz="1600" b="1" dirty="0">
              <a:solidFill>
                <a:schemeClr val="accent1"/>
              </a:solidFill>
              <a:latin typeface="Calibri" pitchFamily="34" charset="0"/>
            </a:endParaRPr>
          </a:p>
        </p:txBody>
      </p:sp>
      <p:pic>
        <p:nvPicPr>
          <p:cNvPr id="4" name="3 Imagen" descr="logoIMSS"/>
          <p:cNvPicPr/>
          <p:nvPr/>
        </p:nvPicPr>
        <p:blipFill>
          <a:blip r:embed="rId3" cstate="print"/>
          <a:srcRect/>
          <a:stretch>
            <a:fillRect/>
          </a:stretch>
        </p:blipFill>
        <p:spPr bwMode="auto">
          <a:xfrm>
            <a:off x="7740352" y="188640"/>
            <a:ext cx="1224136" cy="1080120"/>
          </a:xfrm>
          <a:prstGeom prst="rect">
            <a:avLst/>
          </a:prstGeom>
          <a:noFill/>
        </p:spPr>
      </p:pic>
      <p:sp>
        <p:nvSpPr>
          <p:cNvPr id="5" name="4 Rectángulo"/>
          <p:cNvSpPr/>
          <p:nvPr/>
        </p:nvSpPr>
        <p:spPr>
          <a:xfrm>
            <a:off x="611560" y="2276872"/>
            <a:ext cx="6912768" cy="1077218"/>
          </a:xfrm>
          <a:prstGeom prst="rect">
            <a:avLst/>
          </a:prstGeom>
        </p:spPr>
        <p:txBody>
          <a:bodyPr wrap="square">
            <a:spAutoFit/>
          </a:bodyPr>
          <a:lstStyle/>
          <a:p>
            <a:r>
              <a:rPr lang="es-MX" sz="1600" b="1" dirty="0" smtClean="0">
                <a:latin typeface="Calibri" pitchFamily="34" charset="0"/>
              </a:rPr>
              <a:t>Autor responsable:</a:t>
            </a:r>
            <a:r>
              <a:rPr lang="es-MX" sz="1600" dirty="0" smtClean="0">
                <a:latin typeface="Calibri" pitchFamily="34" charset="0"/>
              </a:rPr>
              <a:t> Dr. Luis Joaquín Munguía Rebolledo</a:t>
            </a:r>
          </a:p>
          <a:p>
            <a:r>
              <a:rPr lang="es-MX" sz="1600" b="1" dirty="0" smtClean="0">
                <a:latin typeface="Calibri" pitchFamily="34" charset="0"/>
              </a:rPr>
              <a:t>Especialidad</a:t>
            </a:r>
            <a:r>
              <a:rPr lang="es-MX" sz="1600" b="1" dirty="0" smtClean="0">
                <a:latin typeface="Calibri" pitchFamily="34" charset="0"/>
              </a:rPr>
              <a:t>:</a:t>
            </a:r>
            <a:r>
              <a:rPr lang="es-MX" sz="1600" dirty="0" smtClean="0">
                <a:latin typeface="Calibri" pitchFamily="34" charset="0"/>
              </a:rPr>
              <a:t> Ginecología</a:t>
            </a:r>
          </a:p>
          <a:p>
            <a:r>
              <a:rPr lang="es-MX" sz="1600" b="1" dirty="0" smtClean="0">
                <a:latin typeface="Calibri" pitchFamily="34" charset="0"/>
              </a:rPr>
              <a:t>Categoría</a:t>
            </a:r>
            <a:r>
              <a:rPr lang="es-MX" sz="1600" b="1" dirty="0" smtClean="0">
                <a:latin typeface="Calibri" pitchFamily="34" charset="0"/>
              </a:rPr>
              <a:t>:</a:t>
            </a:r>
            <a:r>
              <a:rPr lang="es-MX" sz="1600" dirty="0" smtClean="0">
                <a:latin typeface="Calibri" pitchFamily="34" charset="0"/>
              </a:rPr>
              <a:t> Jefe del  Servicio de Ginecología y Obstetricia</a:t>
            </a:r>
          </a:p>
          <a:p>
            <a:r>
              <a:rPr lang="es-MX" sz="1600" b="1" dirty="0" smtClean="0">
                <a:latin typeface="Calibri" pitchFamily="34" charset="0"/>
              </a:rPr>
              <a:t>Adscripción</a:t>
            </a:r>
            <a:r>
              <a:rPr lang="es-MX" sz="1600" b="1" dirty="0" smtClean="0">
                <a:latin typeface="Calibri" pitchFamily="34" charset="0"/>
              </a:rPr>
              <a:t>: </a:t>
            </a:r>
            <a:r>
              <a:rPr lang="es-MX" sz="1600" dirty="0" smtClean="0">
                <a:latin typeface="Calibri" pitchFamily="34" charset="0"/>
              </a:rPr>
              <a:t>HGZ No. 71</a:t>
            </a:r>
          </a:p>
        </p:txBody>
      </p:sp>
      <p:sp>
        <p:nvSpPr>
          <p:cNvPr id="6" name="5 Rectángulo"/>
          <p:cNvSpPr/>
          <p:nvPr/>
        </p:nvSpPr>
        <p:spPr>
          <a:xfrm>
            <a:off x="611560" y="3645024"/>
            <a:ext cx="4572000" cy="1077218"/>
          </a:xfrm>
          <a:prstGeom prst="rect">
            <a:avLst/>
          </a:prstGeom>
        </p:spPr>
        <p:txBody>
          <a:bodyPr>
            <a:spAutoFit/>
          </a:bodyPr>
          <a:lstStyle/>
          <a:p>
            <a:r>
              <a:rPr lang="es-MX" sz="1600" b="1" dirty="0" smtClean="0">
                <a:latin typeface="Calibri" pitchFamily="34" charset="0"/>
              </a:rPr>
              <a:t>Autor principal: </a:t>
            </a:r>
            <a:r>
              <a:rPr lang="es-MX" sz="1600" dirty="0" smtClean="0">
                <a:latin typeface="Calibri" pitchFamily="34" charset="0"/>
              </a:rPr>
              <a:t>Dra. Carolina Gutiérrez Gómez</a:t>
            </a:r>
          </a:p>
          <a:p>
            <a:r>
              <a:rPr lang="es-MX" sz="1600" b="1" dirty="0" smtClean="0">
                <a:latin typeface="Calibri" pitchFamily="34" charset="0"/>
              </a:rPr>
              <a:t>Categoría</a:t>
            </a:r>
            <a:r>
              <a:rPr lang="es-MX" sz="1600" b="1" dirty="0" smtClean="0">
                <a:latin typeface="Calibri" pitchFamily="34" charset="0"/>
              </a:rPr>
              <a:t>: </a:t>
            </a:r>
            <a:r>
              <a:rPr lang="es-MX" sz="1600" dirty="0" smtClean="0">
                <a:latin typeface="Calibri" pitchFamily="34" charset="0"/>
              </a:rPr>
              <a:t>Residente de Medicina Familiar</a:t>
            </a:r>
          </a:p>
          <a:p>
            <a:r>
              <a:rPr lang="es-MX" sz="1600" b="1" dirty="0" smtClean="0">
                <a:latin typeface="Calibri" pitchFamily="34" charset="0"/>
              </a:rPr>
              <a:t>Adscripción</a:t>
            </a:r>
            <a:r>
              <a:rPr lang="es-MX" sz="1600" b="1" dirty="0" smtClean="0">
                <a:latin typeface="Calibri" pitchFamily="34" charset="0"/>
              </a:rPr>
              <a:t>: </a:t>
            </a:r>
            <a:r>
              <a:rPr lang="es-MX" sz="1600" dirty="0" smtClean="0">
                <a:latin typeface="Calibri" pitchFamily="34" charset="0"/>
              </a:rPr>
              <a:t>UMF No. 61</a:t>
            </a:r>
          </a:p>
          <a:p>
            <a:r>
              <a:rPr lang="es-MX" sz="1600" b="1" dirty="0" smtClean="0">
                <a:latin typeface="Calibri" pitchFamily="34" charset="0"/>
              </a:rPr>
              <a:t>Matrícula</a:t>
            </a:r>
            <a:r>
              <a:rPr lang="es-MX" sz="1600" b="1" dirty="0" smtClean="0">
                <a:latin typeface="Calibri" pitchFamily="34" charset="0"/>
              </a:rPr>
              <a:t>: </a:t>
            </a:r>
            <a:r>
              <a:rPr lang="es-MX" sz="1600" dirty="0" smtClean="0">
                <a:latin typeface="Calibri" pitchFamily="34" charset="0"/>
              </a:rPr>
              <a:t>98314819</a:t>
            </a:r>
            <a:endParaRPr lang="es-MX" sz="1600" b="1" dirty="0" smtClean="0">
              <a:latin typeface="Calibri" pitchFamily="34" charset="0"/>
            </a:endParaRPr>
          </a:p>
        </p:txBody>
      </p:sp>
      <p:sp>
        <p:nvSpPr>
          <p:cNvPr id="7" name="6 Rectángulo"/>
          <p:cNvSpPr/>
          <p:nvPr/>
        </p:nvSpPr>
        <p:spPr>
          <a:xfrm>
            <a:off x="611560" y="5085184"/>
            <a:ext cx="4572000" cy="1077218"/>
          </a:xfrm>
          <a:prstGeom prst="rect">
            <a:avLst/>
          </a:prstGeom>
        </p:spPr>
        <p:txBody>
          <a:bodyPr>
            <a:spAutoFit/>
          </a:bodyPr>
          <a:lstStyle/>
          <a:p>
            <a:r>
              <a:rPr lang="es-MX" sz="1600" b="1" dirty="0" smtClean="0">
                <a:latin typeface="Calibri" pitchFamily="34" charset="0"/>
              </a:rPr>
              <a:t>Autor asociado: </a:t>
            </a:r>
            <a:r>
              <a:rPr lang="es-MX" sz="1600" dirty="0" smtClean="0">
                <a:latin typeface="Calibri" pitchFamily="34" charset="0"/>
              </a:rPr>
              <a:t>Dra. Sonia Irma Rojas Carrera</a:t>
            </a:r>
          </a:p>
          <a:p>
            <a:r>
              <a:rPr lang="es-MX" sz="1600" b="1" dirty="0" smtClean="0">
                <a:latin typeface="Calibri" pitchFamily="34" charset="0"/>
              </a:rPr>
              <a:t>Especialidad</a:t>
            </a:r>
            <a:r>
              <a:rPr lang="es-MX" sz="1600" b="1" dirty="0" smtClean="0">
                <a:latin typeface="Calibri" pitchFamily="34" charset="0"/>
              </a:rPr>
              <a:t>: </a:t>
            </a:r>
            <a:r>
              <a:rPr lang="es-MX" sz="1600" dirty="0" smtClean="0">
                <a:latin typeface="Calibri" pitchFamily="34" charset="0"/>
              </a:rPr>
              <a:t>Médico Familiar</a:t>
            </a:r>
          </a:p>
          <a:p>
            <a:r>
              <a:rPr lang="es-MX" sz="1600" b="1" dirty="0" smtClean="0">
                <a:latin typeface="Calibri" pitchFamily="34" charset="0"/>
              </a:rPr>
              <a:t>Categoría</a:t>
            </a:r>
            <a:r>
              <a:rPr lang="es-MX" sz="1600" b="1" dirty="0" smtClean="0">
                <a:latin typeface="Calibri" pitchFamily="34" charset="0"/>
              </a:rPr>
              <a:t>:  </a:t>
            </a:r>
            <a:r>
              <a:rPr lang="es-MX" sz="1600" dirty="0" smtClean="0">
                <a:latin typeface="Calibri" pitchFamily="34" charset="0"/>
              </a:rPr>
              <a:t>Máster en Investigación</a:t>
            </a:r>
            <a:endParaRPr lang="es-MX" sz="1600" b="1" dirty="0" smtClean="0">
              <a:latin typeface="Calibri" pitchFamily="34" charset="0"/>
            </a:endParaRPr>
          </a:p>
          <a:p>
            <a:r>
              <a:rPr lang="es-MX" sz="1600" b="1" dirty="0" smtClean="0">
                <a:latin typeface="Calibri" pitchFamily="34" charset="0"/>
              </a:rPr>
              <a:t>Adscripción</a:t>
            </a:r>
            <a:r>
              <a:rPr lang="es-MX" sz="1600" b="1" dirty="0" smtClean="0">
                <a:latin typeface="Calibri" pitchFamily="34" charset="0"/>
              </a:rPr>
              <a:t>: </a:t>
            </a:r>
            <a:r>
              <a:rPr lang="es-MX" sz="1600" dirty="0" smtClean="0">
                <a:latin typeface="Calibri" pitchFamily="34" charset="0"/>
              </a:rPr>
              <a:t>UMF No. 61</a:t>
            </a:r>
            <a:endParaRPr lang="es-MX" sz="1600" b="1" dirty="0" smtClean="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400"/>
            <a:ext cx="8229600" cy="684312"/>
          </a:xfrm>
        </p:spPr>
        <p:txBody>
          <a:bodyPr>
            <a:normAutofit/>
          </a:bodyPr>
          <a:lstStyle/>
          <a:p>
            <a:pPr algn="ctr"/>
            <a:r>
              <a:rPr lang="es-MX" sz="2400" b="1" dirty="0" smtClean="0">
                <a:solidFill>
                  <a:schemeClr val="accent3">
                    <a:lumMod val="75000"/>
                  </a:schemeClr>
                </a:solidFill>
                <a:latin typeface="Arial" pitchFamily="34" charset="0"/>
                <a:cs typeface="Arial" pitchFamily="34" charset="0"/>
              </a:rPr>
              <a:t>CONCLUSIONES</a:t>
            </a:r>
            <a:endParaRPr lang="es-MX" sz="2400" b="1" dirty="0">
              <a:solidFill>
                <a:schemeClr val="accent3">
                  <a:lumMod val="75000"/>
                </a:schemeClr>
              </a:solidFill>
              <a:latin typeface="Arial" pitchFamily="34" charset="0"/>
              <a:cs typeface="Arial" pitchFamily="34" charset="0"/>
            </a:endParaRPr>
          </a:p>
        </p:txBody>
      </p:sp>
      <p:sp>
        <p:nvSpPr>
          <p:cNvPr id="3" name="2 Marcador de contenido"/>
          <p:cNvSpPr>
            <a:spLocks noGrp="1"/>
          </p:cNvSpPr>
          <p:nvPr>
            <p:ph sz="quarter" idx="1"/>
          </p:nvPr>
        </p:nvSpPr>
        <p:spPr/>
        <p:txBody>
          <a:bodyPr>
            <a:normAutofit/>
          </a:bodyPr>
          <a:lstStyle/>
          <a:p>
            <a:r>
              <a:rPr lang="es-MX" sz="1600" dirty="0" smtClean="0">
                <a:latin typeface="Arial" pitchFamily="34" charset="0"/>
                <a:cs typeface="Arial" pitchFamily="34" charset="0"/>
              </a:rPr>
              <a:t>Se presenta mas en pacientes que viven en la urbe.</a:t>
            </a:r>
          </a:p>
          <a:p>
            <a:r>
              <a:rPr lang="es-MX" sz="1600" dirty="0" smtClean="0">
                <a:latin typeface="Arial" pitchFamily="34" charset="0"/>
                <a:cs typeface="Arial" pitchFamily="34" charset="0"/>
              </a:rPr>
              <a:t> La </a:t>
            </a:r>
            <a:r>
              <a:rPr lang="es-MX" sz="1600" dirty="0" smtClean="0">
                <a:latin typeface="Arial" pitchFamily="34" charset="0"/>
                <a:cs typeface="Arial" pitchFamily="34" charset="0"/>
              </a:rPr>
              <a:t>condición de unión libre </a:t>
            </a:r>
            <a:r>
              <a:rPr lang="es-MX" sz="1600" dirty="0" smtClean="0">
                <a:latin typeface="Arial" pitchFamily="34" charset="0"/>
                <a:cs typeface="Arial" pitchFamily="34" charset="0"/>
              </a:rPr>
              <a:t>resalta en </a:t>
            </a:r>
            <a:r>
              <a:rPr lang="es-MX" sz="1600" dirty="0" smtClean="0">
                <a:latin typeface="Arial" pitchFamily="34" charset="0"/>
                <a:cs typeface="Arial" pitchFamily="34" charset="0"/>
              </a:rPr>
              <a:t>las embarazadas </a:t>
            </a:r>
            <a:r>
              <a:rPr lang="es-MX" sz="1600" dirty="0" smtClean="0">
                <a:latin typeface="Arial" pitchFamily="34" charset="0"/>
                <a:cs typeface="Arial" pitchFamily="34" charset="0"/>
              </a:rPr>
              <a:t>con RPM</a:t>
            </a:r>
            <a:r>
              <a:rPr lang="es-MX" sz="1600" dirty="0" smtClean="0">
                <a:latin typeface="Arial" pitchFamily="34" charset="0"/>
                <a:cs typeface="Arial" pitchFamily="34" charset="0"/>
              </a:rPr>
              <a:t>.</a:t>
            </a:r>
          </a:p>
          <a:p>
            <a:r>
              <a:rPr lang="es-MX" sz="1600" dirty="0" smtClean="0">
                <a:latin typeface="Arial" pitchFamily="34" charset="0"/>
                <a:cs typeface="Arial" pitchFamily="34" charset="0"/>
              </a:rPr>
              <a:t>La </a:t>
            </a:r>
            <a:r>
              <a:rPr lang="es-MX" sz="1600" dirty="0" err="1" smtClean="0">
                <a:latin typeface="Arial" pitchFamily="34" charset="0"/>
                <a:cs typeface="Arial" pitchFamily="34" charset="0"/>
              </a:rPr>
              <a:t>nuliparidad</a:t>
            </a:r>
            <a:r>
              <a:rPr lang="es-MX" sz="1600" dirty="0" smtClean="0">
                <a:latin typeface="Arial" pitchFamily="34" charset="0"/>
                <a:cs typeface="Arial" pitchFamily="34" charset="0"/>
              </a:rPr>
              <a:t> como antecedente obstétrico se </a:t>
            </a:r>
            <a:r>
              <a:rPr lang="es-MX" sz="1600" dirty="0" smtClean="0">
                <a:latin typeface="Arial" pitchFamily="34" charset="0"/>
                <a:cs typeface="Arial" pitchFamily="34" charset="0"/>
              </a:rPr>
              <a:t>presenta mas </a:t>
            </a:r>
            <a:r>
              <a:rPr lang="es-MX" sz="1600" dirty="0" smtClean="0">
                <a:latin typeface="Arial" pitchFamily="34" charset="0"/>
                <a:cs typeface="Arial" pitchFamily="34" charset="0"/>
              </a:rPr>
              <a:t>en </a:t>
            </a:r>
            <a:r>
              <a:rPr lang="es-MX" sz="1600" dirty="0" smtClean="0">
                <a:latin typeface="Arial" pitchFamily="34" charset="0"/>
                <a:cs typeface="Arial" pitchFamily="34" charset="0"/>
              </a:rPr>
              <a:t>las embarazadas </a:t>
            </a:r>
            <a:r>
              <a:rPr lang="es-MX" sz="1600" dirty="0" smtClean="0">
                <a:latin typeface="Arial" pitchFamily="34" charset="0"/>
                <a:cs typeface="Arial" pitchFamily="34" charset="0"/>
              </a:rPr>
              <a:t>con RPM</a:t>
            </a:r>
            <a:r>
              <a:rPr lang="es-MX" sz="1600" dirty="0" smtClean="0">
                <a:latin typeface="Arial" pitchFamily="34" charset="0"/>
                <a:cs typeface="Arial" pitchFamily="34" charset="0"/>
              </a:rPr>
              <a:t>.</a:t>
            </a:r>
          </a:p>
          <a:p>
            <a:r>
              <a:rPr lang="es-MX" sz="1600" dirty="0" smtClean="0">
                <a:latin typeface="Arial" pitchFamily="34" charset="0"/>
                <a:cs typeface="Arial" pitchFamily="34" charset="0"/>
              </a:rPr>
              <a:t>La </a:t>
            </a:r>
            <a:r>
              <a:rPr lang="es-MX" sz="1600" dirty="0" smtClean="0">
                <a:latin typeface="Arial" pitchFamily="34" charset="0"/>
                <a:cs typeface="Arial" pitchFamily="34" charset="0"/>
              </a:rPr>
              <a:t>infección </a:t>
            </a:r>
            <a:r>
              <a:rPr lang="es-MX" sz="1600" dirty="0" smtClean="0">
                <a:latin typeface="Arial" pitchFamily="34" charset="0"/>
                <a:cs typeface="Arial" pitchFamily="34" charset="0"/>
              </a:rPr>
              <a:t>vaginal y de </a:t>
            </a:r>
            <a:r>
              <a:rPr lang="es-MX" sz="1600" dirty="0" smtClean="0">
                <a:latin typeface="Arial" pitchFamily="34" charset="0"/>
                <a:cs typeface="Arial" pitchFamily="34" charset="0"/>
              </a:rPr>
              <a:t>vías urinarias </a:t>
            </a:r>
            <a:r>
              <a:rPr lang="es-MX" sz="1600" dirty="0" smtClean="0">
                <a:latin typeface="Arial" pitchFamily="34" charset="0"/>
                <a:cs typeface="Arial" pitchFamily="34" charset="0"/>
              </a:rPr>
              <a:t>son factores importantes que predisponen </a:t>
            </a:r>
            <a:r>
              <a:rPr lang="es-MX" sz="1600" dirty="0" smtClean="0">
                <a:latin typeface="Arial" pitchFamily="34" charset="0"/>
                <a:cs typeface="Arial" pitchFamily="34" charset="0"/>
              </a:rPr>
              <a:t>a </a:t>
            </a:r>
            <a:r>
              <a:rPr lang="es-MX" sz="1600" dirty="0" smtClean="0">
                <a:latin typeface="Arial" pitchFamily="34" charset="0"/>
                <a:cs typeface="Arial" pitchFamily="34" charset="0"/>
              </a:rPr>
              <a:t> RPM.</a:t>
            </a:r>
          </a:p>
          <a:p>
            <a:r>
              <a:rPr lang="es-MX" sz="1600" dirty="0" smtClean="0">
                <a:latin typeface="Arial" pitchFamily="34" charset="0"/>
                <a:cs typeface="Arial" pitchFamily="34" charset="0"/>
              </a:rPr>
              <a:t>El </a:t>
            </a:r>
            <a:r>
              <a:rPr lang="es-MX" sz="1600" dirty="0" smtClean="0">
                <a:latin typeface="Arial" pitchFamily="34" charset="0"/>
                <a:cs typeface="Arial" pitchFamily="34" charset="0"/>
              </a:rPr>
              <a:t>control prenatal </a:t>
            </a:r>
            <a:r>
              <a:rPr lang="es-MX" sz="1600" dirty="0" smtClean="0">
                <a:latin typeface="Arial" pitchFamily="34" charset="0"/>
                <a:cs typeface="Arial" pitchFamily="34" charset="0"/>
              </a:rPr>
              <a:t>deficiente representa </a:t>
            </a:r>
            <a:r>
              <a:rPr lang="es-MX" sz="1600" dirty="0" smtClean="0">
                <a:latin typeface="Arial" pitchFamily="34" charset="0"/>
                <a:cs typeface="Arial" pitchFamily="34" charset="0"/>
              </a:rPr>
              <a:t>el grupo </a:t>
            </a:r>
            <a:r>
              <a:rPr lang="es-MX" sz="1600" dirty="0" smtClean="0">
                <a:latin typeface="Arial" pitchFamily="34" charset="0"/>
                <a:cs typeface="Arial" pitchFamily="34" charset="0"/>
              </a:rPr>
              <a:t>más significativo </a:t>
            </a:r>
            <a:r>
              <a:rPr lang="es-MX" sz="1600" dirty="0" smtClean="0">
                <a:latin typeface="Arial" pitchFamily="34" charset="0"/>
                <a:cs typeface="Arial" pitchFamily="34" charset="0"/>
              </a:rPr>
              <a:t>como antecedente </a:t>
            </a:r>
            <a:r>
              <a:rPr lang="es-MX" sz="1600" dirty="0" smtClean="0">
                <a:latin typeface="Arial" pitchFamily="34" charset="0"/>
                <a:cs typeface="Arial" pitchFamily="34" charset="0"/>
              </a:rPr>
              <a:t>para RPM.</a:t>
            </a:r>
          </a:p>
          <a:p>
            <a:r>
              <a:rPr lang="es-MX" sz="1600" dirty="0" smtClean="0">
                <a:latin typeface="Arial" pitchFamily="34" charset="0"/>
                <a:cs typeface="Arial" pitchFamily="34" charset="0"/>
              </a:rPr>
              <a:t>La RPM se presenta mas en producto de término que de </a:t>
            </a:r>
            <a:r>
              <a:rPr lang="es-MX" sz="1600" dirty="0" err="1" smtClean="0">
                <a:latin typeface="Arial" pitchFamily="34" charset="0"/>
                <a:cs typeface="Arial" pitchFamily="34" charset="0"/>
              </a:rPr>
              <a:t>pretérmino</a:t>
            </a:r>
            <a:r>
              <a:rPr lang="es-MX" sz="1600" dirty="0" smtClean="0">
                <a:latin typeface="Arial" pitchFamily="34" charset="0"/>
                <a:cs typeface="Arial" pitchFamily="34" charset="0"/>
              </a:rPr>
              <a:t>.</a:t>
            </a:r>
            <a:endParaRPr lang="es-MX" sz="16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400"/>
            <a:ext cx="8229600" cy="756320"/>
          </a:xfrm>
        </p:spPr>
        <p:txBody>
          <a:bodyPr>
            <a:normAutofit/>
          </a:bodyPr>
          <a:lstStyle/>
          <a:p>
            <a:pPr algn="ctr"/>
            <a:r>
              <a:rPr lang="es-MX" b="1" dirty="0" smtClean="0">
                <a:solidFill>
                  <a:schemeClr val="bg2"/>
                </a:solidFill>
                <a:latin typeface="Calibri" pitchFamily="34" charset="0"/>
              </a:rPr>
              <a:t>INTRODUCCION</a:t>
            </a:r>
            <a:endParaRPr lang="es-MX" b="1" dirty="0">
              <a:solidFill>
                <a:schemeClr val="bg2"/>
              </a:solidFill>
              <a:latin typeface="Calibri" pitchFamily="34" charset="0"/>
            </a:endParaRPr>
          </a:p>
        </p:txBody>
      </p:sp>
      <p:sp>
        <p:nvSpPr>
          <p:cNvPr id="3" name="2 Marcador de contenido"/>
          <p:cNvSpPr>
            <a:spLocks noGrp="1"/>
          </p:cNvSpPr>
          <p:nvPr>
            <p:ph sz="quarter" idx="1"/>
          </p:nvPr>
        </p:nvSpPr>
        <p:spPr/>
        <p:txBody>
          <a:bodyPr>
            <a:normAutofit/>
          </a:bodyPr>
          <a:lstStyle/>
          <a:p>
            <a:pPr algn="just"/>
            <a:r>
              <a:rPr lang="es-MX" sz="1800" dirty="0" smtClean="0">
                <a:latin typeface="Calibri" pitchFamily="34" charset="0"/>
              </a:rPr>
              <a:t>La ruptura prematura de membranas es una de las patologías obstétricas más comunes, su frecuencia aproximadamente es del 10% de todos los embarazos, alcanza el 80% en embarazos a término y en un 20% de embarazos </a:t>
            </a:r>
            <a:r>
              <a:rPr lang="es-MX" sz="1800" dirty="0" err="1" smtClean="0">
                <a:latin typeface="Calibri" pitchFamily="34" charset="0"/>
              </a:rPr>
              <a:t>pretérmino</a:t>
            </a:r>
            <a:r>
              <a:rPr lang="es-MX" sz="1800" dirty="0" smtClean="0">
                <a:latin typeface="Calibri" pitchFamily="34" charset="0"/>
              </a:rPr>
              <a:t>, siendo responsable de un 30 – 40% de los partos prematuros. Entre las causas más frecuentes descritas en la literatura se encuentran las infecciones, nivel socioeconómico, antecedentes obstétricos, etc.</a:t>
            </a:r>
          </a:p>
          <a:p>
            <a:pPr algn="just"/>
            <a:r>
              <a:rPr lang="es-MX" sz="1800" dirty="0" smtClean="0">
                <a:latin typeface="Calibri" pitchFamily="34" charset="0"/>
              </a:rPr>
              <a:t>Este estudio busca conocer el comportamiento de los factores socio-demográficos de riesgo materno con la finalidad de tratar de orientar a la gestante durante nuestro desempeño como médicos.</a:t>
            </a:r>
          </a:p>
          <a:p>
            <a:pPr algn="just"/>
            <a:endParaRPr lang="es-MX" sz="1800"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400"/>
            <a:ext cx="8229600" cy="756320"/>
          </a:xfrm>
        </p:spPr>
        <p:txBody>
          <a:bodyPr/>
          <a:lstStyle/>
          <a:p>
            <a:pPr algn="ctr"/>
            <a:r>
              <a:rPr lang="es-MX" b="1" dirty="0" smtClean="0">
                <a:solidFill>
                  <a:schemeClr val="accent1"/>
                </a:solidFill>
                <a:latin typeface="Calibri" pitchFamily="34" charset="0"/>
              </a:rPr>
              <a:t>JUSTIFICACIÓN</a:t>
            </a:r>
            <a:endParaRPr lang="es-MX" b="1" dirty="0">
              <a:solidFill>
                <a:schemeClr val="accent1"/>
              </a:solidFill>
              <a:latin typeface="Calibri" pitchFamily="34" charset="0"/>
            </a:endParaRPr>
          </a:p>
        </p:txBody>
      </p:sp>
      <p:sp>
        <p:nvSpPr>
          <p:cNvPr id="3" name="2 Marcador de contenido"/>
          <p:cNvSpPr>
            <a:spLocks noGrp="1"/>
          </p:cNvSpPr>
          <p:nvPr>
            <p:ph sz="quarter" idx="1"/>
          </p:nvPr>
        </p:nvSpPr>
        <p:spPr/>
        <p:txBody>
          <a:bodyPr>
            <a:normAutofit/>
          </a:bodyPr>
          <a:lstStyle/>
          <a:p>
            <a:pPr algn="just"/>
            <a:r>
              <a:rPr lang="es-MX" sz="1800" dirty="0" smtClean="0">
                <a:latin typeface="Calibri" pitchFamily="34" charset="0"/>
              </a:rPr>
              <a:t>La RPM es responsable del 30% de morbilidad y mortalidad neonatal en gestaciones prematuras. Dentro de las complicaciones fetales se describen principalmente Infección neonatal, </a:t>
            </a:r>
            <a:r>
              <a:rPr lang="es-MX" sz="1800" dirty="0" err="1" smtClean="0">
                <a:latin typeface="Calibri" pitchFamily="34" charset="0"/>
              </a:rPr>
              <a:t>prematurez</a:t>
            </a:r>
            <a:r>
              <a:rPr lang="es-MX" sz="1800" dirty="0" smtClean="0">
                <a:latin typeface="Calibri" pitchFamily="34" charset="0"/>
              </a:rPr>
              <a:t>, síndrome de dificultad respiratoria y depresión neonatal.</a:t>
            </a:r>
          </a:p>
          <a:p>
            <a:pPr algn="just"/>
            <a:endParaRPr lang="es-MX" sz="1800" dirty="0" smtClean="0">
              <a:latin typeface="Calibri" pitchFamily="34" charset="0"/>
            </a:endParaRPr>
          </a:p>
          <a:p>
            <a:pPr algn="just"/>
            <a:r>
              <a:rPr lang="es-MX" sz="1800" dirty="0" smtClean="0">
                <a:latin typeface="Calibri" pitchFamily="34" charset="0"/>
              </a:rPr>
              <a:t>Este estudio cobra importancia ya que existen pocas investigaciones que estudien el comportamiento de los factores de riesgo socio-demográficos maternos para RPM en el Instituto Mexicano del Seguro Social.</a:t>
            </a:r>
          </a:p>
          <a:p>
            <a:pPr algn="just"/>
            <a:endParaRPr lang="es-MX" sz="1800" dirty="0" smtClean="0">
              <a:latin typeface="Calibri" pitchFamily="34" charset="0"/>
            </a:endParaRPr>
          </a:p>
          <a:p>
            <a:pPr algn="just"/>
            <a:r>
              <a:rPr lang="es-MX" sz="1800" dirty="0" smtClean="0">
                <a:latin typeface="Calibri" pitchFamily="34" charset="0"/>
              </a:rPr>
              <a:t>¿Cuáles son los factores socio-demográficos predisponentes para RPM en mujeres derecho-habientes de entre 18 y 35 años de edad?</a:t>
            </a:r>
          </a:p>
          <a:p>
            <a:pPr algn="just"/>
            <a:endParaRPr lang="es-MX" sz="1800" dirty="0" smtClean="0">
              <a:latin typeface="Calibri" pitchFamily="34" charset="0"/>
            </a:endParaRPr>
          </a:p>
          <a:p>
            <a:pPr algn="just"/>
            <a:endParaRPr lang="es-MX" sz="1800" dirty="0" smtClean="0">
              <a:latin typeface="Calibri" pitchFamily="34" charset="0"/>
            </a:endParaRPr>
          </a:p>
          <a:p>
            <a:pPr algn="just"/>
            <a:endParaRPr lang="es-MX" sz="1800" dirty="0" smtClean="0">
              <a:latin typeface="Calibri" pitchFamily="34" charset="0"/>
            </a:endParaRPr>
          </a:p>
          <a:p>
            <a:pPr algn="just"/>
            <a:endParaRPr lang="es-MX" sz="18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400"/>
            <a:ext cx="8229600" cy="756320"/>
          </a:xfrm>
        </p:spPr>
        <p:txBody>
          <a:bodyPr/>
          <a:lstStyle/>
          <a:p>
            <a:pPr algn="ctr"/>
            <a:r>
              <a:rPr lang="es-MX" b="1" dirty="0" smtClean="0">
                <a:solidFill>
                  <a:schemeClr val="accent1"/>
                </a:solidFill>
                <a:latin typeface="Calibri" pitchFamily="34" charset="0"/>
              </a:rPr>
              <a:t>PLANTEAMIENTO DEL PROBLEMA</a:t>
            </a:r>
            <a:endParaRPr lang="es-MX" b="1" dirty="0">
              <a:solidFill>
                <a:schemeClr val="accent1"/>
              </a:solidFill>
              <a:latin typeface="Calibri" pitchFamily="34" charset="0"/>
            </a:endParaRPr>
          </a:p>
        </p:txBody>
      </p:sp>
      <p:sp>
        <p:nvSpPr>
          <p:cNvPr id="3" name="2 Marcador de contenido"/>
          <p:cNvSpPr>
            <a:spLocks noGrp="1"/>
          </p:cNvSpPr>
          <p:nvPr>
            <p:ph sz="quarter" idx="1"/>
          </p:nvPr>
        </p:nvSpPr>
        <p:spPr/>
        <p:txBody>
          <a:bodyPr/>
          <a:lstStyle/>
          <a:p>
            <a:endParaRPr lang="es-MX" dirty="0" smtClean="0">
              <a:latin typeface="Calibri" pitchFamily="34" charset="0"/>
            </a:endParaRPr>
          </a:p>
          <a:p>
            <a:pPr algn="just"/>
            <a:r>
              <a:rPr lang="es-MX" sz="1800" dirty="0" smtClean="0">
                <a:latin typeface="Calibri" pitchFamily="34" charset="0"/>
              </a:rPr>
              <a:t>Identificar los factores de riesgo socio-demográficos predisponentes a ruptura prematura de membranas en las pacientes derecho-habientes en la UMF 61 entre 18 y 35 años durante el periodo de </a:t>
            </a:r>
            <a:r>
              <a:rPr lang="es-MX" sz="1800" dirty="0" smtClean="0">
                <a:latin typeface="Calibri" pitchFamily="34" charset="0"/>
              </a:rPr>
              <a:t>Enero a Junio </a:t>
            </a:r>
            <a:r>
              <a:rPr lang="es-MX" sz="1800" dirty="0" smtClean="0">
                <a:latin typeface="Calibri" pitchFamily="34" charset="0"/>
              </a:rPr>
              <a:t>del </a:t>
            </a:r>
            <a:r>
              <a:rPr lang="es-MX" sz="1800" dirty="0" smtClean="0">
                <a:latin typeface="Calibri" pitchFamily="34" charset="0"/>
              </a:rPr>
              <a:t>año 20l4.</a:t>
            </a:r>
          </a:p>
          <a:p>
            <a:pPr algn="just"/>
            <a:endParaRPr lang="es-MX" dirty="0" smtClean="0">
              <a:latin typeface="Calibri" pitchFamily="34" charset="0"/>
            </a:endParaRPr>
          </a:p>
          <a:p>
            <a:pPr algn="just">
              <a:buNone/>
            </a:pPr>
            <a:endParaRPr lang="es-MX"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400"/>
            <a:ext cx="8229600" cy="684312"/>
          </a:xfrm>
        </p:spPr>
        <p:txBody>
          <a:bodyPr/>
          <a:lstStyle/>
          <a:p>
            <a:pPr algn="ctr"/>
            <a:r>
              <a:rPr lang="es-MX" b="1" dirty="0" smtClean="0">
                <a:solidFill>
                  <a:schemeClr val="accent1"/>
                </a:solidFill>
                <a:latin typeface="Calibri" pitchFamily="34" charset="0"/>
              </a:rPr>
              <a:t>HIPÓTESIS</a:t>
            </a:r>
            <a:endParaRPr lang="es-MX" b="1" dirty="0">
              <a:solidFill>
                <a:schemeClr val="accent1"/>
              </a:solidFill>
              <a:latin typeface="Calibri" pitchFamily="34" charset="0"/>
            </a:endParaRPr>
          </a:p>
        </p:txBody>
      </p:sp>
      <p:sp>
        <p:nvSpPr>
          <p:cNvPr id="3" name="2 Marcador de contenido"/>
          <p:cNvSpPr>
            <a:spLocks noGrp="1"/>
          </p:cNvSpPr>
          <p:nvPr>
            <p:ph sz="quarter" idx="1"/>
          </p:nvPr>
        </p:nvSpPr>
        <p:spPr/>
        <p:txBody>
          <a:bodyPr>
            <a:normAutofit/>
          </a:bodyPr>
          <a:lstStyle/>
          <a:p>
            <a:endParaRPr lang="es-MX" sz="2400" dirty="0" smtClean="0">
              <a:solidFill>
                <a:schemeClr val="accent1"/>
              </a:solidFill>
              <a:latin typeface="Calibri" pitchFamily="34" charset="0"/>
            </a:endParaRPr>
          </a:p>
          <a:p>
            <a:endParaRPr lang="es-MX" sz="2400" dirty="0" smtClean="0">
              <a:solidFill>
                <a:schemeClr val="accent1"/>
              </a:solidFill>
              <a:latin typeface="Calibri" pitchFamily="34" charset="0"/>
            </a:endParaRPr>
          </a:p>
          <a:p>
            <a:r>
              <a:rPr lang="es-MX" sz="2400" dirty="0" smtClean="0">
                <a:solidFill>
                  <a:schemeClr val="accent1"/>
                </a:solidFill>
                <a:latin typeface="Calibri" pitchFamily="34" charset="0"/>
              </a:rPr>
              <a:t>NULA</a:t>
            </a:r>
          </a:p>
          <a:p>
            <a:pPr>
              <a:buNone/>
            </a:pPr>
            <a:r>
              <a:rPr lang="es-MX" sz="2400" dirty="0" smtClean="0">
                <a:solidFill>
                  <a:schemeClr val="accent1"/>
                </a:solidFill>
                <a:latin typeface="Calibri" pitchFamily="34" charset="0"/>
              </a:rPr>
              <a:t>    </a:t>
            </a:r>
            <a:r>
              <a:rPr lang="es-MX" sz="2400" dirty="0" smtClean="0">
                <a:latin typeface="Calibri" pitchFamily="34" charset="0"/>
              </a:rPr>
              <a:t>Los factores de riesgo socio-demográficos no se asocian a RPM</a:t>
            </a:r>
          </a:p>
          <a:p>
            <a:endParaRPr lang="es-MX" sz="2400" dirty="0" smtClean="0">
              <a:latin typeface="Calibri" pitchFamily="34" charset="0"/>
            </a:endParaRPr>
          </a:p>
          <a:p>
            <a:r>
              <a:rPr lang="es-MX" sz="2400" dirty="0" smtClean="0">
                <a:solidFill>
                  <a:schemeClr val="accent1"/>
                </a:solidFill>
                <a:latin typeface="Calibri" pitchFamily="34" charset="0"/>
              </a:rPr>
              <a:t>ALTERNA</a:t>
            </a:r>
          </a:p>
          <a:p>
            <a:pPr>
              <a:buNone/>
            </a:pPr>
            <a:r>
              <a:rPr lang="es-MX" sz="2400" dirty="0" smtClean="0">
                <a:solidFill>
                  <a:schemeClr val="accent1"/>
                </a:solidFill>
                <a:latin typeface="Calibri" pitchFamily="34" charset="0"/>
              </a:rPr>
              <a:t>    </a:t>
            </a:r>
            <a:r>
              <a:rPr lang="es-MX" sz="2400" dirty="0" smtClean="0">
                <a:latin typeface="Calibri" pitchFamily="34" charset="0"/>
              </a:rPr>
              <a:t>Los factores de riesgo socio-demográficos  se asocian a RPM</a:t>
            </a:r>
          </a:p>
          <a:p>
            <a:pPr>
              <a:buNone/>
            </a:pPr>
            <a:endParaRPr lang="es-MX" sz="2400" dirty="0" smtClean="0">
              <a:solidFill>
                <a:schemeClr val="accent1"/>
              </a:solidFill>
              <a:latin typeface="Calibri" pitchFamily="34" charset="0"/>
            </a:endParaRPr>
          </a:p>
          <a:p>
            <a:endParaRPr lang="es-MX" sz="2400" dirty="0">
              <a:solidFill>
                <a:schemeClr val="accent1"/>
              </a:solidFil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400"/>
            <a:ext cx="8229600" cy="828328"/>
          </a:xfrm>
        </p:spPr>
        <p:txBody>
          <a:bodyPr/>
          <a:lstStyle/>
          <a:p>
            <a:pPr algn="ctr"/>
            <a:r>
              <a:rPr lang="es-MX" b="1" dirty="0" smtClean="0">
                <a:solidFill>
                  <a:schemeClr val="accent1"/>
                </a:solidFill>
                <a:latin typeface="Calibri" pitchFamily="34" charset="0"/>
              </a:rPr>
              <a:t>METODOLOGÍA</a:t>
            </a:r>
            <a:endParaRPr lang="es-MX" b="1" dirty="0">
              <a:solidFill>
                <a:schemeClr val="accent1"/>
              </a:solidFill>
              <a:latin typeface="Calibri" pitchFamily="34" charset="0"/>
            </a:endParaRPr>
          </a:p>
        </p:txBody>
      </p:sp>
      <p:sp>
        <p:nvSpPr>
          <p:cNvPr id="3" name="2 Marcador de contenido"/>
          <p:cNvSpPr>
            <a:spLocks noGrp="1"/>
          </p:cNvSpPr>
          <p:nvPr>
            <p:ph sz="quarter" idx="1"/>
          </p:nvPr>
        </p:nvSpPr>
        <p:spPr/>
        <p:txBody>
          <a:bodyPr>
            <a:normAutofit lnSpcReduction="10000"/>
          </a:bodyPr>
          <a:lstStyle/>
          <a:p>
            <a:r>
              <a:rPr lang="es-MX" sz="2000" dirty="0" smtClean="0">
                <a:latin typeface="Calibri" pitchFamily="34" charset="0"/>
              </a:rPr>
              <a:t>La RPM es un padecimiento común dentro del servicio de obstetricia, este estudio pretende reconocer cuáles son los factores socio-demográficos predisponentes para esta patología en mujeres embarazadas derechohabientes a la UMF 61 para de esta manera dar la asesoría médica correspondiente.</a:t>
            </a:r>
          </a:p>
          <a:p>
            <a:pPr>
              <a:buNone/>
            </a:pPr>
            <a:endParaRPr lang="es-MX" sz="1000" u="sng" dirty="0" smtClean="0">
              <a:latin typeface="Calibri" pitchFamily="34" charset="0"/>
            </a:endParaRPr>
          </a:p>
          <a:p>
            <a:r>
              <a:rPr lang="es-MX" sz="2000" u="sng" dirty="0" smtClean="0">
                <a:latin typeface="Calibri" pitchFamily="34" charset="0"/>
              </a:rPr>
              <a:t>Tipo de estudio</a:t>
            </a:r>
            <a:endParaRPr lang="es-MX" sz="2000" dirty="0" smtClean="0">
              <a:latin typeface="Calibri" pitchFamily="34" charset="0"/>
            </a:endParaRPr>
          </a:p>
          <a:p>
            <a:pPr>
              <a:buNone/>
            </a:pPr>
            <a:r>
              <a:rPr lang="es-MX" sz="2000" dirty="0" smtClean="0">
                <a:latin typeface="Calibri" pitchFamily="34" charset="0"/>
              </a:rPr>
              <a:t>     Descriptivo, comparativo, prospectivo, longitudinal.  </a:t>
            </a:r>
          </a:p>
          <a:p>
            <a:pPr>
              <a:buNone/>
            </a:pPr>
            <a:endParaRPr lang="es-MX" sz="1000" dirty="0" smtClean="0">
              <a:latin typeface="Calibri" pitchFamily="34" charset="0"/>
            </a:endParaRPr>
          </a:p>
          <a:p>
            <a:r>
              <a:rPr lang="es-MX" sz="2000" u="sng" dirty="0" smtClean="0">
                <a:latin typeface="Calibri" pitchFamily="34" charset="0"/>
              </a:rPr>
              <a:t>Población de estudio</a:t>
            </a:r>
          </a:p>
          <a:p>
            <a:pPr algn="just">
              <a:buNone/>
            </a:pPr>
            <a:r>
              <a:rPr lang="es-MX" sz="2000" dirty="0" smtClean="0">
                <a:latin typeface="Calibri" pitchFamily="34" charset="0"/>
              </a:rPr>
              <a:t>     Se estudiarán a las mujeres embarazadas derecho-habientes a la UMF 61 del IMSS que oscilan entre los 18 y 35 años de edad con diagnóstico de RPM. </a:t>
            </a:r>
          </a:p>
          <a:p>
            <a:pPr algn="just">
              <a:buNone/>
            </a:pPr>
            <a:endParaRPr lang="es-MX" sz="1000" dirty="0" smtClean="0">
              <a:latin typeface="Calibri" pitchFamily="34" charset="0"/>
            </a:endParaRPr>
          </a:p>
          <a:p>
            <a:r>
              <a:rPr lang="es-MX" sz="2000" u="sng" dirty="0" smtClean="0">
                <a:latin typeface="Calibri" pitchFamily="34" charset="0"/>
              </a:rPr>
              <a:t>Periodo de estudio</a:t>
            </a:r>
          </a:p>
          <a:p>
            <a:pPr>
              <a:buNone/>
            </a:pPr>
            <a:r>
              <a:rPr lang="es-MX" sz="2000" dirty="0" smtClean="0">
                <a:latin typeface="Calibri" pitchFamily="34" charset="0"/>
              </a:rPr>
              <a:t>     </a:t>
            </a:r>
            <a:r>
              <a:rPr lang="es-MX" sz="2000" dirty="0" smtClean="0">
                <a:latin typeface="Calibri" pitchFamily="34" charset="0"/>
              </a:rPr>
              <a:t>Enero a Junio</a:t>
            </a:r>
            <a:r>
              <a:rPr lang="es-MX" sz="2000" dirty="0" smtClean="0">
                <a:latin typeface="Calibri" pitchFamily="34" charset="0"/>
              </a:rPr>
              <a:t> </a:t>
            </a:r>
            <a:r>
              <a:rPr lang="es-MX" sz="2000" dirty="0" smtClean="0">
                <a:latin typeface="Calibri" pitchFamily="34" charset="0"/>
              </a:rPr>
              <a:t>2014</a:t>
            </a:r>
          </a:p>
          <a:p>
            <a:pPr algn="just">
              <a:buNone/>
            </a:pPr>
            <a:endParaRPr lang="es-MX" sz="2000" dirty="0" smtClean="0">
              <a:latin typeface="Calibri" pitchFamily="34" charset="0"/>
            </a:endParaRPr>
          </a:p>
          <a:p>
            <a:pPr algn="just">
              <a:buNone/>
            </a:pPr>
            <a:endParaRPr lang="es-MX" sz="2000" dirty="0" smtClean="0">
              <a:latin typeface="Calibri" pitchFamily="34" charset="0"/>
            </a:endParaRPr>
          </a:p>
          <a:p>
            <a:pPr algn="just">
              <a:buNone/>
            </a:pPr>
            <a:endParaRPr lang="es-MX" sz="2000" dirty="0" smtClean="0">
              <a:latin typeface="Calibri" pitchFamily="34" charset="0"/>
            </a:endParaRPr>
          </a:p>
          <a:p>
            <a:pPr algn="just">
              <a:buNone/>
            </a:pPr>
            <a:endParaRPr lang="es-MX" sz="2000" dirty="0" smtClean="0">
              <a:latin typeface="Calibri" pitchFamily="34" charset="0"/>
            </a:endParaRPr>
          </a:p>
          <a:p>
            <a:pPr>
              <a:buNone/>
            </a:pPr>
            <a:endParaRPr lang="es-MX" sz="1300" dirty="0" smtClean="0">
              <a:latin typeface="Calibri" pitchFamily="34" charset="0"/>
            </a:endParaRPr>
          </a:p>
          <a:p>
            <a:endParaRPr lang="es-MX"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sz="quarter" idx="1"/>
          </p:nvPr>
        </p:nvSpPr>
        <p:spPr/>
        <p:txBody>
          <a:bodyPr>
            <a:normAutofit/>
          </a:bodyPr>
          <a:lstStyle/>
          <a:p>
            <a:r>
              <a:rPr lang="es-MX" sz="1600" u="sng" dirty="0" smtClean="0">
                <a:latin typeface="Calibri" pitchFamily="34" charset="0"/>
              </a:rPr>
              <a:t>Tamaño de muestra</a:t>
            </a:r>
          </a:p>
          <a:p>
            <a:pPr>
              <a:buNone/>
            </a:pPr>
            <a:endParaRPr lang="es-MX" sz="1000" u="sng" dirty="0" smtClean="0">
              <a:latin typeface="Calibri" pitchFamily="34" charset="0"/>
            </a:endParaRPr>
          </a:p>
          <a:p>
            <a:pPr>
              <a:buNone/>
            </a:pPr>
            <a:r>
              <a:rPr lang="es-MX" sz="1400" dirty="0" smtClean="0">
                <a:latin typeface="Calibri" pitchFamily="34" charset="0"/>
              </a:rPr>
              <a:t>   </a:t>
            </a:r>
            <a:r>
              <a:rPr lang="es-MX" sz="1600" dirty="0" smtClean="0">
                <a:latin typeface="Calibri" pitchFamily="34" charset="0"/>
              </a:rPr>
              <a:t> N= </a:t>
            </a:r>
            <a:r>
              <a:rPr lang="es-MX" sz="1600" u="sng" dirty="0" smtClean="0">
                <a:latin typeface="Calibri" pitchFamily="34" charset="0"/>
              </a:rPr>
              <a:t>1.96</a:t>
            </a:r>
            <a:r>
              <a:rPr lang="es-MX" sz="1600" u="sng" baseline="30000" dirty="0" smtClean="0">
                <a:latin typeface="Calibri" pitchFamily="34" charset="0"/>
              </a:rPr>
              <a:t>2</a:t>
            </a:r>
            <a:r>
              <a:rPr lang="es-MX" sz="1600" u="sng" dirty="0" smtClean="0">
                <a:latin typeface="Calibri" pitchFamily="34" charset="0"/>
              </a:rPr>
              <a:t>x0.15x0.85</a:t>
            </a:r>
            <a:r>
              <a:rPr lang="es-MX" sz="1600" dirty="0" smtClean="0">
                <a:latin typeface="Calibri" pitchFamily="34" charset="0"/>
              </a:rPr>
              <a:t> = 196 pacientes</a:t>
            </a:r>
          </a:p>
          <a:p>
            <a:pPr>
              <a:buNone/>
            </a:pPr>
            <a:r>
              <a:rPr lang="es-MX" sz="1600" dirty="0" smtClean="0">
                <a:latin typeface="Calibri" pitchFamily="34" charset="0"/>
              </a:rPr>
              <a:t>                 0.05</a:t>
            </a:r>
            <a:r>
              <a:rPr lang="es-MX" sz="1600" baseline="30000" dirty="0" smtClean="0">
                <a:latin typeface="Calibri" pitchFamily="34" charset="0"/>
              </a:rPr>
              <a:t>2</a:t>
            </a:r>
          </a:p>
          <a:p>
            <a:pPr>
              <a:buNone/>
            </a:pPr>
            <a:endParaRPr lang="es-MX" sz="1000" dirty="0" smtClean="0">
              <a:latin typeface="Calibri" pitchFamily="34" charset="0"/>
            </a:endParaRPr>
          </a:p>
          <a:p>
            <a:pPr>
              <a:buNone/>
            </a:pPr>
            <a:r>
              <a:rPr lang="es-MX" sz="1400" dirty="0" smtClean="0">
                <a:latin typeface="Calibri" pitchFamily="34" charset="0"/>
              </a:rPr>
              <a:t>    </a:t>
            </a:r>
            <a:r>
              <a:rPr lang="es-MX" sz="1600" dirty="0" smtClean="0">
                <a:latin typeface="Calibri" pitchFamily="34" charset="0"/>
              </a:rPr>
              <a:t>15% por probables pérdidas:30 pacientes</a:t>
            </a:r>
          </a:p>
          <a:p>
            <a:pPr>
              <a:buNone/>
            </a:pPr>
            <a:r>
              <a:rPr lang="es-MX" sz="1600" dirty="0" smtClean="0">
                <a:latin typeface="Calibri" pitchFamily="34" charset="0"/>
              </a:rPr>
              <a:t>    Total: 196+30=226 pacientes </a:t>
            </a:r>
          </a:p>
          <a:p>
            <a:pPr>
              <a:buNone/>
            </a:pPr>
            <a:r>
              <a:rPr lang="es-MX" sz="1400" dirty="0" smtClean="0">
                <a:latin typeface="Calibri" pitchFamily="34" charset="0"/>
              </a:rPr>
              <a:t>  </a:t>
            </a:r>
          </a:p>
          <a:p>
            <a:r>
              <a:rPr lang="es-MX" sz="1600" u="sng" dirty="0" smtClean="0">
                <a:latin typeface="Calibri" pitchFamily="34" charset="0"/>
              </a:rPr>
              <a:t>Descripción del estudio</a:t>
            </a:r>
          </a:p>
          <a:p>
            <a:pPr algn="just">
              <a:buNone/>
            </a:pPr>
            <a:r>
              <a:rPr lang="es-MX" sz="1600" dirty="0" smtClean="0">
                <a:latin typeface="Calibri" pitchFamily="34" charset="0"/>
              </a:rPr>
              <a:t>    Se identificarán los factores socio-demográficos asociados a RPM en derechohabientes a la UMF 61 en un periodo de 6 meses prospectivamente.</a:t>
            </a:r>
          </a:p>
          <a:p>
            <a:pPr algn="just">
              <a:buNone/>
            </a:pPr>
            <a:r>
              <a:rPr lang="es-MX" sz="1600" dirty="0" smtClean="0">
                <a:latin typeface="Calibri" pitchFamily="34" charset="0"/>
              </a:rPr>
              <a:t>    Se realizará un cuestionario (historia clínica) mediante el cual se recabará información para su posterior análisis.</a:t>
            </a:r>
          </a:p>
          <a:p>
            <a:pPr algn="just">
              <a:buNone/>
            </a:pPr>
            <a:r>
              <a:rPr lang="es-MX" sz="1600" dirty="0" smtClean="0">
                <a:latin typeface="Calibri" pitchFamily="34" charset="0"/>
              </a:rPr>
              <a:t>    </a:t>
            </a:r>
            <a:endParaRPr lang="es-MX" sz="1600" u="sng" dirty="0" smtClean="0">
              <a:latin typeface="Calibri" pitchFamily="34" charset="0"/>
            </a:endParaRPr>
          </a:p>
          <a:p>
            <a:r>
              <a:rPr lang="es-MX" sz="1600" u="sng" dirty="0" smtClean="0">
                <a:latin typeface="Calibri" pitchFamily="34" charset="0"/>
              </a:rPr>
              <a:t>Plan de recolección de información</a:t>
            </a:r>
          </a:p>
          <a:p>
            <a:pPr>
              <a:buNone/>
            </a:pPr>
            <a:r>
              <a:rPr lang="es-MX" sz="1600" dirty="0" smtClean="0">
                <a:latin typeface="Calibri" pitchFamily="34" charset="0"/>
              </a:rPr>
              <a:t>     Cuestionario</a:t>
            </a:r>
          </a:p>
          <a:p>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219200"/>
            <a:ext cx="8229600" cy="5090120"/>
          </a:xfrm>
        </p:spPr>
        <p:txBody>
          <a:bodyPr>
            <a:normAutofit/>
          </a:bodyPr>
          <a:lstStyle/>
          <a:p>
            <a:r>
              <a:rPr lang="es-MX" sz="1400" u="sng" dirty="0" smtClean="0">
                <a:latin typeface="Calibri" pitchFamily="34" charset="0"/>
              </a:rPr>
              <a:t>Plan </a:t>
            </a:r>
            <a:r>
              <a:rPr lang="es-MX" sz="1400" u="sng" dirty="0" smtClean="0">
                <a:latin typeface="Calibri" pitchFamily="34" charset="0"/>
              </a:rPr>
              <a:t>de análisis</a:t>
            </a:r>
          </a:p>
          <a:p>
            <a:pPr algn="just">
              <a:buNone/>
            </a:pPr>
            <a:r>
              <a:rPr lang="es-MX" sz="1400" dirty="0" smtClean="0">
                <a:latin typeface="Calibri" pitchFamily="34" charset="0"/>
              </a:rPr>
              <a:t>     Los datos obtenidos en los cuestionarios serán recolectados en una base de datos en el programa Excel para su posterior análisis mediante el paquete estadístico SPSS versión 20. </a:t>
            </a:r>
          </a:p>
          <a:p>
            <a:pPr algn="just">
              <a:buNone/>
            </a:pPr>
            <a:r>
              <a:rPr lang="es-MX" sz="1400" dirty="0" smtClean="0">
                <a:latin typeface="Calibri" pitchFamily="34" charset="0"/>
              </a:rPr>
              <a:t>     Se utilizará  la distribución de X2 de </a:t>
            </a:r>
            <a:r>
              <a:rPr lang="es-MX" sz="1400" dirty="0" err="1" smtClean="0">
                <a:latin typeface="Calibri" pitchFamily="34" charset="0"/>
              </a:rPr>
              <a:t>Pearson</a:t>
            </a:r>
            <a:r>
              <a:rPr lang="es-MX" sz="1400" dirty="0" smtClean="0">
                <a:latin typeface="Calibri" pitchFamily="34" charset="0"/>
              </a:rPr>
              <a:t> para 2 muestras independientes y para determinar el riesgo relativo de los factores predisponentes para RPM se calculará mediante la razón de momios.</a:t>
            </a:r>
          </a:p>
          <a:p>
            <a:pPr algn="just">
              <a:buNone/>
            </a:pPr>
            <a:endParaRPr lang="es-MX" sz="1400" dirty="0" smtClean="0">
              <a:latin typeface="Calibri" pitchFamily="34" charset="0"/>
            </a:endParaRPr>
          </a:p>
          <a:p>
            <a:r>
              <a:rPr lang="es-MX" sz="1400" u="sng" dirty="0" smtClean="0">
                <a:latin typeface="Calibri" pitchFamily="34" charset="0"/>
              </a:rPr>
              <a:t>Limitaciones del estudio</a:t>
            </a:r>
          </a:p>
          <a:p>
            <a:pPr>
              <a:buNone/>
            </a:pPr>
            <a:r>
              <a:rPr lang="es-MX" sz="1400" dirty="0" smtClean="0">
                <a:latin typeface="Calibri" pitchFamily="34" charset="0"/>
              </a:rPr>
              <a:t>      No estar presentes las 24hrs/7 días de la semana, falta de apoyo de residentes de </a:t>
            </a:r>
            <a:r>
              <a:rPr lang="es-MX" sz="1400" dirty="0" err="1" smtClean="0">
                <a:latin typeface="Calibri" pitchFamily="34" charset="0"/>
              </a:rPr>
              <a:t>GyO</a:t>
            </a:r>
            <a:r>
              <a:rPr lang="es-MX" sz="1400" dirty="0" smtClean="0">
                <a:latin typeface="Calibri" pitchFamily="34" charset="0"/>
              </a:rPr>
              <a:t> y de internos,  negativa a participar por parte de las pacientes</a:t>
            </a:r>
            <a:r>
              <a:rPr lang="es-MX" sz="1400" dirty="0" smtClean="0">
                <a:latin typeface="Calibri" pitchFamily="34" charset="0"/>
              </a:rPr>
              <a:t>.</a:t>
            </a:r>
          </a:p>
          <a:p>
            <a:pPr>
              <a:buNone/>
            </a:pPr>
            <a:endParaRPr lang="es-MX" sz="1400" dirty="0" smtClean="0">
              <a:latin typeface="Calibri" pitchFamily="34" charset="0"/>
            </a:endParaRPr>
          </a:p>
          <a:p>
            <a:r>
              <a:rPr lang="es-MX" sz="1400" u="sng" dirty="0" smtClean="0">
                <a:latin typeface="Calibri" pitchFamily="34" charset="0"/>
              </a:rPr>
              <a:t>Consideraciones éticas</a:t>
            </a:r>
          </a:p>
          <a:p>
            <a:pPr>
              <a:buNone/>
            </a:pPr>
            <a:r>
              <a:rPr lang="es-MX" sz="1400" dirty="0" smtClean="0">
                <a:latin typeface="Calibri" pitchFamily="34" charset="0"/>
              </a:rPr>
              <a:t>     Debido al carácter científico que conlleva esta investigación, se respetarán al pie de la letra la  Ley General de Salud  de nuestro país (publicada en el Diario Oficial de la Federación el 7 de febrero de 1984), de acuerdo al título quinto investigación para la salud en base a los artículos 96, 97, 99, 100 72, 73 de dicha Ley.</a:t>
            </a:r>
          </a:p>
          <a:p>
            <a:pPr>
              <a:buNone/>
            </a:pPr>
            <a:r>
              <a:rPr lang="es-MX" sz="1400" dirty="0" smtClean="0">
                <a:latin typeface="Calibri" pitchFamily="34" charset="0"/>
              </a:rPr>
              <a:t>     Así mismo firmará un consentimiento informado en el cual se explica la finalidad del estudio.</a:t>
            </a:r>
          </a:p>
          <a:p>
            <a:pPr>
              <a:buNone/>
            </a:pPr>
            <a:endParaRPr lang="es-MX" sz="1400" dirty="0" smtClean="0">
              <a:latin typeface="Calibri" pitchFamily="34" charset="0"/>
            </a:endParaRPr>
          </a:p>
          <a:p>
            <a:r>
              <a:rPr lang="es-MX" sz="1400" u="sng" dirty="0" smtClean="0">
                <a:latin typeface="Calibri" pitchFamily="34" charset="0"/>
              </a:rPr>
              <a:t>Presupuesto</a:t>
            </a:r>
          </a:p>
          <a:p>
            <a:pPr>
              <a:buNone/>
            </a:pPr>
            <a:r>
              <a:rPr lang="es-MX" sz="1400" dirty="0" smtClean="0">
                <a:latin typeface="Calibri" pitchFamily="34" charset="0"/>
              </a:rPr>
              <a:t>     $1,500.00</a:t>
            </a:r>
          </a:p>
          <a:p>
            <a:pPr>
              <a:buNone/>
            </a:pPr>
            <a:endParaRPr lang="es-MX" sz="1400" dirty="0" smtClean="0">
              <a:latin typeface="Calibri" pitchFamily="34" charset="0"/>
            </a:endParaRPr>
          </a:p>
          <a:p>
            <a:endParaRPr lang="es-MX"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400"/>
            <a:ext cx="8229600" cy="828328"/>
          </a:xfrm>
        </p:spPr>
        <p:txBody>
          <a:bodyPr/>
          <a:lstStyle/>
          <a:p>
            <a:pPr algn="ctr"/>
            <a:r>
              <a:rPr lang="es-MX" b="1" dirty="0" smtClean="0">
                <a:solidFill>
                  <a:schemeClr val="accent3">
                    <a:lumMod val="75000"/>
                  </a:schemeClr>
                </a:solidFill>
              </a:rPr>
              <a:t>VARIABLES</a:t>
            </a:r>
            <a:endParaRPr lang="es-MX" b="1" dirty="0">
              <a:solidFill>
                <a:schemeClr val="accent3">
                  <a:lumMod val="75000"/>
                </a:schemeClr>
              </a:solidFill>
            </a:endParaRPr>
          </a:p>
        </p:txBody>
      </p:sp>
      <p:sp>
        <p:nvSpPr>
          <p:cNvPr id="3" name="2 Marcador de contenido"/>
          <p:cNvSpPr>
            <a:spLocks noGrp="1"/>
          </p:cNvSpPr>
          <p:nvPr>
            <p:ph sz="quarter" idx="1"/>
          </p:nvPr>
        </p:nvSpPr>
        <p:spPr/>
        <p:txBody>
          <a:bodyPr>
            <a:normAutofit/>
          </a:bodyPr>
          <a:lstStyle/>
          <a:p>
            <a:pPr fontAlgn="t"/>
            <a:r>
              <a:rPr lang="es-MX" sz="1400" dirty="0" smtClean="0">
                <a:latin typeface="Arial" pitchFamily="34" charset="0"/>
                <a:cs typeface="Arial" pitchFamily="34" charset="0"/>
              </a:rPr>
              <a:t>Estado civil                                                                                </a:t>
            </a:r>
          </a:p>
          <a:p>
            <a:pPr fontAlgn="t"/>
            <a:r>
              <a:rPr lang="es-MX" sz="1400" dirty="0" smtClean="0">
                <a:latin typeface="Arial" pitchFamily="34" charset="0"/>
                <a:cs typeface="Arial" pitchFamily="34" charset="0"/>
              </a:rPr>
              <a:t>Toxicomanías durante el embarazo</a:t>
            </a:r>
          </a:p>
          <a:p>
            <a:pPr fontAlgn="t"/>
            <a:r>
              <a:rPr lang="es-MX" sz="1400" dirty="0" smtClean="0">
                <a:latin typeface="Arial" pitchFamily="34" charset="0"/>
                <a:cs typeface="Arial" pitchFamily="34" charset="0"/>
              </a:rPr>
              <a:t>Kilos  </a:t>
            </a:r>
            <a:r>
              <a:rPr lang="es-MX" sz="1400" dirty="0" smtClean="0">
                <a:latin typeface="Arial" pitchFamily="34" charset="0"/>
                <a:cs typeface="Arial" pitchFamily="34" charset="0"/>
              </a:rPr>
              <a:t>durante embarazo</a:t>
            </a:r>
          </a:p>
          <a:p>
            <a:pPr fontAlgn="t"/>
            <a:r>
              <a:rPr lang="es-MX" sz="1400" dirty="0" smtClean="0">
                <a:latin typeface="Arial" pitchFamily="34" charset="0"/>
                <a:cs typeface="Arial" pitchFamily="34" charset="0"/>
              </a:rPr>
              <a:t>Antecedentes GO</a:t>
            </a:r>
          </a:p>
          <a:p>
            <a:pPr fontAlgn="t"/>
            <a:r>
              <a:rPr lang="es-MX" sz="1400" dirty="0" smtClean="0">
                <a:latin typeface="Arial" pitchFamily="34" charset="0"/>
                <a:cs typeface="Arial" pitchFamily="34" charset="0"/>
              </a:rPr>
              <a:t>Parejas sexuales</a:t>
            </a:r>
          </a:p>
          <a:p>
            <a:pPr fontAlgn="t"/>
            <a:r>
              <a:rPr lang="es-MX" sz="1400" dirty="0" smtClean="0">
                <a:latin typeface="Arial" pitchFamily="34" charset="0"/>
                <a:cs typeface="Arial" pitchFamily="34" charset="0"/>
              </a:rPr>
              <a:t>Actividad sexual durante el embarazo</a:t>
            </a:r>
          </a:p>
          <a:p>
            <a:pPr fontAlgn="t"/>
            <a:r>
              <a:rPr lang="es-MX" sz="1400" dirty="0" smtClean="0">
                <a:latin typeface="Arial" pitchFamily="34" charset="0"/>
                <a:cs typeface="Arial" pitchFamily="34" charset="0"/>
              </a:rPr>
              <a:t>Periodo </a:t>
            </a:r>
            <a:r>
              <a:rPr lang="es-MX" sz="1400" dirty="0" err="1" smtClean="0">
                <a:latin typeface="Arial" pitchFamily="34" charset="0"/>
                <a:cs typeface="Arial" pitchFamily="34" charset="0"/>
              </a:rPr>
              <a:t>intergenésico</a:t>
            </a:r>
            <a:endParaRPr lang="es-MX" sz="1400" dirty="0" smtClean="0">
              <a:latin typeface="Arial" pitchFamily="34" charset="0"/>
              <a:cs typeface="Arial" pitchFamily="34" charset="0"/>
            </a:endParaRPr>
          </a:p>
          <a:p>
            <a:pPr fontAlgn="t"/>
            <a:r>
              <a:rPr lang="es-MX" sz="1400" dirty="0" smtClean="0">
                <a:latin typeface="Arial" pitchFamily="34" charset="0"/>
                <a:cs typeface="Arial" pitchFamily="34" charset="0"/>
              </a:rPr>
              <a:t>Inicio de control prenatal</a:t>
            </a:r>
          </a:p>
          <a:p>
            <a:pPr fontAlgn="t"/>
            <a:r>
              <a:rPr lang="es-MX" sz="1400" dirty="0" smtClean="0">
                <a:latin typeface="Arial" pitchFamily="34" charset="0"/>
                <a:cs typeface="Arial" pitchFamily="34" charset="0"/>
              </a:rPr>
              <a:t>Consultas de CPN</a:t>
            </a:r>
          </a:p>
          <a:p>
            <a:pPr fontAlgn="t"/>
            <a:r>
              <a:rPr lang="es-MX" sz="1400" dirty="0" smtClean="0">
                <a:latin typeface="Arial" pitchFamily="34" charset="0"/>
                <a:cs typeface="Arial" pitchFamily="34" charset="0"/>
              </a:rPr>
              <a:t>Toma de Acido fólico y hierro</a:t>
            </a:r>
          </a:p>
          <a:p>
            <a:pPr fontAlgn="t"/>
            <a:r>
              <a:rPr lang="es-MX" sz="1400" dirty="0" smtClean="0">
                <a:latin typeface="Arial" pitchFamily="34" charset="0"/>
                <a:cs typeface="Arial" pitchFamily="34" charset="0"/>
              </a:rPr>
              <a:t>Infecciones vaginales</a:t>
            </a:r>
          </a:p>
          <a:p>
            <a:pPr fontAlgn="t"/>
            <a:r>
              <a:rPr lang="es-MX" sz="1400" dirty="0" smtClean="0">
                <a:latin typeface="Arial" pitchFamily="34" charset="0"/>
                <a:cs typeface="Arial" pitchFamily="34" charset="0"/>
              </a:rPr>
              <a:t>Infecciones urinarias</a:t>
            </a:r>
          </a:p>
          <a:p>
            <a:pPr fontAlgn="t"/>
            <a:r>
              <a:rPr lang="es-MX" sz="1400" dirty="0" smtClean="0"/>
              <a:t>Antecedente de </a:t>
            </a:r>
            <a:r>
              <a:rPr lang="es-MX" sz="1400" dirty="0" smtClean="0"/>
              <a:t>RPM</a:t>
            </a:r>
          </a:p>
          <a:p>
            <a:pPr fontAlgn="t"/>
            <a:r>
              <a:rPr lang="es-MX" sz="1400" dirty="0" smtClean="0"/>
              <a:t>Cristalografía</a:t>
            </a:r>
          </a:p>
          <a:p>
            <a:pPr fontAlgn="t"/>
            <a:r>
              <a:rPr lang="es-MX" sz="1400" dirty="0" smtClean="0"/>
              <a:t>Peso del producto</a:t>
            </a:r>
          </a:p>
          <a:p>
            <a:pPr fontAlgn="t"/>
            <a:endParaRPr lang="es-MX" sz="1400" dirty="0" smtClean="0"/>
          </a:p>
          <a:p>
            <a:endParaRPr lang="es-MX" sz="1200" dirty="0">
              <a:latin typeface="Arial" pitchFamily="34" charset="0"/>
              <a:cs typeface="Arial" pitchFamily="34" charset="0"/>
            </a:endParaRPr>
          </a:p>
        </p:txBody>
      </p:sp>
      <p:sp>
        <p:nvSpPr>
          <p:cNvPr id="4" name="3 Rectángulo"/>
          <p:cNvSpPr/>
          <p:nvPr/>
        </p:nvSpPr>
        <p:spPr>
          <a:xfrm>
            <a:off x="4716016" y="1196752"/>
            <a:ext cx="3960440" cy="4896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s-MX" sz="1400" dirty="0" smtClean="0"/>
              <a:t>Enfermedades crónicas</a:t>
            </a:r>
          </a:p>
          <a:p>
            <a:pPr fontAlgn="t"/>
            <a:r>
              <a:rPr lang="es-MX" sz="1400" dirty="0" smtClean="0"/>
              <a:t>Hemoglobina</a:t>
            </a:r>
          </a:p>
          <a:p>
            <a:pPr fontAlgn="t"/>
            <a:r>
              <a:rPr lang="es-MX" sz="1400" dirty="0" smtClean="0"/>
              <a:t>Hematocrito</a:t>
            </a:r>
          </a:p>
          <a:p>
            <a:pPr fontAlgn="t"/>
            <a:r>
              <a:rPr lang="es-MX" sz="1400" dirty="0" smtClean="0"/>
              <a:t>Plaquetas</a:t>
            </a:r>
          </a:p>
          <a:p>
            <a:pPr fontAlgn="t"/>
            <a:r>
              <a:rPr lang="es-MX" sz="1400" dirty="0" smtClean="0"/>
              <a:t>Leucocitosis</a:t>
            </a:r>
            <a:endParaRPr lang="es-MX" sz="1400" dirty="0" smtClean="0"/>
          </a:p>
          <a:p>
            <a:pPr fontAlgn="t"/>
            <a:r>
              <a:rPr lang="es-MX" sz="1400" dirty="0" smtClean="0"/>
              <a:t>Antecedente cirugías </a:t>
            </a:r>
            <a:r>
              <a:rPr lang="es-MX" sz="1400" dirty="0" err="1" smtClean="0"/>
              <a:t>gineco</a:t>
            </a:r>
            <a:r>
              <a:rPr lang="es-MX" sz="1400" dirty="0" smtClean="0"/>
              <a:t>-obstétricas</a:t>
            </a:r>
          </a:p>
          <a:p>
            <a:pPr fontAlgn="t"/>
            <a:r>
              <a:rPr lang="es-MX" sz="1400" dirty="0" smtClean="0"/>
              <a:t>IMC</a:t>
            </a:r>
          </a:p>
          <a:p>
            <a:pPr fontAlgn="t"/>
            <a:r>
              <a:rPr lang="es-MX" sz="1400" dirty="0" smtClean="0"/>
              <a:t>Horas de pie</a:t>
            </a:r>
          </a:p>
          <a:p>
            <a:r>
              <a:rPr lang="es-MX" sz="1400" dirty="0" smtClean="0">
                <a:latin typeface="Arial" pitchFamily="34" charset="0"/>
                <a:cs typeface="Arial" pitchFamily="34" charset="0"/>
              </a:rPr>
              <a:t>Frecuencia del tabaquismo</a:t>
            </a:r>
          </a:p>
          <a:p>
            <a:r>
              <a:rPr lang="es-MX" sz="1400" dirty="0" smtClean="0">
                <a:latin typeface="Arial" pitchFamily="34" charset="0"/>
                <a:cs typeface="Arial" pitchFamily="34" charset="0"/>
              </a:rPr>
              <a:t>Cantidad de tabaquismo</a:t>
            </a:r>
          </a:p>
          <a:p>
            <a:r>
              <a:rPr lang="es-MX" sz="1400" dirty="0" smtClean="0">
                <a:latin typeface="Arial" pitchFamily="34" charset="0"/>
                <a:cs typeface="Arial" pitchFamily="34" charset="0"/>
              </a:rPr>
              <a:t>Tiempo de tabaquismo</a:t>
            </a:r>
          </a:p>
          <a:p>
            <a:r>
              <a:rPr lang="es-MX" sz="1400" dirty="0" smtClean="0">
                <a:latin typeface="Arial" pitchFamily="34" charset="0"/>
                <a:cs typeface="Arial" pitchFamily="34" charset="0"/>
              </a:rPr>
              <a:t>Frecuencia de alcoholismo</a:t>
            </a:r>
          </a:p>
          <a:p>
            <a:r>
              <a:rPr lang="es-MX" sz="1400" dirty="0" smtClean="0">
                <a:latin typeface="Arial" pitchFamily="34" charset="0"/>
                <a:cs typeface="Arial" pitchFamily="34" charset="0"/>
              </a:rPr>
              <a:t>Cantidad de alcoholismo</a:t>
            </a:r>
          </a:p>
          <a:p>
            <a:r>
              <a:rPr lang="es-MX" sz="1400" dirty="0" smtClean="0">
                <a:latin typeface="Arial" pitchFamily="34" charset="0"/>
                <a:cs typeface="Arial" pitchFamily="34" charset="0"/>
              </a:rPr>
              <a:t>Tiempo de alcoholismo</a:t>
            </a:r>
          </a:p>
          <a:p>
            <a:r>
              <a:rPr lang="es-MX" sz="1400" dirty="0" smtClean="0">
                <a:latin typeface="Arial" pitchFamily="34" charset="0"/>
                <a:cs typeface="Arial" pitchFamily="34" charset="0"/>
              </a:rPr>
              <a:t>Frecuencia drogas</a:t>
            </a:r>
          </a:p>
          <a:p>
            <a:r>
              <a:rPr lang="es-MX" sz="1400" dirty="0" smtClean="0">
                <a:latin typeface="Arial" pitchFamily="34" charset="0"/>
                <a:cs typeface="Arial" pitchFamily="34" charset="0"/>
              </a:rPr>
              <a:t>Cantidad drogas</a:t>
            </a:r>
          </a:p>
          <a:p>
            <a:r>
              <a:rPr lang="es-MX" sz="1400" dirty="0" smtClean="0">
                <a:latin typeface="Arial" pitchFamily="34" charset="0"/>
                <a:cs typeface="Arial" pitchFamily="34" charset="0"/>
              </a:rPr>
              <a:t>Tipo de droga</a:t>
            </a:r>
          </a:p>
          <a:p>
            <a:r>
              <a:rPr lang="es-MX" sz="1400" dirty="0" smtClean="0">
                <a:latin typeface="Arial" pitchFamily="34" charset="0"/>
                <a:cs typeface="Arial" pitchFamily="34" charset="0"/>
              </a:rPr>
              <a:t>Posición sexual</a:t>
            </a:r>
          </a:p>
          <a:p>
            <a:r>
              <a:rPr lang="es-MX" sz="1400" dirty="0" smtClean="0">
                <a:latin typeface="Arial" pitchFamily="34" charset="0"/>
                <a:cs typeface="Arial" pitchFamily="34" charset="0"/>
              </a:rPr>
              <a:t>Frecuencia relaciones sexuales</a:t>
            </a:r>
            <a:endParaRPr lang="es-MX"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n">
  <a:themeElements>
    <a:clrScheme name="Personalizado 1">
      <a:dk1>
        <a:sysClr val="windowText" lastClr="000000"/>
      </a:dk1>
      <a:lt1>
        <a:sysClr val="window" lastClr="FFFFFF"/>
      </a:lt1>
      <a:dk2>
        <a:srgbClr val="464653"/>
      </a:dk2>
      <a:lt2>
        <a:srgbClr val="00B050"/>
      </a:lt2>
      <a:accent1>
        <a:srgbClr val="00B050"/>
      </a:accent1>
      <a:accent2>
        <a:srgbClr val="92D050"/>
      </a:accent2>
      <a:accent3>
        <a:srgbClr val="92D050"/>
      </a:accent3>
      <a:accent4>
        <a:srgbClr val="FADA7A"/>
      </a:accent4>
      <a:accent5>
        <a:srgbClr val="B88472"/>
      </a:accent5>
      <a:accent6>
        <a:srgbClr val="8E736A"/>
      </a:accent6>
      <a:hlink>
        <a:srgbClr val="B292CA"/>
      </a:hlink>
      <a:folHlink>
        <a:srgbClr val="6B5680"/>
      </a:folHlink>
    </a:clrScheme>
    <a:fontScheme name="Orige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1232</TotalTime>
  <Words>909</Words>
  <Application>Microsoft Office PowerPoint</Application>
  <PresentationFormat>Presentación en pantalla (4:3)</PresentationFormat>
  <Paragraphs>131</Paragraphs>
  <Slides>10</Slides>
  <Notes>10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Origen</vt:lpstr>
      <vt:lpstr>IMSS Unidad de Medicina Familiar No. 61 Protocolo de Investigación</vt:lpstr>
      <vt:lpstr>INTRODUCCION</vt:lpstr>
      <vt:lpstr>JUSTIFICACIÓN</vt:lpstr>
      <vt:lpstr>PLANTEAMIENTO DEL PROBLEMA</vt:lpstr>
      <vt:lpstr>HIPÓTESIS</vt:lpstr>
      <vt:lpstr>METODOLOGÍA</vt:lpstr>
      <vt:lpstr>Diapositiva 7</vt:lpstr>
      <vt:lpstr>Diapositiva 8</vt:lpstr>
      <vt:lpstr>VARIABLES</vt:lpstr>
      <vt:lpstr>CONCLUSIONES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IMSS Unidad de Medicina Familiar No. 61</dc:title>
  <dc:creator> </dc:creator>
  <cp:lastModifiedBy> </cp:lastModifiedBy>
  <cp:revision>127</cp:revision>
  <dcterms:created xsi:type="dcterms:W3CDTF">2013-10-27T17:07:25Z</dcterms:created>
  <dcterms:modified xsi:type="dcterms:W3CDTF">2014-01-22T03:02:08Z</dcterms:modified>
</cp:coreProperties>
</file>