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785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188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496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4275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453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914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036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441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298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654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987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7FF72-4E36-48E7-BB68-B352EF7AE072}" type="datetimeFigureOut">
              <a:rPr lang="es-MX" smtClean="0"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A3756-FE1A-4921-BC14-CAC9A23D39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978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6048671"/>
          </a:xfrm>
        </p:spPr>
        <p:txBody>
          <a:bodyPr>
            <a:normAutofit fontScale="90000"/>
          </a:bodyPr>
          <a:lstStyle/>
          <a:p>
            <a:r>
              <a:rPr lang="es-MX" sz="3800" dirty="0" smtClean="0"/>
              <a:t>CONTROL GLUCÉMICO Y LA RELACIÓN CON SUS REDES DE APOYO SOCIAL EN PACIENTES DIABÉTICOS TIPO 2 ADSCRITOS A LA UMF 66   </a:t>
            </a:r>
            <a:br>
              <a:rPr lang="es-MX" sz="3800" dirty="0" smtClean="0"/>
            </a:br>
            <a:r>
              <a:rPr lang="es-MX" sz="3800" dirty="0" smtClean="0"/>
              <a:t>XALAPA, VERACRUZ</a:t>
            </a:r>
            <a:br>
              <a:rPr lang="es-MX" sz="3800" dirty="0" smtClean="0"/>
            </a:br>
            <a:r>
              <a:rPr lang="es-MX" sz="3800" dirty="0"/>
              <a:t/>
            </a:r>
            <a:br>
              <a:rPr lang="es-MX" sz="3800" dirty="0"/>
            </a:br>
            <a:r>
              <a:rPr lang="es-MX" sz="3800" dirty="0" smtClean="0"/>
              <a:t>MEDICINA FAMILIAR</a:t>
            </a:r>
            <a:br>
              <a:rPr lang="es-MX" sz="3800" dirty="0" smtClean="0"/>
            </a:br>
            <a:r>
              <a:rPr lang="es-MX" sz="3800" dirty="0" smtClean="0"/>
              <a:t/>
            </a:r>
            <a:br>
              <a:rPr lang="es-MX" sz="3800" dirty="0" smtClean="0"/>
            </a:br>
            <a:r>
              <a:rPr lang="es-MX" sz="3800" dirty="0" smtClean="0"/>
              <a:t>RMF MONSERRAT LÓPEZ MARTELL</a:t>
            </a:r>
            <a:br>
              <a:rPr lang="es-MX" sz="3800" dirty="0" smtClean="0"/>
            </a:br>
            <a:r>
              <a:rPr lang="es-MX" sz="3800" dirty="0" smtClean="0"/>
              <a:t>ASESOR: MF ANA LILIA FLORES DIAZ</a:t>
            </a:r>
            <a:br>
              <a:rPr lang="es-MX" sz="3800" dirty="0" smtClean="0"/>
            </a:br>
            <a:endParaRPr lang="es-MX" sz="3800" dirty="0"/>
          </a:p>
        </p:txBody>
      </p:sp>
    </p:spTree>
    <p:extLst>
      <p:ext uri="{BB962C8B-B14F-4D97-AF65-F5344CB8AC3E}">
        <p14:creationId xmlns:p14="http://schemas.microsoft.com/office/powerpoint/2010/main" val="2741475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PROGRAMA DE TRABAJO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sz="1400" dirty="0" smtClean="0"/>
              <a:t>Dos  fases, la primera captura y selección de pacientes, y la segunda recopilación de datos.</a:t>
            </a:r>
          </a:p>
          <a:p>
            <a:pPr lvl="0"/>
            <a:r>
              <a:rPr lang="es-MX" sz="1400" dirty="0" smtClean="0"/>
              <a:t>La primera consiste en seleccionar a los pacientes diabéticos tipo 2 que cumplen con los criterios de selección, a través de la consulta externa por medio de su asistencia a su cita mensual</a:t>
            </a:r>
          </a:p>
          <a:p>
            <a:r>
              <a:rPr lang="es-MX" sz="1400" dirty="0" smtClean="0"/>
              <a:t>Posteriormente realizar la encuesta previamente elaborada que consiste en 37 reactivos</a:t>
            </a:r>
          </a:p>
          <a:p>
            <a:r>
              <a:rPr lang="es-MX" sz="1400" dirty="0" smtClean="0"/>
              <a:t>Dividida en cuatro secciones como son características socioeconómicas, tipología, Diabetes Mellitus y sus redes de apoyo social aplicando el cuestionario MOS. </a:t>
            </a:r>
          </a:p>
          <a:p>
            <a:r>
              <a:rPr lang="es-MX" sz="1400" dirty="0" smtClean="0"/>
              <a:t>La segunda consiste en que a través de la captura o selección de los pacientes </a:t>
            </a:r>
          </a:p>
          <a:p>
            <a:r>
              <a:rPr lang="es-MX" sz="1400" dirty="0" smtClean="0"/>
              <a:t>La  recolección de información y el análisis de datos.</a:t>
            </a:r>
          </a:p>
          <a:p>
            <a:r>
              <a:rPr lang="es-MX" sz="1400" dirty="0" smtClean="0"/>
              <a:t>Y finalmente con los resultados comparar la dos poblaciones estudiadas (controlados y descontrolados) para así obtener los resultados finales. </a:t>
            </a:r>
          </a:p>
          <a:p>
            <a:pPr lvl="0"/>
            <a:endParaRPr lang="es-MX" sz="1400" dirty="0" smtClean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1763688" y="4803932"/>
            <a:ext cx="5328592" cy="936103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3369361" y="4293096"/>
            <a:ext cx="2117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CUESTIONARIO MOS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785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ANTECEDENTES</a:t>
            </a:r>
            <a:endParaRPr lang="es-MX" dirty="0"/>
          </a:p>
        </p:txBody>
      </p:sp>
      <p:graphicFrame>
        <p:nvGraphicFramePr>
          <p:cNvPr id="4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262444"/>
              </p:ext>
            </p:extLst>
          </p:nvPr>
        </p:nvGraphicFramePr>
        <p:xfrm>
          <a:off x="539552" y="1196753"/>
          <a:ext cx="8208911" cy="19442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148"/>
                <a:gridCol w="1181202"/>
                <a:gridCol w="731182"/>
                <a:gridCol w="1283809"/>
                <a:gridCol w="1181202"/>
                <a:gridCol w="1341819"/>
                <a:gridCol w="1159549"/>
              </a:tblGrid>
              <a:tr h="465151"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ESTUDIO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LUGAR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POBLACIÓN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TIPO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PARAMETRO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RESULTADO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OR</a:t>
                      </a:r>
                      <a:endParaRPr lang="es-MX" sz="1000" dirty="0"/>
                    </a:p>
                  </a:txBody>
                  <a:tcPr/>
                </a:tc>
              </a:tr>
              <a:tr h="644056"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Rodríguez-Morán (1997)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México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82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Estudio transversal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Apoyo familiar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Apoyo familiar asociado</a:t>
                      </a:r>
                      <a:r>
                        <a:rPr lang="es-MX" sz="1000" baseline="0" dirty="0" smtClean="0"/>
                        <a:t> a glucemia &lt;=140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3.9</a:t>
                      </a:r>
                    </a:p>
                    <a:p>
                      <a:pPr algn="just"/>
                      <a:r>
                        <a:rPr lang="es-MX" sz="1000" dirty="0" smtClean="0"/>
                        <a:t>(1.4-11.1)</a:t>
                      </a:r>
                      <a:endParaRPr lang="es-MX" sz="1000" dirty="0"/>
                    </a:p>
                  </a:txBody>
                  <a:tcPr/>
                </a:tc>
              </a:tr>
              <a:tr h="835008"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Silva</a:t>
                      </a:r>
                      <a:r>
                        <a:rPr lang="es-MX" sz="1000" baseline="0" dirty="0" smtClean="0"/>
                        <a:t> (2003)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Porto (Portugal)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316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Estudio transversal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Apoyo social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Satisfacción</a:t>
                      </a:r>
                      <a:r>
                        <a:rPr lang="es-MX" sz="1000" baseline="0" dirty="0" smtClean="0"/>
                        <a:t> con el apoyo obtienen mejores niveles de hbA1C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000" dirty="0" smtClean="0"/>
                        <a:t>n/c (7.53;</a:t>
                      </a:r>
                    </a:p>
                    <a:p>
                      <a:pPr algn="just"/>
                      <a:r>
                        <a:rPr lang="es-MX" sz="1000" dirty="0" smtClean="0"/>
                        <a:t>p&lt;0.01)</a:t>
                      </a:r>
                      <a:endParaRPr lang="es-MX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896444"/>
              </p:ext>
            </p:extLst>
          </p:nvPr>
        </p:nvGraphicFramePr>
        <p:xfrm>
          <a:off x="539552" y="3501008"/>
          <a:ext cx="8229600" cy="2529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496"/>
                <a:gridCol w="1440160"/>
                <a:gridCol w="936104"/>
                <a:gridCol w="1872208"/>
                <a:gridCol w="2602632"/>
              </a:tblGrid>
              <a:tr h="50405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Estudio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Autor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Lugar y año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Población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Conclusio</a:t>
                      </a:r>
                      <a:r>
                        <a:rPr lang="es-MX" sz="1400" baseline="0" dirty="0" smtClean="0"/>
                        <a:t>nes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</a:tr>
              <a:tr h="153938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 smtClean="0"/>
                        <a:t> </a:t>
                      </a:r>
                      <a:r>
                        <a:rPr lang="es-MX" sz="1400" dirty="0" smtClean="0"/>
                        <a:t>Influencia del apoyo social en el control del paciente diabético tipo 2</a:t>
                      </a:r>
                      <a:endParaRPr lang="es-MX" sz="14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kern="1200" dirty="0" smtClean="0"/>
                        <a:t></a:t>
                      </a:r>
                      <a:r>
                        <a:rPr lang="es-MX" sz="1400" dirty="0" smtClean="0"/>
                        <a:t>Arredondo Montes de Oca A, Márquez Cardoso E, Moreno Aguilera F, Bazán Castro M.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kern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México </a:t>
                      </a:r>
                      <a:r>
                        <a:rPr lang="es-MX" sz="1400" baseline="0" dirty="0" smtClean="0"/>
                        <a:t>2006</a:t>
                      </a:r>
                      <a:endParaRPr lang="es-MX" sz="1400" dirty="0" smtClean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u="none" strike="noStrike" kern="1200" baseline="0" dirty="0" smtClean="0"/>
                        <a:t>Clínica de Medicina Familiar “Oriente” del ISSSTE; zona oriente del área</a:t>
                      </a:r>
                    </a:p>
                    <a:p>
                      <a:pPr algn="just"/>
                      <a:r>
                        <a:rPr lang="es-MX" sz="1400" u="none" strike="noStrike" kern="1200" baseline="0" smtClean="0"/>
                        <a:t>metropolitana;  Septiembre 2004 -Agosto 2005</a:t>
                      </a:r>
                      <a:r>
                        <a:rPr lang="es-MX" sz="1400" u="none" strike="noStrike" kern="1200" baseline="0" dirty="0" smtClean="0"/>
                        <a:t>.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*364 pacientes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*</a:t>
                      </a:r>
                      <a:r>
                        <a:rPr lang="es-MX" sz="1400" u="none" strike="noStrike" kern="1200" baseline="0" dirty="0" err="1" smtClean="0"/>
                        <a:t>Duke</a:t>
                      </a:r>
                      <a:r>
                        <a:rPr lang="es-MX" sz="1400" u="none" strike="noStrike" kern="1200" baseline="0" dirty="0" smtClean="0"/>
                        <a:t> UNC-11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u="none" strike="noStrike" kern="1200" baseline="0" dirty="0" smtClean="0"/>
                        <a:t>*43.7% (159) eran hombres y 56.7% (205) eran mujeres.</a:t>
                      </a:r>
                      <a:endParaRPr lang="es-MX" sz="1400" dirty="0" smtClean="0"/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*no controlados  75.8% en relación a los controlados con 24.2%, de estos descontrolados el 33.5% perciben un apoyo social bajo.</a:t>
                      </a:r>
                      <a:endParaRPr lang="es-MX" sz="1400" dirty="0" smtClean="0"/>
                    </a:p>
                    <a:p>
                      <a:pPr>
                        <a:buFont typeface="Arial" pitchFamily="34" charset="0"/>
                        <a:buNone/>
                      </a:pPr>
                      <a:endParaRPr lang="es-MX" sz="1400" dirty="0"/>
                    </a:p>
                  </a:txBody>
                  <a:tcPr marL="91433" marR="91433" marT="45710" marB="4571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59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68123"/>
              </p:ext>
            </p:extLst>
          </p:nvPr>
        </p:nvGraphicFramePr>
        <p:xfrm>
          <a:off x="323528" y="332656"/>
          <a:ext cx="8229600" cy="2809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6528"/>
                <a:gridCol w="1512168"/>
                <a:gridCol w="1296144"/>
                <a:gridCol w="1872208"/>
                <a:gridCol w="1882552"/>
              </a:tblGrid>
              <a:tr h="37084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Estudio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Autor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Lugar y año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Población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Conclusio</a:t>
                      </a:r>
                      <a:r>
                        <a:rPr lang="es-MX" sz="1400" baseline="0" dirty="0" smtClean="0"/>
                        <a:t>nes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</a:tr>
              <a:tr h="1313944">
                <a:tc>
                  <a:txBody>
                    <a:bodyPr/>
                    <a:lstStyle/>
                    <a:p>
                      <a:pPr algn="just"/>
                      <a:r>
                        <a:rPr lang="es-MX" sz="1400" u="none" strike="noStrike" kern="1200" baseline="0" dirty="0" smtClean="0"/>
                        <a:t>Funcionalidad y red de apoyo familiar en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Pacientes diabéticos. Tipo 2. Servicio de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Endocrinología. </a:t>
                      </a:r>
                      <a:r>
                        <a:rPr lang="es-MX" sz="1400" u="none" strike="noStrike" kern="1200" baseline="0" dirty="0" err="1" smtClean="0"/>
                        <a:t>Iahula</a:t>
                      </a:r>
                      <a:r>
                        <a:rPr lang="es-MX" sz="1400" u="none" strike="noStrike" kern="1200" baseline="0" dirty="0" smtClean="0"/>
                        <a:t>. Mérida.</a:t>
                      </a:r>
                      <a:endParaRPr lang="es-MX" sz="14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Herrera Díaz</a:t>
                      </a:r>
                      <a:r>
                        <a:rPr lang="es-MX" sz="1400" baseline="0" dirty="0" smtClean="0"/>
                        <a:t> </a:t>
                      </a:r>
                      <a:r>
                        <a:rPr lang="es-MX" sz="1400" dirty="0" smtClean="0"/>
                        <a:t>LA, Quintero O, Hernández M</a:t>
                      </a:r>
                      <a:r>
                        <a:rPr lang="es-MX" sz="1400" kern="1200" dirty="0" smtClean="0"/>
                        <a:t>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/>
                        <a:t>Venezuela</a:t>
                      </a:r>
                    </a:p>
                    <a:p>
                      <a:pPr algn="just"/>
                      <a:r>
                        <a:rPr lang="es-MX" sz="1400" dirty="0" smtClean="0"/>
                        <a:t>2007 </a:t>
                      </a:r>
                    </a:p>
                    <a:p>
                      <a:pPr algn="just"/>
                      <a:endParaRPr lang="es-MX" sz="1400" dirty="0" smtClean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u="none" strike="noStrike" kern="1200" baseline="0" dirty="0" smtClean="0"/>
                        <a:t>Servicio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de Endocrinología del Hospital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Universitario de los Andes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Mérida con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*200 pacientes diabéticos tipo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2 atendidos durante 4 meses. 2001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/>
                        <a:t>Predominio</a:t>
                      </a:r>
                      <a:r>
                        <a:rPr lang="es-MX" sz="1400" baseline="0" dirty="0" smtClean="0"/>
                        <a:t> en mujeres, 55 a 65 años, casados, </a:t>
                      </a:r>
                      <a:r>
                        <a:rPr lang="es-MX" sz="1400" u="none" strike="noStrike" kern="1200" baseline="0" dirty="0" smtClean="0"/>
                        <a:t>nivel socioeconómico bajo, clase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Obrera, se encontró que los pacientes con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cifra de glicemias más elevada tenía</a:t>
                      </a:r>
                    </a:p>
                    <a:p>
                      <a:pPr algn="just"/>
                      <a:r>
                        <a:rPr lang="es-MX" sz="1400" u="none" strike="noStrike" kern="1200" baseline="0" dirty="0" smtClean="0"/>
                        <a:t>mayor funcionalidad familiar. 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</a:tr>
            </a:tbl>
          </a:graphicData>
        </a:graphic>
      </p:graphicFrame>
      <p:graphicFrame>
        <p:nvGraphicFramePr>
          <p:cNvPr id="6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793455"/>
              </p:ext>
            </p:extLst>
          </p:nvPr>
        </p:nvGraphicFramePr>
        <p:xfrm>
          <a:off x="395536" y="3356992"/>
          <a:ext cx="8136904" cy="2952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2969"/>
                <a:gridCol w="1547058"/>
                <a:gridCol w="1079196"/>
                <a:gridCol w="1416443"/>
                <a:gridCol w="2731238"/>
              </a:tblGrid>
              <a:tr h="469679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Estudio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Autor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Lugar y año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Población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Conclusio</a:t>
                      </a:r>
                      <a:r>
                        <a:rPr lang="es-MX" sz="1400" baseline="0" dirty="0" smtClean="0"/>
                        <a:t>nes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</a:tr>
              <a:tr h="2482649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Influencia del apoyo social en el control de las personas con diabetes. </a:t>
                      </a:r>
                      <a:endParaRPr lang="es-MX" sz="14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/>
                        <a:t>Ponce González JM, Velázquez Salas A, Márquez Crespo E, López Rodríguez L, Bellido Moreno ML. 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/>
                        <a:t>España,</a:t>
                      </a:r>
                      <a:r>
                        <a:rPr lang="es-MX" sz="1400" baseline="0" dirty="0" smtClean="0"/>
                        <a:t> 2009</a:t>
                      </a:r>
                      <a:endParaRPr lang="es-MX" sz="1400" dirty="0" smtClean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/>
                        <a:t>246 pacientes, dos años 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kern="1200" dirty="0" smtClean="0">
                          <a:effectLst/>
                        </a:rPr>
                        <a:t>*7% de los pacientes referían baja red social *11.4% percibían bajo apoyo social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kern="1200" dirty="0" smtClean="0">
                          <a:effectLst/>
                        </a:rPr>
                        <a:t>*88.6% buen apoyo.</a:t>
                      </a:r>
                    </a:p>
                    <a:p>
                      <a:pPr algn="just">
                        <a:buFont typeface="Arial" pitchFamily="34" charset="0"/>
                        <a:buNone/>
                      </a:pPr>
                      <a:r>
                        <a:rPr lang="es-MX" sz="1400" kern="1200" dirty="0" smtClean="0">
                          <a:effectLst/>
                        </a:rPr>
                        <a:t>No existe asociación entre el apoyo social que perciben los diabéticos atendidos en consulta de </a:t>
                      </a:r>
                      <a:r>
                        <a:rPr lang="es-MX" sz="1400" u="sng" kern="1200" dirty="0" smtClean="0">
                          <a:effectLst/>
                        </a:rPr>
                        <a:t>enfermería</a:t>
                      </a:r>
                      <a:r>
                        <a:rPr lang="es-MX" sz="1400" kern="1200" dirty="0" smtClean="0">
                          <a:effectLst/>
                        </a:rPr>
                        <a:t> de Atención Primaria de Salud y el control metabólico.</a:t>
                      </a:r>
                      <a:endParaRPr lang="es-MX" sz="1400" dirty="0"/>
                    </a:p>
                  </a:txBody>
                  <a:tcPr marL="91433" marR="91433" marT="45710" marB="4571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63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JUSTIFICACIÓN</a:t>
            </a:r>
            <a:endParaRPr lang="es-MX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0"/>
            <a:r>
              <a:rPr lang="es-MX" sz="1800" dirty="0" smtClean="0"/>
              <a:t>La Diabetes Mellitus tipo 2 es una </a:t>
            </a:r>
            <a:r>
              <a:rPr lang="es-MX" sz="1800" dirty="0" smtClean="0"/>
              <a:t>pandemia mundial</a:t>
            </a:r>
            <a:endParaRPr lang="es-MX" sz="1800" dirty="0"/>
          </a:p>
          <a:p>
            <a:pPr lvl="0" algn="just" rtl="0"/>
            <a:r>
              <a:rPr lang="es-MX" sz="1800" dirty="0" smtClean="0"/>
              <a:t>En nuestro país la mayoría de pacientes no presentan un buen control glucémico</a:t>
            </a:r>
            <a:endParaRPr lang="es-MX" sz="1800" dirty="0"/>
          </a:p>
          <a:p>
            <a:pPr lvl="0" algn="just" rtl="0"/>
            <a:r>
              <a:rPr lang="es-MX" sz="1800" dirty="0" smtClean="0"/>
              <a:t>Complicaciones  crónicas han aumentado en frecuencia, provocando  limitaciones funcionales a corto y largo plazo, deteriorando la vida física, psicológica, social  y familiar </a:t>
            </a:r>
            <a:r>
              <a:rPr lang="es-MX" sz="1800" dirty="0" smtClean="0"/>
              <a:t>de </a:t>
            </a:r>
            <a:r>
              <a:rPr lang="es-MX" sz="1800" dirty="0" smtClean="0"/>
              <a:t>los que la </a:t>
            </a:r>
            <a:r>
              <a:rPr lang="es-MX" sz="1800" dirty="0" smtClean="0"/>
              <a:t>padecen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09600" y="3356993"/>
            <a:ext cx="8229600" cy="1800200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r>
              <a:rPr lang="es-MX" dirty="0" smtClean="0"/>
              <a:t> Preocupación </a:t>
            </a:r>
            <a:r>
              <a:rPr lang="es-MX" dirty="0" smtClean="0"/>
              <a:t>a nivel de los servicios médicos, por el consumo de recursos sin llegar a los objetivos glucémicos esperados</a:t>
            </a:r>
            <a:endParaRPr lang="es-MX" dirty="0"/>
          </a:p>
          <a:p>
            <a:pPr lvl="0" algn="just" rtl="0">
              <a:buChar char="•"/>
            </a:pPr>
            <a:r>
              <a:rPr lang="es-MX" dirty="0" smtClean="0"/>
              <a:t>Repercusión en los miembros tanto familiares, amigos y otras personas capaces de aportar un apoyo en la vida del paciente diabético para llegar al mantenimiento glucémico adecuado y con todo lo que esto implica</a:t>
            </a:r>
            <a:endParaRPr lang="es-MX" dirty="0"/>
          </a:p>
        </p:txBody>
      </p:sp>
      <p:sp>
        <p:nvSpPr>
          <p:cNvPr id="11" name="10 Rectángulo"/>
          <p:cNvSpPr/>
          <p:nvPr/>
        </p:nvSpPr>
        <p:spPr>
          <a:xfrm>
            <a:off x="609600" y="4797152"/>
            <a:ext cx="7994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>
                <a:solidFill>
                  <a:prstClr val="black"/>
                </a:solidFill>
              </a:rPr>
              <a:t>PLANTEAMIENTO DEL PROBLEMA</a:t>
            </a: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609600" y="5544020"/>
            <a:ext cx="7994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dirty="0"/>
              <a:t>¿Cuál es el control glucémico de los pacientes diabéticos adscritos a la UMF No. 66 Xalapa, Veracruz de acuerdo a las redes de apoyo social que reciben?</a:t>
            </a:r>
          </a:p>
        </p:txBody>
      </p:sp>
    </p:spTree>
    <p:extLst>
      <p:ext uri="{BB962C8B-B14F-4D97-AF65-F5344CB8AC3E}">
        <p14:creationId xmlns:p14="http://schemas.microsoft.com/office/powerpoint/2010/main" val="206180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HIPÓTESIS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s-MX" sz="1400" dirty="0" smtClean="0"/>
              <a:t>Por</a:t>
            </a:r>
            <a:r>
              <a:rPr lang="es-MX" sz="1400" baseline="0" dirty="0" smtClean="0"/>
              <a:t> los antecedentes antes comentados, se espera encontrar que los pacientes con Diabetes Mellitus tipo 2 controlados reciban un buen apoyo social en todas su dimensiones.  </a:t>
            </a:r>
            <a:endParaRPr lang="es-MX" sz="1400" dirty="0" smtClean="0"/>
          </a:p>
          <a:p>
            <a:pPr marL="0" indent="0" algn="just">
              <a:buNone/>
            </a:pP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3229837" y="2307905"/>
            <a:ext cx="26843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400" dirty="0">
                <a:solidFill>
                  <a:prstClr val="black"/>
                </a:solidFill>
              </a:rPr>
              <a:t>OBJETIVOS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755576" y="3212976"/>
            <a:ext cx="8064896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prstClr val="black"/>
                </a:solidFill>
              </a:rPr>
              <a:t>GENERAL</a:t>
            </a:r>
          </a:p>
          <a:p>
            <a:pPr marL="800100" lvl="1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prstClr val="black"/>
                </a:solidFill>
              </a:rPr>
              <a:t>Determinar el control glucémico que presentan los pacientes diabéticos adscritos a la Unidad Médica Familiar No. 66 de acuerdo a las redes de apoyo social que reciben en el periodo de Marzo a Junio del 2014.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MX" sz="1400" dirty="0" smtClean="0">
                <a:solidFill>
                  <a:prstClr val="black"/>
                </a:solidFill>
              </a:rPr>
              <a:t>ESPECÍFICOS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MX" sz="1400" dirty="0">
              <a:solidFill>
                <a:prstClr val="black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4437112"/>
            <a:ext cx="79208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Char char="•"/>
            </a:pPr>
            <a:r>
              <a:rPr lang="es-MX" sz="1400" dirty="0" smtClean="0"/>
              <a:t>Identificar  a los pacientes de acuerdo a su control glucémico.</a:t>
            </a:r>
          </a:p>
          <a:p>
            <a:pPr lvl="1" algn="just">
              <a:buChar char="•"/>
            </a:pPr>
            <a:r>
              <a:rPr lang="es-MX" sz="1400" dirty="0" smtClean="0"/>
              <a:t>Identificar las características sociodemográficas de los pacientes diabéticos. </a:t>
            </a:r>
          </a:p>
          <a:p>
            <a:pPr lvl="1" algn="just">
              <a:buChar char="•"/>
            </a:pPr>
            <a:r>
              <a:rPr lang="es-MX" sz="1400" dirty="0" smtClean="0"/>
              <a:t>Identificar el tiempo de evolución de la DM tipo 2 en los pacientes.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20399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MATERIAL Y MÉTODOS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s-MX" sz="1800" b="1" dirty="0" smtClean="0"/>
              <a:t>DISEÑO: E</a:t>
            </a:r>
            <a:r>
              <a:rPr lang="es-MX" sz="1800" dirty="0" smtClean="0"/>
              <a:t>ncuesta comparativa prospectiva (estudio observacional, descriptivo, transversal</a:t>
            </a:r>
            <a:r>
              <a:rPr lang="es-MX" sz="1800" dirty="0" smtClean="0"/>
              <a:t>)</a:t>
            </a:r>
            <a:endParaRPr lang="es-MX" sz="1800" b="1" dirty="0" smtClean="0"/>
          </a:p>
          <a:p>
            <a:pPr lvl="0" rtl="0"/>
            <a:r>
              <a:rPr lang="es-MX" sz="1800" b="1" dirty="0" smtClean="0"/>
              <a:t>LUGAR: </a:t>
            </a:r>
            <a:r>
              <a:rPr lang="es-MX" sz="1800" dirty="0" smtClean="0"/>
              <a:t>Unidad de Medicina Familiar No. 66, Xalapa Veracruz</a:t>
            </a:r>
            <a:endParaRPr lang="es-MX" sz="1800" dirty="0"/>
          </a:p>
          <a:p>
            <a:pPr lvl="0" rtl="0"/>
            <a:r>
              <a:rPr lang="es-MX" sz="1800" b="1" dirty="0" smtClean="0"/>
              <a:t>TIEMPO: </a:t>
            </a:r>
            <a:r>
              <a:rPr lang="es-MX" sz="1800" dirty="0" smtClean="0"/>
              <a:t>Mayo del  2013 a Octubre del 2014</a:t>
            </a:r>
            <a:endParaRPr lang="es-MX" sz="1800" dirty="0"/>
          </a:p>
          <a:p>
            <a:pPr lvl="0" rtl="0"/>
            <a:r>
              <a:rPr lang="es-MX" sz="1800" b="1" dirty="0" smtClean="0"/>
              <a:t>POBLACIÓN: </a:t>
            </a:r>
            <a:r>
              <a:rPr lang="es-MX" sz="1800" dirty="0" smtClean="0"/>
              <a:t>Pacientes diabéticos adscritos a la UMF 66, Xalapa, Ver.</a:t>
            </a:r>
            <a:endParaRPr lang="es-MX" sz="1800" dirty="0"/>
          </a:p>
        </p:txBody>
      </p:sp>
      <p:sp>
        <p:nvSpPr>
          <p:cNvPr id="10" name="9 Rectángulo"/>
          <p:cNvSpPr/>
          <p:nvPr/>
        </p:nvSpPr>
        <p:spPr>
          <a:xfrm>
            <a:off x="609600" y="3789040"/>
            <a:ext cx="8229600" cy="2489523"/>
          </a:xfrm>
          <a:prstGeom prst="rect">
            <a:avLst/>
          </a:prstGeom>
        </p:spPr>
        <p:txBody>
          <a:bodyPr/>
          <a:lstStyle/>
          <a:p>
            <a:pPr lvl="0" algn="just" rtl="0">
              <a:buChar char="•"/>
            </a:pPr>
            <a:r>
              <a:rPr lang="es-MX" dirty="0" smtClean="0"/>
              <a:t>POBLACIÓN TOTAL 12, 970 PACIENTES CON DIABETES MELLITUS TIPO 2 ADSCRITOS A LA UNIDAD DE MEDICINA FAMILIAR No. 66.</a:t>
            </a:r>
            <a:endParaRPr lang="es-MX" dirty="0"/>
          </a:p>
          <a:p>
            <a:pPr lvl="0" rtl="0">
              <a:buChar char="•"/>
            </a:pPr>
            <a:r>
              <a:rPr lang="es-CL" b="1" dirty="0" smtClean="0"/>
              <a:t>Cálculo muestral:  366 PACIENTES</a:t>
            </a:r>
          </a:p>
          <a:p>
            <a:pPr lvl="0" rtl="0">
              <a:buChar char="•"/>
            </a:pPr>
            <a:r>
              <a:rPr lang="es-ES_tradnl" dirty="0" smtClean="0"/>
              <a:t>Fórmula cálculo muestras finitas</a:t>
            </a:r>
            <a:endParaRPr lang="es-MX" dirty="0"/>
          </a:p>
          <a:p>
            <a:pPr lvl="0" rtl="0">
              <a:buChar char="•"/>
            </a:pPr>
            <a:endParaRPr lang="es-MX" dirty="0"/>
          </a:p>
        </p:txBody>
      </p:sp>
      <p:pic>
        <p:nvPicPr>
          <p:cNvPr id="11" name="Imagen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974738"/>
            <a:ext cx="24860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931876"/>
            <a:ext cx="5743575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931876"/>
            <a:ext cx="24955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106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VARIABLES</a:t>
            </a:r>
            <a:endParaRPr lang="es-MX" dirty="0"/>
          </a:p>
        </p:txBody>
      </p:sp>
      <p:graphicFrame>
        <p:nvGraphicFramePr>
          <p:cNvPr id="4" name="20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527851"/>
              </p:ext>
            </p:extLst>
          </p:nvPr>
        </p:nvGraphicFramePr>
        <p:xfrm>
          <a:off x="539552" y="1196752"/>
          <a:ext cx="8229600" cy="14843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192"/>
                <a:gridCol w="1810544"/>
                <a:gridCol w="2005880"/>
                <a:gridCol w="1039064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Variable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conceptual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operacional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Categorías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Escalas de medición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Diabetes Mellitus tipo 2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Desorden metabólico de múltiples etiologías, caracterizado por hiperglucemia crónica con disturbios en el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metabolismo de los carbohidratos, grasas y proteínas y que resulta de defectos en la secreción y/o en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la acción de la insulina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 y a lo observado en el expediente.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Sí, no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410551"/>
              </p:ext>
            </p:extLst>
          </p:nvPr>
        </p:nvGraphicFramePr>
        <p:xfrm>
          <a:off x="611561" y="2708918"/>
          <a:ext cx="8136903" cy="38407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2"/>
                <a:gridCol w="1800200"/>
                <a:gridCol w="2016224"/>
                <a:gridCol w="1080121"/>
                <a:gridCol w="1584176"/>
              </a:tblGrid>
              <a:tr h="5398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Características demográficas: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-edad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Tiempo transcurrido desde el nacimiento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 (en base a la fecha de nacimiento) observar su número de afiliación en su carnet de citas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Razón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84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-género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</a:t>
                      </a:r>
                      <a:r>
                        <a:rPr lang="es-MX" sz="800" dirty="0" smtClean="0">
                          <a:effectLst/>
                        </a:rPr>
                        <a:t>ondición </a:t>
                      </a:r>
                      <a:r>
                        <a:rPr lang="es-MX" sz="800" dirty="0">
                          <a:effectLst/>
                        </a:rPr>
                        <a:t>orgánica que distingue al macho de la hembra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-Masculino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-Femenino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637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-estado civil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Condición  particular que caracteriza a una persona en lo que hace a sus vínculos personales con individuos de otro sexo o de su mismo sexo.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-Soltero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-Casado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-unión libre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-Viudo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-Separado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-divorciado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2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-escolaridad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Grado de estudio cursados de una persona.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-primaria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-secundaria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-media superior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-superior, etc…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ordinal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72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-ocupación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Acción o función que se desempeña para ganar el sustento.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-campesino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-empleado,      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-profesionista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9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-lugar de procedencia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 el lugar geográfico donde la persona, además de residir en forma permanente, desarrolla generalmente sus actividades familiares sociales y económicas.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cuestionario, observar el domicilio en el carnet de citas.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-Xalapa, Veracruz, etc…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034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274648"/>
              </p:ext>
            </p:extLst>
          </p:nvPr>
        </p:nvGraphicFramePr>
        <p:xfrm>
          <a:off x="0" y="124096"/>
          <a:ext cx="9144001" cy="3671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0115"/>
                <a:gridCol w="2891814"/>
                <a:gridCol w="1908720"/>
                <a:gridCol w="2160240"/>
                <a:gridCol w="1143112"/>
              </a:tblGrid>
              <a:tr h="1986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Variable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conceptual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operacional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Categorías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Escalas de medición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53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Tipología familiar: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-Por parentesco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-sin parentesco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Vínculo por consanguinidad, afinidad, adopción, matrimonio, u otra relación estable de afectividad análoga a ésta.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-nuclear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-nuclear simple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-nuclear numerosa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-reconstruida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-monoparental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-monoparental extensa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-monoparental extendida compuesta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-extensa </a:t>
                      </a:r>
                      <a:r>
                        <a:rPr lang="es-MX" sz="800" dirty="0" smtClean="0">
                          <a:effectLst/>
                        </a:rPr>
                        <a:t>compuesta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800" dirty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s-MX" sz="800" dirty="0" smtClean="0">
                          <a:effectLst/>
                        </a:rPr>
                        <a:t>-no </a:t>
                      </a:r>
                      <a:r>
                        <a:rPr lang="es-MX" sz="800" dirty="0" smtClean="0">
                          <a:effectLst/>
                        </a:rPr>
                        <a:t>parental</a:t>
                      </a:r>
                      <a:endParaRPr lang="es-MX" sz="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=monoparental extendida sin parentesco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=grupos similares a familia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nominal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7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Tipología familiar: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-Por desarrollo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Esta clasificación se basa en relación a quien aporta los ingresos para la familia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-tradicional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-moderna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-arcaica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-nominal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Tipología familiar: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-Por demografía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Esta clasificación se basa dependiendo del lugar donde habita la familiar.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-urbana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-suburbana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-rural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 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-nominal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Tipología familiar: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-Por ocupación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Se basa dependiendo del oficio o profesión del jefe de familia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-campesino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-empleado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-profesionista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7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0399173"/>
              </p:ext>
            </p:extLst>
          </p:nvPr>
        </p:nvGraphicFramePr>
        <p:xfrm>
          <a:off x="10344" y="3789040"/>
          <a:ext cx="9133656" cy="14962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3264"/>
                <a:gridCol w="2894217"/>
                <a:gridCol w="1930319"/>
                <a:gridCol w="2160240"/>
                <a:gridCol w="1115616"/>
              </a:tblGrid>
              <a:tr h="374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Variable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conceptual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operacional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Categorías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Escalas de medición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4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Tipología familiar: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-Por integración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Esta clasificación se basa dependiendo si las funciones que realizan los cónyuges son realizadas por ellos y si viven juntos en el hogar.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-integrada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</a:t>
                      </a:r>
                      <a:r>
                        <a:rPr lang="es-MX" sz="800" dirty="0" err="1">
                          <a:effectLst/>
                        </a:rPr>
                        <a:t>semiintegrada</a:t>
                      </a:r>
                      <a:endParaRPr lang="es-MX" sz="8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-desintegrada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4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Tipología familiar: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-Presencia física en el hogar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Grado de vinculación con la identificación del jefe de familiar y la interacción psicosocial de los miembros de la familia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-núcleo integrado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-núcleo no integrado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-extensa ascendente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-extensa descendente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-extensa colateral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914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047343"/>
              </p:ext>
            </p:extLst>
          </p:nvPr>
        </p:nvGraphicFramePr>
        <p:xfrm>
          <a:off x="467544" y="260648"/>
          <a:ext cx="8229600" cy="37444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192"/>
                <a:gridCol w="2088232"/>
                <a:gridCol w="1368152"/>
                <a:gridCol w="1944216"/>
                <a:gridCol w="1100808"/>
              </a:tblGrid>
              <a:tr h="3984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Variable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conceptual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operacional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Categorías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Escalas de medición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6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Índice simplificado de pobreza familiar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 el nivel económico de las familias que influye poderosamente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sobre diversos elementos vinculados con la salud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-0-3 sin evidencia de pobreza familiar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-4-6 pobreza familiar baja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-7-10 pobreza familiar alta.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-ordinal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Ingreso económico familiar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 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Dinero que perciben los integrantes de la familia-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-&lt;de 1 salario mínimo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-1-2 salarios mínimos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-3-4 salarios mínimos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-5-6 salarios mínimos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-7 o más salarios mínimos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ordinal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Número de hijos dependientes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Número de hijos que son económicamente sostenidos por el  padre o madre o ambos que perciben un ingreso económico.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-3 o más hijos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-2 hijos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-1 hijo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-Ningún hijo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ordinal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Escolaridad materna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Nivel de preparación académica de la madre.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-Sin instrucción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-Primaria incompleta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-Primaria completa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-Post-primaria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ordinal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Hacinamiento (Número de personas por dormitorio)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-Aglomeración en un mismo lugar de un número de personas o animales que se considera excesivo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Respuesta al cuestionario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-3 0 más personas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>
                          <a:effectLst/>
                        </a:rPr>
                        <a:t>-1-2 personas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nominal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6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121430"/>
              </p:ext>
            </p:extLst>
          </p:nvPr>
        </p:nvGraphicFramePr>
        <p:xfrm>
          <a:off x="539552" y="4149080"/>
          <a:ext cx="8229600" cy="1071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/>
                <a:gridCol w="2098496"/>
                <a:gridCol w="1368152"/>
                <a:gridCol w="1944216"/>
                <a:gridCol w="1172816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Variable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conceptual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Definición operacional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Categorías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Escalas de medición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-ciclo familiar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Evolución secuencial de las familias y las crisis transicionales que atraviesan en función del crecimiento y desarrollo de sus miembros. 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Respuesta al cuestionario (ciclo vital según Geyman)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-matrimonio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-expansión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-dispersión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-independencia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-retiro y muerte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800" dirty="0">
                          <a:effectLst/>
                        </a:rPr>
                        <a:t>ordinal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029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1600</Words>
  <Application>Microsoft Office PowerPoint</Application>
  <PresentationFormat>Presentación en pantalla (4:3)</PresentationFormat>
  <Paragraphs>310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CONTROL GLUCÉMICO Y LA RELACIÓN CON SUS REDES DE APOYO SOCIAL EN PACIENTES DIABÉTICOS TIPO 2 ADSCRITOS A LA UMF 66    XALAPA, VERACRUZ  MEDICINA FAMILIAR  RMF MONSERRAT LÓPEZ MARTELL ASESOR: MF ANA LILIA FLORES DIAZ </vt:lpstr>
      <vt:lpstr>ANTECEDENTES</vt:lpstr>
      <vt:lpstr>Presentación de PowerPoint</vt:lpstr>
      <vt:lpstr>JUSTIFICACIÓN</vt:lpstr>
      <vt:lpstr>HIPÓTESIS</vt:lpstr>
      <vt:lpstr>MATERIAL Y MÉTODOS</vt:lpstr>
      <vt:lpstr>VARIABLES</vt:lpstr>
      <vt:lpstr>Presentación de PowerPoint</vt:lpstr>
      <vt:lpstr>Presentación de PowerPoint</vt:lpstr>
      <vt:lpstr>PROGRAMA DE TRABAJO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GLUCÉMICO Y LA RELACIÓN CON SUS REDES DE APOYO SOCIAL EN PACIENTES DIABÉTICOS TIPO 2 ADSCRITOS A LA UMF 66    XALAPA, VERACRUZ  MEDICINA FAMILIAR  RMF MONSERRAT LÓPEZ MARTELL ASESOR: MF ANA LILIA FLORES DIAZ</dc:title>
  <dc:creator>Monserrat</dc:creator>
  <cp:lastModifiedBy>Monserrat</cp:lastModifiedBy>
  <cp:revision>10</cp:revision>
  <dcterms:created xsi:type="dcterms:W3CDTF">2014-01-31T01:29:31Z</dcterms:created>
  <dcterms:modified xsi:type="dcterms:W3CDTF">2014-01-31T05:05:36Z</dcterms:modified>
</cp:coreProperties>
</file>