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0" d="100"/>
          <a:sy n="50" d="100"/>
        </p:scale>
        <p:origin x="-1267"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7A847CFC-816F-41D0-AAC0-9BF4FEBC753E}"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7A847CFC-816F-41D0-AAC0-9BF4FEBC753E}"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7A847CFC-816F-41D0-AAC0-9BF4FEBC753E}" type="datetimeFigureOut">
              <a:rPr lang="es-ES" smtClean="0"/>
              <a:t>31/01/2014</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7A847CFC-816F-41D0-AAC0-9BF4FEBC753E}" type="datetimeFigureOut">
              <a:rPr lang="es-ES" smtClean="0"/>
              <a:t>31/01/2014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7A847CFC-816F-41D0-AAC0-9BF4FEBC753E}" type="datetimeFigureOut">
              <a:rPr lang="es-ES" smtClean="0"/>
              <a:t>31/01/2014</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7A847CFC-816F-41D0-AAC0-9BF4FEBC753E}" type="datetimeFigureOut">
              <a:rPr lang="es-ES" smtClean="0"/>
              <a:t>31/01/2014</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847CFC-816F-41D0-AAC0-9BF4FEBC753E}" type="datetimeFigureOut">
              <a:rPr lang="es-ES" smtClean="0"/>
              <a:t>31/01/2014</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7A847CFC-816F-41D0-AAC0-9BF4FEBC753E}" type="datetimeFigureOut">
              <a:rPr lang="es-ES" smtClean="0"/>
              <a:t>31/01/2014</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132FADFE-3B8F-471C-ABF0-DBC7717ECBBC}" type="slidenum">
              <a:rPr lang="es-ES" smtClean="0"/>
              <a:t>‹Nº›</a:t>
            </a:fld>
            <a:endParaRPr lang="es-ES"/>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7A847CFC-816F-41D0-AAC0-9BF4FEBC753E}" type="datetimeFigureOut">
              <a:rPr lang="es-ES" smtClean="0"/>
              <a:t>31/01/2014</a:t>
            </a:fld>
            <a:endParaRPr lang="es-ES"/>
          </a:p>
        </p:txBody>
      </p:sp>
      <p:sp>
        <p:nvSpPr>
          <p:cNvPr id="9" name="Slide Number Placeholder 8"/>
          <p:cNvSpPr>
            <a:spLocks noGrp="1"/>
          </p:cNvSpPr>
          <p:nvPr>
            <p:ph type="sldNum" sz="quarter" idx="11"/>
          </p:nvPr>
        </p:nvSpPr>
        <p:spPr/>
        <p:txBody>
          <a:bodyPr/>
          <a:lstStyle/>
          <a:p>
            <a:fld id="{132FADFE-3B8F-471C-ABF0-DBC7717ECBBC}" type="slidenum">
              <a:rPr lang="es-ES" smtClean="0"/>
              <a:t>‹Nº›</a:t>
            </a:fld>
            <a:endParaRPr lang="es-ES"/>
          </a:p>
        </p:txBody>
      </p:sp>
      <p:sp>
        <p:nvSpPr>
          <p:cNvPr id="10" name="Footer Placeholder 9"/>
          <p:cNvSpPr>
            <a:spLocks noGrp="1"/>
          </p:cNvSpPr>
          <p:nvPr>
            <p:ph type="ftr" sz="quarter" idx="12"/>
          </p:nvPr>
        </p:nvSpPr>
        <p:spPr/>
        <p:txBody>
          <a:bodyPr/>
          <a:lstStyle/>
          <a:p>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132FADFE-3B8F-471C-ABF0-DBC7717ECBBC}" type="slidenum">
              <a:rPr lang="es-ES" smtClean="0"/>
              <a:t>‹Nº›</a:t>
            </a:fld>
            <a:endParaRPr lang="es-E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E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7A847CFC-816F-41D0-AAC0-9BF4FEBC753E}" type="datetimeFigureOut">
              <a:rPr lang="es-ES" smtClean="0"/>
              <a:t>31/01/2014</a:t>
            </a:fld>
            <a:endParaRPr lang="es-E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1772816"/>
            <a:ext cx="7543800" cy="4898231"/>
          </a:xfrm>
        </p:spPr>
        <p:txBody>
          <a:bodyPr/>
          <a:lstStyle/>
          <a:p>
            <a:pPr algn="ctr"/>
            <a:r>
              <a:rPr lang="es-ES" sz="1800" dirty="0"/>
              <a:t>DIRECCIÓN REGIONAL SUR</a:t>
            </a:r>
            <a:br>
              <a:rPr lang="es-ES" sz="1800" dirty="0"/>
            </a:br>
            <a:r>
              <a:rPr lang="es-ES" sz="1800" dirty="0"/>
              <a:t>DELEGACIÓN VERACRUZ NORTE</a:t>
            </a:r>
            <a:br>
              <a:rPr lang="es-ES" sz="1800" dirty="0"/>
            </a:br>
            <a:r>
              <a:rPr lang="es-ES" sz="1800" dirty="0"/>
              <a:t>UNIDAD DE MEDICINA FAMILIAR No. 61</a:t>
            </a:r>
            <a:br>
              <a:rPr lang="es-ES" sz="1800" dirty="0"/>
            </a:br>
            <a:r>
              <a:rPr lang="es-ES" sz="1800" dirty="0"/>
              <a:t>PROTOCOLO DE INVESTIGACIÒN</a:t>
            </a:r>
            <a:br>
              <a:rPr lang="es-ES" sz="1800" dirty="0"/>
            </a:br>
            <a:r>
              <a:rPr lang="es-ES" sz="1800" dirty="0"/>
              <a:t/>
            </a:r>
            <a:br>
              <a:rPr lang="es-ES" sz="1800" dirty="0"/>
            </a:br>
            <a:r>
              <a:rPr lang="es-ES" sz="1800" dirty="0"/>
              <a:t>“FACTORES QUE FAVORECEN LA REGRESIÓN DE LA DISPLASIA CERVICAL DURANTE  EL EMBARAZO”</a:t>
            </a:r>
            <a:br>
              <a:rPr lang="es-ES" sz="1800" dirty="0"/>
            </a:br>
            <a:r>
              <a:rPr lang="es-ES" sz="1800" dirty="0"/>
              <a:t/>
            </a:r>
            <a:br>
              <a:rPr lang="es-ES" sz="1800" dirty="0"/>
            </a:br>
            <a:r>
              <a:rPr lang="es-ES" sz="1800" dirty="0"/>
              <a:t>AUTOR RESPONSABLE</a:t>
            </a:r>
            <a:br>
              <a:rPr lang="es-ES" sz="1800" dirty="0"/>
            </a:br>
            <a:r>
              <a:rPr lang="es-ES" sz="1800" dirty="0"/>
              <a:t>DRA. GUADALUPE MELO SANTIESTEBAN</a:t>
            </a:r>
            <a:br>
              <a:rPr lang="es-ES" sz="1800" dirty="0"/>
            </a:br>
            <a:r>
              <a:rPr lang="es-ES" sz="1800" dirty="0"/>
              <a:t>Jefatura de Histopatología HGZ no.71 IMSS Delegación Veracruz Norte</a:t>
            </a:r>
            <a:br>
              <a:rPr lang="es-ES" sz="1800" dirty="0"/>
            </a:br>
            <a:r>
              <a:rPr lang="es-ES" sz="1800" dirty="0"/>
              <a:t/>
            </a:r>
            <a:br>
              <a:rPr lang="es-ES" sz="1800" dirty="0"/>
            </a:br>
            <a:r>
              <a:rPr lang="es-ES" sz="1800" dirty="0"/>
              <a:t>AUTOR PRINCIPAL</a:t>
            </a:r>
            <a:br>
              <a:rPr lang="es-ES" sz="1800" dirty="0"/>
            </a:br>
            <a:r>
              <a:rPr lang="es-ES" sz="1800" dirty="0"/>
              <a:t>DRA. ERNESTINA RAMIREZ HERNANDEZ </a:t>
            </a:r>
            <a:br>
              <a:rPr lang="es-ES" sz="1800" dirty="0"/>
            </a:br>
            <a:r>
              <a:rPr lang="es-ES" sz="1800" dirty="0"/>
              <a:t>Residente de Medicina Familiar adscrito a la Unidad de Medicina Familiar No. 61</a:t>
            </a:r>
            <a:br>
              <a:rPr lang="es-ES" sz="1800" dirty="0"/>
            </a:br>
            <a:r>
              <a:rPr lang="es-ES" sz="1800" dirty="0"/>
              <a:t>AUTOR ASOCIADO</a:t>
            </a:r>
            <a:br>
              <a:rPr lang="es-ES" sz="1800" dirty="0"/>
            </a:br>
            <a:r>
              <a:rPr lang="es-ES" sz="1800" dirty="0"/>
              <a:t>DRA. EDITH GUILLEN SALOMON</a:t>
            </a:r>
            <a:br>
              <a:rPr lang="es-ES" sz="1800" dirty="0"/>
            </a:br>
            <a:r>
              <a:rPr lang="es-ES" sz="1800" dirty="0"/>
              <a:t>Jefatura  de Enseñanza Unidad de Medicina Familiar No. 61</a:t>
            </a:r>
            <a:br>
              <a:rPr lang="es-ES" sz="1800" dirty="0"/>
            </a:br>
            <a:r>
              <a:rPr lang="es-ES" sz="1800" dirty="0"/>
              <a:t>ASESOR METODOLÓGICO:</a:t>
            </a:r>
            <a:br>
              <a:rPr lang="es-ES" sz="1800" dirty="0"/>
            </a:br>
            <a:r>
              <a:rPr lang="es-ES" sz="1800" dirty="0"/>
              <a:t>MIC. SONIA IRMA ROJAS CARRERA</a:t>
            </a:r>
            <a:br>
              <a:rPr lang="es-ES" sz="1800" dirty="0"/>
            </a:br>
            <a:r>
              <a:rPr lang="es-ES" sz="1800" dirty="0"/>
              <a:t>Cédula: 6430169</a:t>
            </a:r>
            <a:br>
              <a:rPr lang="es-ES" sz="1800" dirty="0"/>
            </a:br>
            <a:r>
              <a:rPr lang="es-ES" sz="1800" dirty="0"/>
              <a:t>Sede del Estudio: </a:t>
            </a:r>
            <a:br>
              <a:rPr lang="es-ES" sz="1800" dirty="0"/>
            </a:br>
            <a:r>
              <a:rPr lang="es-ES" sz="1800" dirty="0"/>
              <a:t>UNIDAD MEDICA FAMILIAR NO. 61</a:t>
            </a:r>
            <a:br>
              <a:rPr lang="es-ES" sz="1800" dirty="0"/>
            </a:br>
            <a:endParaRPr lang="es-ES" sz="1800" dirty="0"/>
          </a:p>
        </p:txBody>
      </p:sp>
    </p:spTree>
    <p:extLst>
      <p:ext uri="{BB962C8B-B14F-4D97-AF65-F5344CB8AC3E}">
        <p14:creationId xmlns:p14="http://schemas.microsoft.com/office/powerpoint/2010/main" val="3819173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a:t>INTRODUCCION	</a:t>
            </a:r>
            <a:r>
              <a:rPr lang="es-ES" dirty="0"/>
              <a:t/>
            </a:r>
            <a:br>
              <a:rPr lang="es-ES" dirty="0"/>
            </a:br>
            <a:endParaRPr lang="es-ES" dirty="0"/>
          </a:p>
        </p:txBody>
      </p:sp>
      <p:sp>
        <p:nvSpPr>
          <p:cNvPr id="3" name="2 Marcador de contenido"/>
          <p:cNvSpPr>
            <a:spLocks noGrp="1"/>
          </p:cNvSpPr>
          <p:nvPr>
            <p:ph idx="1"/>
          </p:nvPr>
        </p:nvSpPr>
        <p:spPr/>
        <p:txBody>
          <a:bodyPr>
            <a:normAutofit fontScale="92500" lnSpcReduction="20000"/>
          </a:bodyPr>
          <a:lstStyle/>
          <a:p>
            <a:pPr marL="114300" indent="0">
              <a:buNone/>
            </a:pPr>
            <a:r>
              <a:rPr lang="es-ES_tradnl" dirty="0"/>
              <a:t>El cáncer cervicouterino es un problema de salud para todas las mujeres. Su incidencia mundial anual para el año 2008 fue de 530, 232 casos, el índice de mortalidad anual fue de 275, 008 casos. (1)</a:t>
            </a:r>
            <a:endParaRPr lang="es-ES" dirty="0"/>
          </a:p>
          <a:p>
            <a:pPr marL="114300" indent="0">
              <a:buNone/>
            </a:pPr>
            <a:r>
              <a:rPr lang="es-ES_tradnl" dirty="0"/>
              <a:t>Es la causa más común cáncer en mujeres en todo el mundo; el 80% de los casos ocurren en países en desarrollo, en donde  el cáncer cervicouterino es la segunda causa mas frecuente de muerte por cáncer en mujeres.(2)</a:t>
            </a:r>
            <a:endParaRPr lang="es-ES" dirty="0"/>
          </a:p>
          <a:p>
            <a:pPr marL="114300" indent="0">
              <a:buNone/>
            </a:pPr>
            <a:r>
              <a:rPr lang="es-ES_tradnl" dirty="0"/>
              <a:t>En México, en mujeres el 13.9% de las defunciones corresponde a cáncer  cervicouterino y 15% a cáncer de mama. (3)</a:t>
            </a:r>
            <a:endParaRPr lang="es-ES" dirty="0"/>
          </a:p>
          <a:p>
            <a:pPr marL="114300" indent="0">
              <a:buNone/>
            </a:pPr>
            <a:r>
              <a:rPr lang="es-ES_tradnl" dirty="0"/>
              <a:t>El embarazo provee de una oportunidad para la detección de neoplasias y enfermedades  </a:t>
            </a:r>
            <a:r>
              <a:rPr lang="es-ES_tradnl" dirty="0" err="1"/>
              <a:t>premalignas</a:t>
            </a:r>
            <a:r>
              <a:rPr lang="es-ES_tradnl" dirty="0"/>
              <a:t> </a:t>
            </a:r>
            <a:r>
              <a:rPr lang="es-ES_tradnl" dirty="0" err="1"/>
              <a:t>cervicouterinas</a:t>
            </a:r>
            <a:r>
              <a:rPr lang="es-ES_tradnl" dirty="0"/>
              <a:t>, sobre todo en mujeres que  no buscan o no tienen accesos a los servicios de salud. Los datos de incidencia  de la neoplasia  </a:t>
            </a:r>
            <a:r>
              <a:rPr lang="es-ES_tradnl" dirty="0" err="1"/>
              <a:t>cervicouterina</a:t>
            </a:r>
            <a:r>
              <a:rPr lang="es-ES_tradnl" dirty="0"/>
              <a:t>  como complicación  gestacional  varían ampliamente, como era de esperar la displasia del cuello uterino es bastante frecuente; Jolles (1989) cito una incidencia de  26 por 1000 mujeres en edad reproductiva. No se comprenden del todo  los efectos del embarazo  y del parto  sobre las lesiones  </a:t>
            </a:r>
            <a:r>
              <a:rPr lang="es-ES_tradnl" dirty="0" err="1"/>
              <a:t>cervicouterinas</a:t>
            </a:r>
            <a:r>
              <a:rPr lang="es-ES_tradnl" dirty="0"/>
              <a:t>  epiteliales malignas y </a:t>
            </a:r>
            <a:r>
              <a:rPr lang="es-ES_tradnl" dirty="0" err="1"/>
              <a:t>premalignas</a:t>
            </a:r>
            <a:r>
              <a:rPr lang="es-ES_tradnl" dirty="0"/>
              <a:t>. (4).</a:t>
            </a:r>
            <a:endParaRPr lang="es-ES" dirty="0"/>
          </a:p>
          <a:p>
            <a:pPr marL="114300" indent="0">
              <a:buNone/>
            </a:pPr>
            <a:endParaRPr lang="es-ES" dirty="0"/>
          </a:p>
        </p:txBody>
      </p:sp>
    </p:spTree>
    <p:extLst>
      <p:ext uri="{BB962C8B-B14F-4D97-AF65-F5344CB8AC3E}">
        <p14:creationId xmlns:p14="http://schemas.microsoft.com/office/powerpoint/2010/main" val="811880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_tradnl" b="1" dirty="0"/>
              <a:t>PLANTEAMIENTO DEL PROBLEMA</a:t>
            </a:r>
            <a:r>
              <a:rPr lang="es-ES" dirty="0"/>
              <a:t/>
            </a:r>
            <a:br>
              <a:rPr lang="es-ES" dirty="0"/>
            </a:br>
            <a:endParaRPr lang="es-ES" dirty="0"/>
          </a:p>
        </p:txBody>
      </p:sp>
      <p:sp>
        <p:nvSpPr>
          <p:cNvPr id="3" name="2 Marcador de contenido"/>
          <p:cNvSpPr>
            <a:spLocks noGrp="1"/>
          </p:cNvSpPr>
          <p:nvPr>
            <p:ph idx="1"/>
          </p:nvPr>
        </p:nvSpPr>
        <p:spPr/>
        <p:txBody>
          <a:bodyPr>
            <a:normAutofit fontScale="92500"/>
          </a:bodyPr>
          <a:lstStyle/>
          <a:p>
            <a:pPr marL="114300" indent="0">
              <a:buNone/>
            </a:pPr>
            <a:r>
              <a:rPr lang="es-ES" dirty="0"/>
              <a:t>En nuestro país el Cáncer Cervicouterino continua siendo la causa numero uno en mujeres mexicanas siguiéndole el de mama, a pesar de contar con programas establecidos para la detección oportuna de esta patología, se continua con muertes asociadas que pudiesen evitarse siendo detectadas en forma oportuna.</a:t>
            </a:r>
          </a:p>
          <a:p>
            <a:pPr marL="114300" indent="0">
              <a:buNone/>
            </a:pPr>
            <a:r>
              <a:rPr lang="es-ES" dirty="0"/>
              <a:t>Debido a la falta de cultura relacionada con el estado </a:t>
            </a:r>
            <a:r>
              <a:rPr lang="es-ES" dirty="0" err="1"/>
              <a:t>preconcepcional</a:t>
            </a:r>
            <a:r>
              <a:rPr lang="es-ES" dirty="0"/>
              <a:t> y preparación para un embarazo, este periodo de embarazo-puerperio-periodo intergenésico, suele quedar descubierto para la detección oportuna de displasia cervical.</a:t>
            </a:r>
          </a:p>
          <a:p>
            <a:pPr marL="114300" indent="0">
              <a:buNone/>
            </a:pPr>
            <a:r>
              <a:rPr lang="es-ES" dirty="0"/>
              <a:t>El embarazo provee de una oportunidad ara la detección de neoplasias y enfermedades  </a:t>
            </a:r>
            <a:r>
              <a:rPr lang="es-ES" dirty="0" err="1"/>
              <a:t>premalignas</a:t>
            </a:r>
            <a:r>
              <a:rPr lang="es-ES" dirty="0"/>
              <a:t> </a:t>
            </a:r>
            <a:r>
              <a:rPr lang="es-ES" dirty="0" err="1"/>
              <a:t>cervicouterinas</a:t>
            </a:r>
            <a:r>
              <a:rPr lang="es-ES" dirty="0"/>
              <a:t>, se encuentra indicado y de manera institucional se cuenta con todos los recursos necesarios para realizarse específicamente a aquellas mujeres que cursan con embarazos normo evolutivos dentro del primer trimestre de embarazo.</a:t>
            </a:r>
          </a:p>
          <a:p>
            <a:pPr marL="114300" indent="0">
              <a:buNone/>
            </a:pPr>
            <a:endParaRPr lang="es-ES" dirty="0"/>
          </a:p>
        </p:txBody>
      </p:sp>
    </p:spTree>
    <p:extLst>
      <p:ext uri="{BB962C8B-B14F-4D97-AF65-F5344CB8AC3E}">
        <p14:creationId xmlns:p14="http://schemas.microsoft.com/office/powerpoint/2010/main" val="243440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HIPOTESIS DE TRABAJO</a:t>
            </a:r>
            <a:endParaRPr lang="es-ES" dirty="0"/>
          </a:p>
        </p:txBody>
      </p:sp>
      <p:sp>
        <p:nvSpPr>
          <p:cNvPr id="3" name="2 Marcador de contenido"/>
          <p:cNvSpPr>
            <a:spLocks noGrp="1"/>
          </p:cNvSpPr>
          <p:nvPr>
            <p:ph idx="1"/>
          </p:nvPr>
        </p:nvSpPr>
        <p:spPr/>
        <p:txBody>
          <a:bodyPr/>
          <a:lstStyle/>
          <a:p>
            <a:r>
              <a:rPr lang="es-ES_tradnl" b="1" dirty="0"/>
              <a:t>HIPOTESIS NULA</a:t>
            </a:r>
            <a:endParaRPr lang="es-ES" dirty="0"/>
          </a:p>
          <a:p>
            <a:r>
              <a:rPr lang="es-ES_tradnl" dirty="0"/>
              <a:t>No existen  factores  específicos que condicionan  la  regresión de la displasia cervical durante el embarazo.</a:t>
            </a:r>
            <a:endParaRPr lang="es-ES" dirty="0"/>
          </a:p>
          <a:p>
            <a:r>
              <a:rPr lang="es-ES_tradnl" b="1" dirty="0"/>
              <a:t>HIPOTESIS ALTERNA</a:t>
            </a:r>
            <a:endParaRPr lang="es-ES" dirty="0"/>
          </a:p>
          <a:p>
            <a:r>
              <a:rPr lang="es-ES_tradnl" dirty="0"/>
              <a:t>Existen  factores  específicos que condicionan  la  regresión de la displasia cervical durante el embarazo.</a:t>
            </a:r>
            <a:endParaRPr lang="es-ES" dirty="0"/>
          </a:p>
        </p:txBody>
      </p:sp>
    </p:spTree>
    <p:extLst>
      <p:ext uri="{BB962C8B-B14F-4D97-AF65-F5344CB8AC3E}">
        <p14:creationId xmlns:p14="http://schemas.microsoft.com/office/powerpoint/2010/main" val="15156201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METODOLOGIA</a:t>
            </a:r>
            <a:endParaRPr lang="es-ES" dirty="0"/>
          </a:p>
        </p:txBody>
      </p:sp>
      <p:sp>
        <p:nvSpPr>
          <p:cNvPr id="3" name="2 Marcador de contenido"/>
          <p:cNvSpPr>
            <a:spLocks noGrp="1"/>
          </p:cNvSpPr>
          <p:nvPr>
            <p:ph idx="1"/>
          </p:nvPr>
        </p:nvSpPr>
        <p:spPr>
          <a:xfrm>
            <a:off x="467544" y="1268760"/>
            <a:ext cx="7620000" cy="460648"/>
          </a:xfrm>
        </p:spPr>
        <p:txBody>
          <a:bodyPr/>
          <a:lstStyle/>
          <a:p>
            <a:pPr marL="114300" indent="0">
              <a:buNone/>
            </a:pPr>
            <a:r>
              <a:rPr lang="es-ES" dirty="0" smtClean="0"/>
              <a:t>VARIABLES</a:t>
            </a:r>
          </a:p>
          <a:p>
            <a:pPr marL="114300" indent="0">
              <a:buNone/>
            </a:pPr>
            <a:endParaRPr lang="es-ES" dirty="0"/>
          </a:p>
        </p:txBody>
      </p:sp>
      <p:graphicFrame>
        <p:nvGraphicFramePr>
          <p:cNvPr id="4" name="3 Tabla"/>
          <p:cNvGraphicFramePr>
            <a:graphicFrameLocks noGrp="1"/>
          </p:cNvGraphicFramePr>
          <p:nvPr>
            <p:extLst>
              <p:ext uri="{D42A27DB-BD31-4B8C-83A1-F6EECF244321}">
                <p14:modId xmlns:p14="http://schemas.microsoft.com/office/powerpoint/2010/main" val="4165514794"/>
              </p:ext>
            </p:extLst>
          </p:nvPr>
        </p:nvGraphicFramePr>
        <p:xfrm>
          <a:off x="611560" y="1700808"/>
          <a:ext cx="7128791" cy="4909044"/>
        </p:xfrm>
        <a:graphic>
          <a:graphicData uri="http://schemas.openxmlformats.org/drawingml/2006/table">
            <a:tbl>
              <a:tblPr firstRow="1" firstCol="1" bandRow="1">
                <a:tableStyleId>{5C22544A-7EE6-4342-B048-85BDC9FD1C3A}</a:tableStyleId>
              </a:tblPr>
              <a:tblGrid>
                <a:gridCol w="1337473"/>
                <a:gridCol w="2049913"/>
                <a:gridCol w="1780783"/>
                <a:gridCol w="1960622"/>
              </a:tblGrid>
              <a:tr h="233186">
                <a:tc>
                  <a:txBody>
                    <a:bodyPr/>
                    <a:lstStyle/>
                    <a:p>
                      <a:pPr algn="ctr">
                        <a:lnSpc>
                          <a:spcPct val="115000"/>
                        </a:lnSpc>
                        <a:spcAft>
                          <a:spcPts val="750"/>
                        </a:spcAft>
                      </a:pPr>
                      <a:r>
                        <a:rPr lang="es-MX" sz="700" dirty="0">
                          <a:effectLst/>
                        </a:rPr>
                        <a:t>VARIABLE</a:t>
                      </a:r>
                      <a:endParaRPr lang="es-ES" sz="900" dirty="0">
                        <a:solidFill>
                          <a:srgbClr val="000000"/>
                        </a:solidFill>
                        <a:effectLst/>
                        <a:latin typeface="Calibri"/>
                        <a:ea typeface="Calibri"/>
                        <a:cs typeface="Times New Roman"/>
                      </a:endParaRPr>
                    </a:p>
                  </a:txBody>
                  <a:tcPr marL="57029" marR="57029" marT="0" marB="0"/>
                </a:tc>
                <a:tc>
                  <a:txBody>
                    <a:bodyPr/>
                    <a:lstStyle/>
                    <a:p>
                      <a:pPr algn="ctr">
                        <a:lnSpc>
                          <a:spcPct val="115000"/>
                        </a:lnSpc>
                        <a:spcAft>
                          <a:spcPts val="750"/>
                        </a:spcAft>
                      </a:pPr>
                      <a:r>
                        <a:rPr lang="es-MX" sz="700">
                          <a:effectLst/>
                        </a:rPr>
                        <a:t>DEFINICION CONCEPTUAL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DEFINICION OPERACIONAL</a:t>
                      </a:r>
                      <a:endParaRPr lang="es-ES" sz="900">
                        <a:solidFill>
                          <a:srgbClr val="000000"/>
                        </a:solidFill>
                        <a:effectLst/>
                        <a:latin typeface="Calibri"/>
                        <a:ea typeface="Calibri"/>
                        <a:cs typeface="Times New Roman"/>
                      </a:endParaRPr>
                    </a:p>
                  </a:txBody>
                  <a:tcPr marL="57029" marR="57029" marT="0" marB="0"/>
                </a:tc>
                <a:tc>
                  <a:txBody>
                    <a:bodyPr/>
                    <a:lstStyle/>
                    <a:p>
                      <a:pPr algn="ctr">
                        <a:lnSpc>
                          <a:spcPct val="115000"/>
                        </a:lnSpc>
                        <a:spcAft>
                          <a:spcPts val="750"/>
                        </a:spcAft>
                      </a:pPr>
                      <a:r>
                        <a:rPr lang="es-MX" sz="700">
                          <a:effectLst/>
                        </a:rPr>
                        <a:t>ESCALA DE MEDICION E INDICADORES</a:t>
                      </a:r>
                      <a:endParaRPr lang="es-ES" sz="900">
                        <a:solidFill>
                          <a:srgbClr val="000000"/>
                        </a:solidFill>
                        <a:effectLst/>
                        <a:latin typeface="Calibri"/>
                        <a:ea typeface="Calibri"/>
                        <a:cs typeface="Times New Roman"/>
                      </a:endParaRPr>
                    </a:p>
                  </a:txBody>
                  <a:tcPr marL="57029" marR="57029" marT="0" marB="0"/>
                </a:tc>
              </a:tr>
              <a:tr h="317674">
                <a:tc>
                  <a:txBody>
                    <a:bodyPr/>
                    <a:lstStyle/>
                    <a:p>
                      <a:pPr>
                        <a:lnSpc>
                          <a:spcPct val="115000"/>
                        </a:lnSpc>
                        <a:spcAft>
                          <a:spcPts val="750"/>
                        </a:spcAft>
                      </a:pPr>
                      <a:r>
                        <a:rPr lang="es-MX" sz="700">
                          <a:effectLst/>
                        </a:rPr>
                        <a:t>Edad de la madre</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Años cumplidos hasta su próximo cumpleaños.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Años cumplidos al momento del estudio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Cuantitativa Discontinua</a:t>
                      </a:r>
                      <a:endParaRPr lang="es-ES" sz="900">
                        <a:effectLst/>
                      </a:endParaRPr>
                    </a:p>
                    <a:p>
                      <a:pPr>
                        <a:lnSpc>
                          <a:spcPct val="115000"/>
                        </a:lnSpc>
                        <a:spcAft>
                          <a:spcPts val="750"/>
                        </a:spcAft>
                      </a:pPr>
                      <a:r>
                        <a:rPr lang="es-MX" sz="700">
                          <a:effectLst/>
                        </a:rPr>
                        <a:t> Rango de edad 18-35 años </a:t>
                      </a:r>
                      <a:endParaRPr lang="es-ES" sz="900">
                        <a:solidFill>
                          <a:srgbClr val="000000"/>
                        </a:solidFill>
                        <a:effectLst/>
                        <a:latin typeface="Calibri"/>
                        <a:ea typeface="Calibri"/>
                        <a:cs typeface="Times New Roman"/>
                      </a:endParaRPr>
                    </a:p>
                  </a:txBody>
                  <a:tcPr marL="57029" marR="57029" marT="0" marB="0"/>
                </a:tc>
              </a:tr>
              <a:tr h="699559">
                <a:tc>
                  <a:txBody>
                    <a:bodyPr/>
                    <a:lstStyle/>
                    <a:p>
                      <a:pPr>
                        <a:lnSpc>
                          <a:spcPct val="115000"/>
                        </a:lnSpc>
                        <a:spcAft>
                          <a:spcPts val="750"/>
                        </a:spcAft>
                      </a:pPr>
                      <a:r>
                        <a:rPr lang="es-MX" sz="700">
                          <a:effectLst/>
                        </a:rPr>
                        <a:t>Numero de embarazo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Es el número de orden de sucesión del nacimiento vivo que está siendo registrado, en relación con todos los embarazos anteriores de la madre, prescindiendo de si los partos fueron de nacidos vivos o de fetos muertos.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dirty="0">
                          <a:effectLst/>
                        </a:rPr>
                        <a:t>Numero de gesta respecto al embarazo anterior, sin importar la resolución del mismo</a:t>
                      </a:r>
                      <a:endParaRPr lang="es-ES" sz="900" dirty="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Ordinal. Numero consecutivo de gesta.</a:t>
                      </a:r>
                      <a:endParaRPr lang="es-ES" sz="900">
                        <a:solidFill>
                          <a:srgbClr val="000000"/>
                        </a:solidFill>
                        <a:effectLst/>
                        <a:latin typeface="Calibri"/>
                        <a:ea typeface="Calibri"/>
                        <a:cs typeface="Times New Roman"/>
                      </a:endParaRPr>
                    </a:p>
                  </a:txBody>
                  <a:tcPr marL="57029" marR="57029" marT="0" marB="0"/>
                </a:tc>
              </a:tr>
              <a:tr h="466373">
                <a:tc>
                  <a:txBody>
                    <a:bodyPr/>
                    <a:lstStyle/>
                    <a:p>
                      <a:pPr>
                        <a:lnSpc>
                          <a:spcPct val="115000"/>
                        </a:lnSpc>
                        <a:spcAft>
                          <a:spcPts val="750"/>
                        </a:spcAft>
                      </a:pPr>
                      <a:r>
                        <a:rPr lang="es-MX" sz="700">
                          <a:effectLst/>
                        </a:rPr>
                        <a:t>Edad gestacional</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La duración de la gestación se mide a partir del primer día del último período menstrual normal. La edad gestacional se expresa en días o en semanas completas.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Semanas de gestación cumplidas hasta el día de la realización de la citología</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Cuantitativa Discontinua. Semanas cumplidas dentro el 1er. Trimestre del embarazo</a:t>
                      </a:r>
                      <a:endParaRPr lang="es-ES" sz="900">
                        <a:solidFill>
                          <a:srgbClr val="000000"/>
                        </a:solidFill>
                        <a:effectLst/>
                        <a:latin typeface="Calibri"/>
                        <a:ea typeface="Calibri"/>
                        <a:cs typeface="Times New Roman"/>
                      </a:endParaRPr>
                    </a:p>
                  </a:txBody>
                  <a:tcPr marL="57029" marR="57029" marT="0" marB="0"/>
                </a:tc>
              </a:tr>
              <a:tr h="434268">
                <a:tc>
                  <a:txBody>
                    <a:bodyPr/>
                    <a:lstStyle/>
                    <a:p>
                      <a:pPr>
                        <a:lnSpc>
                          <a:spcPct val="115000"/>
                        </a:lnSpc>
                        <a:spcAft>
                          <a:spcPts val="750"/>
                        </a:spcAft>
                      </a:pPr>
                      <a:r>
                        <a:rPr lang="es-MX" sz="700">
                          <a:effectLst/>
                        </a:rPr>
                        <a:t>Factores de riesgo para CaCu</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Condición que presente la paciente que favorece el desarrollo Cáncer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Presencia de condiciones que favorecen la aparición de Cáncer cervicouterino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Nominal. </a:t>
                      </a:r>
                      <a:endParaRPr lang="es-ES" sz="900">
                        <a:effectLst/>
                      </a:endParaRPr>
                    </a:p>
                    <a:p>
                      <a:pPr>
                        <a:lnSpc>
                          <a:spcPct val="115000"/>
                        </a:lnSpc>
                        <a:spcAft>
                          <a:spcPts val="750"/>
                        </a:spcAft>
                      </a:pPr>
                      <a:r>
                        <a:rPr lang="es-MX" sz="700">
                          <a:effectLst/>
                        </a:rPr>
                        <a:t>1.-Presencia 2.-Ausencia del factor de riesgo</a:t>
                      </a:r>
                      <a:endParaRPr lang="es-ES" sz="900">
                        <a:solidFill>
                          <a:srgbClr val="000000"/>
                        </a:solidFill>
                        <a:effectLst/>
                        <a:latin typeface="Calibri"/>
                        <a:ea typeface="Calibri"/>
                        <a:cs typeface="Times New Roman"/>
                      </a:endParaRPr>
                    </a:p>
                  </a:txBody>
                  <a:tcPr marL="57029" marR="57029" marT="0" marB="0"/>
                </a:tc>
              </a:tr>
              <a:tr h="349780">
                <a:tc>
                  <a:txBody>
                    <a:bodyPr/>
                    <a:lstStyle/>
                    <a:p>
                      <a:pPr>
                        <a:lnSpc>
                          <a:spcPct val="115000"/>
                        </a:lnSpc>
                        <a:spcAft>
                          <a:spcPts val="750"/>
                        </a:spcAft>
                      </a:pPr>
                      <a:r>
                        <a:rPr lang="es-MX" sz="700">
                          <a:effectLst/>
                        </a:rPr>
                        <a:t>Embarazo normoevolutivo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Embarazo que cursa  sin enfermedades que ponen en riesgo la vida de la madre o el producto.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Complicaciones propias del 1er. Trimestre del embarazo medicas u obstétricas.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Nominal. Presencia o ausencia de la patología</a:t>
                      </a:r>
                      <a:endParaRPr lang="es-ES" sz="900">
                        <a:solidFill>
                          <a:srgbClr val="000000"/>
                        </a:solidFill>
                        <a:effectLst/>
                        <a:latin typeface="Calibri"/>
                        <a:ea typeface="Calibri"/>
                        <a:cs typeface="Times New Roman"/>
                      </a:endParaRPr>
                    </a:p>
                  </a:txBody>
                  <a:tcPr marL="57029" marR="57029" marT="0" marB="0"/>
                </a:tc>
              </a:tr>
              <a:tr h="233186">
                <a:tc>
                  <a:txBody>
                    <a:bodyPr/>
                    <a:lstStyle/>
                    <a:p>
                      <a:pPr>
                        <a:lnSpc>
                          <a:spcPct val="115000"/>
                        </a:lnSpc>
                        <a:spcAft>
                          <a:spcPts val="750"/>
                        </a:spcAft>
                      </a:pPr>
                      <a:r>
                        <a:rPr lang="es-MX" sz="700">
                          <a:effectLst/>
                        </a:rPr>
                        <a:t>Vía de resolución del embarazo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Vía  de nacimiento del producto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Resolución del embarazo  vía Abdominal o vaginal</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Nominal. Puerperio fisiológico, puerperio quirúrgico.</a:t>
                      </a:r>
                      <a:endParaRPr lang="es-ES" sz="900">
                        <a:solidFill>
                          <a:srgbClr val="000000"/>
                        </a:solidFill>
                        <a:effectLst/>
                        <a:latin typeface="Calibri"/>
                        <a:ea typeface="Calibri"/>
                        <a:cs typeface="Times New Roman"/>
                      </a:endParaRPr>
                    </a:p>
                  </a:txBody>
                  <a:tcPr marL="57029" marR="57029" marT="0" marB="0"/>
                </a:tc>
              </a:tr>
              <a:tr h="349780">
                <a:tc>
                  <a:txBody>
                    <a:bodyPr/>
                    <a:lstStyle/>
                    <a:p>
                      <a:pPr>
                        <a:lnSpc>
                          <a:spcPct val="115000"/>
                        </a:lnSpc>
                        <a:spcAft>
                          <a:spcPts val="750"/>
                        </a:spcAft>
                      </a:pPr>
                      <a:r>
                        <a:rPr lang="es-MX" sz="700">
                          <a:effectLst/>
                        </a:rPr>
                        <a:t>Estatificación de la displasia cervical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Grado de displasia o degeneración celular cervical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Estatificación de la displasia cervical el momento del estudio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Ordinal Neoplasia Intraepitelial Grado NIC 1, NIC 2, NIC 3, o cáncer in situ</a:t>
                      </a:r>
                      <a:endParaRPr lang="es-ES" sz="900">
                        <a:solidFill>
                          <a:srgbClr val="000000"/>
                        </a:solidFill>
                        <a:effectLst/>
                        <a:latin typeface="Calibri"/>
                        <a:ea typeface="Calibri"/>
                        <a:cs typeface="Times New Roman"/>
                      </a:endParaRPr>
                    </a:p>
                  </a:txBody>
                  <a:tcPr marL="57029" marR="57029" marT="0" marB="0"/>
                </a:tc>
              </a:tr>
              <a:tr h="349780">
                <a:tc>
                  <a:txBody>
                    <a:bodyPr/>
                    <a:lstStyle/>
                    <a:p>
                      <a:pPr>
                        <a:lnSpc>
                          <a:spcPct val="115000"/>
                        </a:lnSpc>
                        <a:spcAft>
                          <a:spcPts val="750"/>
                        </a:spcAft>
                      </a:pPr>
                      <a:r>
                        <a:rPr lang="es-MX" sz="700">
                          <a:effectLst/>
                        </a:rPr>
                        <a:t>Medicación durante el embarazo (ac. Fólico)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Medicamentos utilizados durante el embarazo, tiempo y tipo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Tipo de medicamentos, tiempo de uso.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Cuantitativa de Intervalo. Presencia de medicamentos , semanas de uso</a:t>
                      </a:r>
                      <a:endParaRPr lang="es-ES" sz="900">
                        <a:solidFill>
                          <a:srgbClr val="000000"/>
                        </a:solidFill>
                        <a:effectLst/>
                        <a:latin typeface="Calibri"/>
                        <a:ea typeface="Calibri"/>
                        <a:cs typeface="Times New Roman"/>
                      </a:endParaRPr>
                    </a:p>
                  </a:txBody>
                  <a:tcPr marL="57029" marR="57029" marT="0" marB="0"/>
                </a:tc>
              </a:tr>
              <a:tr h="466373">
                <a:tc>
                  <a:txBody>
                    <a:bodyPr/>
                    <a:lstStyle/>
                    <a:p>
                      <a:pPr>
                        <a:lnSpc>
                          <a:spcPct val="115000"/>
                        </a:lnSpc>
                        <a:spcAft>
                          <a:spcPts val="750"/>
                        </a:spcAft>
                      </a:pPr>
                      <a:r>
                        <a:rPr lang="es-MX" sz="700">
                          <a:effectLst/>
                        </a:rPr>
                        <a:t>Actividad Sexual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Patrones de actividad sexual presentados por individuos.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Presencia o ausencia de actividad sexual durante el embarazo, frecuencia, tipo de contacto sexual, uso de mecanismos de barrera.</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Cualitativa Nominal Presente o ausente.</a:t>
                      </a:r>
                      <a:endParaRPr lang="es-ES" sz="900">
                        <a:solidFill>
                          <a:srgbClr val="000000"/>
                        </a:solidFill>
                        <a:effectLst/>
                        <a:latin typeface="Calibri"/>
                        <a:ea typeface="Calibri"/>
                        <a:cs typeface="Times New Roman"/>
                      </a:endParaRPr>
                    </a:p>
                  </a:txBody>
                  <a:tcPr marL="57029" marR="57029" marT="0" marB="0"/>
                </a:tc>
              </a:tr>
              <a:tr h="434268">
                <a:tc>
                  <a:txBody>
                    <a:bodyPr/>
                    <a:lstStyle/>
                    <a:p>
                      <a:pPr>
                        <a:lnSpc>
                          <a:spcPct val="115000"/>
                        </a:lnSpc>
                        <a:spcAft>
                          <a:spcPts val="750"/>
                        </a:spcAft>
                      </a:pPr>
                      <a:r>
                        <a:rPr lang="es-MX" sz="700">
                          <a:effectLst/>
                        </a:rPr>
                        <a:t>Numero de parejas sexuales </a:t>
                      </a:r>
                      <a:endParaRPr lang="es-ES" sz="900">
                        <a:effectLst/>
                      </a:endParaRPr>
                    </a:p>
                    <a:p>
                      <a:pPr>
                        <a:lnSpc>
                          <a:spcPct val="115000"/>
                        </a:lnSpc>
                        <a:spcAft>
                          <a:spcPts val="750"/>
                        </a:spcAft>
                      </a:pPr>
                      <a:r>
                        <a:rPr lang="es-MX" sz="700">
                          <a:effectLst/>
                        </a:rPr>
                        <a:t>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Numero de parejas con quien compartió actividad sexual desde el inicio de la misma</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Número de compañeros sexuales al momento de la toma de la citología y durante el curso del embarazo</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Variable Cuantitativa Discontinua. Número de parejas </a:t>
                      </a:r>
                      <a:endParaRPr lang="es-ES" sz="900">
                        <a:solidFill>
                          <a:srgbClr val="000000"/>
                        </a:solidFill>
                        <a:effectLst/>
                        <a:latin typeface="Calibri"/>
                        <a:ea typeface="Calibri"/>
                        <a:cs typeface="Times New Roman"/>
                      </a:endParaRPr>
                    </a:p>
                  </a:txBody>
                  <a:tcPr marL="57029" marR="57029" marT="0" marB="0"/>
                </a:tc>
              </a:tr>
              <a:tr h="466373">
                <a:tc>
                  <a:txBody>
                    <a:bodyPr/>
                    <a:lstStyle/>
                    <a:p>
                      <a:pPr>
                        <a:lnSpc>
                          <a:spcPct val="115000"/>
                        </a:lnSpc>
                        <a:spcAft>
                          <a:spcPts val="750"/>
                        </a:spcAft>
                      </a:pPr>
                      <a:r>
                        <a:rPr lang="es-MX" sz="700">
                          <a:effectLst/>
                        </a:rPr>
                        <a:t>Actividad Laboral </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Cualquier actividad física o intelectual que recibe algún tipo de respaldo o remuneración en el marco de una actividad.</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a:effectLst/>
                        </a:rPr>
                        <a:t>Si  es madre trabajadora y si se encuentra expuesta a agentes físicos, biológicos, químicos.</a:t>
                      </a:r>
                      <a:endParaRPr lang="es-ES" sz="900">
                        <a:solidFill>
                          <a:srgbClr val="000000"/>
                        </a:solidFill>
                        <a:effectLst/>
                        <a:latin typeface="Calibri"/>
                        <a:ea typeface="Calibri"/>
                        <a:cs typeface="Times New Roman"/>
                      </a:endParaRPr>
                    </a:p>
                  </a:txBody>
                  <a:tcPr marL="57029" marR="57029" marT="0" marB="0"/>
                </a:tc>
                <a:tc>
                  <a:txBody>
                    <a:bodyPr/>
                    <a:lstStyle/>
                    <a:p>
                      <a:pPr>
                        <a:lnSpc>
                          <a:spcPct val="115000"/>
                        </a:lnSpc>
                        <a:spcAft>
                          <a:spcPts val="750"/>
                        </a:spcAft>
                      </a:pPr>
                      <a:r>
                        <a:rPr lang="es-MX" sz="700" dirty="0">
                          <a:effectLst/>
                        </a:rPr>
                        <a:t>Variable Cuantitativa Nominal.</a:t>
                      </a:r>
                      <a:endParaRPr lang="es-ES" sz="900" dirty="0">
                        <a:effectLst/>
                      </a:endParaRPr>
                    </a:p>
                    <a:p>
                      <a:pPr>
                        <a:lnSpc>
                          <a:spcPct val="115000"/>
                        </a:lnSpc>
                        <a:spcAft>
                          <a:spcPts val="750"/>
                        </a:spcAft>
                      </a:pPr>
                      <a:r>
                        <a:rPr lang="es-MX" sz="700" dirty="0">
                          <a:effectLst/>
                        </a:rPr>
                        <a:t>Presente o Ausente.</a:t>
                      </a:r>
                      <a:endParaRPr lang="es-ES" sz="900" dirty="0">
                        <a:solidFill>
                          <a:srgbClr val="000000"/>
                        </a:solidFill>
                        <a:effectLst/>
                        <a:latin typeface="Calibri"/>
                        <a:ea typeface="Calibri"/>
                        <a:cs typeface="Times New Roman"/>
                      </a:endParaRPr>
                    </a:p>
                  </a:txBody>
                  <a:tcPr marL="57029" marR="57029" marT="0" marB="0"/>
                </a:tc>
              </a:tr>
            </a:tbl>
          </a:graphicData>
        </a:graphic>
      </p:graphicFrame>
    </p:spTree>
    <p:extLst>
      <p:ext uri="{BB962C8B-B14F-4D97-AF65-F5344CB8AC3E}">
        <p14:creationId xmlns:p14="http://schemas.microsoft.com/office/powerpoint/2010/main" val="21419947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METODOLOGIA</a:t>
            </a:r>
            <a:endParaRPr lang="es-ES" dirty="0"/>
          </a:p>
        </p:txBody>
      </p:sp>
      <p:sp>
        <p:nvSpPr>
          <p:cNvPr id="3" name="2 Marcador de contenido"/>
          <p:cNvSpPr>
            <a:spLocks noGrp="1"/>
          </p:cNvSpPr>
          <p:nvPr>
            <p:ph idx="1"/>
          </p:nvPr>
        </p:nvSpPr>
        <p:spPr>
          <a:xfrm>
            <a:off x="457200" y="1600200"/>
            <a:ext cx="7620000" cy="4493096"/>
          </a:xfrm>
        </p:spPr>
        <p:txBody>
          <a:bodyPr/>
          <a:lstStyle/>
          <a:p>
            <a:pPr marL="114300" indent="0">
              <a:buNone/>
            </a:pPr>
            <a:r>
              <a:rPr lang="es-ES" dirty="0" smtClean="0"/>
              <a:t>POBLACION DE ESTUDIO</a:t>
            </a:r>
          </a:p>
          <a:p>
            <a:pPr marL="114300" indent="0">
              <a:buNone/>
            </a:pPr>
            <a:r>
              <a:rPr lang="es-ES_tradnl" dirty="0"/>
              <a:t>Embarazadas entre 18 y 35 años que cursen un embarazo </a:t>
            </a:r>
            <a:r>
              <a:rPr lang="es-ES_tradnl" dirty="0" err="1"/>
              <a:t>normoevolutivo</a:t>
            </a:r>
            <a:r>
              <a:rPr lang="es-ES_tradnl" dirty="0"/>
              <a:t> sin complicaciones obstétricas, derechohabientes al Instituto Mexicano del Seguro Social.</a:t>
            </a:r>
            <a:endParaRPr lang="es-ES" dirty="0"/>
          </a:p>
          <a:p>
            <a:pPr marL="114300" indent="0">
              <a:buNone/>
            </a:pPr>
            <a:endParaRPr lang="es-ES" dirty="0" smtClean="0"/>
          </a:p>
          <a:p>
            <a:pPr marL="114300" indent="0">
              <a:buNone/>
            </a:pPr>
            <a:r>
              <a:rPr lang="es-ES" dirty="0" smtClean="0"/>
              <a:t>DISEÑO </a:t>
            </a:r>
            <a:r>
              <a:rPr lang="es-ES" dirty="0"/>
              <a:t>DE </a:t>
            </a:r>
            <a:r>
              <a:rPr lang="es-ES" dirty="0" smtClean="0"/>
              <a:t>ESTUDIO</a:t>
            </a:r>
          </a:p>
          <a:p>
            <a:pPr marL="114300" indent="0">
              <a:buNone/>
            </a:pPr>
            <a:r>
              <a:rPr lang="es-ES_tradnl" dirty="0"/>
              <a:t>Observacional, comparativo,  prospectivo, longitudinal.</a:t>
            </a:r>
            <a:endParaRPr lang="es-ES" dirty="0"/>
          </a:p>
          <a:p>
            <a:pPr marL="114300" indent="0">
              <a:buNone/>
            </a:pPr>
            <a:endParaRPr lang="es-ES" dirty="0"/>
          </a:p>
          <a:p>
            <a:pPr marL="114300" indent="0">
              <a:buNone/>
            </a:pPr>
            <a:endParaRPr lang="es-ES" dirty="0"/>
          </a:p>
        </p:txBody>
      </p:sp>
    </p:spTree>
    <p:extLst>
      <p:ext uri="{BB962C8B-B14F-4D97-AF65-F5344CB8AC3E}">
        <p14:creationId xmlns:p14="http://schemas.microsoft.com/office/powerpoint/2010/main" val="4107777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RESULTADOS</a:t>
            </a:r>
            <a:endParaRPr lang="es-ES" dirty="0"/>
          </a:p>
        </p:txBody>
      </p:sp>
      <p:sp>
        <p:nvSpPr>
          <p:cNvPr id="3" name="2 Marcador de contenido"/>
          <p:cNvSpPr>
            <a:spLocks noGrp="1"/>
          </p:cNvSpPr>
          <p:nvPr>
            <p:ph idx="1"/>
          </p:nvPr>
        </p:nvSpPr>
        <p:spPr/>
        <p:txBody>
          <a:bodyPr/>
          <a:lstStyle/>
          <a:p>
            <a:pPr marL="114300" indent="0">
              <a:buNone/>
            </a:pPr>
            <a:r>
              <a:rPr lang="es-ES" dirty="0" smtClean="0"/>
              <a:t>AUN NO SE HA INICIADO EL ESTUDIO</a:t>
            </a:r>
            <a:endParaRPr lang="es-ES" dirty="0"/>
          </a:p>
        </p:txBody>
      </p:sp>
    </p:spTree>
    <p:extLst>
      <p:ext uri="{BB962C8B-B14F-4D97-AF65-F5344CB8AC3E}">
        <p14:creationId xmlns:p14="http://schemas.microsoft.com/office/powerpoint/2010/main" val="38909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lstStyle/>
          <a:p>
            <a:r>
              <a:rPr lang="es-ES" dirty="0" smtClean="0"/>
              <a:t>AUN NO SE HA INICIADO EL ESTUDIO</a:t>
            </a:r>
            <a:endParaRPr lang="es-ES" dirty="0"/>
          </a:p>
        </p:txBody>
      </p:sp>
    </p:spTree>
    <p:extLst>
      <p:ext uri="{BB962C8B-B14F-4D97-AF65-F5344CB8AC3E}">
        <p14:creationId xmlns:p14="http://schemas.microsoft.com/office/powerpoint/2010/main" val="931664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8</TotalTime>
  <Words>923</Words>
  <Application>Microsoft Office PowerPoint</Application>
  <PresentationFormat>Presentación en pantalla (4:3)</PresentationFormat>
  <Paragraphs>79</Paragraphs>
  <Slides>8</Slides>
  <Notes>0</Notes>
  <HiddenSlides>0</HiddenSlides>
  <MMClips>0</MMClips>
  <ScaleCrop>false</ScaleCrop>
  <HeadingPairs>
    <vt:vector size="4" baseType="variant">
      <vt:variant>
        <vt:lpstr>Tema</vt:lpstr>
      </vt:variant>
      <vt:variant>
        <vt:i4>1</vt:i4>
      </vt:variant>
      <vt:variant>
        <vt:lpstr>Títulos de diapositiva</vt:lpstr>
      </vt:variant>
      <vt:variant>
        <vt:i4>8</vt:i4>
      </vt:variant>
    </vt:vector>
  </HeadingPairs>
  <TitlesOfParts>
    <vt:vector size="9" baseType="lpstr">
      <vt:lpstr>Adyacencia</vt:lpstr>
      <vt:lpstr>DIRECCIÓN REGIONAL SUR DELEGACIÓN VERACRUZ NORTE UNIDAD DE MEDICINA FAMILIAR No. 61 PROTOCOLO DE INVESTIGACIÒN  “FACTORES QUE FAVORECEN LA REGRESIÓN DE LA DISPLASIA CERVICAL DURANTE  EL EMBARAZO”  AUTOR RESPONSABLE DRA. GUADALUPE MELO SANTIESTEBAN Jefatura de Histopatología HGZ no.71 IMSS Delegación Veracruz Norte  AUTOR PRINCIPAL DRA. ERNESTINA RAMIREZ HERNANDEZ  Residente de Medicina Familiar adscrito a la Unidad de Medicina Familiar No. 61 AUTOR ASOCIADO DRA. EDITH GUILLEN SALOMON Jefatura  de Enseñanza Unidad de Medicina Familiar No. 61 ASESOR METODOLÓGICO: MIC. SONIA IRMA ROJAS CARRERA Cédula: 6430169 Sede del Estudio:  UNIDAD MEDICA FAMILIAR NO. 61 </vt:lpstr>
      <vt:lpstr>INTRODUCCION  </vt:lpstr>
      <vt:lpstr>PLANTEAMIENTO DEL PROBLEMA </vt:lpstr>
      <vt:lpstr>HIPOTESIS DE TRABAJO</vt:lpstr>
      <vt:lpstr>METODOLOGIA</vt:lpstr>
      <vt:lpstr>METODOLOGIA</vt:lpstr>
      <vt:lpstr>RESULTADOS</vt:lpstr>
      <vt:lpstr>CONCLUSIONES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REGIONAL SUR DELEGACIÓN VERACRUZ NORTE UNIDAD DE MEDICINA FAMILIAR No. 61 PROTOCOLO DE INVESTIGACIÒN  “FACTORES QUE FAVORECEN LA REGRESIÓN DE LA DISPLASIA CERVICAL DURANTE  EL EMBARAZO”  AUTOR RESPONSABLE DRA. GUADALUPE MELO SANTIESTEBAN Jefatura de Histopatología HGZ no.71 IMSS Delegación Veracruz Norte  AUTOR PRINCIPAL DRA. ERNESTINA RAMIREZ HERNANDEZ  Residente de Medicina Familiar adscrito a la Unidad de Medicina Familiar No. 61 AUTOR ASOCIADO DRA. EDITH GUILLEN SALOMON Jefatura  de Enseñanza Unidad de Medicina Familiar No. 61 ASESOR METODOLÓGICO: MIC. SONIA IRMA ROJAS CARRERA Cédula: 6430169 Sede del Estudio:  UNIDAD MEDICA FAMILIAR NO. 61 </dc:title>
  <dc:creator>Ernestina</dc:creator>
  <cp:lastModifiedBy>Ernestina</cp:lastModifiedBy>
  <cp:revision>2</cp:revision>
  <dcterms:created xsi:type="dcterms:W3CDTF">2014-02-01T00:30:06Z</dcterms:created>
  <dcterms:modified xsi:type="dcterms:W3CDTF">2014-02-01T00:58:09Z</dcterms:modified>
</cp:coreProperties>
</file>