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2" r:id="rId3"/>
    <p:sldId id="257" r:id="rId4"/>
    <p:sldId id="258" r:id="rId5"/>
    <p:sldId id="259" r:id="rId6"/>
    <p:sldId id="260" r:id="rId7"/>
    <p:sldId id="261" r:id="rId8"/>
    <p:sldId id="262" r:id="rId9"/>
    <p:sldId id="263" r:id="rId10"/>
    <p:sldId id="264" r:id="rId11"/>
    <p:sldId id="265" r:id="rId12"/>
    <p:sldId id="266" r:id="rId13"/>
    <p:sldId id="267" r:id="rId14"/>
    <p:sldId id="268" r:id="rId15"/>
    <p:sldId id="281" r:id="rId16"/>
    <p:sldId id="269" r:id="rId17"/>
    <p:sldId id="270" r:id="rId18"/>
    <p:sldId id="271" r:id="rId19"/>
    <p:sldId id="272" r:id="rId20"/>
    <p:sldId id="273" r:id="rId21"/>
    <p:sldId id="274" r:id="rId22"/>
    <p:sldId id="283" r:id="rId23"/>
    <p:sldId id="284" r:id="rId24"/>
    <p:sldId id="285" r:id="rId25"/>
    <p:sldId id="286" r:id="rId26"/>
    <p:sldId id="287" r:id="rId27"/>
    <p:sldId id="288" r:id="rId28"/>
    <p:sldId id="289" r:id="rId29"/>
    <p:sldId id="290" r:id="rId30"/>
    <p:sldId id="275" r:id="rId31"/>
    <p:sldId id="276" r:id="rId32"/>
    <p:sldId id="277" r:id="rId33"/>
    <p:sldId id="278" r:id="rId34"/>
    <p:sldId id="279" r:id="rId35"/>
    <p:sldId id="280" r:id="rId36"/>
    <p:sldId id="297" r:id="rId37"/>
    <p:sldId id="291" r:id="rId38"/>
    <p:sldId id="292" r:id="rId39"/>
    <p:sldId id="293" r:id="rId40"/>
    <p:sldId id="294" r:id="rId41"/>
    <p:sldId id="296" r:id="rId42"/>
    <p:sldId id="299" r:id="rId43"/>
    <p:sldId id="304" r:id="rId44"/>
    <p:sldId id="300" r:id="rId45"/>
    <p:sldId id="301" r:id="rId46"/>
    <p:sldId id="302" r:id="rId47"/>
    <p:sldId id="303" r:id="rId48"/>
    <p:sldId id="305" r:id="rId49"/>
    <p:sldId id="306" r:id="rId50"/>
    <p:sldId id="307" r:id="rId51"/>
    <p:sldId id="308" r:id="rId52"/>
    <p:sldId id="309" r:id="rId5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5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CCE4285F-45E5-4D17-B289-E0A5295E1AE5}" type="datetimeFigureOut">
              <a:rPr lang="es-MX" smtClean="0"/>
              <a:t>30/01/2014</a:t>
            </a:fld>
            <a:endParaRPr lang="es-MX"/>
          </a:p>
        </p:txBody>
      </p:sp>
      <p:sp>
        <p:nvSpPr>
          <p:cNvPr id="2" name="1 Marcador de pie de página"/>
          <p:cNvSpPr>
            <a:spLocks noGrp="1"/>
          </p:cNvSpPr>
          <p:nvPr>
            <p:ph type="ftr" sz="quarter" idx="11"/>
          </p:nvPr>
        </p:nvSpPr>
        <p:spPr/>
        <p:txBody>
          <a:bodyPr/>
          <a:lstStyle/>
          <a:p>
            <a:endParaRPr lang="es-MX"/>
          </a:p>
        </p:txBody>
      </p:sp>
      <p:sp>
        <p:nvSpPr>
          <p:cNvPr id="15" name="14 Marcador de número de diapositiva"/>
          <p:cNvSpPr>
            <a:spLocks noGrp="1"/>
          </p:cNvSpPr>
          <p:nvPr>
            <p:ph type="sldNum" sz="quarter" idx="12"/>
          </p:nvPr>
        </p:nvSpPr>
        <p:spPr>
          <a:xfrm>
            <a:off x="8229600" y="6473952"/>
            <a:ext cx="758952" cy="246888"/>
          </a:xfrm>
        </p:spPr>
        <p:txBody>
          <a:bodyPr/>
          <a:lstStyle/>
          <a:p>
            <a:fld id="{D421647F-41EB-4C34-B477-000B4CAC371D}"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CE4285F-45E5-4D17-B289-E0A5295E1AE5}" type="datetimeFigureOut">
              <a:rPr lang="es-MX" smtClean="0"/>
              <a:t>30/01/2014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421647F-41EB-4C34-B477-000B4CAC371D}"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CE4285F-45E5-4D17-B289-E0A5295E1AE5}" type="datetimeFigureOut">
              <a:rPr lang="es-MX" smtClean="0"/>
              <a:t>30/01/2014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421647F-41EB-4C34-B477-000B4CAC371D}"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CCE4285F-45E5-4D17-B289-E0A5295E1AE5}" type="datetimeFigureOut">
              <a:rPr lang="es-MX" smtClean="0"/>
              <a:t>30/01/2014</a:t>
            </a:fld>
            <a:endParaRPr lang="es-MX"/>
          </a:p>
        </p:txBody>
      </p:sp>
      <p:sp>
        <p:nvSpPr>
          <p:cNvPr id="19" name="18 Marcador de pie de página"/>
          <p:cNvSpPr>
            <a:spLocks noGrp="1"/>
          </p:cNvSpPr>
          <p:nvPr>
            <p:ph type="ftr" sz="quarter" idx="11"/>
          </p:nvPr>
        </p:nvSpPr>
        <p:spPr>
          <a:xfrm>
            <a:off x="3581400" y="76200"/>
            <a:ext cx="2895600" cy="288925"/>
          </a:xfrm>
        </p:spPr>
        <p:txBody>
          <a:bodyPr/>
          <a:lstStyle/>
          <a:p>
            <a:endParaRPr lang="es-MX"/>
          </a:p>
        </p:txBody>
      </p:sp>
      <p:sp>
        <p:nvSpPr>
          <p:cNvPr id="16" name="15 Marcador de número de diapositiva"/>
          <p:cNvSpPr>
            <a:spLocks noGrp="1"/>
          </p:cNvSpPr>
          <p:nvPr>
            <p:ph type="sldNum" sz="quarter" idx="12"/>
          </p:nvPr>
        </p:nvSpPr>
        <p:spPr>
          <a:xfrm>
            <a:off x="8229600" y="6473952"/>
            <a:ext cx="758952" cy="246888"/>
          </a:xfrm>
        </p:spPr>
        <p:txBody>
          <a:bodyPr/>
          <a:lstStyle/>
          <a:p>
            <a:fld id="{D421647F-41EB-4C34-B477-000B4CAC371D}"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CCE4285F-45E5-4D17-B289-E0A5295E1AE5}" type="datetimeFigureOut">
              <a:rPr lang="es-MX" smtClean="0"/>
              <a:t>30/01/2014</a:t>
            </a:fld>
            <a:endParaRPr lang="es-MX"/>
          </a:p>
        </p:txBody>
      </p:sp>
      <p:sp>
        <p:nvSpPr>
          <p:cNvPr id="11" name="10 Marcador de pie de página"/>
          <p:cNvSpPr>
            <a:spLocks noGrp="1"/>
          </p:cNvSpPr>
          <p:nvPr>
            <p:ph type="ftr" sz="quarter" idx="11"/>
          </p:nvPr>
        </p:nvSpPr>
        <p:spPr/>
        <p:txBody>
          <a:bodyPr/>
          <a:lstStyle/>
          <a:p>
            <a:endParaRPr lang="es-MX"/>
          </a:p>
        </p:txBody>
      </p:sp>
      <p:sp>
        <p:nvSpPr>
          <p:cNvPr id="16" name="15 Marcador de número de diapositiva"/>
          <p:cNvSpPr>
            <a:spLocks noGrp="1"/>
          </p:cNvSpPr>
          <p:nvPr>
            <p:ph type="sldNum" sz="quarter" idx="12"/>
          </p:nvPr>
        </p:nvSpPr>
        <p:spPr/>
        <p:txBody>
          <a:bodyPr/>
          <a:lstStyle/>
          <a:p>
            <a:fld id="{D421647F-41EB-4C34-B477-000B4CAC371D}" type="slidenum">
              <a:rPr lang="es-MX" smtClean="0"/>
              <a:t>‹Nº›</a:t>
            </a:fld>
            <a:endParaRPr lang="es-MX"/>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CCE4285F-45E5-4D17-B289-E0A5295E1AE5}" type="datetimeFigureOut">
              <a:rPr lang="es-MX" smtClean="0"/>
              <a:t>30/01/2014</a:t>
            </a:fld>
            <a:endParaRPr lang="es-MX"/>
          </a:p>
        </p:txBody>
      </p:sp>
      <p:sp>
        <p:nvSpPr>
          <p:cNvPr id="10" name="9 Marcador de pie de página"/>
          <p:cNvSpPr>
            <a:spLocks noGrp="1"/>
          </p:cNvSpPr>
          <p:nvPr>
            <p:ph type="ftr" sz="quarter" idx="11"/>
          </p:nvPr>
        </p:nvSpPr>
        <p:spPr/>
        <p:txBody>
          <a:bodyPr/>
          <a:lstStyle/>
          <a:p>
            <a:endParaRPr lang="es-MX"/>
          </a:p>
        </p:txBody>
      </p:sp>
      <p:sp>
        <p:nvSpPr>
          <p:cNvPr id="31" name="30 Marcador de número de diapositiva"/>
          <p:cNvSpPr>
            <a:spLocks noGrp="1"/>
          </p:cNvSpPr>
          <p:nvPr>
            <p:ph type="sldNum" sz="quarter" idx="12"/>
          </p:nvPr>
        </p:nvSpPr>
        <p:spPr/>
        <p:txBody>
          <a:bodyPr/>
          <a:lstStyle/>
          <a:p>
            <a:fld id="{D421647F-41EB-4C34-B477-000B4CAC371D}"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CCE4285F-45E5-4D17-B289-E0A5295E1AE5}" type="datetimeFigureOut">
              <a:rPr lang="es-MX" smtClean="0"/>
              <a:t>30/01/2014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a:xfrm>
            <a:off x="8229600" y="6477000"/>
            <a:ext cx="762000" cy="246888"/>
          </a:xfrm>
        </p:spPr>
        <p:txBody>
          <a:bodyPr/>
          <a:lstStyle/>
          <a:p>
            <a:fld id="{D421647F-41EB-4C34-B477-000B4CAC371D}" type="slidenum">
              <a:rPr lang="es-MX" smtClean="0"/>
              <a:t>‹Nº›</a:t>
            </a:fld>
            <a:endParaRPr lang="es-MX"/>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CCE4285F-45E5-4D17-B289-E0A5295E1AE5}" type="datetimeFigureOut">
              <a:rPr lang="es-MX" smtClean="0"/>
              <a:t>30/01/2014</a:t>
            </a:fld>
            <a:endParaRPr lang="es-MX"/>
          </a:p>
        </p:txBody>
      </p:sp>
      <p:sp>
        <p:nvSpPr>
          <p:cNvPr id="21" name="20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421647F-41EB-4C34-B477-000B4CAC371D}"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CCE4285F-45E5-4D17-B289-E0A5295E1AE5}" type="datetimeFigureOut">
              <a:rPr lang="es-MX" smtClean="0"/>
              <a:t>30/01/2014</a:t>
            </a:fld>
            <a:endParaRPr lang="es-MX"/>
          </a:p>
        </p:txBody>
      </p:sp>
      <p:sp>
        <p:nvSpPr>
          <p:cNvPr id="24" name="23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421647F-41EB-4C34-B477-000B4CAC371D}"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CCE4285F-45E5-4D17-B289-E0A5295E1AE5}" type="datetimeFigureOut">
              <a:rPr lang="es-MX" smtClean="0"/>
              <a:t>30/01/2014</a:t>
            </a:fld>
            <a:endParaRPr lang="es-MX"/>
          </a:p>
        </p:txBody>
      </p:sp>
      <p:sp>
        <p:nvSpPr>
          <p:cNvPr id="29" name="28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421647F-41EB-4C34-B477-000B4CAC371D}"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CCE4285F-45E5-4D17-B289-E0A5295E1AE5}" type="datetimeFigureOut">
              <a:rPr lang="es-MX" smtClean="0"/>
              <a:t>30/01/2014</a:t>
            </a:fld>
            <a:endParaRPr lang="es-MX"/>
          </a:p>
        </p:txBody>
      </p:sp>
      <p:sp>
        <p:nvSpPr>
          <p:cNvPr id="5" name="4 Marcador de pie de página"/>
          <p:cNvSpPr>
            <a:spLocks noGrp="1"/>
          </p:cNvSpPr>
          <p:nvPr>
            <p:ph type="ftr" sz="quarter" idx="11"/>
          </p:nvPr>
        </p:nvSpPr>
        <p:spPr/>
        <p:txBody>
          <a:bodyPr/>
          <a:lstStyle/>
          <a:p>
            <a:endParaRPr lang="es-MX"/>
          </a:p>
        </p:txBody>
      </p:sp>
      <p:sp>
        <p:nvSpPr>
          <p:cNvPr id="31" name="30 Marcador de número de diapositiva"/>
          <p:cNvSpPr>
            <a:spLocks noGrp="1"/>
          </p:cNvSpPr>
          <p:nvPr>
            <p:ph type="sldNum" sz="quarter" idx="12"/>
          </p:nvPr>
        </p:nvSpPr>
        <p:spPr/>
        <p:txBody>
          <a:bodyPr/>
          <a:lstStyle/>
          <a:p>
            <a:fld id="{D421647F-41EB-4C34-B477-000B4CAC371D}" type="slidenum">
              <a:rPr lang="es-MX" smtClean="0"/>
              <a:t>‹Nº›</a:t>
            </a:fld>
            <a:endParaRPr lang="es-MX"/>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CE4285F-45E5-4D17-B289-E0A5295E1AE5}" type="datetimeFigureOut">
              <a:rPr lang="es-MX" smtClean="0"/>
              <a:t>30/01/2014</a:t>
            </a:fld>
            <a:endParaRPr lang="es-MX"/>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MX"/>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421647F-41EB-4C34-B477-000B4CAC371D}" type="slidenum">
              <a:rPr lang="es-MX" smtClean="0"/>
              <a:t>‹Nº›</a:t>
            </a:fld>
            <a:endParaRPr lang="es-MX"/>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pPr algn="ctr"/>
            <a:r>
              <a:rPr lang="es-MX" b="1" dirty="0">
                <a:effectLst/>
              </a:rPr>
              <a:t>SATISFACCIÓN DE LOS PACIENTES DIABÉTICOS DE SU TRATAMIENTO CON HIPOGLUCEMIANTES ORALES</a:t>
            </a:r>
            <a:r>
              <a:rPr lang="es-MX" dirty="0">
                <a:effectLst/>
              </a:rPr>
              <a:t/>
            </a:r>
            <a:br>
              <a:rPr lang="es-MX" dirty="0">
                <a:effectLst/>
              </a:rPr>
            </a:br>
            <a:r>
              <a:rPr lang="es-MX" b="1" dirty="0">
                <a:effectLst/>
              </a:rPr>
              <a:t> </a:t>
            </a:r>
            <a:r>
              <a:rPr lang="es-MX" dirty="0">
                <a:effectLst/>
              </a:rPr>
              <a:t/>
            </a:r>
            <a:br>
              <a:rPr lang="es-MX" dirty="0">
                <a:effectLst/>
              </a:rPr>
            </a:br>
            <a:endParaRPr lang="es-MX" dirty="0"/>
          </a:p>
        </p:txBody>
      </p:sp>
      <p:sp>
        <p:nvSpPr>
          <p:cNvPr id="5" name="2 Marcador de contenido"/>
          <p:cNvSpPr txBox="1">
            <a:spLocks/>
          </p:cNvSpPr>
          <p:nvPr/>
        </p:nvSpPr>
        <p:spPr>
          <a:xfrm>
            <a:off x="304800" y="1554162"/>
            <a:ext cx="8686800" cy="4525963"/>
          </a:xfrm>
          <a:prstGeom prst="rect">
            <a:avLst/>
          </a:prstGeom>
        </p:spPr>
        <p:txBody>
          <a:bodyPr vert="horz" anchor="b">
            <a:normAutofit/>
          </a:bodyPr>
          <a:lstStyle>
            <a:lvl1pPr marL="0" indent="0" algn="l" rtl="0" eaLnBrk="1" latinLnBrk="0" hangingPunct="1">
              <a:spcBef>
                <a:spcPct val="20000"/>
              </a:spcBef>
              <a:buClr>
                <a:schemeClr val="accent1"/>
              </a:buClr>
              <a:buSzPct val="70000"/>
              <a:buFont typeface="Wingdings 2"/>
              <a:buNone/>
              <a:defRPr kumimoji="0" sz="2400" kern="1200">
                <a:solidFill>
                  <a:schemeClr val="tx2">
                    <a:shade val="75000"/>
                  </a:schemeClr>
                </a:solidFill>
                <a:latin typeface="+mn-lt"/>
                <a:ea typeface="+mn-ea"/>
                <a:cs typeface="+mn-cs"/>
              </a:defRPr>
            </a:lvl1pPr>
            <a:lvl2pPr marL="457200" indent="0" algn="ctr" rtl="0" eaLnBrk="1" latinLnBrk="0" hangingPunct="1">
              <a:spcBef>
                <a:spcPct val="20000"/>
              </a:spcBef>
              <a:buClr>
                <a:schemeClr val="accent1"/>
              </a:buClr>
              <a:buSzPct val="70000"/>
              <a:buFont typeface="Wingdings 2"/>
              <a:buNone/>
              <a:defRPr kumimoji="0" sz="2800" kern="1200">
                <a:solidFill>
                  <a:schemeClr val="tx2"/>
                </a:solidFill>
                <a:latin typeface="+mn-lt"/>
                <a:ea typeface="+mn-ea"/>
                <a:cs typeface="+mn-cs"/>
              </a:defRPr>
            </a:lvl2pPr>
            <a:lvl3pPr marL="914400" indent="0" algn="ctr" rtl="0" eaLnBrk="1" latinLnBrk="0" hangingPunct="1">
              <a:spcBef>
                <a:spcPct val="20000"/>
              </a:spcBef>
              <a:buClr>
                <a:schemeClr val="accent1"/>
              </a:buClr>
              <a:buSzPct val="70000"/>
              <a:buFont typeface="Wingdings 2"/>
              <a:buNone/>
              <a:defRPr kumimoji="0" sz="2400" kern="1200">
                <a:solidFill>
                  <a:schemeClr val="tx2"/>
                </a:solidFill>
                <a:latin typeface="+mn-lt"/>
                <a:ea typeface="+mn-ea"/>
                <a:cs typeface="+mn-cs"/>
              </a:defRPr>
            </a:lvl3pPr>
            <a:lvl4pPr marL="1371600" indent="0" algn="ctr" rtl="0" eaLnBrk="1" latinLnBrk="0" hangingPunct="1">
              <a:spcBef>
                <a:spcPct val="20000"/>
              </a:spcBef>
              <a:buClr>
                <a:schemeClr val="accent1"/>
              </a:buClr>
              <a:buSzPct val="70000"/>
              <a:buFont typeface="Wingdings 2"/>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5pPr>
            <a:lvl6pPr marL="22860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6pPr>
            <a:lvl7pPr marL="2743200" indent="0" algn="ctr" rtl="0" eaLnBrk="1" latinLnBrk="0" hangingPunct="1">
              <a:spcBef>
                <a:spcPct val="20000"/>
              </a:spcBef>
              <a:buClr>
                <a:schemeClr val="accent1"/>
              </a:buClr>
              <a:buSzPct val="60000"/>
              <a:buFont typeface="Wingdings 2"/>
              <a:buNone/>
              <a:defRPr kumimoji="0" sz="1600" kern="1200">
                <a:solidFill>
                  <a:schemeClr val="tx2"/>
                </a:solidFill>
                <a:latin typeface="+mn-lt"/>
                <a:ea typeface="+mn-ea"/>
                <a:cs typeface="+mn-cs"/>
              </a:defRPr>
            </a:lvl7pPr>
            <a:lvl8pPr marL="3200400" indent="0" algn="ctr" rtl="0" eaLnBrk="1" latinLnBrk="0" hangingPunct="1">
              <a:spcBef>
                <a:spcPct val="20000"/>
              </a:spcBef>
              <a:buClr>
                <a:schemeClr val="accent1"/>
              </a:buClr>
              <a:buSzPct val="60000"/>
              <a:buFont typeface="Wingdings 2"/>
              <a:buNone/>
              <a:defRPr kumimoji="0" sz="1600" kern="1200" baseline="0">
                <a:solidFill>
                  <a:schemeClr val="tx2"/>
                </a:solidFill>
                <a:latin typeface="+mn-lt"/>
                <a:ea typeface="+mn-ea"/>
                <a:cs typeface="+mn-cs"/>
              </a:defRPr>
            </a:lvl8pPr>
            <a:lvl9pPr marL="3657600" indent="0" algn="ctr" rtl="0" eaLnBrk="1" latinLnBrk="0" hangingPunct="1">
              <a:spcBef>
                <a:spcPct val="20000"/>
              </a:spcBef>
              <a:buClr>
                <a:schemeClr val="accent1"/>
              </a:buClr>
              <a:buSzPct val="60000"/>
              <a:buFont typeface="Wingdings 2"/>
              <a:buNone/>
              <a:defRPr kumimoji="0" sz="1400" kern="1200" baseline="0">
                <a:solidFill>
                  <a:schemeClr val="tx2"/>
                </a:solidFill>
                <a:latin typeface="+mn-lt"/>
                <a:ea typeface="+mn-ea"/>
                <a:cs typeface="+mn-cs"/>
              </a:defRPr>
            </a:lvl9pPr>
          </a:lstStyle>
          <a:p>
            <a:endParaRPr lang="es-MX" smtClean="0"/>
          </a:p>
          <a:p>
            <a:endParaRPr lang="es-MX" smtClean="0"/>
          </a:p>
          <a:p>
            <a:endParaRPr lang="es-MX" smtClean="0"/>
          </a:p>
          <a:p>
            <a:endParaRPr lang="es-MX" smtClean="0"/>
          </a:p>
          <a:p>
            <a:endParaRPr lang="es-MX" smtClean="0"/>
          </a:p>
          <a:p>
            <a:pPr algn="r"/>
            <a:r>
              <a:rPr lang="es-MX" smtClean="0"/>
              <a:t>R1MF EDGAR ISAÍAS RIVERA RUÍZ</a:t>
            </a:r>
          </a:p>
          <a:p>
            <a:pPr algn="r"/>
            <a:r>
              <a:rPr lang="es-MX" smtClean="0"/>
              <a:t>IMSS HGZ 11 UMF 66</a:t>
            </a:r>
          </a:p>
          <a:p>
            <a:pPr algn="r"/>
            <a:r>
              <a:rPr lang="es-MX" smtClean="0"/>
              <a:t>XALAPA VERACRUZ</a:t>
            </a:r>
          </a:p>
          <a:p>
            <a:endParaRPr lang="es-MX" smtClean="0"/>
          </a:p>
          <a:p>
            <a:endParaRPr lang="es-MX" smtClean="0"/>
          </a:p>
          <a:p>
            <a:endParaRPr lang="es-MX" dirty="0"/>
          </a:p>
        </p:txBody>
      </p:sp>
    </p:spTree>
    <p:extLst>
      <p:ext uri="{BB962C8B-B14F-4D97-AF65-F5344CB8AC3E}">
        <p14:creationId xmlns:p14="http://schemas.microsoft.com/office/powerpoint/2010/main" val="890828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err="1" smtClean="0">
                <a:effectLst/>
              </a:rPr>
              <a:t>PrevencióN</a:t>
            </a:r>
            <a:endParaRPr lang="es-MX" dirty="0"/>
          </a:p>
        </p:txBody>
      </p:sp>
      <p:sp>
        <p:nvSpPr>
          <p:cNvPr id="3" name="2 Marcador de contenido"/>
          <p:cNvSpPr>
            <a:spLocks noGrp="1"/>
          </p:cNvSpPr>
          <p:nvPr>
            <p:ph idx="1"/>
          </p:nvPr>
        </p:nvSpPr>
        <p:spPr/>
        <p:txBody>
          <a:bodyPr>
            <a:normAutofit fontScale="70000" lnSpcReduction="20000"/>
          </a:bodyPr>
          <a:lstStyle/>
          <a:p>
            <a:pPr algn="just"/>
            <a:r>
              <a:rPr lang="es-MX" dirty="0"/>
              <a:t>Existen tres niveles de prevención, la prevención secundaria, la que compete, estará encaminada a pacientes ya confirmados con diabetes mellitus y cuyos objetivos son evitar la aparición de complicaciones agudas, y evitar o retrasar las complicaciones crónicas.</a:t>
            </a:r>
          </a:p>
          <a:p>
            <a:pPr marL="0" indent="0" algn="just">
              <a:buNone/>
            </a:pPr>
            <a:r>
              <a:rPr lang="es-MX" dirty="0"/>
              <a:t> </a:t>
            </a:r>
          </a:p>
          <a:p>
            <a:pPr algn="just"/>
            <a:r>
              <a:rPr lang="es-MX" dirty="0"/>
              <a:t>Las acciones para cumplir los objetivos propuestos se fundamentan en el control metabólico óptimo y permanente de la enfermedad.</a:t>
            </a:r>
          </a:p>
          <a:p>
            <a:pPr algn="just"/>
            <a:endParaRPr lang="es-MX" dirty="0" smtClean="0"/>
          </a:p>
          <a:p>
            <a:pPr algn="just"/>
            <a:r>
              <a:rPr lang="es-MX" dirty="0" smtClean="0"/>
              <a:t>La </a:t>
            </a:r>
            <a:r>
              <a:rPr lang="es-MX" dirty="0"/>
              <a:t>prevención terciaria también relacionada con la investigación, estará dirigida a pacientes que presentan complicaciones crónicas y tiene como objetivo evitar la discapacidad por insuficiencia renal, ceguera, pie diabético y evitar la mortalidad temprana por enfermedad cardiovascular.</a:t>
            </a:r>
          </a:p>
          <a:p>
            <a:pPr algn="just"/>
            <a:endParaRPr lang="es-MX" dirty="0"/>
          </a:p>
        </p:txBody>
      </p:sp>
    </p:spTree>
    <p:extLst>
      <p:ext uri="{BB962C8B-B14F-4D97-AF65-F5344CB8AC3E}">
        <p14:creationId xmlns:p14="http://schemas.microsoft.com/office/powerpoint/2010/main" val="673201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a:effectLst/>
              </a:rPr>
              <a:t>Detección</a:t>
            </a:r>
            <a:r>
              <a:rPr lang="es-MX" dirty="0">
                <a:effectLst/>
              </a:rPr>
              <a:t/>
            </a:r>
            <a:br>
              <a:rPr lang="es-MX" dirty="0">
                <a:effectLst/>
              </a:rPr>
            </a:br>
            <a:endParaRPr lang="es-MX" dirty="0"/>
          </a:p>
        </p:txBody>
      </p:sp>
      <p:sp>
        <p:nvSpPr>
          <p:cNvPr id="3" name="2 Marcador de contenido"/>
          <p:cNvSpPr>
            <a:spLocks noGrp="1"/>
          </p:cNvSpPr>
          <p:nvPr>
            <p:ph idx="1"/>
          </p:nvPr>
        </p:nvSpPr>
        <p:spPr/>
        <p:txBody>
          <a:bodyPr>
            <a:normAutofit fontScale="77500" lnSpcReduction="20000"/>
          </a:bodyPr>
          <a:lstStyle/>
          <a:p>
            <a:pPr algn="just"/>
            <a:r>
              <a:rPr lang="es-MX" dirty="0"/>
              <a:t>La detección de la prediabetes y de la diabetes mellitus tipo 2 se debe realizar en la población general a partir de los 20 años de edad o al inicio de la pubertad si presenta obesidad y factores de riesgo con periodicidad de cada 3 años.</a:t>
            </a:r>
          </a:p>
          <a:p>
            <a:pPr algn="just"/>
            <a:endParaRPr lang="es-MX" dirty="0"/>
          </a:p>
          <a:p>
            <a:pPr algn="just"/>
            <a:r>
              <a:rPr lang="es-MX" dirty="0"/>
              <a:t>Si la glucemia capilar es &lt;100 mg/dl y no hay factores de riesgo se realizará esta misma prueba en 3 años. Si en la detección la glucemia capilar es &lt;100 mg/dl y el paciente presenta obesidad, sedentarismo, tabaquismo debe ser capacitado para tener alimentación correcta, realizar su plan de actividad física y suspender el tabaquismo y repetir la detección en un año. Si la glucemia es &gt;100 mg/dl en ayuno o casual &gt;140 mg/dl se procederá a la confirmación diagnóstica con medición de glucemia plasmática de ayuno.</a:t>
            </a:r>
          </a:p>
          <a:p>
            <a:pPr algn="just"/>
            <a:endParaRPr lang="es-MX" dirty="0"/>
          </a:p>
        </p:txBody>
      </p:sp>
    </p:spTree>
    <p:extLst>
      <p:ext uri="{BB962C8B-B14F-4D97-AF65-F5344CB8AC3E}">
        <p14:creationId xmlns:p14="http://schemas.microsoft.com/office/powerpoint/2010/main" val="3796111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a:effectLst/>
              </a:rPr>
              <a:t>Diagnóstico</a:t>
            </a:r>
            <a:r>
              <a:rPr lang="es-MX" dirty="0">
                <a:effectLst/>
              </a:rPr>
              <a:t/>
            </a:r>
            <a:br>
              <a:rPr lang="es-MX" dirty="0">
                <a:effectLst/>
              </a:rPr>
            </a:br>
            <a:endParaRPr lang="es-MX" dirty="0"/>
          </a:p>
        </p:txBody>
      </p:sp>
      <p:sp>
        <p:nvSpPr>
          <p:cNvPr id="3" name="2 Marcador de contenido"/>
          <p:cNvSpPr>
            <a:spLocks noGrp="1"/>
          </p:cNvSpPr>
          <p:nvPr>
            <p:ph idx="1"/>
          </p:nvPr>
        </p:nvSpPr>
        <p:spPr/>
        <p:txBody>
          <a:bodyPr>
            <a:noAutofit/>
          </a:bodyPr>
          <a:lstStyle/>
          <a:p>
            <a:pPr algn="just"/>
            <a:r>
              <a:rPr lang="es-MX" sz="2200" dirty="0"/>
              <a:t>Se establece el diagnóstico de prediabetes cuando la glucosa de ayuno es igual o mayor a 100 mg/dl y menor o igual de 125 mg/dl (GAA) y/o cuando la glucosa dos </a:t>
            </a:r>
            <a:r>
              <a:rPr lang="es-MX" sz="2200" dirty="0" err="1"/>
              <a:t>hrs</a:t>
            </a:r>
            <a:r>
              <a:rPr lang="es-MX" sz="2200" dirty="0"/>
              <a:t>. post-carga oral de 75 g de glucosa anhidra es igual o mayor a 140 mg/dl y menor o igual de 199 mg/dl (ITG).</a:t>
            </a:r>
          </a:p>
          <a:p>
            <a:pPr algn="just"/>
            <a:endParaRPr lang="es-MX" sz="2200" dirty="0"/>
          </a:p>
          <a:p>
            <a:pPr algn="just"/>
            <a:r>
              <a:rPr lang="es-MX" sz="2200" dirty="0"/>
              <a:t>Se establece el diagnóstico de diabetes si se cumple cualquiera de los siguientes criterios: presencia de síntomas clásicos y una glucemia plasmática casual &gt; 200 mg/dl; glucemia plasmática en ayuno  &gt; 126 mg/dl; o bien glucemia &gt;200 mg/dl a las dos </a:t>
            </a:r>
            <a:r>
              <a:rPr lang="es-MX" sz="2200" dirty="0" err="1"/>
              <a:t>hrs</a:t>
            </a:r>
            <a:r>
              <a:rPr lang="es-MX" sz="2200" dirty="0"/>
              <a:t>. después de una carga oral de 75 g de glucosa anhidra disuelta en agua, sin olvidar que en la prueba de ayuno o en la PTOG, o en ausencia de síntomas inequívocos de hiperglucemia, estos criterios se deben confirmar repitiendo la prueba en un día </a:t>
            </a:r>
            <a:r>
              <a:rPr lang="es-MX" sz="2200" dirty="0" smtClean="0"/>
              <a:t>diferente.</a:t>
            </a:r>
            <a:endParaRPr lang="es-MX" sz="2200" dirty="0"/>
          </a:p>
        </p:txBody>
      </p:sp>
    </p:spTree>
    <p:extLst>
      <p:ext uri="{BB962C8B-B14F-4D97-AF65-F5344CB8AC3E}">
        <p14:creationId xmlns:p14="http://schemas.microsoft.com/office/powerpoint/2010/main" val="246782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a:effectLst/>
              </a:rPr>
              <a:t>Tratamiento</a:t>
            </a:r>
            <a:r>
              <a:rPr lang="es-MX" dirty="0">
                <a:effectLst/>
              </a:rPr>
              <a:t/>
            </a:r>
            <a:br>
              <a:rPr lang="es-MX" dirty="0">
                <a:effectLst/>
              </a:rPr>
            </a:br>
            <a:endParaRPr lang="es-MX" dirty="0"/>
          </a:p>
        </p:txBody>
      </p:sp>
      <p:sp>
        <p:nvSpPr>
          <p:cNvPr id="3" name="2 Marcador de contenido"/>
          <p:cNvSpPr>
            <a:spLocks noGrp="1"/>
          </p:cNvSpPr>
          <p:nvPr>
            <p:ph idx="1"/>
          </p:nvPr>
        </p:nvSpPr>
        <p:spPr/>
        <p:txBody>
          <a:bodyPr>
            <a:normAutofit fontScale="85000" lnSpcReduction="20000"/>
          </a:bodyPr>
          <a:lstStyle/>
          <a:p>
            <a:pPr algn="just"/>
            <a:r>
              <a:rPr lang="es-MX" dirty="0"/>
              <a:t>El tratamiento de la diabetes tiene como propósito aliviar los síntomas, mantener el control metabólico, prevenir las complicaciones agudas y crónicas, mejorar la calidad de vida y reducir la mortalidad por esta enfermedad o por sus complicaciones.</a:t>
            </a:r>
          </a:p>
          <a:p>
            <a:pPr algn="just"/>
            <a:endParaRPr lang="es-MX" dirty="0"/>
          </a:p>
          <a:p>
            <a:pPr algn="just"/>
            <a:r>
              <a:rPr lang="es-MX" dirty="0"/>
              <a:t>Las metas básicas del tratamiento incluyen el logro de niveles adecuados de glucosa, colesterol total, colesterol-LDL, colesterol-HDL, triglicéridos, presión arterial, índice de masa corporal, circunferencia abdominal, y la HbA1c. Estas metas serán objeto de vigilancia médica de manera periódica.</a:t>
            </a:r>
          </a:p>
          <a:p>
            <a:pPr algn="just"/>
            <a:endParaRPr lang="es-MX" dirty="0"/>
          </a:p>
        </p:txBody>
      </p:sp>
    </p:spTree>
    <p:extLst>
      <p:ext uri="{BB962C8B-B14F-4D97-AF65-F5344CB8AC3E}">
        <p14:creationId xmlns:p14="http://schemas.microsoft.com/office/powerpoint/2010/main" val="1652943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692696"/>
            <a:ext cx="8686800" cy="5387429"/>
          </a:xfrm>
        </p:spPr>
        <p:txBody>
          <a:bodyPr>
            <a:normAutofit fontScale="70000" lnSpcReduction="20000"/>
          </a:bodyPr>
          <a:lstStyle/>
          <a:p>
            <a:pPr algn="just"/>
            <a:r>
              <a:rPr lang="es-MX" dirty="0"/>
              <a:t>Los medicamentos que pueden utilizarse para el control de la diabetes tipo 2 son </a:t>
            </a:r>
            <a:r>
              <a:rPr lang="es-MX" dirty="0" err="1"/>
              <a:t>sulfonilureas</a:t>
            </a:r>
            <a:r>
              <a:rPr lang="es-MX" dirty="0"/>
              <a:t>, </a:t>
            </a:r>
            <a:r>
              <a:rPr lang="es-MX" dirty="0" err="1"/>
              <a:t>biguanidas</a:t>
            </a:r>
            <a:r>
              <a:rPr lang="es-MX" dirty="0"/>
              <a:t>, insulinas o las combinaciones de estos medicamentos. Asimismo, se podrán utilizar los inhibidores de la alfa </a:t>
            </a:r>
            <a:r>
              <a:rPr lang="es-MX" dirty="0" err="1"/>
              <a:t>glucosidasa</a:t>
            </a:r>
            <a:r>
              <a:rPr lang="es-MX" dirty="0"/>
              <a:t>, </a:t>
            </a:r>
            <a:r>
              <a:rPr lang="es-MX" dirty="0" err="1"/>
              <a:t>tiazolidinedionas</a:t>
            </a:r>
            <a:r>
              <a:rPr lang="es-MX" dirty="0"/>
              <a:t>, </a:t>
            </a:r>
            <a:r>
              <a:rPr lang="es-MX" dirty="0" err="1"/>
              <a:t>glinidas</a:t>
            </a:r>
            <a:r>
              <a:rPr lang="es-MX" dirty="0"/>
              <a:t>, </a:t>
            </a:r>
            <a:r>
              <a:rPr lang="es-MX" dirty="0" err="1"/>
              <a:t>incretinas</a:t>
            </a:r>
            <a:r>
              <a:rPr lang="es-MX" dirty="0"/>
              <a:t> e inhibidores de la enzima </a:t>
            </a:r>
            <a:r>
              <a:rPr lang="es-MX" dirty="0" err="1"/>
              <a:t>dipeptidil</a:t>
            </a:r>
            <a:r>
              <a:rPr lang="es-MX" dirty="0"/>
              <a:t> </a:t>
            </a:r>
            <a:r>
              <a:rPr lang="es-MX" dirty="0" err="1"/>
              <a:t>peptidasa</a:t>
            </a:r>
            <a:r>
              <a:rPr lang="es-MX" dirty="0"/>
              <a:t> (DPP-4) o </a:t>
            </a:r>
            <a:r>
              <a:rPr lang="es-MX" dirty="0" err="1"/>
              <a:t>gliptinas</a:t>
            </a:r>
            <a:r>
              <a:rPr lang="es-MX" dirty="0"/>
              <a:t> y otros que en su momento apruebe la Secretaría de Salud, conforme a las Guías de Tratamiento Farmacológico para el Control de la diabetes mellitus.</a:t>
            </a:r>
          </a:p>
          <a:p>
            <a:pPr algn="just"/>
            <a:endParaRPr lang="es-MX" dirty="0"/>
          </a:p>
          <a:p>
            <a:pPr algn="just"/>
            <a:r>
              <a:rPr lang="es-MX" dirty="0"/>
              <a:t>Los pacientes tratados con insulina y </a:t>
            </a:r>
            <a:r>
              <a:rPr lang="es-MX" dirty="0" err="1"/>
              <a:t>sulfonilureas</a:t>
            </a:r>
            <a:r>
              <a:rPr lang="es-MX" dirty="0"/>
              <a:t> están especialmente expuestos a hipoglucemia. También puede producirse en pacientes que toman </a:t>
            </a:r>
            <a:r>
              <a:rPr lang="es-MX" dirty="0" err="1"/>
              <a:t>sulfonilureas</a:t>
            </a:r>
            <a:r>
              <a:rPr lang="es-MX" dirty="0"/>
              <a:t> de acción prolongada, especialmente en aquéllos bajo tratamiento con </a:t>
            </a:r>
            <a:r>
              <a:rPr lang="es-MX" dirty="0" err="1"/>
              <a:t>cloropropamida</a:t>
            </a:r>
            <a:r>
              <a:rPr lang="es-MX" dirty="0"/>
              <a:t>, o con disminución de la función </a:t>
            </a:r>
            <a:r>
              <a:rPr lang="es-MX" dirty="0" smtClean="0"/>
              <a:t>renal.</a:t>
            </a:r>
          </a:p>
          <a:p>
            <a:pPr algn="just"/>
            <a:endParaRPr lang="es-MX" dirty="0"/>
          </a:p>
          <a:p>
            <a:pPr algn="just"/>
            <a:r>
              <a:rPr lang="es-MX" dirty="0"/>
              <a:t>De no tratarse adecuadamente puede resultar en graves alteraciones a largo plazo, así como en situaciones de emergencia, que pueden ser fatales.</a:t>
            </a:r>
          </a:p>
          <a:p>
            <a:pPr algn="just"/>
            <a:endParaRPr lang="es-MX" dirty="0"/>
          </a:p>
        </p:txBody>
      </p:sp>
    </p:spTree>
    <p:extLst>
      <p:ext uri="{BB962C8B-B14F-4D97-AF65-F5344CB8AC3E}">
        <p14:creationId xmlns:p14="http://schemas.microsoft.com/office/powerpoint/2010/main" val="1550642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2800" dirty="0"/>
              <a:t>Las alteraciones a largo plazo son </a:t>
            </a:r>
            <a:r>
              <a:rPr lang="es-MX" sz="2800" dirty="0" smtClean="0"/>
              <a:t>Silenciosas</a:t>
            </a:r>
            <a:r>
              <a:rPr lang="es-MX" sz="2800" dirty="0"/>
              <a:t>, </a:t>
            </a:r>
            <a:r>
              <a:rPr lang="es-MX" sz="2800" dirty="0" smtClean="0"/>
              <a:t>las </a:t>
            </a:r>
            <a:r>
              <a:rPr lang="es-MX" sz="2800" dirty="0"/>
              <a:t>principales son:</a:t>
            </a:r>
            <a:br>
              <a:rPr lang="es-MX" sz="2800" dirty="0"/>
            </a:br>
            <a:endParaRPr lang="es-MX" sz="2800" dirty="0"/>
          </a:p>
        </p:txBody>
      </p:sp>
      <p:sp>
        <p:nvSpPr>
          <p:cNvPr id="3" name="2 Marcador de contenido"/>
          <p:cNvSpPr>
            <a:spLocks noGrp="1"/>
          </p:cNvSpPr>
          <p:nvPr>
            <p:ph idx="1"/>
          </p:nvPr>
        </p:nvSpPr>
        <p:spPr>
          <a:xfrm>
            <a:off x="304800" y="1196752"/>
            <a:ext cx="8686800" cy="5256584"/>
          </a:xfrm>
        </p:spPr>
        <p:txBody>
          <a:bodyPr>
            <a:normAutofit/>
          </a:bodyPr>
          <a:lstStyle/>
          <a:p>
            <a:pPr algn="just"/>
            <a:r>
              <a:rPr lang="es-MX" sz="1600" dirty="0"/>
              <a:t>Alteraciones vasculares que conducen a infartos, tales como producción de grandes cantidades de lipoproteínas VLDL que originan niveles elevados de LDL, </a:t>
            </a:r>
            <a:r>
              <a:rPr lang="es-MX" sz="1600" dirty="0" err="1"/>
              <a:t>glucosilación</a:t>
            </a:r>
            <a:r>
              <a:rPr lang="es-MX" sz="1600" dirty="0"/>
              <a:t> de estas, y de </a:t>
            </a:r>
            <a:r>
              <a:rPr lang="es-MX" sz="1600" dirty="0" err="1"/>
              <a:t>prostaciclinas</a:t>
            </a:r>
            <a:r>
              <a:rPr lang="es-MX" sz="1600" dirty="0"/>
              <a:t> </a:t>
            </a:r>
            <a:r>
              <a:rPr lang="es-MX" sz="1600" dirty="0" err="1"/>
              <a:t>sintasa</a:t>
            </a:r>
            <a:r>
              <a:rPr lang="es-MX" sz="1600" dirty="0"/>
              <a:t>, agregación plaquetaria, con la consecuente formación de ateromas y trombos. Necesario entonces la valoración de la </a:t>
            </a:r>
            <a:r>
              <a:rPr lang="es-MX" sz="1600" dirty="0" err="1"/>
              <a:t>dislipidemia</a:t>
            </a:r>
            <a:r>
              <a:rPr lang="es-MX" sz="1600" dirty="0"/>
              <a:t>.</a:t>
            </a:r>
          </a:p>
          <a:p>
            <a:pPr marL="0" indent="0" algn="just">
              <a:buNone/>
            </a:pPr>
            <a:r>
              <a:rPr lang="es-MX" sz="1600" dirty="0"/>
              <a:t> </a:t>
            </a:r>
          </a:p>
          <a:p>
            <a:pPr algn="just"/>
            <a:r>
              <a:rPr lang="es-MX" sz="1600" dirty="0"/>
              <a:t>Nefropatías. Se debe a la </a:t>
            </a:r>
            <a:r>
              <a:rPr lang="es-MX" sz="1600" dirty="0" err="1"/>
              <a:t>glucosilación</a:t>
            </a:r>
            <a:r>
              <a:rPr lang="es-MX" sz="1600" dirty="0"/>
              <a:t> de proteínas de membranas. La nefropatía diabética se pone de manifiesto por la </a:t>
            </a:r>
            <a:r>
              <a:rPr lang="es-MX" sz="1600" dirty="0" err="1"/>
              <a:t>microalbuminuria</a:t>
            </a:r>
            <a:r>
              <a:rPr lang="es-MX" sz="1600" dirty="0"/>
              <a:t>, para lo cual es necesaria una determinación específica, ya que en las tiras analíticas de uso ambulatorio no son detectables.</a:t>
            </a:r>
          </a:p>
          <a:p>
            <a:pPr algn="just"/>
            <a:endParaRPr lang="es-MX" sz="1600" dirty="0"/>
          </a:p>
          <a:p>
            <a:pPr algn="just"/>
            <a:r>
              <a:rPr lang="es-MX" sz="1600" dirty="0" err="1"/>
              <a:t>Oftalmopatías</a:t>
            </a:r>
            <a:r>
              <a:rPr lang="es-MX" sz="1600" dirty="0"/>
              <a:t>. Las alteraciones retinianas son responsables de la visión de moscas volantes y de la parálisis nerviosa que origina diplopía. Las cataratas son el resultado de la perdida de la solubilidad de las cristalinas.</a:t>
            </a:r>
          </a:p>
          <a:p>
            <a:pPr marL="0" indent="0" algn="just">
              <a:buNone/>
            </a:pPr>
            <a:r>
              <a:rPr lang="es-MX" sz="1600" dirty="0"/>
              <a:t> </a:t>
            </a:r>
          </a:p>
          <a:p>
            <a:pPr algn="just"/>
            <a:r>
              <a:rPr lang="es-MX" sz="1600" dirty="0"/>
              <a:t>Neuropatías. Suelen manifestarse como entumecimiento, parestesias y sensación de quemazón muy dolorosa. Las neuropatías generales afectan al sistema nervioso autónomo y originan hipotensión postural, incontinencia de vejiga y </a:t>
            </a:r>
            <a:r>
              <a:rPr lang="es-MX" sz="1600" dirty="0" err="1"/>
              <a:t>gastroparesia</a:t>
            </a:r>
            <a:r>
              <a:rPr lang="es-MX" sz="1600" dirty="0"/>
              <a:t>. </a:t>
            </a:r>
          </a:p>
          <a:p>
            <a:pPr marL="0" indent="0" algn="just">
              <a:buNone/>
            </a:pPr>
            <a:r>
              <a:rPr lang="es-MX" sz="1600" dirty="0"/>
              <a:t> </a:t>
            </a:r>
          </a:p>
          <a:p>
            <a:pPr algn="just"/>
            <a:r>
              <a:rPr lang="es-MX" sz="1600" dirty="0"/>
              <a:t>Trastornos en la cicatrización de heridas. Se debe a la menor síntesis de colágeno por falta de insulina y de </a:t>
            </a:r>
            <a:r>
              <a:rPr lang="es-MX" sz="1600" dirty="0" err="1"/>
              <a:t>glucosilación</a:t>
            </a:r>
            <a:r>
              <a:rPr lang="es-MX" sz="1600" dirty="0"/>
              <a:t> que conlleva a la inactivación de factores de coagulación.</a:t>
            </a:r>
          </a:p>
          <a:p>
            <a:pPr algn="just"/>
            <a:endParaRPr lang="es-MX" sz="1600" dirty="0"/>
          </a:p>
        </p:txBody>
      </p:sp>
    </p:spTree>
    <p:extLst>
      <p:ext uri="{BB962C8B-B14F-4D97-AF65-F5344CB8AC3E}">
        <p14:creationId xmlns:p14="http://schemas.microsoft.com/office/powerpoint/2010/main" val="4287696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548680"/>
            <a:ext cx="8686800" cy="5531445"/>
          </a:xfrm>
        </p:spPr>
        <p:txBody>
          <a:bodyPr>
            <a:normAutofit fontScale="85000" lnSpcReduction="10000"/>
          </a:bodyPr>
          <a:lstStyle/>
          <a:p>
            <a:pPr algn="just"/>
            <a:r>
              <a:rPr lang="es-MX" dirty="0"/>
              <a:t>Las situaciones de emergencia se deben a la deshidratación con o sin </a:t>
            </a:r>
            <a:r>
              <a:rPr lang="es-MX" dirty="0" err="1"/>
              <a:t>cetoacidosis</a:t>
            </a:r>
            <a:r>
              <a:rPr lang="es-MX" dirty="0"/>
              <a:t>.</a:t>
            </a:r>
          </a:p>
          <a:p>
            <a:pPr algn="just"/>
            <a:endParaRPr lang="es-MX" dirty="0"/>
          </a:p>
          <a:p>
            <a:pPr algn="just"/>
            <a:r>
              <a:rPr lang="es-MX" dirty="0"/>
              <a:t>La deshidratación es consecuencia de la </a:t>
            </a:r>
            <a:r>
              <a:rPr lang="es-MX" dirty="0" err="1"/>
              <a:t>hiperosmolaridad</a:t>
            </a:r>
            <a:r>
              <a:rPr lang="es-MX" dirty="0"/>
              <a:t> del plasma por las altas concentraciones de glucosa, aminoácidos, </a:t>
            </a:r>
            <a:r>
              <a:rPr lang="es-MX" dirty="0" err="1"/>
              <a:t>cetoacidosis</a:t>
            </a:r>
            <a:r>
              <a:rPr lang="es-MX" dirty="0"/>
              <a:t>, además de la excreción de estos compuestos en la orina y su consecuente arrastre. Se produce afección cardíaca y de filtración glomerular</a:t>
            </a:r>
            <a:r>
              <a:rPr lang="es-MX" dirty="0" smtClean="0"/>
              <a:t>.</a:t>
            </a:r>
          </a:p>
          <a:p>
            <a:pPr algn="just"/>
            <a:endParaRPr lang="es-MX" dirty="0"/>
          </a:p>
          <a:p>
            <a:pPr algn="just"/>
            <a:r>
              <a:rPr lang="es-MX" dirty="0"/>
              <a:t>La </a:t>
            </a:r>
            <a:r>
              <a:rPr lang="es-MX" dirty="0" err="1"/>
              <a:t>cetoacidosis</a:t>
            </a:r>
            <a:r>
              <a:rPr lang="es-MX" dirty="0"/>
              <a:t> se produce si falta totalmente la insulina. También se puede producir en situaciones muy estresantes si hay déficit de </a:t>
            </a:r>
            <a:r>
              <a:rPr lang="es-MX" dirty="0" smtClean="0"/>
              <a:t>insulina. </a:t>
            </a:r>
            <a:endParaRPr lang="es-MX" dirty="0"/>
          </a:p>
        </p:txBody>
      </p:sp>
    </p:spTree>
    <p:extLst>
      <p:ext uri="{BB962C8B-B14F-4D97-AF65-F5344CB8AC3E}">
        <p14:creationId xmlns:p14="http://schemas.microsoft.com/office/powerpoint/2010/main" val="4197304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HIPOGLUCEMIA</a:t>
            </a:r>
            <a:endParaRPr lang="es-MX" dirty="0"/>
          </a:p>
        </p:txBody>
      </p:sp>
      <p:sp>
        <p:nvSpPr>
          <p:cNvPr id="3" name="2 Marcador de contenido"/>
          <p:cNvSpPr>
            <a:spLocks noGrp="1"/>
          </p:cNvSpPr>
          <p:nvPr>
            <p:ph idx="1"/>
          </p:nvPr>
        </p:nvSpPr>
        <p:spPr/>
        <p:txBody>
          <a:bodyPr>
            <a:normAutofit fontScale="70000" lnSpcReduction="20000"/>
          </a:bodyPr>
          <a:lstStyle/>
          <a:p>
            <a:pPr algn="just"/>
            <a:r>
              <a:rPr lang="es-MX" dirty="0"/>
              <a:t>La hipoglucemia es un problema común en los pacientes con diabetes mellitus tipo 2. Las personas que informaron síntomas de hipoglucemia vieron afectada su calidad de vida, no sólo por el daño directo de los síntomas agudos sino también por la ansiedad, los cambios en el estado de ánimo y la preocupación ante una posible recurrencia. Esto puede afectar el cumplimiento del tratamiento y hace peligrar el buen control de la glucemia. </a:t>
            </a:r>
            <a:endParaRPr lang="es-MX" dirty="0" smtClean="0"/>
          </a:p>
          <a:p>
            <a:pPr algn="just"/>
            <a:endParaRPr lang="es-MX" dirty="0"/>
          </a:p>
          <a:p>
            <a:pPr algn="just"/>
            <a:r>
              <a:rPr lang="es-MX" dirty="0" smtClean="0"/>
              <a:t>Los </a:t>
            </a:r>
            <a:r>
              <a:rPr lang="es-MX" dirty="0"/>
              <a:t>sujetos que alcanzaron la meta planteada para los valores de HbA1c mostraron puntajes más altos en la escala de valoración de la satisfacción. Si se reduce la incidencia y la gravedad de la hipoglucemia, seguramente aumentará el cumplimiento de los esquemas terapéuticos por parte de los pacientes, quienes estarán más conformes con dicha terapia. A su vez, esto permitirá un control de la glucemia más eficaz y la mejoría en el estado de salud de los enfermos con </a:t>
            </a:r>
            <a:r>
              <a:rPr lang="es-MX" dirty="0" smtClean="0"/>
              <a:t>DBT2.</a:t>
            </a:r>
            <a:endParaRPr lang="es-MX" dirty="0"/>
          </a:p>
        </p:txBody>
      </p:sp>
    </p:spTree>
    <p:extLst>
      <p:ext uri="{BB962C8B-B14F-4D97-AF65-F5344CB8AC3E}">
        <p14:creationId xmlns:p14="http://schemas.microsoft.com/office/powerpoint/2010/main" val="3702676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70000" lnSpcReduction="20000"/>
          </a:bodyPr>
          <a:lstStyle/>
          <a:p>
            <a:pPr algn="just"/>
            <a:r>
              <a:rPr lang="es-MX" dirty="0"/>
              <a:t>Desde el momento del diagnóstico, el paciente inicia un proceso de comprensión y entendimiento de lo que significa vivir con una enfermedad </a:t>
            </a:r>
            <a:r>
              <a:rPr lang="es-MX" dirty="0" err="1" smtClean="0"/>
              <a:t>crónicodegenerativa</a:t>
            </a:r>
            <a:r>
              <a:rPr lang="es-MX" dirty="0"/>
              <a:t>. En el imaginario social, a este tipo de enfermedades por lo regular se les asocia con ceguera, infartos, afectaciones graves de los riñones, embolias o derrames cerebrales, amputaciones, diálisis peritoneal y muerte.</a:t>
            </a:r>
          </a:p>
          <a:p>
            <a:pPr algn="just"/>
            <a:endParaRPr lang="es-MX" dirty="0"/>
          </a:p>
          <a:p>
            <a:pPr algn="just"/>
            <a:r>
              <a:rPr lang="es-MX" dirty="0"/>
              <a:t>Dicho control depende necesariamente de una serie de cambios que el individuo debe realizar en sus conductas frente al padecimiento, además de las indicaciones terapéuticas y farmacológicas. Los cambios o modificaciones involucran aspectos de los hábitos cotidianos más profundamente interiorizados en el estilo de vida, como la alimentación, la actividad física y la manera de responder ante circunstancias que provocan estrés emocional.</a:t>
            </a:r>
          </a:p>
          <a:p>
            <a:pPr algn="just"/>
            <a:endParaRPr lang="es-MX" dirty="0"/>
          </a:p>
        </p:txBody>
      </p:sp>
    </p:spTree>
    <p:extLst>
      <p:ext uri="{BB962C8B-B14F-4D97-AF65-F5344CB8AC3E}">
        <p14:creationId xmlns:p14="http://schemas.microsoft.com/office/powerpoint/2010/main" val="1407508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a:effectLst/>
              </a:rPr>
              <a:t>Satisfacción del tratamiento</a:t>
            </a:r>
            <a:r>
              <a:rPr lang="es-MX" dirty="0">
                <a:effectLst/>
              </a:rPr>
              <a:t/>
            </a:r>
            <a:br>
              <a:rPr lang="es-MX" dirty="0">
                <a:effectLst/>
              </a:rPr>
            </a:br>
            <a:endParaRPr lang="es-MX" dirty="0"/>
          </a:p>
        </p:txBody>
      </p:sp>
      <p:sp>
        <p:nvSpPr>
          <p:cNvPr id="3" name="2 Marcador de contenido"/>
          <p:cNvSpPr>
            <a:spLocks noGrp="1"/>
          </p:cNvSpPr>
          <p:nvPr>
            <p:ph idx="1"/>
          </p:nvPr>
        </p:nvSpPr>
        <p:spPr/>
        <p:txBody>
          <a:bodyPr>
            <a:normAutofit fontScale="85000" lnSpcReduction="20000"/>
          </a:bodyPr>
          <a:lstStyle/>
          <a:p>
            <a:pPr algn="just"/>
            <a:r>
              <a:rPr lang="es-MX" dirty="0"/>
              <a:t>Los avances en investigación sobre la diabetes han generado un aumento de las opciones terapéuticas para las personas que tienen la afección. En consecuencia, se ha producido un aumento del nivel de satisfacción entre los usuarios de estas opciones de tratamiento: las personas con diabetes. Un aspecto de la satisfacción está específicamente relacionado con la evaluación de los tratamientos médicos por parte de la persona afectada. La satisfacción con el tratamiento suele variar según la oferta de alternativas terapéuticas, su impacto sobre la salud y el bienestar, y las expectativas del </a:t>
            </a:r>
            <a:r>
              <a:rPr lang="es-MX" dirty="0" smtClean="0"/>
              <a:t>usuario.</a:t>
            </a:r>
            <a:endParaRPr lang="es-MX" dirty="0"/>
          </a:p>
        </p:txBody>
      </p:sp>
    </p:spTree>
    <p:extLst>
      <p:ext uri="{BB962C8B-B14F-4D97-AF65-F5344CB8AC3E}">
        <p14:creationId xmlns:p14="http://schemas.microsoft.com/office/powerpoint/2010/main" val="1024525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idx="1"/>
          </p:nvPr>
        </p:nvSpPr>
        <p:spPr/>
        <p:txBody>
          <a:bodyPr>
            <a:normAutofit fontScale="90000"/>
          </a:bodyPr>
          <a:lstStyle/>
          <a:p>
            <a:pPr marL="0" indent="0" algn="ctr">
              <a:buNone/>
            </a:pPr>
            <a:endParaRPr lang="es-MX" sz="9600" b="1" dirty="0" smtClean="0">
              <a:effectLst/>
            </a:endParaRPr>
          </a:p>
          <a:p>
            <a:pPr algn="ctr"/>
            <a:r>
              <a:rPr lang="es-MX" sz="9600" b="1" dirty="0" smtClean="0">
                <a:effectLst/>
              </a:rPr>
              <a:t>ANTECEDENTES</a:t>
            </a:r>
            <a:r>
              <a:rPr lang="es-MX" sz="9600" dirty="0" smtClean="0">
                <a:effectLst/>
              </a:rPr>
              <a:t/>
            </a:r>
            <a:br>
              <a:rPr lang="es-MX" sz="9600" dirty="0" smtClean="0">
                <a:effectLst/>
              </a:rPr>
            </a:br>
            <a:endParaRPr lang="es-MX" sz="9600" dirty="0"/>
          </a:p>
        </p:txBody>
      </p:sp>
    </p:spTree>
    <p:extLst>
      <p:ext uri="{BB962C8B-B14F-4D97-AF65-F5344CB8AC3E}">
        <p14:creationId xmlns:p14="http://schemas.microsoft.com/office/powerpoint/2010/main" val="3188381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1052736"/>
            <a:ext cx="8686800" cy="5904656"/>
          </a:xfrm>
        </p:spPr>
        <p:txBody>
          <a:bodyPr>
            <a:normAutofit lnSpcReduction="10000"/>
          </a:bodyPr>
          <a:lstStyle/>
          <a:p>
            <a:pPr algn="just"/>
            <a:r>
              <a:rPr lang="es-MX" dirty="0"/>
              <a:t>Los resultados informados por el paciente se han convertido en una herramienta relevante al valorar cualquier tipo de intervención sanitaria o tratamiento. El hecho de que los resultados informados por el paciente se consideren entre las principales medidas de resultados viene avalado por la importancia que tiene la percepción del paciente sobre el estado de su enfermedad, las preferencias por las opciones de tratamiento disponibles y el impacto de la enfermedad en el bienestar y la calidad de vida relacionada con la salud.</a:t>
            </a:r>
          </a:p>
          <a:p>
            <a:pPr algn="just"/>
            <a:endParaRPr lang="es-MX" dirty="0"/>
          </a:p>
        </p:txBody>
      </p:sp>
    </p:spTree>
    <p:extLst>
      <p:ext uri="{BB962C8B-B14F-4D97-AF65-F5344CB8AC3E}">
        <p14:creationId xmlns:p14="http://schemas.microsoft.com/office/powerpoint/2010/main" val="2428540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a:effectLst/>
              </a:rPr>
              <a:t>Diabetes </a:t>
            </a:r>
            <a:r>
              <a:rPr lang="es-MX" dirty="0" err="1">
                <a:effectLst/>
              </a:rPr>
              <a:t>Treatment</a:t>
            </a:r>
            <a:r>
              <a:rPr lang="es-MX" dirty="0">
                <a:effectLst/>
              </a:rPr>
              <a:t> </a:t>
            </a:r>
            <a:r>
              <a:rPr lang="es-MX" dirty="0" err="1">
                <a:effectLst/>
              </a:rPr>
              <a:t>Satisfaction</a:t>
            </a:r>
            <a:r>
              <a:rPr lang="es-MX" dirty="0">
                <a:effectLst/>
              </a:rPr>
              <a:t> </a:t>
            </a:r>
            <a:r>
              <a:rPr lang="es-MX" dirty="0" err="1">
                <a:effectLst/>
              </a:rPr>
              <a:t>Questionnaire</a:t>
            </a:r>
            <a:r>
              <a:rPr lang="es-MX" i="1" dirty="0">
                <a:effectLst/>
              </a:rPr>
              <a:t> </a:t>
            </a:r>
            <a:r>
              <a:rPr lang="es-MX" dirty="0">
                <a:effectLst/>
              </a:rPr>
              <a:t>(DTSQ) </a:t>
            </a:r>
            <a:endParaRPr lang="es-MX" dirty="0"/>
          </a:p>
        </p:txBody>
      </p:sp>
      <p:sp>
        <p:nvSpPr>
          <p:cNvPr id="3" name="2 Marcador de contenido"/>
          <p:cNvSpPr>
            <a:spLocks noGrp="1"/>
          </p:cNvSpPr>
          <p:nvPr>
            <p:ph idx="1"/>
          </p:nvPr>
        </p:nvSpPr>
        <p:spPr>
          <a:xfrm>
            <a:off x="304800" y="1554162"/>
            <a:ext cx="8686800" cy="4899174"/>
          </a:xfrm>
        </p:spPr>
        <p:txBody>
          <a:bodyPr>
            <a:normAutofit fontScale="62500" lnSpcReduction="20000"/>
          </a:bodyPr>
          <a:lstStyle/>
          <a:p>
            <a:pPr algn="just"/>
            <a:r>
              <a:rPr lang="es-MX" dirty="0" smtClean="0"/>
              <a:t>Diseñado </a:t>
            </a:r>
            <a:r>
              <a:rPr lang="es-MX" dirty="0"/>
              <a:t>para medir la satisfacción y el cambio en la satisfacción con el tratamiento para enfermos con DM tipo 1 y 2. El instrumento es apropiado para comparar los niveles de satisfacción entre pacientes sometidos a diferentes regímenes en el tratamiento. La versión del cuestionario (DTSQ-s) se utiliza para evaluar la satisfacción con el tratamiento para la DM y la frecuencia percibida de hiperglucemias e hipoglucemias en un momento determinado del tiempo. Estudios relacionados con esta versión del cuestionario muestran un elevado porcentaje de pacientes que obtienen las puntuaciones máximas del mismo, limitando la calidad del cuestionario para detectar mejoras en la satisfacción o distinguir entre grados de satisfacción de forma longitudinal</a:t>
            </a:r>
            <a:r>
              <a:rPr lang="es-MX" dirty="0" smtClean="0"/>
              <a:t>.</a:t>
            </a:r>
          </a:p>
          <a:p>
            <a:pPr marL="0" indent="0" algn="just">
              <a:buNone/>
            </a:pPr>
            <a:endParaRPr lang="es-MX" dirty="0" smtClean="0"/>
          </a:p>
          <a:p>
            <a:pPr algn="just"/>
            <a:r>
              <a:rPr lang="es-MX" dirty="0"/>
              <a:t>A tal efecto, se dispone de una versión alternativa, la versión del cuestionario (DTSQ-C) que evalúa igualmente la satisfacción del paciente con el tratamiento para la DM que recibe, pero en forma de cambios percibidos por el paciente con respecto a un marco de referencia. Se recomienda que se administren ambas versiones del cuestionario para evaluar el grado de satisfacción con el tratamiento así como los posibles cambios producidos </a:t>
            </a:r>
            <a:r>
              <a:rPr lang="es-MX" dirty="0" smtClean="0"/>
              <a:t>longitudinalmente. </a:t>
            </a:r>
            <a:endParaRPr lang="es-MX" dirty="0"/>
          </a:p>
          <a:p>
            <a:pPr algn="just"/>
            <a:endParaRPr lang="es-MX" dirty="0"/>
          </a:p>
        </p:txBody>
      </p:sp>
    </p:spTree>
    <p:extLst>
      <p:ext uri="{BB962C8B-B14F-4D97-AF65-F5344CB8AC3E}">
        <p14:creationId xmlns:p14="http://schemas.microsoft.com/office/powerpoint/2010/main" val="287990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1052736"/>
            <a:ext cx="8686800" cy="5400600"/>
          </a:xfrm>
        </p:spPr>
        <p:txBody>
          <a:bodyPr>
            <a:normAutofit fontScale="70000" lnSpcReduction="20000"/>
          </a:bodyPr>
          <a:lstStyle/>
          <a:p>
            <a:pPr algn="just"/>
            <a:r>
              <a:rPr lang="es-MX" dirty="0"/>
              <a:t>La mayoría de los entrevistados perciben que el consumo de los fármacos es parte de su autoayuda al control de su patología y a la necesidad de evitar el progreso de la enfermedad y las complicaciones que esta conlleva.</a:t>
            </a:r>
          </a:p>
          <a:p>
            <a:pPr algn="just"/>
            <a:endParaRPr lang="es-MX" dirty="0" smtClean="0"/>
          </a:p>
          <a:p>
            <a:pPr algn="just"/>
            <a:r>
              <a:rPr lang="es-MX" dirty="0" smtClean="0"/>
              <a:t>Sin </a:t>
            </a:r>
            <a:r>
              <a:rPr lang="es-MX" dirty="0"/>
              <a:t>embargo, algunos entrevistados declaran una inadecuada adherencia terapéutica al tratamiento farmacológico, especialmente originado por efectos codificados como adversos después de su administración. </a:t>
            </a:r>
          </a:p>
          <a:p>
            <a:pPr algn="just"/>
            <a:endParaRPr lang="es-MX" dirty="0"/>
          </a:p>
          <a:p>
            <a:pPr algn="just"/>
            <a:r>
              <a:rPr lang="es-MX" dirty="0"/>
              <a:t>A lo anterior, una minoría de entrevistados refiere que la falta de seguimiento al tratamiento está condicionado por la presentación de complicaciones propias de su patología y que el consumo de fármacos, no soluciona esta </a:t>
            </a:r>
            <a:r>
              <a:rPr lang="es-MX" dirty="0" smtClean="0"/>
              <a:t>situación. </a:t>
            </a:r>
          </a:p>
          <a:p>
            <a:pPr algn="just"/>
            <a:endParaRPr lang="es-MX" dirty="0"/>
          </a:p>
          <a:p>
            <a:pPr algn="just"/>
            <a:r>
              <a:rPr lang="es-MX" dirty="0"/>
              <a:t>La falta de adherencia es un problema común con repercusiones sanitarias y económicas, por lo que es importante asumir la necesidad de su prevención y detección en la práctica clínica diaria.</a:t>
            </a:r>
          </a:p>
          <a:p>
            <a:pPr algn="just"/>
            <a:endParaRPr lang="es-MX" dirty="0"/>
          </a:p>
        </p:txBody>
      </p:sp>
    </p:spTree>
    <p:extLst>
      <p:ext uri="{BB962C8B-B14F-4D97-AF65-F5344CB8AC3E}">
        <p14:creationId xmlns:p14="http://schemas.microsoft.com/office/powerpoint/2010/main" val="205286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124744"/>
            <a:ext cx="8686800" cy="4525963"/>
          </a:xfrm>
        </p:spPr>
        <p:txBody>
          <a:bodyPr>
            <a:noAutofit/>
          </a:bodyPr>
          <a:lstStyle/>
          <a:p>
            <a:pPr algn="ctr"/>
            <a:endParaRPr lang="es-MX" sz="9600" b="1" dirty="0" smtClean="0"/>
          </a:p>
          <a:p>
            <a:pPr algn="ctr"/>
            <a:r>
              <a:rPr lang="es-MX" sz="9600" b="1" dirty="0" smtClean="0"/>
              <a:t>JUSTIFICACIÓN</a:t>
            </a:r>
            <a:endParaRPr lang="es-MX" sz="9600" dirty="0" smtClean="0"/>
          </a:p>
          <a:p>
            <a:pPr algn="ctr"/>
            <a:endParaRPr lang="es-MX" sz="9600" dirty="0"/>
          </a:p>
        </p:txBody>
      </p:sp>
    </p:spTree>
    <p:extLst>
      <p:ext uri="{BB962C8B-B14F-4D97-AF65-F5344CB8AC3E}">
        <p14:creationId xmlns:p14="http://schemas.microsoft.com/office/powerpoint/2010/main" val="1363031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1196752"/>
            <a:ext cx="8686800" cy="5400600"/>
          </a:xfrm>
        </p:spPr>
        <p:txBody>
          <a:bodyPr>
            <a:noAutofit/>
          </a:bodyPr>
          <a:lstStyle/>
          <a:p>
            <a:pPr algn="just"/>
            <a:r>
              <a:rPr lang="es-MX" sz="2100" dirty="0"/>
              <a:t>La diabetes mellitus es un problema de salud pública en México por lo cual es importante emprender acciones que ayuden a disminuir el número de complicaciones </a:t>
            </a:r>
            <a:r>
              <a:rPr lang="es-MX" sz="2100" dirty="0" err="1"/>
              <a:t>microangiopáticas</a:t>
            </a:r>
            <a:r>
              <a:rPr lang="es-MX" sz="2100" dirty="0"/>
              <a:t> y </a:t>
            </a:r>
            <a:r>
              <a:rPr lang="es-MX" sz="2100" dirty="0" err="1"/>
              <a:t>macroangiopáticas</a:t>
            </a:r>
            <a:r>
              <a:rPr lang="es-MX" sz="2100" dirty="0"/>
              <a:t> que conlleven al paciente a llevar un mejor nivel de vida y con ello disminuir los costos en materia de salud. </a:t>
            </a:r>
            <a:endParaRPr lang="es-MX" sz="2100" dirty="0" smtClean="0"/>
          </a:p>
          <a:p>
            <a:pPr marL="0" indent="0" algn="just">
              <a:buNone/>
            </a:pPr>
            <a:endParaRPr lang="es-MX" sz="2100" dirty="0" smtClean="0"/>
          </a:p>
          <a:p>
            <a:pPr algn="just"/>
            <a:r>
              <a:rPr lang="es-MX" sz="2100" dirty="0"/>
              <a:t>Por eso es importante tomar medidas para prevenir las secuelas que estas causan. Los resultados informados por el paciente se han convertido en una herramienta relevante al valorar cualquier tipo de intervención sanitaria o tratamiento. La efectividad de un tratamiento se relaciona tanto con marcadores clínicos, como con diversos resultados informados por el paciente, dado que el paciente es el mayor afectado y sobre quien los efectos del tratamiento repercuten en grado máximo, es quien en última instancia y a partir de su propia perspectiva puede acabar definiendo prioridades sobre las diferentes opciones terapéuticas que se le ofrecen. </a:t>
            </a:r>
          </a:p>
          <a:p>
            <a:pPr algn="just"/>
            <a:endParaRPr lang="es-MX" sz="2100" dirty="0"/>
          </a:p>
          <a:p>
            <a:pPr algn="just"/>
            <a:endParaRPr lang="es-MX" sz="2100" dirty="0"/>
          </a:p>
        </p:txBody>
      </p:sp>
      <p:sp>
        <p:nvSpPr>
          <p:cNvPr id="4" name="Título 3"/>
          <p:cNvSpPr>
            <a:spLocks noGrp="1"/>
          </p:cNvSpPr>
          <p:nvPr>
            <p:ph type="title"/>
          </p:nvPr>
        </p:nvSpPr>
        <p:spPr/>
        <p:txBody>
          <a:bodyPr/>
          <a:lstStyle/>
          <a:p>
            <a:endParaRPr lang="es-MX"/>
          </a:p>
        </p:txBody>
      </p:sp>
    </p:spTree>
    <p:extLst>
      <p:ext uri="{BB962C8B-B14F-4D97-AF65-F5344CB8AC3E}">
        <p14:creationId xmlns:p14="http://schemas.microsoft.com/office/powerpoint/2010/main" val="1624271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476672"/>
            <a:ext cx="8686800" cy="6120680"/>
          </a:xfrm>
        </p:spPr>
        <p:txBody>
          <a:bodyPr>
            <a:normAutofit fontScale="62500" lnSpcReduction="20000"/>
          </a:bodyPr>
          <a:lstStyle/>
          <a:p>
            <a:pPr algn="just"/>
            <a:r>
              <a:rPr lang="es-MX" dirty="0"/>
              <a:t>Entre los resultados informados por el paciente se incluye la evaluación de la satisfacción del paciente con el tratamiento que recibe o del que potencialmente podría beneficiarse. </a:t>
            </a:r>
            <a:endParaRPr lang="es-MX" dirty="0" smtClean="0"/>
          </a:p>
          <a:p>
            <a:pPr algn="just"/>
            <a:endParaRPr lang="es-MX" dirty="0"/>
          </a:p>
          <a:p>
            <a:pPr algn="just"/>
            <a:r>
              <a:rPr lang="es-MX" dirty="0" smtClean="0"/>
              <a:t>Con </a:t>
            </a:r>
            <a:r>
              <a:rPr lang="es-MX" dirty="0"/>
              <a:t>este estudio se pretende conocer el comportamiento de los medicamentos hipoglucemiantes orales en relación a la percepción del beneficio del paciente, el porcentaje de eventos hipoglucemiantes, de cifras descontroladas, y la coherencia clínico-laboratorio entre ellas, arrojando resultados que sirvan para conocer los efectos no farmacológicos de los hipoglucemiantes, dentro de ellos el bienestar que cada uno aporta, para así contemplar sus efectos y tener mayor control al emplearlos. </a:t>
            </a:r>
          </a:p>
          <a:p>
            <a:pPr algn="just"/>
            <a:endParaRPr lang="es-MX" dirty="0"/>
          </a:p>
          <a:p>
            <a:pPr algn="just"/>
            <a:r>
              <a:rPr lang="es-MX" dirty="0"/>
              <a:t>Con esto se busca además que el paciente tenga un mayor apego al tratamiento, asista de manera consistente a sus citas de control mensual, para así mantener cifras glucémicas controladas, y consecuentemente  aminorar las complicaciones a corto y largo plazo. </a:t>
            </a:r>
            <a:endParaRPr lang="es-MX" dirty="0" smtClean="0"/>
          </a:p>
          <a:p>
            <a:pPr algn="just"/>
            <a:endParaRPr lang="es-MX" dirty="0"/>
          </a:p>
          <a:p>
            <a:pPr algn="just"/>
            <a:r>
              <a:rPr lang="es-MX" dirty="0" smtClean="0"/>
              <a:t>A </a:t>
            </a:r>
            <a:r>
              <a:rPr lang="es-MX" dirty="0"/>
              <a:t>través de medios organizados, y con la aplicación de una encuesta específica a un determinado número de pacientes diabéticos, representativos del total de la población, con su análisis estadístico obtendremos el conocimiento que servirá a los médicos de primer nivel para llevar un mejor control del padecimiento de sus pacientes.</a:t>
            </a:r>
          </a:p>
          <a:p>
            <a:pPr algn="just"/>
            <a:endParaRPr lang="es-MX" dirty="0"/>
          </a:p>
        </p:txBody>
      </p:sp>
    </p:spTree>
    <p:extLst>
      <p:ext uri="{BB962C8B-B14F-4D97-AF65-F5344CB8AC3E}">
        <p14:creationId xmlns:p14="http://schemas.microsoft.com/office/powerpoint/2010/main" val="3113634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a:effectLst/>
              </a:rPr>
              <a:t>Planteamiento del problema</a:t>
            </a:r>
            <a:r>
              <a:rPr lang="es-MX" dirty="0">
                <a:effectLst/>
              </a:rPr>
              <a:t/>
            </a:r>
            <a:br>
              <a:rPr lang="es-MX" dirty="0">
                <a:effectLst/>
              </a:rPr>
            </a:br>
            <a:endParaRPr lang="es-MX" dirty="0"/>
          </a:p>
        </p:txBody>
      </p:sp>
      <p:sp>
        <p:nvSpPr>
          <p:cNvPr id="3" name="2 Marcador de contenido"/>
          <p:cNvSpPr>
            <a:spLocks noGrp="1"/>
          </p:cNvSpPr>
          <p:nvPr>
            <p:ph idx="1"/>
          </p:nvPr>
        </p:nvSpPr>
        <p:spPr>
          <a:xfrm>
            <a:off x="323528" y="1340768"/>
            <a:ext cx="8686800" cy="4525963"/>
          </a:xfrm>
        </p:spPr>
        <p:txBody>
          <a:bodyPr>
            <a:normAutofit/>
          </a:bodyPr>
          <a:lstStyle/>
          <a:p>
            <a:pPr marL="0" indent="0" algn="just">
              <a:buNone/>
            </a:pPr>
            <a:endParaRPr lang="es-MX" sz="3600" b="1" dirty="0" smtClean="0"/>
          </a:p>
          <a:p>
            <a:pPr algn="just"/>
            <a:r>
              <a:rPr lang="es-MX" sz="3600" dirty="0" smtClean="0"/>
              <a:t>¿</a:t>
            </a:r>
            <a:r>
              <a:rPr lang="es-MX" sz="3600" dirty="0"/>
              <a:t>Cuál es el nivel de satisfacción con respecto al tratamiento con hipoglucemiantes orales en pacientes con diabetes mellitus tipo 2 que acuden a la consulta externa de la Unidad de Medicina Familiar N° 66?</a:t>
            </a:r>
          </a:p>
          <a:p>
            <a:pPr algn="just"/>
            <a:endParaRPr lang="es-MX" sz="3600" b="1" dirty="0"/>
          </a:p>
        </p:txBody>
      </p:sp>
    </p:spTree>
    <p:extLst>
      <p:ext uri="{BB962C8B-B14F-4D97-AF65-F5344CB8AC3E}">
        <p14:creationId xmlns:p14="http://schemas.microsoft.com/office/powerpoint/2010/main" val="808608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hipótesis</a:t>
            </a:r>
            <a:endParaRPr lang="es-MX" dirty="0"/>
          </a:p>
        </p:txBody>
      </p:sp>
      <p:sp>
        <p:nvSpPr>
          <p:cNvPr id="3" name="2 Marcador de contenido"/>
          <p:cNvSpPr>
            <a:spLocks noGrp="1"/>
          </p:cNvSpPr>
          <p:nvPr>
            <p:ph idx="1"/>
          </p:nvPr>
        </p:nvSpPr>
        <p:spPr/>
        <p:txBody>
          <a:bodyPr>
            <a:normAutofit/>
          </a:bodyPr>
          <a:lstStyle/>
          <a:p>
            <a:pPr algn="just"/>
            <a:r>
              <a:rPr lang="es-MX" sz="4400" dirty="0"/>
              <a:t>Los pacientes diabéticos que acuden a consulta externa de la Unidad Médico Familiar 66 están satisfechos con el tratamiento con hipoglucemiantes orales en un 75</a:t>
            </a:r>
            <a:r>
              <a:rPr lang="es-MX" sz="4400" dirty="0" smtClean="0"/>
              <a:t>%.</a:t>
            </a:r>
            <a:endParaRPr lang="es-MX" sz="4400" dirty="0"/>
          </a:p>
          <a:p>
            <a:pPr algn="just"/>
            <a:endParaRPr lang="es-MX" sz="4400" dirty="0"/>
          </a:p>
        </p:txBody>
      </p:sp>
    </p:spTree>
    <p:extLst>
      <p:ext uri="{BB962C8B-B14F-4D97-AF65-F5344CB8AC3E}">
        <p14:creationId xmlns:p14="http://schemas.microsoft.com/office/powerpoint/2010/main" val="1747441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a:effectLst/>
              </a:rPr>
              <a:t>Objetivo general</a:t>
            </a:r>
            <a:r>
              <a:rPr lang="es-MX" dirty="0">
                <a:effectLst/>
              </a:rPr>
              <a:t/>
            </a:r>
            <a:br>
              <a:rPr lang="es-MX" dirty="0">
                <a:effectLst/>
              </a:rPr>
            </a:br>
            <a:endParaRPr lang="es-MX" dirty="0"/>
          </a:p>
        </p:txBody>
      </p:sp>
      <p:sp>
        <p:nvSpPr>
          <p:cNvPr id="3" name="2 Marcador de contenido"/>
          <p:cNvSpPr>
            <a:spLocks noGrp="1"/>
          </p:cNvSpPr>
          <p:nvPr>
            <p:ph idx="1"/>
          </p:nvPr>
        </p:nvSpPr>
        <p:spPr>
          <a:xfrm>
            <a:off x="304800" y="1554162"/>
            <a:ext cx="8686800" cy="4899174"/>
          </a:xfrm>
        </p:spPr>
        <p:txBody>
          <a:bodyPr>
            <a:noAutofit/>
          </a:bodyPr>
          <a:lstStyle/>
          <a:p>
            <a:pPr algn="just"/>
            <a:r>
              <a:rPr lang="es-MX" sz="4000" dirty="0"/>
              <a:t>Determinar el nivel de  satisfacción con respecto al tratamiento con hipoglucemiantes orales en pacientes con diabetes mellitus tipo 2  que acuden a la consulta externa de la Unidad de Medicina Familiar No. 66 en el período de </a:t>
            </a:r>
            <a:r>
              <a:rPr lang="es-MX" sz="4000" dirty="0" smtClean="0"/>
              <a:t>marzo</a:t>
            </a:r>
            <a:r>
              <a:rPr lang="es-MX" sz="4000" dirty="0" smtClean="0"/>
              <a:t> </a:t>
            </a:r>
            <a:r>
              <a:rPr lang="es-MX" sz="4000" dirty="0"/>
              <a:t>a </a:t>
            </a:r>
            <a:r>
              <a:rPr lang="es-MX" sz="4000" dirty="0" smtClean="0"/>
              <a:t>junio </a:t>
            </a:r>
            <a:r>
              <a:rPr lang="es-MX" sz="4000" dirty="0"/>
              <a:t>de 2014.</a:t>
            </a:r>
          </a:p>
          <a:p>
            <a:pPr algn="just"/>
            <a:endParaRPr lang="es-MX" sz="4000" dirty="0"/>
          </a:p>
        </p:txBody>
      </p:sp>
    </p:spTree>
    <p:extLst>
      <p:ext uri="{BB962C8B-B14F-4D97-AF65-F5344CB8AC3E}">
        <p14:creationId xmlns:p14="http://schemas.microsoft.com/office/powerpoint/2010/main" val="460420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a:effectLst/>
              </a:rPr>
              <a:t>Objetivos específicos</a:t>
            </a:r>
            <a:r>
              <a:rPr lang="es-MX" dirty="0">
                <a:effectLst/>
              </a:rPr>
              <a:t/>
            </a:r>
            <a:br>
              <a:rPr lang="es-MX" dirty="0">
                <a:effectLst/>
              </a:rPr>
            </a:br>
            <a:endParaRPr lang="es-MX" dirty="0"/>
          </a:p>
        </p:txBody>
      </p:sp>
      <p:sp>
        <p:nvSpPr>
          <p:cNvPr id="3" name="2 Marcador de contenido"/>
          <p:cNvSpPr>
            <a:spLocks noGrp="1"/>
          </p:cNvSpPr>
          <p:nvPr>
            <p:ph idx="1"/>
          </p:nvPr>
        </p:nvSpPr>
        <p:spPr/>
        <p:txBody>
          <a:bodyPr>
            <a:normAutofit fontScale="62500" lnSpcReduction="20000"/>
          </a:bodyPr>
          <a:lstStyle/>
          <a:p>
            <a:pPr algn="just"/>
            <a:endParaRPr lang="es-MX" dirty="0"/>
          </a:p>
          <a:p>
            <a:pPr lvl="0" algn="just"/>
            <a:r>
              <a:rPr lang="es-MX" dirty="0"/>
              <a:t>Describir la distribución por edad y sexo de los sujetos de estudio.</a:t>
            </a:r>
          </a:p>
          <a:p>
            <a:pPr marL="0" indent="0" algn="just">
              <a:buNone/>
            </a:pPr>
            <a:r>
              <a:rPr lang="es-MX" dirty="0"/>
              <a:t> </a:t>
            </a:r>
          </a:p>
          <a:p>
            <a:pPr lvl="0" algn="just"/>
            <a:r>
              <a:rPr lang="es-MX" dirty="0"/>
              <a:t>Identificar los tipos de hipoglucemiantes orales utilizados en los pacientes.</a:t>
            </a:r>
          </a:p>
          <a:p>
            <a:pPr marL="0" indent="0" algn="just">
              <a:buNone/>
            </a:pPr>
            <a:r>
              <a:rPr lang="es-MX" dirty="0"/>
              <a:t> </a:t>
            </a:r>
          </a:p>
          <a:p>
            <a:pPr lvl="0" algn="just"/>
            <a:r>
              <a:rPr lang="es-MX" dirty="0"/>
              <a:t>Establecer el porcentaje de pacientes con </a:t>
            </a:r>
            <a:r>
              <a:rPr lang="es-MX" dirty="0" smtClean="0"/>
              <a:t>hipoglucemia.</a:t>
            </a:r>
            <a:endParaRPr lang="es-MX" dirty="0"/>
          </a:p>
          <a:p>
            <a:pPr marL="0" indent="0" algn="just">
              <a:buNone/>
            </a:pPr>
            <a:r>
              <a:rPr lang="es-MX" dirty="0"/>
              <a:t> </a:t>
            </a:r>
          </a:p>
          <a:p>
            <a:pPr lvl="0" algn="just"/>
            <a:r>
              <a:rPr lang="es-MX" dirty="0"/>
              <a:t>Identificar el porcentaje de pacientes controlados y descontrolados por sus valores de </a:t>
            </a:r>
            <a:r>
              <a:rPr lang="es-MX" dirty="0" smtClean="0"/>
              <a:t>glucemia. </a:t>
            </a:r>
            <a:endParaRPr lang="es-MX" dirty="0"/>
          </a:p>
          <a:p>
            <a:pPr marL="0" indent="0" algn="just">
              <a:buNone/>
            </a:pPr>
            <a:r>
              <a:rPr lang="es-MX" dirty="0"/>
              <a:t> </a:t>
            </a:r>
          </a:p>
          <a:p>
            <a:pPr lvl="0" algn="just"/>
            <a:r>
              <a:rPr lang="es-MX" dirty="0"/>
              <a:t>Determinar la percepción del paciente sobre el estado de su </a:t>
            </a:r>
            <a:r>
              <a:rPr lang="es-MX" dirty="0" smtClean="0"/>
              <a:t>enfermedad.</a:t>
            </a:r>
            <a:endParaRPr lang="es-MX" dirty="0"/>
          </a:p>
          <a:p>
            <a:pPr marL="0" indent="0" algn="just">
              <a:buNone/>
            </a:pPr>
            <a:r>
              <a:rPr lang="es-MX" dirty="0"/>
              <a:t> </a:t>
            </a:r>
          </a:p>
          <a:p>
            <a:pPr lvl="0" algn="just"/>
            <a:r>
              <a:rPr lang="es-MX" dirty="0"/>
              <a:t>Determinar el grupo de hipoglucemiante oral con mayor nivel de </a:t>
            </a:r>
            <a:r>
              <a:rPr lang="es-MX" dirty="0" smtClean="0"/>
              <a:t>satisfacción.</a:t>
            </a:r>
            <a:endParaRPr lang="es-MX" dirty="0"/>
          </a:p>
          <a:p>
            <a:pPr algn="just"/>
            <a:endParaRPr lang="es-MX" dirty="0"/>
          </a:p>
        </p:txBody>
      </p:sp>
    </p:spTree>
    <p:extLst>
      <p:ext uri="{BB962C8B-B14F-4D97-AF65-F5344CB8AC3E}">
        <p14:creationId xmlns:p14="http://schemas.microsoft.com/office/powerpoint/2010/main" val="309633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endParaRPr lang="es-MX" sz="3600" dirty="0" smtClean="0"/>
          </a:p>
          <a:p>
            <a:pPr algn="just"/>
            <a:r>
              <a:rPr lang="es-MX" sz="3600" dirty="0" smtClean="0"/>
              <a:t>La </a:t>
            </a:r>
            <a:r>
              <a:rPr lang="es-MX" sz="3600" dirty="0"/>
              <a:t>diabetes mellitus es un grupo de enfermedades caracterizadas por hiperglucemia y otros trastornos metabólicos, a consecuencia de defectos en la acción o secreción de </a:t>
            </a:r>
            <a:r>
              <a:rPr lang="es-MX" sz="3600" dirty="0" smtClean="0"/>
              <a:t>insulina.</a:t>
            </a:r>
            <a:endParaRPr lang="es-MX" sz="3600" dirty="0"/>
          </a:p>
        </p:txBody>
      </p:sp>
      <p:sp>
        <p:nvSpPr>
          <p:cNvPr id="4" name="3 Título"/>
          <p:cNvSpPr>
            <a:spLocks noGrp="1"/>
          </p:cNvSpPr>
          <p:nvPr>
            <p:ph type="title"/>
          </p:nvPr>
        </p:nvSpPr>
        <p:spPr/>
        <p:txBody>
          <a:bodyPr/>
          <a:lstStyle/>
          <a:p>
            <a:endParaRPr lang="es-MX"/>
          </a:p>
        </p:txBody>
      </p:sp>
    </p:spTree>
    <p:extLst>
      <p:ext uri="{BB962C8B-B14F-4D97-AF65-F5344CB8AC3E}">
        <p14:creationId xmlns:p14="http://schemas.microsoft.com/office/powerpoint/2010/main" val="1965755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a:effectLst/>
              </a:rPr>
              <a:t>Material y métodos:</a:t>
            </a:r>
            <a:r>
              <a:rPr lang="es-MX" dirty="0">
                <a:effectLst/>
              </a:rPr>
              <a:t/>
            </a:r>
            <a:br>
              <a:rPr lang="es-MX" dirty="0">
                <a:effectLst/>
              </a:rPr>
            </a:br>
            <a:endParaRPr lang="es-MX" dirty="0"/>
          </a:p>
        </p:txBody>
      </p:sp>
      <p:sp>
        <p:nvSpPr>
          <p:cNvPr id="3" name="2 Marcador de contenido"/>
          <p:cNvSpPr>
            <a:spLocks noGrp="1"/>
          </p:cNvSpPr>
          <p:nvPr>
            <p:ph idx="1"/>
          </p:nvPr>
        </p:nvSpPr>
        <p:spPr/>
        <p:txBody>
          <a:bodyPr>
            <a:normAutofit fontScale="92500" lnSpcReduction="20000"/>
          </a:bodyPr>
          <a:lstStyle/>
          <a:p>
            <a:pPr algn="just"/>
            <a:r>
              <a:rPr lang="es-MX" dirty="0"/>
              <a:t>Diseño: Estudio observacional con diseño transversal descriptiva tipo encuesta</a:t>
            </a:r>
          </a:p>
          <a:p>
            <a:pPr algn="just"/>
            <a:endParaRPr lang="es-MX" dirty="0"/>
          </a:p>
          <a:p>
            <a:pPr algn="just"/>
            <a:r>
              <a:rPr lang="es-MX" dirty="0"/>
              <a:t>Lugar: Unidad Medicina Familiar 66</a:t>
            </a:r>
          </a:p>
          <a:p>
            <a:pPr marL="0" indent="0" algn="just">
              <a:buNone/>
            </a:pPr>
            <a:r>
              <a:rPr lang="es-MX" dirty="0"/>
              <a:t> </a:t>
            </a:r>
          </a:p>
          <a:p>
            <a:pPr algn="just"/>
            <a:r>
              <a:rPr lang="es-MX" dirty="0"/>
              <a:t>Tiempo: Mayo 2013 – septiembre 2014</a:t>
            </a:r>
          </a:p>
          <a:p>
            <a:pPr marL="0" indent="0" algn="just">
              <a:buNone/>
            </a:pPr>
            <a:r>
              <a:rPr lang="es-MX" dirty="0"/>
              <a:t> </a:t>
            </a:r>
          </a:p>
          <a:p>
            <a:pPr algn="just"/>
            <a:r>
              <a:rPr lang="es-MX" dirty="0"/>
              <a:t>Población: Personas con diabetes mellitus tipo 2 usuarios de la Unidad de Medicina Familiar 66</a:t>
            </a:r>
          </a:p>
          <a:p>
            <a:pPr marL="0" indent="0" algn="just">
              <a:buNone/>
            </a:pPr>
            <a:r>
              <a:rPr lang="es-MX" dirty="0"/>
              <a:t> </a:t>
            </a:r>
          </a:p>
          <a:p>
            <a:pPr algn="just"/>
            <a:endParaRPr lang="es-MX" dirty="0"/>
          </a:p>
        </p:txBody>
      </p:sp>
    </p:spTree>
    <p:extLst>
      <p:ext uri="{BB962C8B-B14F-4D97-AF65-F5344CB8AC3E}">
        <p14:creationId xmlns:p14="http://schemas.microsoft.com/office/powerpoint/2010/main" val="26841735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a:effectLst/>
              </a:rPr>
              <a:t>Criterios de selección:</a:t>
            </a:r>
            <a:r>
              <a:rPr lang="es-MX" dirty="0">
                <a:effectLst/>
              </a:rPr>
              <a:t/>
            </a:r>
            <a:br>
              <a:rPr lang="es-MX" dirty="0">
                <a:effectLst/>
              </a:rPr>
            </a:br>
            <a:endParaRPr lang="es-MX" dirty="0"/>
          </a:p>
        </p:txBody>
      </p:sp>
      <p:sp>
        <p:nvSpPr>
          <p:cNvPr id="3" name="2 Marcador de contenido"/>
          <p:cNvSpPr>
            <a:spLocks noGrp="1"/>
          </p:cNvSpPr>
          <p:nvPr>
            <p:ph idx="1"/>
          </p:nvPr>
        </p:nvSpPr>
        <p:spPr>
          <a:xfrm>
            <a:off x="304800" y="980728"/>
            <a:ext cx="8686800" cy="5616624"/>
          </a:xfrm>
        </p:spPr>
        <p:txBody>
          <a:bodyPr>
            <a:noAutofit/>
          </a:bodyPr>
          <a:lstStyle/>
          <a:p>
            <a:r>
              <a:rPr lang="es-MX" sz="2400" b="1" dirty="0"/>
              <a:t>Inclusión: </a:t>
            </a:r>
            <a:endParaRPr lang="es-MX" sz="2400" dirty="0"/>
          </a:p>
          <a:p>
            <a:endParaRPr lang="es-MX" sz="2400" dirty="0"/>
          </a:p>
          <a:p>
            <a:pPr lvl="1"/>
            <a:r>
              <a:rPr lang="es-MX" sz="1800" dirty="0"/>
              <a:t>Pacientes con diagnóstico de Diabetes Mellitus tipo 2 con evolución mínima de 6 meses. </a:t>
            </a:r>
          </a:p>
          <a:p>
            <a:pPr marL="0" indent="0">
              <a:buNone/>
            </a:pPr>
            <a:r>
              <a:rPr lang="es-MX" sz="2400" dirty="0"/>
              <a:t> </a:t>
            </a:r>
          </a:p>
          <a:p>
            <a:pPr lvl="1"/>
            <a:r>
              <a:rPr lang="es-MX" sz="1800" dirty="0"/>
              <a:t>Edad mayor o igual a los 20 </a:t>
            </a:r>
            <a:r>
              <a:rPr lang="es-MX" sz="1800" dirty="0" smtClean="0"/>
              <a:t>años.</a:t>
            </a:r>
            <a:endParaRPr lang="es-MX" sz="1800" dirty="0"/>
          </a:p>
          <a:p>
            <a:pPr marL="0" indent="0">
              <a:buNone/>
            </a:pPr>
            <a:r>
              <a:rPr lang="es-MX" sz="2400" dirty="0"/>
              <a:t> </a:t>
            </a:r>
          </a:p>
          <a:p>
            <a:pPr lvl="1"/>
            <a:r>
              <a:rPr lang="es-MX" sz="1800" dirty="0"/>
              <a:t>Usuarios de la consulta externa en la Unidad de Medicina Familiar N° </a:t>
            </a:r>
            <a:r>
              <a:rPr lang="es-MX" sz="1800" dirty="0" smtClean="0"/>
              <a:t>66.</a:t>
            </a:r>
            <a:endParaRPr lang="es-MX" sz="1800" dirty="0"/>
          </a:p>
          <a:p>
            <a:pPr marL="0" indent="0">
              <a:buNone/>
            </a:pPr>
            <a:r>
              <a:rPr lang="es-MX" sz="2400" dirty="0"/>
              <a:t> </a:t>
            </a:r>
          </a:p>
          <a:p>
            <a:pPr lvl="1"/>
            <a:r>
              <a:rPr lang="es-MX" sz="1800" dirty="0"/>
              <a:t>Que acudan al servicio de consulta externa de </a:t>
            </a:r>
            <a:r>
              <a:rPr lang="es-MX" sz="1800" dirty="0" smtClean="0"/>
              <a:t>marzo  </a:t>
            </a:r>
            <a:r>
              <a:rPr lang="es-MX" sz="1800" dirty="0"/>
              <a:t>a </a:t>
            </a:r>
            <a:r>
              <a:rPr lang="es-MX" sz="1800" dirty="0" smtClean="0"/>
              <a:t>junio </a:t>
            </a:r>
            <a:r>
              <a:rPr lang="es-MX" sz="1800" dirty="0"/>
              <a:t>2014.</a:t>
            </a:r>
          </a:p>
          <a:p>
            <a:pPr marL="0" indent="0">
              <a:buNone/>
            </a:pPr>
            <a:r>
              <a:rPr lang="es-MX" sz="2400" dirty="0"/>
              <a:t> </a:t>
            </a:r>
          </a:p>
          <a:p>
            <a:pPr lvl="1"/>
            <a:r>
              <a:rPr lang="es-MX" sz="1800" dirty="0"/>
              <a:t>Haber recibido hipoglucemiantes orales al momento actual de la entrevista y desde al menos 3 meses previos.</a:t>
            </a:r>
          </a:p>
          <a:p>
            <a:pPr marL="0" indent="0">
              <a:buNone/>
            </a:pPr>
            <a:r>
              <a:rPr lang="es-MX" sz="2400" dirty="0"/>
              <a:t> </a:t>
            </a:r>
          </a:p>
          <a:p>
            <a:pPr lvl="1"/>
            <a:r>
              <a:rPr lang="es-MX" sz="1800" dirty="0"/>
              <a:t>Que acepten participar en el </a:t>
            </a:r>
            <a:r>
              <a:rPr lang="es-MX" sz="1800" dirty="0" smtClean="0"/>
              <a:t>estudio.</a:t>
            </a:r>
            <a:endParaRPr lang="es-MX" sz="1800" dirty="0"/>
          </a:p>
          <a:p>
            <a:pPr marL="0" indent="0">
              <a:buNone/>
            </a:pPr>
            <a:r>
              <a:rPr lang="es-MX" sz="2400" dirty="0"/>
              <a:t> </a:t>
            </a:r>
          </a:p>
          <a:p>
            <a:pPr marL="0" indent="0">
              <a:buNone/>
            </a:pPr>
            <a:r>
              <a:rPr lang="es-MX" sz="2400" dirty="0"/>
              <a:t> </a:t>
            </a:r>
          </a:p>
          <a:p>
            <a:endParaRPr lang="es-MX" sz="2400" dirty="0"/>
          </a:p>
        </p:txBody>
      </p:sp>
    </p:spTree>
    <p:extLst>
      <p:ext uri="{BB962C8B-B14F-4D97-AF65-F5344CB8AC3E}">
        <p14:creationId xmlns:p14="http://schemas.microsoft.com/office/powerpoint/2010/main" val="4720345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260648"/>
            <a:ext cx="8686800" cy="6480720"/>
          </a:xfrm>
        </p:spPr>
        <p:txBody>
          <a:bodyPr>
            <a:noAutofit/>
          </a:bodyPr>
          <a:lstStyle/>
          <a:p>
            <a:r>
              <a:rPr lang="es-MX" sz="2400" b="1" dirty="0"/>
              <a:t>Exclusión:</a:t>
            </a:r>
            <a:endParaRPr lang="es-MX" sz="2400" dirty="0"/>
          </a:p>
          <a:p>
            <a:pPr marL="0" indent="0">
              <a:buNone/>
            </a:pPr>
            <a:endParaRPr lang="es-MX" sz="2400" dirty="0"/>
          </a:p>
          <a:p>
            <a:pPr lvl="1"/>
            <a:r>
              <a:rPr lang="es-MX" sz="2400" dirty="0"/>
              <a:t>Que al momento de la entrevista y por lo menos 3 meses previos haya recibido insulina.</a:t>
            </a:r>
          </a:p>
          <a:p>
            <a:endParaRPr lang="es-MX" sz="2400" dirty="0"/>
          </a:p>
          <a:p>
            <a:pPr lvl="1"/>
            <a:r>
              <a:rPr lang="es-MX" sz="2400" dirty="0"/>
              <a:t>Pacientes embarazadas con diabetes mellitus tipo 2 o con diabetes gestacional.</a:t>
            </a:r>
          </a:p>
          <a:p>
            <a:pPr marL="0" indent="0">
              <a:buNone/>
            </a:pPr>
            <a:r>
              <a:rPr lang="es-MX" sz="2400" dirty="0"/>
              <a:t> </a:t>
            </a:r>
          </a:p>
          <a:p>
            <a:pPr lvl="1"/>
            <a:r>
              <a:rPr lang="es-MX" sz="2400" dirty="0"/>
              <a:t>Sin utilización de insulinas durante el período de estudio.</a:t>
            </a:r>
          </a:p>
          <a:p>
            <a:pPr marL="0" indent="0">
              <a:buNone/>
            </a:pPr>
            <a:r>
              <a:rPr lang="es-MX" sz="2400" dirty="0"/>
              <a:t> </a:t>
            </a:r>
          </a:p>
          <a:p>
            <a:pPr lvl="1"/>
            <a:r>
              <a:rPr lang="es-MX" sz="2400" dirty="0"/>
              <a:t>Pacientes con alguna discapacidad auditiva</a:t>
            </a:r>
          </a:p>
          <a:p>
            <a:pPr marL="0" indent="0">
              <a:buNone/>
            </a:pPr>
            <a:r>
              <a:rPr lang="es-MX" sz="2400" dirty="0"/>
              <a:t> </a:t>
            </a:r>
          </a:p>
          <a:p>
            <a:r>
              <a:rPr lang="es-MX" sz="2400" b="1" dirty="0"/>
              <a:t>Criterios de eliminación:</a:t>
            </a:r>
            <a:endParaRPr lang="es-MX" sz="2400" dirty="0"/>
          </a:p>
          <a:p>
            <a:pPr marL="0" indent="0">
              <a:buNone/>
            </a:pPr>
            <a:r>
              <a:rPr lang="es-MX" sz="2400" dirty="0"/>
              <a:t> </a:t>
            </a:r>
          </a:p>
          <a:p>
            <a:pPr lvl="1"/>
            <a:r>
              <a:rPr lang="es-MX" sz="2400" dirty="0"/>
              <a:t>Cuestionarios incompletos.</a:t>
            </a:r>
          </a:p>
          <a:p>
            <a:pPr marL="0" indent="0">
              <a:buNone/>
            </a:pPr>
            <a:r>
              <a:rPr lang="es-MX" sz="2400" dirty="0"/>
              <a:t> </a:t>
            </a:r>
          </a:p>
          <a:p>
            <a:endParaRPr lang="es-MX" sz="2400" dirty="0"/>
          </a:p>
        </p:txBody>
      </p:sp>
    </p:spTree>
    <p:extLst>
      <p:ext uri="{BB962C8B-B14F-4D97-AF65-F5344CB8AC3E}">
        <p14:creationId xmlns:p14="http://schemas.microsoft.com/office/powerpoint/2010/main" val="37356181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a:effectLst/>
              </a:rPr>
              <a:t>Programa de trabajo o descripción general del </a:t>
            </a:r>
            <a:r>
              <a:rPr lang="es-MX" b="1" dirty="0" smtClean="0">
                <a:effectLst/>
              </a:rPr>
              <a:t>estudio:</a:t>
            </a:r>
            <a:endParaRPr lang="es-MX" dirty="0"/>
          </a:p>
        </p:txBody>
      </p:sp>
      <p:sp>
        <p:nvSpPr>
          <p:cNvPr id="3" name="2 Marcador de contenido"/>
          <p:cNvSpPr>
            <a:spLocks noGrp="1"/>
          </p:cNvSpPr>
          <p:nvPr>
            <p:ph idx="1"/>
          </p:nvPr>
        </p:nvSpPr>
        <p:spPr>
          <a:xfrm>
            <a:off x="304800" y="1340768"/>
            <a:ext cx="8686800" cy="5472608"/>
          </a:xfrm>
        </p:spPr>
        <p:txBody>
          <a:bodyPr>
            <a:normAutofit fontScale="70000" lnSpcReduction="20000"/>
          </a:bodyPr>
          <a:lstStyle/>
          <a:p>
            <a:pPr algn="just"/>
            <a:r>
              <a:rPr lang="es-MX" dirty="0"/>
              <a:t>En base a un cálculo de tamaño de muestra de X…. se incluirá a pacientes con Diabetes Mellitus con tratamiento a base de hipoglucemiantes orales que asistan a la consulta externa de la Unidad Medico Familiar 66 durante los meses </a:t>
            </a:r>
            <a:r>
              <a:rPr lang="es-MX" dirty="0" smtClean="0"/>
              <a:t>marzo </a:t>
            </a:r>
            <a:r>
              <a:rPr lang="es-MX" dirty="0"/>
              <a:t>2014 a </a:t>
            </a:r>
            <a:r>
              <a:rPr lang="es-MX" dirty="0" smtClean="0"/>
              <a:t>junio </a:t>
            </a:r>
            <a:r>
              <a:rPr lang="es-MX" dirty="0"/>
              <a:t>2014 que cumplan con los criterios de inclusión. </a:t>
            </a:r>
            <a:endParaRPr lang="es-MX" dirty="0" smtClean="0"/>
          </a:p>
          <a:p>
            <a:pPr algn="just"/>
            <a:endParaRPr lang="es-MX" dirty="0"/>
          </a:p>
          <a:p>
            <a:pPr algn="just"/>
            <a:r>
              <a:rPr lang="es-MX" dirty="0" smtClean="0"/>
              <a:t>El </a:t>
            </a:r>
            <a:r>
              <a:rPr lang="es-MX" dirty="0"/>
              <a:t>grupo de estudio se tomará de uno o varios consultorios específicos, previa selección por el investigador a través del expediente clínico, registrándolos en un formato que incluya nombre</a:t>
            </a:r>
            <a:r>
              <a:rPr lang="es-MX" b="1" dirty="0"/>
              <a:t> </a:t>
            </a:r>
            <a:r>
              <a:rPr lang="es-MX" dirty="0"/>
              <a:t>completo, edad, sexo, ocupación, estado civil, tipo de diabetes, tiempo de evolución del padecimiento, comorbilidades, tratamiento farmacológico y tiempo de uso, última cifra glucémica menor a 3 </a:t>
            </a:r>
            <a:r>
              <a:rPr lang="es-MX" dirty="0" smtClean="0"/>
              <a:t>meses; será </a:t>
            </a:r>
            <a:r>
              <a:rPr lang="es-MX" dirty="0"/>
              <a:t>proporcionado al médico para que éste complete los campos vacíos (tratamiento farmacológico, tiempo de uso, última cifra glucémica &lt; 3 meses) y posteriormente al finalizar la consulta haga entrega del cuestionario DTSQ, previa explicación y consentimiento informado verbal realizado por la asistente médico, que deberá llenar el paciente para ser entregado a la </a:t>
            </a:r>
            <a:r>
              <a:rPr lang="es-MX" dirty="0" smtClean="0"/>
              <a:t>misma.</a:t>
            </a:r>
            <a:endParaRPr lang="es-MX" dirty="0"/>
          </a:p>
        </p:txBody>
      </p:sp>
    </p:spTree>
    <p:extLst>
      <p:ext uri="{BB962C8B-B14F-4D97-AF65-F5344CB8AC3E}">
        <p14:creationId xmlns:p14="http://schemas.microsoft.com/office/powerpoint/2010/main" val="252762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Cuestionarios DTSQ</a:t>
            </a:r>
            <a:endParaRPr lang="es-MX" dirty="0"/>
          </a:p>
        </p:txBody>
      </p:sp>
      <p:sp>
        <p:nvSpPr>
          <p:cNvPr id="3" name="2 Marcador de contenido"/>
          <p:cNvSpPr>
            <a:spLocks noGrp="1"/>
          </p:cNvSpPr>
          <p:nvPr>
            <p:ph idx="1"/>
          </p:nvPr>
        </p:nvSpPr>
        <p:spPr>
          <a:xfrm>
            <a:off x="304800" y="1554162"/>
            <a:ext cx="8686800" cy="4899174"/>
          </a:xfrm>
        </p:spPr>
        <p:txBody>
          <a:bodyPr>
            <a:normAutofit fontScale="62500" lnSpcReduction="20000"/>
          </a:bodyPr>
          <a:lstStyle/>
          <a:p>
            <a:pPr algn="just"/>
            <a:r>
              <a:rPr lang="es-MX" dirty="0"/>
              <a:t>Los cuestionarios de Diabetes </a:t>
            </a:r>
            <a:r>
              <a:rPr lang="es-MX" dirty="0" err="1"/>
              <a:t>Treatment</a:t>
            </a:r>
            <a:r>
              <a:rPr lang="es-MX" dirty="0"/>
              <a:t> </a:t>
            </a:r>
            <a:r>
              <a:rPr lang="es-MX" dirty="0" err="1"/>
              <a:t>Satisfaction</a:t>
            </a:r>
            <a:r>
              <a:rPr lang="es-MX" dirty="0"/>
              <a:t> </a:t>
            </a:r>
            <a:r>
              <a:rPr lang="es-MX" dirty="0" err="1"/>
              <a:t>Questionnaire</a:t>
            </a:r>
            <a:r>
              <a:rPr lang="es-MX" dirty="0"/>
              <a:t> en sus versiones estado y cambio son aplicables a pacientes con Diabetes Mellitus tipo 1 y 2 que estén en tratamiento con hipoglucemiantes orales y/o insulina. </a:t>
            </a:r>
            <a:endParaRPr lang="es-MX" dirty="0" smtClean="0"/>
          </a:p>
          <a:p>
            <a:pPr algn="just"/>
            <a:endParaRPr lang="es-MX" dirty="0"/>
          </a:p>
          <a:p>
            <a:pPr algn="just"/>
            <a:r>
              <a:rPr lang="es-MX" dirty="0" smtClean="0"/>
              <a:t>El </a:t>
            </a:r>
            <a:r>
              <a:rPr lang="es-MX" dirty="0"/>
              <a:t>cuestionario DTSQ-s contiene 8 ítems que permite 7 posibles respuestas que oscilan entre 0 (muy insatisfecho) y 6 (extremadamente satisfecho) puntos cada uno. </a:t>
            </a:r>
            <a:endParaRPr lang="es-MX" dirty="0" smtClean="0"/>
          </a:p>
          <a:p>
            <a:pPr algn="just"/>
            <a:endParaRPr lang="es-MX" dirty="0"/>
          </a:p>
          <a:p>
            <a:pPr algn="just"/>
            <a:r>
              <a:rPr lang="es-MX" dirty="0" smtClean="0"/>
              <a:t>Sumando </a:t>
            </a:r>
            <a:r>
              <a:rPr lang="es-MX" dirty="0"/>
              <a:t>6 de los 8 ítems se obtiene una puntuación global de satisfacción que oscila entre 0 puntos (menor satisfacción posible expresada por medio del cuestionario) y 36 puntos (mayor satisfacción posible expresada por medio del cuestionario). Los dos ítems restantes, que hacen referencia a la frecuencia percibida por el paciente de episodios de hiperglucemias e hipoglucemias, y que pueden puntuar entre 0 (nunca) y 6 (la mayoría del tiempo), se analizan en forma individual y descriptiva.</a:t>
            </a:r>
          </a:p>
        </p:txBody>
      </p:sp>
    </p:spTree>
    <p:extLst>
      <p:ext uri="{BB962C8B-B14F-4D97-AF65-F5344CB8AC3E}">
        <p14:creationId xmlns:p14="http://schemas.microsoft.com/office/powerpoint/2010/main" val="2927815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323528" y="1052736"/>
            <a:ext cx="8686800" cy="5674305"/>
          </a:xfrm>
        </p:spPr>
        <p:txBody>
          <a:bodyPr>
            <a:normAutofit fontScale="70000" lnSpcReduction="20000"/>
          </a:bodyPr>
          <a:lstStyle/>
          <a:p>
            <a:pPr algn="just"/>
            <a:r>
              <a:rPr lang="es-MX" dirty="0"/>
              <a:t>El cuestionario DTSQ-c contiene 8 ítems que puntúan de -3 (mucho menos satisfecho ahora) y 3 (mucho más satisfecho ahora) cada uno. </a:t>
            </a:r>
            <a:endParaRPr lang="es-MX" dirty="0" smtClean="0"/>
          </a:p>
          <a:p>
            <a:pPr algn="just"/>
            <a:endParaRPr lang="es-MX" dirty="0"/>
          </a:p>
          <a:p>
            <a:pPr algn="just"/>
            <a:r>
              <a:rPr lang="es-MX" dirty="0" smtClean="0"/>
              <a:t>Sumando </a:t>
            </a:r>
            <a:r>
              <a:rPr lang="es-MX" dirty="0"/>
              <a:t>6 de los 8 ítems se obtiene una puntuación global de satisfacción, oscilando entre -18 puntos (menor satisfacción posible con el cambio expresable mediante el cuestionario) y 18 puntos (mayor satisfacción posible con el cambio expresable mediante el cuestionario). Los dos ítems restantes, que hacen referencia al cambio percibido en la frecuencia de hiperglucemias e hipoglucemias, se analizan en forma individual y descriptiva. </a:t>
            </a:r>
            <a:endParaRPr lang="es-MX" dirty="0" smtClean="0"/>
          </a:p>
          <a:p>
            <a:pPr algn="just"/>
            <a:endParaRPr lang="es-MX" dirty="0"/>
          </a:p>
          <a:p>
            <a:pPr algn="just"/>
            <a:r>
              <a:rPr lang="es-MX" dirty="0" smtClean="0"/>
              <a:t>En </a:t>
            </a:r>
            <a:r>
              <a:rPr lang="es-MX" dirty="0"/>
              <a:t>el caso de que no se registren respuestas en alguno de los ítems que se utilizan para calcular la puntuación resumen de los cuestionarios DTSQ-s o DTSQ-c y no exceda de 2 se sustituye los valores ausentes por la media de los ítems restantes con información válida reportada por el paciente, con el objetivo de permitir el cálculo de la puntuación global.</a:t>
            </a:r>
          </a:p>
          <a:p>
            <a:pPr algn="just"/>
            <a:endParaRPr lang="es-MX" dirty="0"/>
          </a:p>
        </p:txBody>
      </p:sp>
    </p:spTree>
    <p:extLst>
      <p:ext uri="{BB962C8B-B14F-4D97-AF65-F5344CB8AC3E}">
        <p14:creationId xmlns:p14="http://schemas.microsoft.com/office/powerpoint/2010/main" val="20442349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2204864"/>
            <a:ext cx="8928992" cy="4525963"/>
          </a:xfrm>
        </p:spPr>
        <p:txBody>
          <a:bodyPr>
            <a:noAutofit/>
          </a:bodyPr>
          <a:lstStyle/>
          <a:p>
            <a:pPr algn="ctr"/>
            <a:r>
              <a:rPr lang="es-MX" sz="13000" dirty="0" smtClean="0"/>
              <a:t>VARIABLES </a:t>
            </a:r>
            <a:endParaRPr lang="es-MX" sz="13000" dirty="0"/>
          </a:p>
        </p:txBody>
      </p:sp>
    </p:spTree>
    <p:extLst>
      <p:ext uri="{BB962C8B-B14F-4D97-AF65-F5344CB8AC3E}">
        <p14:creationId xmlns:p14="http://schemas.microsoft.com/office/powerpoint/2010/main" val="12936318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7105" t="19057" r="27107" b="7016"/>
          <a:stretch/>
        </p:blipFill>
        <p:spPr bwMode="auto">
          <a:xfrm>
            <a:off x="1043608" y="404664"/>
            <a:ext cx="7280592" cy="62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92744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7106" t="20130" r="27213" b="13736"/>
          <a:stretch/>
        </p:blipFill>
        <p:spPr bwMode="auto">
          <a:xfrm>
            <a:off x="539552" y="260648"/>
            <a:ext cx="8280920" cy="6389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93218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745" t="20303" r="27137" b="13763"/>
          <a:stretch/>
        </p:blipFill>
        <p:spPr bwMode="auto">
          <a:xfrm>
            <a:off x="827584" y="404664"/>
            <a:ext cx="7442019" cy="6015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3780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a:effectLst/>
              </a:rPr>
              <a:t>Epidemiología</a:t>
            </a:r>
            <a:br>
              <a:rPr lang="es-MX" dirty="0">
                <a:effectLst/>
              </a:rPr>
            </a:br>
            <a:endParaRPr lang="es-MX" dirty="0"/>
          </a:p>
        </p:txBody>
      </p:sp>
      <p:sp>
        <p:nvSpPr>
          <p:cNvPr id="3" name="2 Marcador de contenido"/>
          <p:cNvSpPr>
            <a:spLocks noGrp="1"/>
          </p:cNvSpPr>
          <p:nvPr>
            <p:ph idx="1"/>
          </p:nvPr>
        </p:nvSpPr>
        <p:spPr>
          <a:xfrm>
            <a:off x="304800" y="1554162"/>
            <a:ext cx="8686800" cy="4827166"/>
          </a:xfrm>
        </p:spPr>
        <p:txBody>
          <a:bodyPr>
            <a:normAutofit fontScale="55000" lnSpcReduction="20000"/>
          </a:bodyPr>
          <a:lstStyle/>
          <a:p>
            <a:pPr algn="just"/>
            <a:r>
              <a:rPr lang="es-MX" dirty="0"/>
              <a:t>En 1955 existían en el mundo 135 millones de pacientes diabéticos, se esperan alrededor de 300 millones para el año 2025. Entre 1995 y 2025 se ha estimado un incremento de 35% en la prevalencia. Predomina el sexo femenino y es más frecuente en el grupo de edad de 45 a 64 </a:t>
            </a:r>
            <a:r>
              <a:rPr lang="es-MX" dirty="0" smtClean="0"/>
              <a:t>años.</a:t>
            </a:r>
          </a:p>
          <a:p>
            <a:pPr algn="just"/>
            <a:endParaRPr lang="es-MX" dirty="0" smtClean="0"/>
          </a:p>
          <a:p>
            <a:pPr algn="just"/>
            <a:r>
              <a:rPr lang="es-MX" dirty="0" err="1"/>
              <a:t>Kyung</a:t>
            </a:r>
            <a:r>
              <a:rPr lang="es-MX" dirty="0"/>
              <a:t> </a:t>
            </a:r>
            <a:r>
              <a:rPr lang="es-MX" dirty="0" err="1"/>
              <a:t>Soo</a:t>
            </a:r>
            <a:r>
              <a:rPr lang="es-MX" dirty="0"/>
              <a:t>, Kim et </a:t>
            </a:r>
            <a:r>
              <a:rPr lang="es-MX" dirty="0" err="1"/>
              <a:t>Cols</a:t>
            </a:r>
            <a:r>
              <a:rPr lang="es-MX" dirty="0"/>
              <a:t> estimó que “en América Latina el número de personas con diabetes en el año 2000 fue de 13.3 millones y para el 2030 se ha proyectado en 32.9 millones de personas, o una duplicación del número de casos”. Las estimaciones refieren que la epidemia de la Diabetes continuará a pesar de una meseta en la prevalencia de la obesidad hasta el 2030, encontrándose como factor el mayor índice de supervivencia que se observa y al aumento en la prevalencia de la obesidad, y esta como factor de </a:t>
            </a:r>
            <a:r>
              <a:rPr lang="es-MX" dirty="0" smtClean="0"/>
              <a:t>riesgo.</a:t>
            </a:r>
          </a:p>
          <a:p>
            <a:pPr algn="just"/>
            <a:endParaRPr lang="es-MX" dirty="0" smtClean="0"/>
          </a:p>
          <a:p>
            <a:pPr algn="just"/>
            <a:r>
              <a:rPr lang="es-MX" dirty="0"/>
              <a:t>En México, la diabetes mellitus ocupa el primer lugar en número de defunciones por año, tanto en hombres como en mujeres las tasas de mortalidad muestran una tendencia ascendente en ambos sexos con más de 70 mil muertes. Según la Dirección General de Información en Salud en el 2007 hubo un número mayor de defunciones en el grupo de las mujeres (37,202 muertes) comparado con el de los hombres (33,310), con una tasa 69.2 por 100,000 habitantes en mujeres y de 64 en hombres.</a:t>
            </a:r>
          </a:p>
          <a:p>
            <a:pPr algn="just"/>
            <a:endParaRPr lang="es-MX" dirty="0"/>
          </a:p>
        </p:txBody>
      </p:sp>
    </p:spTree>
    <p:extLst>
      <p:ext uri="{BB962C8B-B14F-4D97-AF65-F5344CB8AC3E}">
        <p14:creationId xmlns:p14="http://schemas.microsoft.com/office/powerpoint/2010/main" val="31532208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996" t="21769" r="27156" b="20251"/>
          <a:stretch/>
        </p:blipFill>
        <p:spPr bwMode="auto">
          <a:xfrm>
            <a:off x="323528" y="476672"/>
            <a:ext cx="8606053" cy="5800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18326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a:t>Recursos</a:t>
            </a:r>
            <a:endParaRPr lang="es-MX" dirty="0"/>
          </a:p>
        </p:txBody>
      </p:sp>
      <p:sp>
        <p:nvSpPr>
          <p:cNvPr id="3" name="2 Marcador de contenido"/>
          <p:cNvSpPr>
            <a:spLocks noGrp="1"/>
          </p:cNvSpPr>
          <p:nvPr>
            <p:ph idx="1"/>
          </p:nvPr>
        </p:nvSpPr>
        <p:spPr>
          <a:xfrm>
            <a:off x="304800" y="1124744"/>
            <a:ext cx="8686800" cy="5400600"/>
          </a:xfrm>
        </p:spPr>
        <p:txBody>
          <a:bodyPr>
            <a:normAutofit fontScale="62500" lnSpcReduction="20000"/>
          </a:bodyPr>
          <a:lstStyle/>
          <a:p>
            <a:pPr marL="0" indent="0" algn="just">
              <a:buNone/>
            </a:pPr>
            <a:r>
              <a:rPr lang="es-MX" dirty="0"/>
              <a:t> </a:t>
            </a:r>
          </a:p>
          <a:p>
            <a:pPr algn="just"/>
            <a:r>
              <a:rPr lang="es-MX" b="1" dirty="0" smtClean="0"/>
              <a:t>Humanos:</a:t>
            </a:r>
            <a:endParaRPr lang="es-MX" dirty="0"/>
          </a:p>
          <a:p>
            <a:pPr lvl="1" algn="just"/>
            <a:r>
              <a:rPr lang="es-MX" dirty="0"/>
              <a:t>Investigador principal: Residente de medicina familiar</a:t>
            </a:r>
          </a:p>
          <a:p>
            <a:pPr lvl="1" algn="just"/>
            <a:r>
              <a:rPr lang="es-MX" dirty="0"/>
              <a:t>Asesor metodológico: xxx</a:t>
            </a:r>
          </a:p>
          <a:p>
            <a:pPr lvl="1" algn="just"/>
            <a:r>
              <a:rPr lang="es-MX" dirty="0"/>
              <a:t>Asesor estadístico: xxx</a:t>
            </a:r>
          </a:p>
          <a:p>
            <a:pPr lvl="1" algn="just"/>
            <a:r>
              <a:rPr lang="es-MX" dirty="0"/>
              <a:t>Asesor clínico: xxx</a:t>
            </a:r>
          </a:p>
          <a:p>
            <a:pPr marL="0" indent="0" algn="just">
              <a:buNone/>
            </a:pPr>
            <a:r>
              <a:rPr lang="es-MX" dirty="0"/>
              <a:t> </a:t>
            </a:r>
          </a:p>
          <a:p>
            <a:pPr algn="just"/>
            <a:r>
              <a:rPr lang="es-MX" b="1" dirty="0" smtClean="0"/>
              <a:t>Físicos</a:t>
            </a:r>
            <a:r>
              <a:rPr lang="es-MX" b="1" dirty="0"/>
              <a:t>: </a:t>
            </a:r>
            <a:endParaRPr lang="es-MX" dirty="0"/>
          </a:p>
          <a:p>
            <a:pPr lvl="1" algn="just"/>
            <a:r>
              <a:rPr lang="es-MX" dirty="0"/>
              <a:t>Área física: Sala de espera de los consultorios de la UMF 66</a:t>
            </a:r>
          </a:p>
          <a:p>
            <a:pPr lvl="1" algn="just"/>
            <a:r>
              <a:rPr lang="es-MX" dirty="0"/>
              <a:t>Instrumento de medición: Cuestionario “Diabetes </a:t>
            </a:r>
            <a:r>
              <a:rPr lang="es-MX" dirty="0" err="1"/>
              <a:t>Treatment</a:t>
            </a:r>
            <a:r>
              <a:rPr lang="es-MX" dirty="0"/>
              <a:t> </a:t>
            </a:r>
            <a:r>
              <a:rPr lang="es-MX" dirty="0" err="1"/>
              <a:t>Satisfaction</a:t>
            </a:r>
            <a:r>
              <a:rPr lang="es-MX" dirty="0"/>
              <a:t> </a:t>
            </a:r>
            <a:r>
              <a:rPr lang="es-MX" dirty="0" err="1"/>
              <a:t>Questionnaire</a:t>
            </a:r>
            <a:r>
              <a:rPr lang="es-MX" dirty="0"/>
              <a:t>” (DTSQ-S y DTSQ-C</a:t>
            </a:r>
            <a:r>
              <a:rPr lang="es-MX" dirty="0" smtClean="0"/>
              <a:t>)</a:t>
            </a:r>
            <a:endParaRPr lang="es-MX" dirty="0"/>
          </a:p>
          <a:p>
            <a:pPr lvl="1" algn="just"/>
            <a:r>
              <a:rPr lang="es-MX" dirty="0"/>
              <a:t>Formatos de recolección: </a:t>
            </a:r>
          </a:p>
          <a:p>
            <a:pPr lvl="1" algn="just"/>
            <a:r>
              <a:rPr lang="es-MX" dirty="0"/>
              <a:t>Formato que incluya nombre completo, edad, sexo, ocupación, estado civil, tipo de diabetes, tiempo de evolución del padecimiento, comorbilidades, tratamiento farmacológico y tiempo de uso, última cifra glucémica menor a 3 </a:t>
            </a:r>
            <a:r>
              <a:rPr lang="es-MX" dirty="0" smtClean="0"/>
              <a:t>meses</a:t>
            </a:r>
            <a:endParaRPr lang="es-MX" dirty="0"/>
          </a:p>
          <a:p>
            <a:pPr lvl="1" algn="just"/>
            <a:r>
              <a:rPr lang="es-MX" dirty="0"/>
              <a:t>Expediente electrónico </a:t>
            </a:r>
          </a:p>
          <a:p>
            <a:pPr lvl="1" algn="just"/>
            <a:r>
              <a:rPr lang="es-MX" dirty="0"/>
              <a:t>Papelería: 6 </a:t>
            </a:r>
            <a:r>
              <a:rPr lang="es-MX" dirty="0" err="1"/>
              <a:t>perisquetas</a:t>
            </a:r>
            <a:r>
              <a:rPr lang="es-MX" dirty="0"/>
              <a:t>, lapiceros, 3 folders</a:t>
            </a:r>
          </a:p>
          <a:p>
            <a:pPr algn="just"/>
            <a:endParaRPr lang="es-MX" dirty="0"/>
          </a:p>
          <a:p>
            <a:pPr algn="just"/>
            <a:r>
              <a:rPr lang="es-MX" b="1" dirty="0" smtClean="0"/>
              <a:t>Financieros</a:t>
            </a:r>
            <a:r>
              <a:rPr lang="es-MX" b="1" dirty="0"/>
              <a:t>: </a:t>
            </a:r>
            <a:r>
              <a:rPr lang="es-MX" dirty="0"/>
              <a:t>será proporcionado por el propio médico investigador</a:t>
            </a:r>
          </a:p>
          <a:p>
            <a:pPr algn="just"/>
            <a:endParaRPr lang="es-MX" dirty="0"/>
          </a:p>
        </p:txBody>
      </p:sp>
    </p:spTree>
    <p:extLst>
      <p:ext uri="{BB962C8B-B14F-4D97-AF65-F5344CB8AC3E}">
        <p14:creationId xmlns:p14="http://schemas.microsoft.com/office/powerpoint/2010/main" val="24417234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Aspectos éticos de la investigación </a:t>
            </a:r>
            <a:endParaRPr lang="es-MX" dirty="0"/>
          </a:p>
        </p:txBody>
      </p:sp>
      <p:sp>
        <p:nvSpPr>
          <p:cNvPr id="3" name="2 Marcador de contenido"/>
          <p:cNvSpPr>
            <a:spLocks noGrp="1"/>
          </p:cNvSpPr>
          <p:nvPr>
            <p:ph idx="1"/>
          </p:nvPr>
        </p:nvSpPr>
        <p:spPr/>
        <p:txBody>
          <a:bodyPr>
            <a:noAutofit/>
          </a:bodyPr>
          <a:lstStyle/>
          <a:p>
            <a:pPr algn="just"/>
            <a:r>
              <a:rPr lang="es-MX" sz="2200" dirty="0"/>
              <a:t>En base al reglamento de la Ley General de Salud en Materia de Investigación para la Salud y de acuerdo al artículo 17, la investigación a desarrollar se considera sin riesgo puesto que no se realiza ninguna intervención o modificación intencionada en las variables fisiológicas, psicológicas y sociales de los individuos que participan en el estudio.</a:t>
            </a:r>
          </a:p>
          <a:p>
            <a:pPr algn="just"/>
            <a:endParaRPr lang="es-MX" sz="2200" dirty="0"/>
          </a:p>
          <a:p>
            <a:pPr algn="just"/>
            <a:r>
              <a:rPr lang="es-MX" sz="2200" dirty="0"/>
              <a:t>La investigación utilizará la herramienta de encuestas </a:t>
            </a:r>
            <a:r>
              <a:rPr lang="es-MX" sz="2200" dirty="0" err="1"/>
              <a:t>autoaplicables</a:t>
            </a:r>
            <a:r>
              <a:rPr lang="es-MX" sz="2200" dirty="0"/>
              <a:t>, en donde únicamente se recolectara la opinión del paciente diabético en relación a su nivel de satisfacción con el tratamiento oral hipoglucemiante, sin influir en su respuesta. Así también se recabarán datos desde los expedientes electrónicos del Instituto Mexicano del Seguro Social.</a:t>
            </a:r>
          </a:p>
          <a:p>
            <a:pPr marL="0" indent="0" algn="just">
              <a:buNone/>
            </a:pPr>
            <a:r>
              <a:rPr lang="es-MX" sz="2200" dirty="0"/>
              <a:t/>
            </a:r>
            <a:br>
              <a:rPr lang="es-MX" sz="2200" dirty="0"/>
            </a:br>
            <a:r>
              <a:rPr lang="es-MX" sz="2200" dirty="0"/>
              <a:t> </a:t>
            </a:r>
          </a:p>
          <a:p>
            <a:pPr algn="just"/>
            <a:endParaRPr lang="es-MX" sz="2200" dirty="0"/>
          </a:p>
        </p:txBody>
      </p:sp>
    </p:spTree>
    <p:extLst>
      <p:ext uri="{BB962C8B-B14F-4D97-AF65-F5344CB8AC3E}">
        <p14:creationId xmlns:p14="http://schemas.microsoft.com/office/powerpoint/2010/main" val="25991922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988840"/>
            <a:ext cx="8686800" cy="4525963"/>
          </a:xfrm>
        </p:spPr>
        <p:txBody>
          <a:bodyPr>
            <a:normAutofit/>
          </a:bodyPr>
          <a:lstStyle/>
          <a:p>
            <a:pPr algn="ctr"/>
            <a:r>
              <a:rPr lang="es-MX" sz="8000" dirty="0" smtClean="0"/>
              <a:t>CRONOGRAMA DEL TRABAJO</a:t>
            </a:r>
            <a:endParaRPr lang="es-MX" sz="8000" dirty="0"/>
          </a:p>
        </p:txBody>
      </p:sp>
    </p:spTree>
    <p:extLst>
      <p:ext uri="{BB962C8B-B14F-4D97-AF65-F5344CB8AC3E}">
        <p14:creationId xmlns:p14="http://schemas.microsoft.com/office/powerpoint/2010/main" val="10319270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385476716"/>
              </p:ext>
            </p:extLst>
          </p:nvPr>
        </p:nvGraphicFramePr>
        <p:xfrm>
          <a:off x="395536" y="836711"/>
          <a:ext cx="8280919" cy="5688632"/>
        </p:xfrm>
        <a:graphic>
          <a:graphicData uri="http://schemas.openxmlformats.org/drawingml/2006/table">
            <a:tbl>
              <a:tblPr firstRow="1" firstCol="1" bandRow="1">
                <a:tableStyleId>{5C22544A-7EE6-4342-B048-85BDC9FD1C3A}</a:tableStyleId>
              </a:tblPr>
              <a:tblGrid>
                <a:gridCol w="1517858"/>
                <a:gridCol w="1122522"/>
                <a:gridCol w="926969"/>
                <a:gridCol w="873636"/>
                <a:gridCol w="719564"/>
                <a:gridCol w="839774"/>
                <a:gridCol w="1200403"/>
                <a:gridCol w="1080193"/>
              </a:tblGrid>
              <a:tr h="978664">
                <a:tc>
                  <a:txBody>
                    <a:bodyPr/>
                    <a:lstStyle/>
                    <a:p>
                      <a:pPr>
                        <a:lnSpc>
                          <a:spcPct val="115000"/>
                        </a:lnSpc>
                        <a:spcAft>
                          <a:spcPts val="0"/>
                        </a:spcAft>
                      </a:pPr>
                      <a:r>
                        <a:rPr lang="es-MX" sz="1100">
                          <a:effectLst/>
                        </a:rPr>
                        <a:t>Actividad</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000" dirty="0">
                          <a:effectLst/>
                        </a:rPr>
                        <a:t>mayo  </a:t>
                      </a:r>
                      <a:r>
                        <a:rPr lang="es-MX" sz="1000" dirty="0" smtClean="0">
                          <a:effectLst/>
                        </a:rPr>
                        <a:t>- septiembre </a:t>
                      </a:r>
                      <a:r>
                        <a:rPr lang="es-MX" sz="1000" dirty="0">
                          <a:effectLst/>
                        </a:rPr>
                        <a:t>2013</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000" dirty="0">
                          <a:effectLst/>
                        </a:rPr>
                        <a:t>octubre</a:t>
                      </a:r>
                      <a:r>
                        <a:rPr lang="es-MX" sz="1100" dirty="0">
                          <a:effectLst/>
                        </a:rPr>
                        <a:t> </a:t>
                      </a:r>
                      <a:r>
                        <a:rPr lang="es-MX" sz="1100" dirty="0" smtClean="0">
                          <a:effectLst/>
                        </a:rPr>
                        <a:t>2013 - </a:t>
                      </a:r>
                      <a:r>
                        <a:rPr lang="es-MX" sz="1100" dirty="0">
                          <a:effectLst/>
                        </a:rPr>
                        <a:t>enero 2014</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000">
                          <a:effectLst/>
                        </a:rPr>
                        <a:t>febrero 2014</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000">
                          <a:effectLst/>
                        </a:rPr>
                        <a:t>marzo - junio 2014</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000" dirty="0">
                          <a:effectLst/>
                        </a:rPr>
                        <a:t>julio </a:t>
                      </a:r>
                      <a:r>
                        <a:rPr lang="es-MX" sz="1000" dirty="0" smtClean="0">
                          <a:effectLst/>
                        </a:rPr>
                        <a:t>- agosto </a:t>
                      </a:r>
                      <a:r>
                        <a:rPr lang="es-MX" sz="1000" dirty="0">
                          <a:effectLst/>
                        </a:rPr>
                        <a:t>2014</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000" dirty="0" smtClean="0">
                          <a:effectLst/>
                        </a:rPr>
                        <a:t>Septiembre -  </a:t>
                      </a:r>
                      <a:r>
                        <a:rPr lang="es-MX" sz="1000" dirty="0">
                          <a:effectLst/>
                        </a:rPr>
                        <a:t>noviembre 2014</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a:effectLst/>
                        </a:rPr>
                        <a:t>diciembre 2014</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r>
              <a:tr h="489332">
                <a:tc>
                  <a:txBody>
                    <a:bodyPr/>
                    <a:lstStyle/>
                    <a:p>
                      <a:pPr>
                        <a:lnSpc>
                          <a:spcPct val="115000"/>
                        </a:lnSpc>
                        <a:spcAft>
                          <a:spcPts val="0"/>
                        </a:spcAft>
                      </a:pPr>
                      <a:r>
                        <a:rPr lang="es-MX" sz="1100">
                          <a:effectLst/>
                        </a:rPr>
                        <a:t>Elaboración del protocolo</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a:effectLst/>
                        </a:rPr>
                        <a:t>X</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r>
              <a:tr h="733998">
                <a:tc>
                  <a:txBody>
                    <a:bodyPr/>
                    <a:lstStyle/>
                    <a:p>
                      <a:pPr>
                        <a:lnSpc>
                          <a:spcPct val="115000"/>
                        </a:lnSpc>
                        <a:spcAft>
                          <a:spcPts val="0"/>
                        </a:spcAft>
                      </a:pPr>
                      <a:r>
                        <a:rPr lang="es-MX" sz="1100">
                          <a:effectLst/>
                        </a:rPr>
                        <a:t>Autorización por el comité local</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a:effectLst/>
                        </a:rPr>
                        <a:t>X</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r>
              <a:tr h="758671">
                <a:tc>
                  <a:txBody>
                    <a:bodyPr/>
                    <a:lstStyle/>
                    <a:p>
                      <a:pPr>
                        <a:lnSpc>
                          <a:spcPct val="115000"/>
                        </a:lnSpc>
                        <a:spcAft>
                          <a:spcPts val="0"/>
                        </a:spcAft>
                      </a:pPr>
                      <a:r>
                        <a:rPr lang="es-MX" sz="1100">
                          <a:effectLst/>
                        </a:rPr>
                        <a:t>Búsqueda de referencias bibliográficas</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a:effectLst/>
                        </a:rPr>
                        <a:t>X</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a:effectLst/>
                        </a:rPr>
                        <a:t>X</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r>
              <a:tr h="380444">
                <a:tc>
                  <a:txBody>
                    <a:bodyPr/>
                    <a:lstStyle/>
                    <a:p>
                      <a:pPr>
                        <a:lnSpc>
                          <a:spcPct val="115000"/>
                        </a:lnSpc>
                        <a:spcAft>
                          <a:spcPts val="0"/>
                        </a:spcAft>
                      </a:pPr>
                      <a:r>
                        <a:rPr lang="es-MX" sz="1100">
                          <a:effectLst/>
                        </a:rPr>
                        <a:t>Prueba piloto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a:effectLst/>
                        </a:rPr>
                        <a:t>X</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r>
              <a:tr h="585809">
                <a:tc>
                  <a:txBody>
                    <a:bodyPr/>
                    <a:lstStyle/>
                    <a:p>
                      <a:pPr>
                        <a:lnSpc>
                          <a:spcPct val="115000"/>
                        </a:lnSpc>
                        <a:spcAft>
                          <a:spcPts val="0"/>
                        </a:spcAft>
                      </a:pPr>
                      <a:r>
                        <a:rPr lang="es-MX" sz="1100">
                          <a:effectLst/>
                        </a:rPr>
                        <a:t>Recolección de información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a:effectLst/>
                        </a:rPr>
                        <a:t>X</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r>
              <a:tr h="489332">
                <a:tc>
                  <a:txBody>
                    <a:bodyPr/>
                    <a:lstStyle/>
                    <a:p>
                      <a:pPr>
                        <a:lnSpc>
                          <a:spcPct val="115000"/>
                        </a:lnSpc>
                        <a:spcAft>
                          <a:spcPts val="0"/>
                        </a:spcAft>
                      </a:pPr>
                      <a:r>
                        <a:rPr lang="es-MX" sz="1100">
                          <a:effectLst/>
                        </a:rPr>
                        <a:t>Análisis de resultados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a:effectLst/>
                        </a:rPr>
                        <a:t>X</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r>
              <a:tr h="391525">
                <a:tc>
                  <a:txBody>
                    <a:bodyPr/>
                    <a:lstStyle/>
                    <a:p>
                      <a:pPr>
                        <a:lnSpc>
                          <a:spcPct val="115000"/>
                        </a:lnSpc>
                        <a:spcAft>
                          <a:spcPts val="0"/>
                        </a:spcAft>
                      </a:pPr>
                      <a:r>
                        <a:rPr lang="es-MX" sz="1100">
                          <a:effectLst/>
                        </a:rPr>
                        <a:t>conclusiones</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a:effectLst/>
                        </a:rPr>
                        <a:t>X</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r>
              <a:tr h="489332">
                <a:tc>
                  <a:txBody>
                    <a:bodyPr/>
                    <a:lstStyle/>
                    <a:p>
                      <a:pPr>
                        <a:lnSpc>
                          <a:spcPct val="115000"/>
                        </a:lnSpc>
                        <a:spcAft>
                          <a:spcPts val="0"/>
                        </a:spcAft>
                      </a:pPr>
                      <a:r>
                        <a:rPr lang="es-MX" sz="1100">
                          <a:effectLst/>
                        </a:rPr>
                        <a:t>Redacción de escrito</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a:effectLst/>
                        </a:rPr>
                        <a:t>X</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r>
              <a:tr h="391525">
                <a:tc>
                  <a:txBody>
                    <a:bodyPr/>
                    <a:lstStyle/>
                    <a:p>
                      <a:pPr>
                        <a:lnSpc>
                          <a:spcPct val="115000"/>
                        </a:lnSpc>
                        <a:spcAft>
                          <a:spcPts val="0"/>
                        </a:spcAft>
                      </a:pPr>
                      <a:r>
                        <a:rPr lang="es-MX" sz="1100">
                          <a:effectLst/>
                        </a:rPr>
                        <a:t>Presentación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c>
                  <a:txBody>
                    <a:bodyPr/>
                    <a:lstStyle/>
                    <a:p>
                      <a:pPr algn="ctr">
                        <a:lnSpc>
                          <a:spcPct val="115000"/>
                        </a:lnSpc>
                        <a:spcAft>
                          <a:spcPts val="0"/>
                        </a:spcAft>
                      </a:pPr>
                      <a:r>
                        <a:rPr lang="es-MX" sz="1100" dirty="0">
                          <a:effectLst/>
                        </a:rPr>
                        <a:t>X</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476" marR="63476" marT="0" marB="0"/>
                </a:tc>
              </a:tr>
            </a:tbl>
          </a:graphicData>
        </a:graphic>
      </p:graphicFrame>
    </p:spTree>
    <p:extLst>
      <p:ext uri="{BB962C8B-B14F-4D97-AF65-F5344CB8AC3E}">
        <p14:creationId xmlns:p14="http://schemas.microsoft.com/office/powerpoint/2010/main" val="29640571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a:t>Referencias bibliográficas:</a:t>
            </a:r>
            <a:r>
              <a:rPr lang="es-MX" dirty="0"/>
              <a:t/>
            </a:r>
            <a:br>
              <a:rPr lang="es-MX" dirty="0"/>
            </a:br>
            <a:endParaRPr lang="es-MX" dirty="0"/>
          </a:p>
        </p:txBody>
      </p:sp>
      <p:sp>
        <p:nvSpPr>
          <p:cNvPr id="3" name="2 Marcador de contenido"/>
          <p:cNvSpPr>
            <a:spLocks noGrp="1"/>
          </p:cNvSpPr>
          <p:nvPr>
            <p:ph idx="1"/>
          </p:nvPr>
        </p:nvSpPr>
        <p:spPr>
          <a:xfrm>
            <a:off x="323528" y="1340768"/>
            <a:ext cx="8686800" cy="5314622"/>
          </a:xfrm>
        </p:spPr>
        <p:txBody>
          <a:bodyPr>
            <a:noAutofit/>
          </a:bodyPr>
          <a:lstStyle/>
          <a:p>
            <a:pPr lvl="0"/>
            <a:r>
              <a:rPr lang="en-US" sz="2000" b="1" dirty="0" smtClean="0"/>
              <a:t>AMERICAN </a:t>
            </a:r>
            <a:r>
              <a:rPr lang="en-US" sz="2000" b="1" dirty="0"/>
              <a:t>DIABETES ASSOCIATION. Diagnosis and Classification of Diabetes Mellitus. DIABETES CARE 2012; 35 (1): 564-571</a:t>
            </a:r>
            <a:endParaRPr lang="es-MX" sz="2000" dirty="0"/>
          </a:p>
          <a:p>
            <a:pPr lvl="0"/>
            <a:r>
              <a:rPr lang="es-MX" sz="2000" b="1" dirty="0" smtClean="0"/>
              <a:t>Moreno L. </a:t>
            </a:r>
            <a:r>
              <a:rPr lang="es-MX" sz="2000" b="1" dirty="0"/>
              <a:t>Epidemiología y diabetes. </a:t>
            </a:r>
            <a:r>
              <a:rPr lang="en-US" sz="2000" b="1" dirty="0"/>
              <a:t>Rev </a:t>
            </a:r>
            <a:r>
              <a:rPr lang="en-US" sz="2000" b="1" dirty="0" err="1"/>
              <a:t>Fac</a:t>
            </a:r>
            <a:r>
              <a:rPr lang="en-US" sz="2000" b="1" dirty="0"/>
              <a:t> Med UNAM 2001; 44 (1): 35-37 </a:t>
            </a:r>
            <a:endParaRPr lang="es-MX" sz="2000" dirty="0"/>
          </a:p>
          <a:p>
            <a:pPr lvl="0"/>
            <a:r>
              <a:rPr lang="en-US" sz="2000" b="1" dirty="0"/>
              <a:t>Kyung-</a:t>
            </a:r>
            <a:r>
              <a:rPr lang="en-US" sz="2000" b="1" dirty="0" err="1"/>
              <a:t>Soo</a:t>
            </a:r>
            <a:r>
              <a:rPr lang="en-US" sz="2000" b="1" dirty="0"/>
              <a:t> Kim, Hyun-</a:t>
            </a:r>
            <a:r>
              <a:rPr lang="en-US" sz="2000" b="1" dirty="0" err="1"/>
              <a:t>Ju</a:t>
            </a:r>
            <a:r>
              <a:rPr lang="en-US" sz="2000" b="1" dirty="0"/>
              <a:t> Oh, </a:t>
            </a:r>
            <a:r>
              <a:rPr lang="en-US" sz="2000" b="1" dirty="0" err="1"/>
              <a:t>Ji-Woon</a:t>
            </a:r>
            <a:r>
              <a:rPr lang="en-US" sz="2000" b="1" dirty="0"/>
              <a:t> Kim, Yeo-Kyung Lee, </a:t>
            </a:r>
            <a:r>
              <a:rPr lang="en-US" sz="2000" b="1" dirty="0" err="1"/>
              <a:t>Soo</a:t>
            </a:r>
            <a:r>
              <a:rPr lang="en-US" sz="2000" b="1" dirty="0"/>
              <a:t>-Kyung Kim, </a:t>
            </a:r>
            <a:r>
              <a:rPr lang="en-US" sz="2000" b="1" dirty="0" err="1"/>
              <a:t>Seok</a:t>
            </a:r>
            <a:r>
              <a:rPr lang="en-US" sz="2000" b="1" dirty="0"/>
              <a:t>-Won Park. The Clinical Characteristics of the Newly </a:t>
            </a:r>
            <a:r>
              <a:rPr lang="en-US" sz="2000" b="1" dirty="0" err="1"/>
              <a:t>Dianosed</a:t>
            </a:r>
            <a:r>
              <a:rPr lang="en-US" sz="2000" b="1" dirty="0"/>
              <a:t> Early Onset (&lt;40 Years Old) Diabetic in Outpatients Clinic. Korean Diabetes J 2010; 34 (2): 119–125</a:t>
            </a:r>
            <a:endParaRPr lang="es-MX" sz="2000" dirty="0"/>
          </a:p>
          <a:p>
            <a:pPr lvl="0"/>
            <a:r>
              <a:rPr lang="en-US" sz="2000" b="1" dirty="0"/>
              <a:t>Mendoza, </a:t>
            </a:r>
            <a:r>
              <a:rPr lang="en-US" sz="2000" b="1" dirty="0" err="1"/>
              <a:t>Nuñez</a:t>
            </a:r>
            <a:r>
              <a:rPr lang="en-US" sz="2000" b="1" dirty="0"/>
              <a:t> V. Implementation of an active aging model in Mexico for prevention and control of chronic diseases in the elderly. </a:t>
            </a:r>
            <a:r>
              <a:rPr lang="es-MX" sz="2000" b="1" dirty="0"/>
              <a:t>BMC </a:t>
            </a:r>
            <a:r>
              <a:rPr lang="es-MX" sz="2000" b="1" dirty="0" err="1"/>
              <a:t>Geriatrics</a:t>
            </a:r>
            <a:r>
              <a:rPr lang="es-MX" sz="2000" b="1" dirty="0"/>
              <a:t> 2009: 9-40</a:t>
            </a:r>
            <a:endParaRPr lang="es-MX" sz="2000" dirty="0"/>
          </a:p>
          <a:p>
            <a:pPr lvl="0"/>
            <a:r>
              <a:rPr lang="es-MX" sz="2000" b="1" dirty="0"/>
              <a:t>Secretaría de Salud de México. Manual para la implementación de proyectos colaborativos para el mejoramiento de la calidad de atención a las personas con enfermedades </a:t>
            </a:r>
            <a:r>
              <a:rPr lang="es-MX" sz="2000" b="1" dirty="0" smtClean="0"/>
              <a:t>crónicas </a:t>
            </a:r>
            <a:r>
              <a:rPr lang="es-MX" sz="2000" b="1" dirty="0"/>
              <a:t>2007: 1-60</a:t>
            </a:r>
            <a:endParaRPr lang="es-MX" sz="2000" dirty="0"/>
          </a:p>
          <a:p>
            <a:endParaRPr lang="es-MX" sz="2800" dirty="0"/>
          </a:p>
        </p:txBody>
      </p:sp>
    </p:spTree>
    <p:extLst>
      <p:ext uri="{BB962C8B-B14F-4D97-AF65-F5344CB8AC3E}">
        <p14:creationId xmlns:p14="http://schemas.microsoft.com/office/powerpoint/2010/main" val="13681802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404664"/>
            <a:ext cx="8686800" cy="6264696"/>
          </a:xfrm>
        </p:spPr>
        <p:txBody>
          <a:bodyPr>
            <a:normAutofit fontScale="70000" lnSpcReduction="20000"/>
          </a:bodyPr>
          <a:lstStyle/>
          <a:p>
            <a:pPr lvl="0"/>
            <a:r>
              <a:rPr lang="es-MX" b="1" dirty="0"/>
              <a:t>López Stewart G. Nueva clasificación y criterios diagnósticos de la diabetes mellitus. </a:t>
            </a:r>
            <a:r>
              <a:rPr lang="en-US" b="1" dirty="0"/>
              <a:t>Rev. </a:t>
            </a:r>
            <a:r>
              <a:rPr lang="en-US" b="1" dirty="0" err="1"/>
              <a:t>méd</a:t>
            </a:r>
            <a:r>
              <a:rPr lang="en-US" b="1" dirty="0"/>
              <a:t>. Chile 1998; 126 (7): 833-837</a:t>
            </a:r>
            <a:endParaRPr lang="es-MX" dirty="0"/>
          </a:p>
          <a:p>
            <a:pPr lvl="0"/>
            <a:r>
              <a:rPr lang="en-US" b="1" dirty="0"/>
              <a:t>UK Prospective Diabetes Study Group: UK Prospective Diabetes Study 16: overview of 6 years  therapy of type II diabetes: a progressive disease. Diabetes 199; 44: 1249-1258</a:t>
            </a:r>
            <a:endParaRPr lang="es-MX" dirty="0"/>
          </a:p>
          <a:p>
            <a:pPr lvl="0"/>
            <a:r>
              <a:rPr lang="en-US" b="1" dirty="0" smtClean="0"/>
              <a:t>Klein </a:t>
            </a:r>
            <a:r>
              <a:rPr lang="en-US" b="1" dirty="0"/>
              <a:t>R, Klein BE, Moss SE, Davis MD. The Wisconsin Epidemiologic Study of Diabetic Retinopathy. III Prevalence and Risk of Diabetic Retinopathy When Age at Diagnosis Is 30 or More Years. Arch </a:t>
            </a:r>
            <a:r>
              <a:rPr lang="en-US" b="1" dirty="0" err="1"/>
              <a:t>Ophthalmol</a:t>
            </a:r>
            <a:r>
              <a:rPr lang="en-US" b="1" dirty="0"/>
              <a:t> </a:t>
            </a:r>
            <a:r>
              <a:rPr lang="es-MX" b="1" dirty="0"/>
              <a:t>1984; 102 (4</a:t>
            </a:r>
            <a:r>
              <a:rPr lang="es-MX" b="1" dirty="0" smtClean="0"/>
              <a:t>): 527-32</a:t>
            </a:r>
            <a:endParaRPr lang="es-MX" dirty="0"/>
          </a:p>
          <a:p>
            <a:pPr lvl="0"/>
            <a:r>
              <a:rPr lang="es-MX" b="1" dirty="0"/>
              <a:t>Secretaría de salud de México. NOM 015 SSa2 1994 Para la prevención, tratamiento y control de la diabetes 1994: 1-26 </a:t>
            </a:r>
            <a:endParaRPr lang="es-MX" dirty="0"/>
          </a:p>
          <a:p>
            <a:pPr lvl="0"/>
            <a:r>
              <a:rPr lang="es-MX" b="1" dirty="0" err="1"/>
              <a:t>Faus</a:t>
            </a:r>
            <a:r>
              <a:rPr lang="es-MX" b="1" dirty="0"/>
              <a:t> M, Sánchez Pozo A. Tratamiento, control y seguimiento </a:t>
            </a:r>
            <a:r>
              <a:rPr lang="es-MX" b="1" dirty="0" err="1"/>
              <a:t>farmacoterapéutico</a:t>
            </a:r>
            <a:r>
              <a:rPr lang="es-MX" b="1" dirty="0"/>
              <a:t> del paciente Diabético. </a:t>
            </a:r>
            <a:r>
              <a:rPr lang="es-MX" b="1" dirty="0" err="1"/>
              <a:t>Pharm</a:t>
            </a:r>
            <a:r>
              <a:rPr lang="es-MX" b="1" dirty="0"/>
              <a:t> </a:t>
            </a:r>
            <a:r>
              <a:rPr lang="es-MX" b="1" dirty="0" err="1"/>
              <a:t>Care</a:t>
            </a:r>
            <a:r>
              <a:rPr lang="es-MX" b="1" dirty="0"/>
              <a:t> </a:t>
            </a:r>
            <a:r>
              <a:rPr lang="es-MX" b="1" dirty="0" err="1"/>
              <a:t>Esp</a:t>
            </a:r>
            <a:r>
              <a:rPr lang="es-MX" b="1" dirty="0"/>
              <a:t> 2001; 3: 240-247 </a:t>
            </a:r>
            <a:endParaRPr lang="es-MX" dirty="0"/>
          </a:p>
          <a:p>
            <a:pPr lvl="0"/>
            <a:r>
              <a:rPr lang="en-US" b="1" dirty="0"/>
              <a:t>Alvarez </a:t>
            </a:r>
            <a:r>
              <a:rPr lang="en-US" b="1" dirty="0" err="1"/>
              <a:t>Guisasola</a:t>
            </a:r>
            <a:r>
              <a:rPr lang="en-US" b="1" dirty="0"/>
              <a:t> F, </a:t>
            </a:r>
            <a:r>
              <a:rPr lang="en-US" b="1" dirty="0" err="1"/>
              <a:t>Tofé</a:t>
            </a:r>
            <a:r>
              <a:rPr lang="en-US" b="1" dirty="0"/>
              <a:t> </a:t>
            </a:r>
            <a:r>
              <a:rPr lang="en-US" b="1" dirty="0" err="1"/>
              <a:t>Povedano</a:t>
            </a:r>
            <a:r>
              <a:rPr lang="en-US" b="1" dirty="0"/>
              <a:t> S, Yin D. </a:t>
            </a:r>
            <a:r>
              <a:rPr lang="en-US" b="1" dirty="0" err="1"/>
              <a:t>Hypoglycaemic</a:t>
            </a:r>
            <a:r>
              <a:rPr lang="en-US" b="1" dirty="0"/>
              <a:t> Symptoms, Treatment Satisfaction, Adherence and their Associations with </a:t>
            </a:r>
            <a:r>
              <a:rPr lang="en-US" b="1" dirty="0" err="1"/>
              <a:t>Glycaemic</a:t>
            </a:r>
            <a:r>
              <a:rPr lang="en-US" b="1" dirty="0"/>
              <a:t> Goal in Patients with Type 2 Diabetes Mellitus: Findings from the Real-Life Effectiveness and Care Patterns of Diabetes Management (RECAP-DM) Study Diabetes, Obesity and Metabolism 2008; 10(1): </a:t>
            </a:r>
            <a:r>
              <a:rPr lang="en-US" b="1" dirty="0" smtClean="0"/>
              <a:t>25-32</a:t>
            </a:r>
            <a:endParaRPr lang="es-MX" dirty="0"/>
          </a:p>
        </p:txBody>
      </p:sp>
    </p:spTree>
    <p:extLst>
      <p:ext uri="{BB962C8B-B14F-4D97-AF65-F5344CB8AC3E}">
        <p14:creationId xmlns:p14="http://schemas.microsoft.com/office/powerpoint/2010/main" val="1317714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548680"/>
            <a:ext cx="8686800" cy="5904656"/>
          </a:xfrm>
        </p:spPr>
        <p:txBody>
          <a:bodyPr>
            <a:normAutofit fontScale="70000" lnSpcReduction="20000"/>
          </a:bodyPr>
          <a:lstStyle/>
          <a:p>
            <a:pPr lvl="0"/>
            <a:r>
              <a:rPr lang="es-MX" b="1" dirty="0"/>
              <a:t>Gaytán-Hernández A I, García de Alba García J E. El significado de la diabetes mellitus tipo 2 desde la perspectiva del paciente. </a:t>
            </a:r>
            <a:r>
              <a:rPr lang="es-MX" b="1" dirty="0" err="1"/>
              <a:t>Rev</a:t>
            </a:r>
            <a:r>
              <a:rPr lang="es-MX" b="1" dirty="0"/>
              <a:t> </a:t>
            </a:r>
            <a:r>
              <a:rPr lang="es-MX" b="1" dirty="0" err="1"/>
              <a:t>Med</a:t>
            </a:r>
            <a:r>
              <a:rPr lang="es-MX" b="1" dirty="0"/>
              <a:t> </a:t>
            </a:r>
            <a:r>
              <a:rPr lang="es-MX" b="1" dirty="0" err="1"/>
              <a:t>Inst</a:t>
            </a:r>
            <a:r>
              <a:rPr lang="es-MX" b="1" dirty="0"/>
              <a:t> </a:t>
            </a:r>
            <a:r>
              <a:rPr lang="es-MX" b="1" dirty="0" err="1"/>
              <a:t>Mex</a:t>
            </a:r>
            <a:r>
              <a:rPr lang="es-MX" b="1" dirty="0"/>
              <a:t> Seguro </a:t>
            </a:r>
            <a:r>
              <a:rPr lang="es-MX" b="1" dirty="0" err="1"/>
              <a:t>Soc</a:t>
            </a:r>
            <a:r>
              <a:rPr lang="es-MX" b="1" dirty="0"/>
              <a:t> 2006; 44 (2): 113-120</a:t>
            </a:r>
            <a:endParaRPr lang="es-MX" dirty="0"/>
          </a:p>
          <a:p>
            <a:pPr lvl="0"/>
            <a:r>
              <a:rPr lang="es-MX" b="1" dirty="0"/>
              <a:t>Testa M. Mejorar la terapia de diabetes: aumentar la satisfacción. Diabetes </a:t>
            </a:r>
            <a:r>
              <a:rPr lang="es-MX" b="1" dirty="0" err="1" smtClean="0"/>
              <a:t>Voice</a:t>
            </a:r>
            <a:r>
              <a:rPr lang="es-MX" b="1" dirty="0" smtClean="0"/>
              <a:t> </a:t>
            </a:r>
            <a:r>
              <a:rPr lang="es-MX" b="1" dirty="0"/>
              <a:t>2003; (48) 3: 23-25</a:t>
            </a:r>
            <a:endParaRPr lang="es-MX" dirty="0"/>
          </a:p>
          <a:p>
            <a:pPr lvl="0"/>
            <a:r>
              <a:rPr lang="es-MX" b="1" dirty="0" err="1" smtClean="0"/>
              <a:t>Gomis</a:t>
            </a:r>
            <a:r>
              <a:rPr lang="es-MX" b="1" dirty="0" smtClean="0"/>
              <a:t> </a:t>
            </a:r>
            <a:r>
              <a:rPr lang="es-MX" b="1" dirty="0"/>
              <a:t>R, Herrera Pombo J, Calderón A, Rubio C, Sarasa P. Validación del cuestionario “Diabetes </a:t>
            </a:r>
            <a:r>
              <a:rPr lang="es-MX" b="1" dirty="0" err="1"/>
              <a:t>treatment</a:t>
            </a:r>
            <a:r>
              <a:rPr lang="es-MX" b="1" dirty="0"/>
              <a:t> </a:t>
            </a:r>
            <a:r>
              <a:rPr lang="es-MX" b="1" dirty="0" err="1"/>
              <a:t>satisfaction</a:t>
            </a:r>
            <a:r>
              <a:rPr lang="es-MX" b="1" dirty="0"/>
              <a:t> </a:t>
            </a:r>
            <a:r>
              <a:rPr lang="es-MX" b="1" dirty="0" err="1"/>
              <a:t>questionnaire</a:t>
            </a:r>
            <a:r>
              <a:rPr lang="es-MX" b="1" dirty="0"/>
              <a:t>” (DTSQ) en la población española.</a:t>
            </a:r>
            <a:r>
              <a:rPr lang="es-MX" dirty="0"/>
              <a:t> </a:t>
            </a:r>
            <a:r>
              <a:rPr lang="es-MX" b="1" dirty="0" err="1"/>
              <a:t>Pharmacoeconomics</a:t>
            </a:r>
            <a:r>
              <a:rPr lang="es-MX" b="1" dirty="0"/>
              <a:t> 2006; </a:t>
            </a:r>
            <a:r>
              <a:rPr lang="es-MX" b="1" dirty="0" smtClean="0"/>
              <a:t>3 </a:t>
            </a:r>
            <a:r>
              <a:rPr lang="es-MX" b="1" dirty="0"/>
              <a:t>(1): 7-18</a:t>
            </a:r>
            <a:endParaRPr lang="es-MX" dirty="0"/>
          </a:p>
          <a:p>
            <a:pPr lvl="0"/>
            <a:r>
              <a:rPr lang="es-MX" b="1" dirty="0"/>
              <a:t>Troncoso Pantoja C, Delgado Segura D, </a:t>
            </a:r>
            <a:r>
              <a:rPr lang="es-MX" b="1" dirty="0" err="1"/>
              <a:t>Rubilar</a:t>
            </a:r>
            <a:r>
              <a:rPr lang="es-MX" b="1" dirty="0"/>
              <a:t> Villalobos C. Adherencia al tratamiento en pacientes con Diabetes tipo 2. </a:t>
            </a:r>
            <a:r>
              <a:rPr lang="en-US" b="1" dirty="0"/>
              <a:t>Rev. </a:t>
            </a:r>
            <a:r>
              <a:rPr lang="en-US" b="1" dirty="0" err="1"/>
              <a:t>costarric</a:t>
            </a:r>
            <a:r>
              <a:rPr lang="en-US" b="1" dirty="0"/>
              <a:t>. </a:t>
            </a:r>
            <a:r>
              <a:rPr lang="en-US" b="1" dirty="0" err="1"/>
              <a:t>salud</a:t>
            </a:r>
            <a:r>
              <a:rPr lang="en-US" b="1" dirty="0"/>
              <a:t> </a:t>
            </a:r>
            <a:r>
              <a:rPr lang="en-US" b="1" dirty="0" err="1"/>
              <a:t>pública</a:t>
            </a:r>
            <a:r>
              <a:rPr lang="en-US" b="1" dirty="0"/>
              <a:t> 2013; 22 (1): 9-13</a:t>
            </a:r>
            <a:endParaRPr lang="es-MX" dirty="0"/>
          </a:p>
          <a:p>
            <a:pPr lvl="0"/>
            <a:r>
              <a:rPr lang="en-US" b="1" dirty="0" err="1"/>
              <a:t>Kripalani</a:t>
            </a:r>
            <a:r>
              <a:rPr lang="en-US" b="1" dirty="0"/>
              <a:t> S, Yao X, Haynes B. Interventions to enhance medication adherence in chronic medical conditions. Arch Intern Med. 20</a:t>
            </a:r>
            <a:r>
              <a:rPr lang="es-MX" b="1" dirty="0"/>
              <a:t>07; 167</a:t>
            </a:r>
            <a:r>
              <a:rPr lang="es-MX" b="1" dirty="0" smtClean="0"/>
              <a:t>: 540-550</a:t>
            </a:r>
            <a:endParaRPr lang="es-MX" dirty="0"/>
          </a:p>
          <a:p>
            <a:pPr marL="0" indent="0">
              <a:buNone/>
            </a:pPr>
            <a:r>
              <a:rPr lang="es-MX" dirty="0"/>
              <a:t> </a:t>
            </a:r>
          </a:p>
          <a:p>
            <a:pPr marL="0" indent="0">
              <a:buNone/>
            </a:pPr>
            <a:r>
              <a:rPr lang="es-MX" dirty="0"/>
              <a:t> </a:t>
            </a:r>
          </a:p>
          <a:p>
            <a:endParaRPr lang="es-MX" dirty="0"/>
          </a:p>
        </p:txBody>
      </p:sp>
    </p:spTree>
    <p:extLst>
      <p:ext uri="{BB962C8B-B14F-4D97-AF65-F5344CB8AC3E}">
        <p14:creationId xmlns:p14="http://schemas.microsoft.com/office/powerpoint/2010/main" val="11776894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ctr"/>
            <a:r>
              <a:rPr lang="es-MX" sz="9600" dirty="0" smtClean="0"/>
              <a:t>Cuestionarios DTQS</a:t>
            </a:r>
            <a:endParaRPr lang="es-MX" sz="9600" dirty="0"/>
          </a:p>
        </p:txBody>
      </p:sp>
    </p:spTree>
    <p:extLst>
      <p:ext uri="{BB962C8B-B14F-4D97-AF65-F5344CB8AC3E}">
        <p14:creationId xmlns:p14="http://schemas.microsoft.com/office/powerpoint/2010/main" val="36376866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529" t="10721" r="33793" b="5478"/>
          <a:stretch/>
        </p:blipFill>
        <p:spPr bwMode="auto">
          <a:xfrm>
            <a:off x="2050528" y="173365"/>
            <a:ext cx="4799088" cy="6568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63284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476672"/>
            <a:ext cx="8686800" cy="5603453"/>
          </a:xfrm>
        </p:spPr>
        <p:txBody>
          <a:bodyPr>
            <a:normAutofit fontScale="92500"/>
          </a:bodyPr>
          <a:lstStyle/>
          <a:p>
            <a:pPr algn="just"/>
            <a:r>
              <a:rPr lang="es-MX" dirty="0"/>
              <a:t>La diabetes mellitus ha aumentado con la creciente tasa de obesidad. La aparición de la diabetes en individuos jóvenes tiene consecuencias graves para la salud de la población. Sin embargo, es bien sabido que el adecuado control de la glucosa en la sangre a través de un tratamiento adecuado puede reducir la ocurrencia de diversas complicaciones de la diabetes especialmente cuando la enfermedad se detecta a tiempo. Además, las características clínicas de los pacientes diabéticos de inicio temprano y los habituales son </a:t>
            </a:r>
            <a:r>
              <a:rPr lang="es-MX" dirty="0" smtClean="0"/>
              <a:t>distintos. </a:t>
            </a:r>
            <a:endParaRPr lang="es-MX" dirty="0"/>
          </a:p>
        </p:txBody>
      </p:sp>
    </p:spTree>
    <p:extLst>
      <p:ext uri="{BB962C8B-B14F-4D97-AF65-F5344CB8AC3E}">
        <p14:creationId xmlns:p14="http://schemas.microsoft.com/office/powerpoint/2010/main" val="2097077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054" t="6624" r="33328" b="62022"/>
          <a:stretch/>
        </p:blipFill>
        <p:spPr bwMode="auto">
          <a:xfrm>
            <a:off x="407940" y="1340768"/>
            <a:ext cx="8357115" cy="415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3096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209" t="7182" r="33581" b="12209"/>
          <a:stretch/>
        </p:blipFill>
        <p:spPr bwMode="auto">
          <a:xfrm>
            <a:off x="1786461" y="116632"/>
            <a:ext cx="4969621" cy="6437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45053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360" t="10037" r="32054" b="15759"/>
          <a:stretch/>
        </p:blipFill>
        <p:spPr bwMode="auto">
          <a:xfrm>
            <a:off x="1979712" y="236269"/>
            <a:ext cx="5760640" cy="6410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4382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404664"/>
            <a:ext cx="8686800" cy="5976664"/>
          </a:xfrm>
        </p:spPr>
        <p:txBody>
          <a:bodyPr>
            <a:normAutofit fontScale="70000" lnSpcReduction="20000"/>
          </a:bodyPr>
          <a:lstStyle/>
          <a:p>
            <a:pPr algn="just"/>
            <a:r>
              <a:rPr lang="es-MX" dirty="0"/>
              <a:t>En México en 1922 el 11.8% de las defunciones correspondió a enfermedades crónico degenerativas, en 1992 llegaron al 55%. Es en la década de los años 70 cuando este incremento se hace más notable. De acuerdo a la Encuesta Nacional de Enfermedades Crónicas (ENEC, 1993), alrededor de tres millones de personas (6.7%) entre 20 y 69 años padecen </a:t>
            </a:r>
            <a:r>
              <a:rPr lang="es-MX" dirty="0" smtClean="0"/>
              <a:t>DM.</a:t>
            </a:r>
          </a:p>
          <a:p>
            <a:pPr algn="just"/>
            <a:endParaRPr lang="es-MX" dirty="0" smtClean="0"/>
          </a:p>
          <a:p>
            <a:pPr algn="just"/>
            <a:r>
              <a:rPr lang="es-MX" dirty="0"/>
              <a:t>Las enfermedades crónicas más frecuentes en todo el mundo durante la vejez son la hipertensión arterial, diabetes mellitus tipo 2, cáncer, artritis, osteoporosis, depresión y demencia. En este sentido en México la presión alta presenta el 50% y diabetes mellitus al 20% de los adultos mayores de 60 años. Así también se ha observado las repercusiones que traen consigo las enfermedades crónicas en términos de bienestar físico, mental y social, los cuales afectan funciones básicas, sociales que interrumpen con la actividad diaria. Las enfermedades crónicas se asocian a la dependencia, generando una carga onerosa sanitaria y financiera para el adulto mayor, la familia y el sistema de </a:t>
            </a:r>
            <a:r>
              <a:rPr lang="es-MX" dirty="0" smtClean="0"/>
              <a:t>salud.</a:t>
            </a:r>
          </a:p>
          <a:p>
            <a:pPr algn="just"/>
            <a:endParaRPr lang="es-MX" dirty="0"/>
          </a:p>
          <a:p>
            <a:pPr algn="just"/>
            <a:endParaRPr lang="es-MX" dirty="0"/>
          </a:p>
          <a:p>
            <a:pPr algn="just"/>
            <a:endParaRPr lang="es-MX" dirty="0"/>
          </a:p>
        </p:txBody>
      </p:sp>
    </p:spTree>
    <p:extLst>
      <p:ext uri="{BB962C8B-B14F-4D97-AF65-F5344CB8AC3E}">
        <p14:creationId xmlns:p14="http://schemas.microsoft.com/office/powerpoint/2010/main" val="864104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2800" dirty="0">
                <a:effectLst/>
              </a:rPr>
              <a:t>clasificación de diabetes de la ADA (Asociación americana de diabetes</a:t>
            </a:r>
            <a:r>
              <a:rPr lang="es-MX" sz="2800" dirty="0" smtClean="0">
                <a:effectLst/>
              </a:rPr>
              <a:t>):</a:t>
            </a:r>
            <a:r>
              <a:rPr lang="es-MX" sz="2800" dirty="0">
                <a:effectLst/>
              </a:rPr>
              <a:t/>
            </a:r>
            <a:br>
              <a:rPr lang="es-MX" sz="2800" dirty="0">
                <a:effectLst/>
              </a:rPr>
            </a:br>
            <a:endParaRPr lang="es-MX" sz="2800" dirty="0"/>
          </a:p>
        </p:txBody>
      </p:sp>
      <p:sp>
        <p:nvSpPr>
          <p:cNvPr id="3" name="2 Marcador de contenido"/>
          <p:cNvSpPr>
            <a:spLocks noGrp="1"/>
          </p:cNvSpPr>
          <p:nvPr>
            <p:ph idx="1"/>
          </p:nvPr>
        </p:nvSpPr>
        <p:spPr/>
        <p:txBody>
          <a:bodyPr>
            <a:normAutofit/>
          </a:bodyPr>
          <a:lstStyle/>
          <a:p>
            <a:r>
              <a:rPr lang="es-MX" sz="4000" b="1" dirty="0" smtClean="0"/>
              <a:t>I</a:t>
            </a:r>
            <a:r>
              <a:rPr lang="es-MX" sz="4000" b="1" dirty="0"/>
              <a:t>) Diabetes mellitus tipo 1</a:t>
            </a:r>
          </a:p>
          <a:p>
            <a:pPr marL="0" indent="0">
              <a:buNone/>
            </a:pPr>
            <a:r>
              <a:rPr lang="es-MX" sz="4000" dirty="0"/>
              <a:t>	</a:t>
            </a:r>
            <a:r>
              <a:rPr lang="es-MX" sz="3600" dirty="0"/>
              <a:t>a) Mediada inmunológicamente</a:t>
            </a:r>
          </a:p>
          <a:p>
            <a:pPr marL="0" indent="0">
              <a:buNone/>
            </a:pPr>
            <a:r>
              <a:rPr lang="es-MX" sz="3600" dirty="0"/>
              <a:t>	b) Diabetes tipo 1 </a:t>
            </a:r>
            <a:r>
              <a:rPr lang="es-MX" sz="3600" dirty="0" smtClean="0"/>
              <a:t>idiopática</a:t>
            </a:r>
          </a:p>
          <a:p>
            <a:pPr marL="0" indent="0">
              <a:buNone/>
            </a:pPr>
            <a:endParaRPr lang="es-MX" sz="4000" dirty="0"/>
          </a:p>
          <a:p>
            <a:r>
              <a:rPr lang="es-MX" sz="4000" b="1" dirty="0" smtClean="0"/>
              <a:t>II</a:t>
            </a:r>
            <a:r>
              <a:rPr lang="es-MX" sz="4000" b="1" dirty="0"/>
              <a:t>) Diabetes mellitus tipo 2	</a:t>
            </a:r>
          </a:p>
          <a:p>
            <a:endParaRPr lang="es-MX" sz="4000" dirty="0" smtClean="0"/>
          </a:p>
          <a:p>
            <a:pPr marL="0" indent="0">
              <a:buNone/>
            </a:pPr>
            <a:endParaRPr lang="es-MX" sz="4000" dirty="0"/>
          </a:p>
          <a:p>
            <a:pPr marL="0" indent="0">
              <a:buNone/>
            </a:pPr>
            <a:endParaRPr lang="es-MX" sz="4000" dirty="0"/>
          </a:p>
          <a:p>
            <a:endParaRPr lang="es-MX" sz="4000" dirty="0"/>
          </a:p>
        </p:txBody>
      </p:sp>
    </p:spTree>
    <p:extLst>
      <p:ext uri="{BB962C8B-B14F-4D97-AF65-F5344CB8AC3E}">
        <p14:creationId xmlns:p14="http://schemas.microsoft.com/office/powerpoint/2010/main" val="3881433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476672"/>
            <a:ext cx="8686800" cy="5603453"/>
          </a:xfrm>
        </p:spPr>
        <p:txBody>
          <a:bodyPr>
            <a:normAutofit fontScale="70000" lnSpcReduction="20000"/>
          </a:bodyPr>
          <a:lstStyle/>
          <a:p>
            <a:endParaRPr lang="es-MX" dirty="0" smtClean="0"/>
          </a:p>
          <a:p>
            <a:pPr marL="0" indent="0">
              <a:buNone/>
            </a:pPr>
            <a:r>
              <a:rPr lang="es-MX" dirty="0" smtClean="0"/>
              <a:t> </a:t>
            </a:r>
          </a:p>
          <a:p>
            <a:r>
              <a:rPr lang="es-MX" b="1" dirty="0" smtClean="0"/>
              <a:t>III</a:t>
            </a:r>
            <a:r>
              <a:rPr lang="es-MX" b="1" dirty="0"/>
              <a:t>) Otros tipos específicos de diabetes</a:t>
            </a:r>
          </a:p>
          <a:p>
            <a:pPr marL="0" indent="0">
              <a:buNone/>
            </a:pPr>
            <a:r>
              <a:rPr lang="es-MX" dirty="0"/>
              <a:t> </a:t>
            </a:r>
          </a:p>
          <a:p>
            <a:pPr lvl="1"/>
            <a:r>
              <a:rPr lang="es-MX" dirty="0"/>
              <a:t>Defectos genéticos en la función de las células beta, que comprende varias entidades</a:t>
            </a:r>
          </a:p>
          <a:p>
            <a:pPr lvl="1"/>
            <a:r>
              <a:rPr lang="es-MX" dirty="0"/>
              <a:t>Cromosoma 12, HNF-1 alfa (antes MODY 3)</a:t>
            </a:r>
          </a:p>
          <a:p>
            <a:pPr lvl="1"/>
            <a:r>
              <a:rPr lang="es-MX" dirty="0" smtClean="0"/>
              <a:t>Cromosoma </a:t>
            </a:r>
            <a:r>
              <a:rPr lang="es-MX" dirty="0"/>
              <a:t>7, </a:t>
            </a:r>
            <a:r>
              <a:rPr lang="es-MX" dirty="0" err="1"/>
              <a:t>glucocinasa</a:t>
            </a:r>
            <a:r>
              <a:rPr lang="es-MX" dirty="0"/>
              <a:t> (antes MODY 2)</a:t>
            </a:r>
          </a:p>
          <a:p>
            <a:pPr lvl="1"/>
            <a:r>
              <a:rPr lang="es-MX" dirty="0"/>
              <a:t>Cromosoma 20, HNF-4 alfa (antes MODY 1)</a:t>
            </a:r>
          </a:p>
          <a:p>
            <a:pPr lvl="1"/>
            <a:r>
              <a:rPr lang="es-MX" dirty="0"/>
              <a:t>Mutaciones puntiformes del DNA mitocondrial asociado a sordera</a:t>
            </a:r>
          </a:p>
          <a:p>
            <a:pPr lvl="1"/>
            <a:r>
              <a:rPr lang="es-MX" dirty="0"/>
              <a:t>Defectos genéticos en la acción de la insulina</a:t>
            </a:r>
          </a:p>
          <a:p>
            <a:pPr lvl="1"/>
            <a:r>
              <a:rPr lang="es-MX" dirty="0"/>
              <a:t>Enfermedades del páncreas exocrino</a:t>
            </a:r>
          </a:p>
          <a:p>
            <a:pPr lvl="1"/>
            <a:r>
              <a:rPr lang="es-MX" dirty="0"/>
              <a:t>Endocrinopatías</a:t>
            </a:r>
          </a:p>
          <a:p>
            <a:pPr lvl="1"/>
            <a:r>
              <a:rPr lang="es-MX" dirty="0"/>
              <a:t>Diabetes inducida químicamente, o por drogas</a:t>
            </a:r>
          </a:p>
          <a:p>
            <a:pPr lvl="1"/>
            <a:r>
              <a:rPr lang="es-MX" dirty="0"/>
              <a:t>Infecciones</a:t>
            </a:r>
          </a:p>
          <a:p>
            <a:pPr lvl="1"/>
            <a:r>
              <a:rPr lang="es-MX" dirty="0"/>
              <a:t>Diabetes poco común mediada </a:t>
            </a:r>
            <a:r>
              <a:rPr lang="es-MX" dirty="0" smtClean="0"/>
              <a:t>inmunitariamente</a:t>
            </a:r>
          </a:p>
          <a:p>
            <a:pPr lvl="1"/>
            <a:endParaRPr lang="es-MX" dirty="0"/>
          </a:p>
          <a:p>
            <a:r>
              <a:rPr lang="es-MX" b="1" dirty="0"/>
              <a:t>IV) Diabetes gestacional</a:t>
            </a:r>
          </a:p>
        </p:txBody>
      </p:sp>
    </p:spTree>
    <p:extLst>
      <p:ext uri="{BB962C8B-B14F-4D97-AF65-F5344CB8AC3E}">
        <p14:creationId xmlns:p14="http://schemas.microsoft.com/office/powerpoint/2010/main" val="3181010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a:effectLst/>
              </a:rPr>
              <a:t>Etiopatogenia</a:t>
            </a:r>
            <a:r>
              <a:rPr lang="es-MX" dirty="0">
                <a:effectLst/>
              </a:rPr>
              <a:t/>
            </a:r>
            <a:br>
              <a:rPr lang="es-MX" dirty="0">
                <a:effectLst/>
              </a:rPr>
            </a:br>
            <a:endParaRPr lang="es-MX" dirty="0"/>
          </a:p>
        </p:txBody>
      </p:sp>
      <p:sp>
        <p:nvSpPr>
          <p:cNvPr id="3" name="2 Marcador de contenido"/>
          <p:cNvSpPr>
            <a:spLocks noGrp="1"/>
          </p:cNvSpPr>
          <p:nvPr>
            <p:ph idx="1"/>
          </p:nvPr>
        </p:nvSpPr>
        <p:spPr/>
        <p:txBody>
          <a:bodyPr>
            <a:normAutofit fontScale="92500" lnSpcReduction="10000"/>
          </a:bodyPr>
          <a:lstStyle/>
          <a:p>
            <a:pPr algn="just"/>
            <a:r>
              <a:rPr lang="es-MX" dirty="0"/>
              <a:t>Dentro de los factores de riesgo cardiovascular en la diabetes en el estudio UKPDS se identificó a la Hipertensión, el tabaquismo, la hiperglucemia y los lípidos en la sangre como los factores más importantes para el riesgo de enfermedad cardiovascular en personas con Diabetes Mellitus, Mientras tanto, otros estudios han puesto de manifiesto la inactividad física, factores dietéticos y el peso corporal como factor de riesgo cardiovascular </a:t>
            </a:r>
            <a:r>
              <a:rPr lang="es-MX" dirty="0" smtClean="0"/>
              <a:t>modificables.</a:t>
            </a:r>
            <a:endParaRPr lang="es-MX" dirty="0"/>
          </a:p>
        </p:txBody>
      </p:sp>
    </p:spTree>
    <p:extLst>
      <p:ext uri="{BB962C8B-B14F-4D97-AF65-F5344CB8AC3E}">
        <p14:creationId xmlns:p14="http://schemas.microsoft.com/office/powerpoint/2010/main" val="7607863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202</TotalTime>
  <Words>4044</Words>
  <Application>Microsoft Office PowerPoint</Application>
  <PresentationFormat>Presentación en pantalla (4:3)</PresentationFormat>
  <Paragraphs>321</Paragraphs>
  <Slides>52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52</vt:i4>
      </vt:variant>
    </vt:vector>
  </HeadingPairs>
  <TitlesOfParts>
    <vt:vector size="58" baseType="lpstr">
      <vt:lpstr>Calibri</vt:lpstr>
      <vt:lpstr>Franklin Gothic Book</vt:lpstr>
      <vt:lpstr>Franklin Gothic Medium</vt:lpstr>
      <vt:lpstr>Times New Roman</vt:lpstr>
      <vt:lpstr>Wingdings 2</vt:lpstr>
      <vt:lpstr>Viajes</vt:lpstr>
      <vt:lpstr>SATISFACCIÓN DE LOS PACIENTES DIABÉTICOS DE SU TRATAMIENTO CON HIPOGLUCEMIANTES ORALES   </vt:lpstr>
      <vt:lpstr>Presentación de PowerPoint</vt:lpstr>
      <vt:lpstr>Presentación de PowerPoint</vt:lpstr>
      <vt:lpstr>Epidemiología </vt:lpstr>
      <vt:lpstr>Presentación de PowerPoint</vt:lpstr>
      <vt:lpstr>Presentación de PowerPoint</vt:lpstr>
      <vt:lpstr>clasificación de diabetes de la ADA (Asociación americana de diabetes): </vt:lpstr>
      <vt:lpstr>Presentación de PowerPoint</vt:lpstr>
      <vt:lpstr>Etiopatogenia </vt:lpstr>
      <vt:lpstr>PrevencióN</vt:lpstr>
      <vt:lpstr>Detección </vt:lpstr>
      <vt:lpstr>Diagnóstico </vt:lpstr>
      <vt:lpstr>Tratamiento </vt:lpstr>
      <vt:lpstr>Presentación de PowerPoint</vt:lpstr>
      <vt:lpstr>Las alteraciones a largo plazo son Silenciosas, las principales son: </vt:lpstr>
      <vt:lpstr>Presentación de PowerPoint</vt:lpstr>
      <vt:lpstr>HIPOGLUCEMIA</vt:lpstr>
      <vt:lpstr>Presentación de PowerPoint</vt:lpstr>
      <vt:lpstr>Satisfacción del tratamiento </vt:lpstr>
      <vt:lpstr>Presentación de PowerPoint</vt:lpstr>
      <vt:lpstr>Diabetes Treatment Satisfaction Questionnaire (DTSQ) </vt:lpstr>
      <vt:lpstr>Presentación de PowerPoint</vt:lpstr>
      <vt:lpstr>Presentación de PowerPoint</vt:lpstr>
      <vt:lpstr>Presentación de PowerPoint</vt:lpstr>
      <vt:lpstr>Presentación de PowerPoint</vt:lpstr>
      <vt:lpstr>Planteamiento del problema </vt:lpstr>
      <vt:lpstr>hipótesis</vt:lpstr>
      <vt:lpstr>Objetivo general </vt:lpstr>
      <vt:lpstr>Objetivos específicos </vt:lpstr>
      <vt:lpstr>Material y métodos: </vt:lpstr>
      <vt:lpstr>Criterios de selección: </vt:lpstr>
      <vt:lpstr>Presentación de PowerPoint</vt:lpstr>
      <vt:lpstr>Programa de trabajo o descripción general del estudio:</vt:lpstr>
      <vt:lpstr>Cuestionarios DTSQ</vt:lpstr>
      <vt:lpstr>Presentación de PowerPoint</vt:lpstr>
      <vt:lpstr>Presentación de PowerPoint</vt:lpstr>
      <vt:lpstr>Presentación de PowerPoint</vt:lpstr>
      <vt:lpstr>Presentación de PowerPoint</vt:lpstr>
      <vt:lpstr>Presentación de PowerPoint</vt:lpstr>
      <vt:lpstr>Presentación de PowerPoint</vt:lpstr>
      <vt:lpstr>Recursos</vt:lpstr>
      <vt:lpstr>Aspectos éticos de la investigación </vt:lpstr>
      <vt:lpstr>Presentación de PowerPoint</vt:lpstr>
      <vt:lpstr>Presentación de PowerPoint</vt:lpstr>
      <vt:lpstr>Referencias bibliográficas: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SATISFACCIÓN DE LOS PACIENTES DIABÉTICOS DE SU TRATAMIENTO CON HIPOGLUCEMIANTES ORALES</dc:title>
  <dc:creator>Propietario</dc:creator>
  <cp:lastModifiedBy>arevir arevir</cp:lastModifiedBy>
  <cp:revision>22</cp:revision>
  <dcterms:created xsi:type="dcterms:W3CDTF">2014-01-30T04:23:04Z</dcterms:created>
  <dcterms:modified xsi:type="dcterms:W3CDTF">2014-01-30T08:57:03Z</dcterms:modified>
</cp:coreProperties>
</file>