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5" r:id="rId3"/>
    <p:sldId id="257" r:id="rId4"/>
    <p:sldId id="258" r:id="rId5"/>
    <p:sldId id="259" r:id="rId6"/>
    <p:sldId id="262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AE2DF275-A8A5-4C69-A27B-98A13341DA92}">
          <p14:sldIdLst>
            <p14:sldId id="256"/>
            <p14:sldId id="275"/>
            <p14:sldId id="257"/>
            <p14:sldId id="258"/>
            <p14:sldId id="259"/>
            <p14:sldId id="262"/>
            <p14:sldId id="267"/>
            <p14:sldId id="268"/>
            <p14:sldId id="269"/>
            <p14:sldId id="270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AFDF8D8-1F1A-4BB7-9663-A6EEA2F990FF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4F01D2-77CC-448B-BEA0-75E7C024770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F8D8-1F1A-4BB7-9663-A6EEA2F990FF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01D2-77CC-448B-BEA0-75E7C024770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AFDF8D8-1F1A-4BB7-9663-A6EEA2F990FF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24F01D2-77CC-448B-BEA0-75E7C024770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F8D8-1F1A-4BB7-9663-A6EEA2F990FF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4F01D2-77CC-448B-BEA0-75E7C0247700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F8D8-1F1A-4BB7-9663-A6EEA2F990FF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24F01D2-77CC-448B-BEA0-75E7C0247700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AFDF8D8-1F1A-4BB7-9663-A6EEA2F990FF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4F01D2-77CC-448B-BEA0-75E7C0247700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AFDF8D8-1F1A-4BB7-9663-A6EEA2F990FF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4F01D2-77CC-448B-BEA0-75E7C0247700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F8D8-1F1A-4BB7-9663-A6EEA2F990FF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4F01D2-77CC-448B-BEA0-75E7C024770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F8D8-1F1A-4BB7-9663-A6EEA2F990FF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4F01D2-77CC-448B-BEA0-75E7C024770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F8D8-1F1A-4BB7-9663-A6EEA2F990FF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4F01D2-77CC-448B-BEA0-75E7C0247700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AFDF8D8-1F1A-4BB7-9663-A6EEA2F990FF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24F01D2-77CC-448B-BEA0-75E7C0247700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AFDF8D8-1F1A-4BB7-9663-A6EEA2F990FF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4F01D2-77CC-448B-BEA0-75E7C024770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1988840"/>
            <a:ext cx="8183880" cy="1828800"/>
          </a:xfrm>
        </p:spPr>
        <p:txBody>
          <a:bodyPr>
            <a:noAutofit/>
          </a:bodyPr>
          <a:lstStyle/>
          <a:p>
            <a:pPr algn="ctr"/>
            <a:r>
              <a:rPr lang="es-MX" sz="2800" b="1" dirty="0"/>
              <a:t>PERFIL EPIDEMIOLÓGICO DE LOS PACIENTES TAMIZADOS  EN EL BANCO DE SANGRE DEL HGZ NO. 11 DE XALAPA, VERACRUZ</a:t>
            </a:r>
            <a:r>
              <a:rPr lang="es-MX" sz="2800" b="1" dirty="0" smtClean="0"/>
              <a:t>.</a:t>
            </a:r>
            <a:endParaRPr lang="es-MX" sz="2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3"/>
            <a:ext cx="1310640" cy="179832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835696" y="692696"/>
            <a:ext cx="7308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INSTITUTO MEXICANO DEL SEGURO SOCIAL</a:t>
            </a:r>
          </a:p>
          <a:p>
            <a:pPr algn="ctr"/>
            <a:r>
              <a:rPr lang="es-MX" sz="2800" b="1" dirty="0" smtClean="0"/>
              <a:t>EPIDEMIOLOGÍA</a:t>
            </a:r>
            <a:endParaRPr lang="es-MX" sz="28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1382648" y="4437112"/>
            <a:ext cx="722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AUTOR: ALEJANDRA SARAHÍ LLAMAS ROBLES</a:t>
            </a:r>
          </a:p>
          <a:p>
            <a:endParaRPr lang="es-MX" sz="2400" dirty="0"/>
          </a:p>
          <a:p>
            <a:r>
              <a:rPr lang="es-MX" sz="2400" dirty="0" smtClean="0"/>
              <a:t>ASESOR: MSP CHRISTIAN SOLEDAD ORTIZ CHACHA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414773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6255126"/>
              </p:ext>
            </p:extLst>
          </p:nvPr>
        </p:nvGraphicFramePr>
        <p:xfrm>
          <a:off x="539550" y="1518664"/>
          <a:ext cx="8352929" cy="5398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0028"/>
                <a:gridCol w="1859824"/>
                <a:gridCol w="1714686"/>
                <a:gridCol w="1437432"/>
                <a:gridCol w="1670959"/>
              </a:tblGrid>
              <a:tr h="1871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TIPO DE DONACIÓN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Donación en relación a la forma de proporcionarla.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En base al registro electrónico de la base de datos del Banco de Sangre.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Voluntario y Altruista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Familiar o de reposición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Designado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Dirigido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Regular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De repetición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Nominal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5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Prueba de tamizaje para Virus de la Inmunodeficiencia Humana (VIH)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Análisis presuntivo para la detección de anticuerpos o antígenos de VIH. 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En base al registro electrónico de la base de datos del Banco de Sangre.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Reactivo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No Reactivo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Nominal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5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Prueba de tamizaje para Virus de Hepatitis B (VHB)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Análisis presuntivo para la detección de anticuerpos o antígenos del virus de la hepatitis B.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En base al registro electrónico de la base de datos del Banco de Sangre.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Reactivo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No Reactivo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Nominal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5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Prueba de tamizaje para Virus de Hepatitis C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Análisis presuntivo para la detección de anticuerpos o antígenos del virus de la hepatitis C. 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En base al registro electrónico de la base de datos del Banco de Sangre.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Reactivo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No Reactivo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Nominal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91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22864361"/>
              </p:ext>
            </p:extLst>
          </p:nvPr>
        </p:nvGraphicFramePr>
        <p:xfrm>
          <a:off x="683567" y="2209418"/>
          <a:ext cx="8208912" cy="33360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1234"/>
                <a:gridCol w="1827758"/>
                <a:gridCol w="1685122"/>
                <a:gridCol w="1412649"/>
                <a:gridCol w="1642149"/>
              </a:tblGrid>
              <a:tr h="1054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Prueba de tamizaje para Treponema </a:t>
                      </a:r>
                      <a:r>
                        <a:rPr lang="es-MX" sz="1400" dirty="0" err="1">
                          <a:effectLst/>
                        </a:rPr>
                        <a:t>pallidum</a:t>
                      </a:r>
                      <a:r>
                        <a:rPr lang="es-MX" sz="1400" dirty="0">
                          <a:effectLst/>
                        </a:rPr>
                        <a:t> (Sífilis)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Análisis presuntivo para la detección de anticuerpos o antígenos de Treponema pallidum.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En base al registro electrónico de la base de datos del Banco de Sangre.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Reactivo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No Reactivo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Nominal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54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Prueba de tamizaje para </a:t>
                      </a:r>
                      <a:r>
                        <a:rPr lang="es-MX" sz="1400" dirty="0" err="1">
                          <a:effectLst/>
                        </a:rPr>
                        <a:t>Trypanosoma</a:t>
                      </a:r>
                      <a:r>
                        <a:rPr lang="es-MX" sz="1400" dirty="0">
                          <a:effectLst/>
                        </a:rPr>
                        <a:t> </a:t>
                      </a:r>
                      <a:r>
                        <a:rPr lang="es-MX" sz="1400" dirty="0" err="1">
                          <a:effectLst/>
                        </a:rPr>
                        <a:t>cruzi</a:t>
                      </a:r>
                      <a:r>
                        <a:rPr lang="es-MX" sz="1400" dirty="0">
                          <a:effectLst/>
                        </a:rPr>
                        <a:t> (enfermedad de Chagas)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Análisis presuntivo para la detección de anticuerpos o antígenos de </a:t>
                      </a:r>
                      <a:r>
                        <a:rPr lang="es-MX" sz="1400" dirty="0" err="1">
                          <a:effectLst/>
                        </a:rPr>
                        <a:t>Trypanosoma</a:t>
                      </a:r>
                      <a:r>
                        <a:rPr lang="es-MX" sz="1400" dirty="0">
                          <a:effectLst/>
                        </a:rPr>
                        <a:t> </a:t>
                      </a:r>
                      <a:r>
                        <a:rPr lang="es-MX" sz="1400" dirty="0" err="1">
                          <a:effectLst/>
                        </a:rPr>
                        <a:t>cruzi</a:t>
                      </a:r>
                      <a:r>
                        <a:rPr lang="es-MX" sz="1400" dirty="0">
                          <a:effectLst/>
                        </a:rPr>
                        <a:t>.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En base al registro electrónico de la base de datos del Banco de Sangre.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Reactivo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No Reactivo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Nominal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54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Prueba de tamizaje para Brucella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Análisis presuntivo para la detección de anticuerpos o antígenos de la Brucella.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En base al registro electrónico de la base de datos del Banco de Sangre.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Positivo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Negativo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Nominal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529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s-MX" dirty="0"/>
          </a:p>
          <a:p>
            <a:pPr algn="just"/>
            <a:r>
              <a:rPr lang="es-MX" dirty="0"/>
              <a:t>La transfusión es una parte esencial de los servicios de salud modernos. Usada correctamente puede salvar vidas y mejorar la salud. Sin embargo, la transmisión de agentes infecciosos por la sangre y productos sanguíneos ha enfocado una particular atención a los riesgos potenciales de la </a:t>
            </a:r>
            <a:r>
              <a:rPr lang="es-MX" dirty="0" smtClean="0"/>
              <a:t>transfusión.</a:t>
            </a:r>
            <a:endParaRPr lang="es-MX" dirty="0"/>
          </a:p>
          <a:p>
            <a:pPr algn="just"/>
            <a:r>
              <a:rPr lang="es-MX" dirty="0"/>
              <a:t>La transfusión sanguínea puede ser una intervención salvadora. No obstante, como todo tratamiento, puede resultar en complicaciones agudas o tardías y conlleva el riesgo de infecciones transmisibles por transfusión, incluyendo VIH, hepatitis virales, sífilis, brucelosis y la enfermedad de Chagas.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13249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/>
              <a:t>JUSTIFICACIÓN</a:t>
            </a:r>
            <a:r>
              <a:rPr lang="es-MX" b="1" dirty="0" smtClean="0"/>
              <a:t>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MX" dirty="0"/>
              <a:t>Considerando que los bancos de sangre juegan un papel como sensores epidemiológicos al realizar estudios serológicos para la detección de infecciones consideradas como problemas de salud pública: VHC, VHB, VIH, Treponema </a:t>
            </a:r>
            <a:r>
              <a:rPr lang="es-MX" dirty="0" err="1"/>
              <a:t>pallidum</a:t>
            </a:r>
            <a:r>
              <a:rPr lang="es-MX" dirty="0"/>
              <a:t>, Chagas, entre los más importantes; y debido a que no hay estudios precedentes en nuestro medio al respecto  es importante llevar a cabo este estudio.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7012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/>
              <a:t>PLANTEAMIENTO DEL PROBLEMA</a:t>
            </a:r>
            <a:r>
              <a:rPr lang="es-MX" b="1" dirty="0" smtClean="0"/>
              <a:t>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 smtClean="0"/>
          </a:p>
          <a:p>
            <a:pPr algn="just"/>
            <a:r>
              <a:rPr lang="es-MX" dirty="0" smtClean="0"/>
              <a:t>¿</a:t>
            </a:r>
            <a:r>
              <a:rPr lang="es-MX" dirty="0"/>
              <a:t>Cuáles son las características epidemiológicas de los candidatos a donación que acudieron  a pruebas de detección de agentes infecciosos transmisibles por transfusión en el Banco de Sangre del HGZ No. 11 de Agosto de 2011 a Diciembre de 2013?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7212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/>
              <a:t>HIPÓTESIS</a:t>
            </a:r>
            <a:r>
              <a:rPr lang="es-MX" b="1" dirty="0" smtClean="0"/>
              <a:t>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Los </a:t>
            </a:r>
            <a:r>
              <a:rPr lang="es-MX" dirty="0"/>
              <a:t>pacientes tamizados en el Banco de Sangre del HGZ No. 11 de Agosto de 2011 a Diciembre de 2013 son adultos mayores de 25 años (35%), varones (30%), con estudios hasta nivel medio superior (27%) y las pruebas serológicas positivas más frecuentes son HIV (7%), hepatitis C (5%), y sífilis (9%).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2408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/>
              <a:t>METODOLOGÍA: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b="1" dirty="0"/>
              <a:t>DISEÑO:</a:t>
            </a:r>
            <a:endParaRPr lang="es-MX" dirty="0"/>
          </a:p>
          <a:p>
            <a:pPr lvl="1"/>
            <a:r>
              <a:rPr lang="es-MX" dirty="0"/>
              <a:t>Encuesta Descriptiva Retrospectiva. </a:t>
            </a:r>
          </a:p>
          <a:p>
            <a:r>
              <a:rPr lang="es-MX" b="1" dirty="0"/>
              <a:t>LUGAR:</a:t>
            </a:r>
            <a:endParaRPr lang="es-MX" dirty="0"/>
          </a:p>
          <a:p>
            <a:pPr lvl="1"/>
            <a:r>
              <a:rPr lang="es-MX" dirty="0"/>
              <a:t>Banco de Sangre del Hospital General de Zona No. 11 del IMSS Xalapa, Veracruz.</a:t>
            </a:r>
          </a:p>
          <a:p>
            <a:r>
              <a:rPr lang="es-MX" b="1" dirty="0"/>
              <a:t>TIEMPO:</a:t>
            </a:r>
            <a:endParaRPr lang="es-MX" dirty="0"/>
          </a:p>
          <a:p>
            <a:pPr lvl="1"/>
            <a:r>
              <a:rPr lang="es-MX" dirty="0"/>
              <a:t>Mayo 2013 – Febrero </a:t>
            </a:r>
            <a:r>
              <a:rPr lang="es-MX" dirty="0" smtClean="0"/>
              <a:t>2015</a:t>
            </a:r>
          </a:p>
          <a:p>
            <a:r>
              <a:rPr lang="es-MX" b="1" dirty="0"/>
              <a:t>POBLACIÓN:</a:t>
            </a:r>
            <a:endParaRPr lang="es-MX" dirty="0"/>
          </a:p>
          <a:p>
            <a:pPr lvl="1"/>
            <a:r>
              <a:rPr lang="es-MX" dirty="0"/>
              <a:t>Pacientes que acuden al Banco de Sangre del HGZ No. 11 del IMSS en Xalapa, Veracruz en el período de Agosto de 2011 a Diciembre de 2013.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8573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/>
              <a:t>VARIABLES</a:t>
            </a:r>
            <a:endParaRPr lang="es-MX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36335790"/>
              </p:ext>
            </p:extLst>
          </p:nvPr>
        </p:nvGraphicFramePr>
        <p:xfrm>
          <a:off x="539552" y="1457399"/>
          <a:ext cx="8280921" cy="5410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5631"/>
                <a:gridCol w="1843792"/>
                <a:gridCol w="1699904"/>
                <a:gridCol w="1425041"/>
                <a:gridCol w="1656553"/>
              </a:tblGrid>
              <a:tr h="482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VARIABLE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7" marR="66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DEFINICIÓN CONCEPTUAL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7" marR="66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DEFINICIÓN OPERACIONAL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7" marR="66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CATEGORÍAS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7" marR="66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ESCALA DE MEDICIÓN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7" marR="66637" marT="0" marB="0"/>
                </a:tc>
              </a:tr>
              <a:tr h="980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EDAD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7" marR="66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Medida del tiempo transcurrido desde el nacimiento de una persona.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7" marR="66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En base al registro electrónico de la base de datos del Banco de Sangre.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7" marR="66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7" marR="66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Razón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7" marR="66637" marT="0" marB="0"/>
                </a:tc>
              </a:tr>
              <a:tr h="980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SEXO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7" marR="66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Condición orgánica, masculina o femenina, de los animales y las plantas.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7" marR="66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En base al registro electrónico de la base de datos del Banco de Sangre.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7" marR="66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Masculino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Femenino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7" marR="66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Nominal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7" marR="66637" marT="0" marB="0"/>
                </a:tc>
              </a:tr>
              <a:tr h="1478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ESTADO CIVIL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7" marR="66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Condición de soltería, matrimonio, viudez, etc., de un individuo.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7" marR="66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En base al registro electrónico de la base de datos del Banco de Sangre.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7" marR="66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Soltero (a)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Unión libre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Casado (a)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Separado (a)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Divorciado (a)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Viudo (a)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7" marR="66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Nominal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7" marR="66637" marT="0" marB="0"/>
                </a:tc>
              </a:tr>
              <a:tr h="1478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OCUPACIÓN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7" marR="66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Trabajo, empleo, oficio.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7" marR="66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En base al registro electrónico de la base de datos del Banco de Sangre.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7" marR="66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Ama de casa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Empleado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Estudiante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Agricultor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Profesionista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Sin ocupación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7" marR="666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Nominal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7" marR="666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37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78098686"/>
              </p:ext>
            </p:extLst>
          </p:nvPr>
        </p:nvGraphicFramePr>
        <p:xfrm>
          <a:off x="539553" y="1475995"/>
          <a:ext cx="8352926" cy="53820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0026"/>
                <a:gridCol w="1859824"/>
                <a:gridCol w="1714685"/>
                <a:gridCol w="1437434"/>
                <a:gridCol w="1670957"/>
              </a:tblGrid>
              <a:tr h="1280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ESCOLARIDAD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Conjunto de cursos que un estudiante sigue en un establecimiento docente.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En base al registro electrónico de la base de datos del Banco de Sangre.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Primaria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Secundaria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Nivel medio superior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Nivel superior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Ordinal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1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RESIDENCIA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Lugar en que se reside.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En base al registro electrónico de la base de datos del Banco de Sangre.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Localidad/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Municipio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Nominal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8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PARENTESCO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Vínculo por consanguinidad, afinidad, adopción, matrimonio u otra relación estable de afectividad análoga a </a:t>
                      </a:r>
                      <a:r>
                        <a:rPr lang="es-MX" sz="1400" dirty="0" smtClean="0">
                          <a:effectLst/>
                        </a:rPr>
                        <a:t>esta</a:t>
                      </a:r>
                      <a:r>
                        <a:rPr lang="es-MX" sz="1400" baseline="0" dirty="0" smtClean="0">
                          <a:effectLst/>
                        </a:rPr>
                        <a:t> con el paciente.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En base al registro electrónico de la base de datos del Banco de Sangre.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Esposo/a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Hermano/a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Padre/Madre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Hijo/a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Primo/a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Tío/a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Amigo/a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Otro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Nominal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1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PESO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Grado en que un cuerpo es atraído a la tierra por la gravedad.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En base al registro electrónico de la base de datos del Banco de Sangre.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Razón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09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23576432"/>
              </p:ext>
            </p:extLst>
          </p:nvPr>
        </p:nvGraphicFramePr>
        <p:xfrm>
          <a:off x="611560" y="1727454"/>
          <a:ext cx="8280921" cy="4869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5631"/>
                <a:gridCol w="1843791"/>
                <a:gridCol w="1699904"/>
                <a:gridCol w="1425041"/>
                <a:gridCol w="1656554"/>
              </a:tblGrid>
              <a:tr h="1159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ESTATURA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Altura, medida de una persona desde los pies a la cabeza.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En base al registro electrónico de la base de datos del Banco de Sangre.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Razón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9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PRÁCTICA SEXUAL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Costumbre o estilo en relación a su sexualidad.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En base al registro electrónico de la base de datos del Banco de Sangre.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Heterosexual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Bisexual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Homosexual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Nominal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9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GPO Y Rh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Cada uno de los conjuntos de factores que caracterizan los diferentes grupos de hemoaglutinación, y que deben tenerse en cuenta antes de proceder a las transfusiones de sangre.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En base al registro electrónico de la base de datos del Banco de Sangre.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O Positivo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O Negativo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A Positivo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A Negativo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B Positivo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B Negativo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AB Positivo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AB Negativo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Nominal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228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82</TotalTime>
  <Words>1099</Words>
  <Application>Microsoft Office PowerPoint</Application>
  <PresentationFormat>Presentación en pantalla (4:3)</PresentationFormat>
  <Paragraphs>167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Intermedio</vt:lpstr>
      <vt:lpstr>PERFIL EPIDEMIOLÓGICO DE LOS PACIENTES TAMIZADOS  EN EL BANCO DE SANGRE DEL HGZ NO. 11 DE XALAPA, VERACRUZ.</vt:lpstr>
      <vt:lpstr>INTRODUCCIÓN</vt:lpstr>
      <vt:lpstr>JUSTIFICACIÓN:</vt:lpstr>
      <vt:lpstr>PLANTEAMIENTO DEL PROBLEMA:</vt:lpstr>
      <vt:lpstr>HIPÓTESIS:</vt:lpstr>
      <vt:lpstr>METODOLOGÍA:</vt:lpstr>
      <vt:lpstr>VARIABLES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PERFIL EPIDEMIOLÓGICO DE LOS PACIENTES TAMIZADOS  EN EL BANCO DE SANGRE DEL HGZ NO. 11 DE XALAPA, VERACRUZ.</dc:title>
  <dc:creator>ale</dc:creator>
  <cp:lastModifiedBy>ale</cp:lastModifiedBy>
  <cp:revision>7</cp:revision>
  <dcterms:created xsi:type="dcterms:W3CDTF">2013-07-12T03:56:56Z</dcterms:created>
  <dcterms:modified xsi:type="dcterms:W3CDTF">2014-01-31T03:24:33Z</dcterms:modified>
</cp:coreProperties>
</file>