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9" r:id="rId4"/>
    <p:sldId id="281" r:id="rId5"/>
    <p:sldId id="290" r:id="rId6"/>
    <p:sldId id="282" r:id="rId7"/>
    <p:sldId id="283" r:id="rId8"/>
    <p:sldId id="284" r:id="rId9"/>
    <p:sldId id="285" r:id="rId10"/>
    <p:sldId id="291" r:id="rId11"/>
    <p:sldId id="286" r:id="rId12"/>
    <p:sldId id="287" r:id="rId13"/>
    <p:sldId id="288" r:id="rId14"/>
    <p:sldId id="289" r:id="rId15"/>
    <p:sldId id="292"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60"/>
  </p:normalViewPr>
  <p:slideViewPr>
    <p:cSldViewPr>
      <p:cViewPr varScale="1">
        <p:scale>
          <a:sx n="64" d="100"/>
          <a:sy n="64" d="100"/>
        </p:scale>
        <p:origin x="-123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FAB37-A8CC-488E-9171-AC30258BB5F1}" type="datetimeFigureOut">
              <a:rPr lang="es-MX" smtClean="0"/>
              <a:pPr/>
              <a:t>23/01/2014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704C98-FD4F-488C-BB00-3140A86757B6}"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6704C98-FD4F-488C-BB00-3140A86757B6}" type="slidenum">
              <a:rPr lang="es-MX" smtClean="0"/>
              <a:pPr/>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C34C7D03-FD5E-4C23-8166-202B15C95487}" type="datetimeFigureOut">
              <a:rPr lang="es-MX" smtClean="0"/>
              <a:pPr/>
              <a:t>23/01/2014</a:t>
            </a:fld>
            <a:endParaRPr lang="es-MX"/>
          </a:p>
        </p:txBody>
      </p:sp>
      <p:sp>
        <p:nvSpPr>
          <p:cNvPr id="17" name="16 Marcador de pie de página"/>
          <p:cNvSpPr>
            <a:spLocks noGrp="1"/>
          </p:cNvSpPr>
          <p:nvPr>
            <p:ph type="ftr" sz="quarter" idx="11"/>
          </p:nvPr>
        </p:nvSpPr>
        <p:spPr/>
        <p:txBody>
          <a:bodyPr/>
          <a:lstStyle/>
          <a:p>
            <a:endParaRPr lang="es-MX"/>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9B6475F-8594-4504-B1B5-CA53218B40B4}" type="slidenum">
              <a:rPr lang="es-MX" smtClean="0"/>
              <a:pPr/>
              <a:t>‹Nº›</a:t>
            </a:fld>
            <a:endParaRPr lang="es-MX"/>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34C7D03-FD5E-4C23-8166-202B15C95487}" type="datetimeFigureOut">
              <a:rPr lang="es-MX" smtClean="0"/>
              <a:pPr/>
              <a:t>23/01/2014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B6475F-8594-4504-B1B5-CA53218B40B4}"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59B6475F-8594-4504-B1B5-CA53218B40B4}" type="slidenum">
              <a:rPr lang="es-MX" smtClean="0"/>
              <a:pPr/>
              <a:t>‹Nº›</a:t>
            </a:fld>
            <a:endParaRPr lang="es-MX"/>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34C7D03-FD5E-4C23-8166-202B15C95487}" type="datetimeFigureOut">
              <a:rPr lang="es-MX" smtClean="0"/>
              <a:pPr/>
              <a:t>23/01/2014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rgbClr val="0033CC"/>
                </a:solidFill>
              </a:defRPr>
            </a:lvl1pPr>
          </a:lstStyle>
          <a:p>
            <a:r>
              <a:rPr lang="es-ES" smtClean="0"/>
              <a:t>Haga clic para modificar el estilo de título del patrón</a:t>
            </a:r>
            <a:endParaRPr lang="es-MX" dirty="0"/>
          </a:p>
        </p:txBody>
      </p:sp>
      <p:sp>
        <p:nvSpPr>
          <p:cNvPr id="3" name="2 Marcador de contenido"/>
          <p:cNvSpPr>
            <a:spLocks noGrp="1"/>
          </p:cNvSpPr>
          <p:nvPr>
            <p:ph idx="1"/>
          </p:nvPr>
        </p:nvSpPr>
        <p:spPr/>
        <p:txBody>
          <a:bodyPr/>
          <a:lstStyle>
            <a:lvl1pPr>
              <a:defRPr sz="2600"/>
            </a:lvl1pPr>
            <a:lvl2pPr>
              <a:defRPr sz="2500"/>
            </a:lvl2pPr>
            <a:lvl3pPr>
              <a:defRPr sz="2300"/>
            </a:lvl3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dirty="0"/>
          </a:p>
        </p:txBody>
      </p:sp>
      <p:sp>
        <p:nvSpPr>
          <p:cNvPr id="4" name="3 Marcador de fecha"/>
          <p:cNvSpPr>
            <a:spLocks noGrp="1"/>
          </p:cNvSpPr>
          <p:nvPr>
            <p:ph type="dt" sz="half" idx="10"/>
          </p:nvPr>
        </p:nvSpPr>
        <p:spPr/>
        <p:txBody>
          <a:bodyPr/>
          <a:lstStyle/>
          <a:p>
            <a:fld id="{C34C7D03-FD5E-4C23-8166-202B15C95487}" type="datetimeFigureOut">
              <a:rPr lang="es-MX" smtClean="0"/>
              <a:pPr/>
              <a:t>23/01/2014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9B6475F-8594-4504-B1B5-CA53218B40B4}"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bg>
      <p:bgRef idx="1001">
        <a:schemeClr val="bg2"/>
      </p:bgRef>
    </p:bg>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lvl1pPr>
              <a:defRPr/>
            </a:lvl1pPr>
          </a:lstStyle>
          <a:p>
            <a:fld id="{C34C7D03-FD5E-4C23-8166-202B15C95487}" type="datetimeFigureOut">
              <a:rPr lang="es-MX" smtClean="0"/>
              <a:pPr/>
              <a:t>23/01/2014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a:xfrm>
            <a:off x="4361688" y="1026372"/>
            <a:ext cx="457200" cy="441325"/>
          </a:xfrm>
        </p:spPr>
        <p:txBody>
          <a:bodyPr/>
          <a:lstStyle/>
          <a:p>
            <a:fld id="{59B6475F-8594-4504-B1B5-CA53218B40B4}" type="slidenum">
              <a:rPr lang="es-MX" smtClean="0"/>
              <a:pPr/>
              <a:t>‹Nº›</a:t>
            </a:fld>
            <a:endParaRPr lang="es-MX"/>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grpSp>
        <p:nvGrpSpPr>
          <p:cNvPr id="2" name="6 Grupo"/>
          <p:cNvGrpSpPr/>
          <p:nvPr/>
        </p:nvGrpSpPr>
        <p:grpSpPr>
          <a:xfrm>
            <a:off x="243612" y="244128"/>
            <a:ext cx="8664391" cy="736600"/>
            <a:chOff x="243612" y="244128"/>
            <a:chExt cx="8664391" cy="736600"/>
          </a:xfrm>
        </p:grpSpPr>
        <p:pic>
          <p:nvPicPr>
            <p:cNvPr id="9" name="8 Imagen"/>
            <p:cNvPicPr/>
            <p:nvPr/>
          </p:nvPicPr>
          <p:blipFill rotWithShape="1">
            <a:blip r:embed="rId2" cstate="print">
              <a:extLst>
                <a:ext uri="{28A0092B-C50C-407E-A947-70E740481C1C}">
                  <a14:useLocalDpi xmlns:a14="http://schemas.microsoft.com/office/drawing/2010/main" xmlns="" val="0"/>
                </a:ext>
              </a:extLst>
            </a:blip>
            <a:srcRect r="52899"/>
            <a:stretch/>
          </p:blipFill>
          <p:spPr bwMode="auto">
            <a:xfrm>
              <a:off x="243612" y="244128"/>
              <a:ext cx="2456180" cy="736600"/>
            </a:xfrm>
            <a:prstGeom prst="rect">
              <a:avLst/>
            </a:prstGeom>
            <a:noFill/>
            <a:ln>
              <a:noFill/>
            </a:ln>
            <a:extLst>
              <a:ext uri="{53640926-AAD7-44D8-BBD7-CCE9431645EC}">
                <a14:shadowObscured xmlns:a14="http://schemas.microsoft.com/office/drawing/2010/main" xmlns=""/>
              </a:ext>
            </a:extLst>
          </p:spPr>
        </p:pic>
        <p:pic>
          <p:nvPicPr>
            <p:cNvPr id="10" name="9 Imagen"/>
            <p:cNvPicPr/>
            <p:nvPr/>
          </p:nvPicPr>
          <p:blipFill rotWithShape="1">
            <a:blip r:embed="rId2" cstate="print">
              <a:extLst>
                <a:ext uri="{28A0092B-C50C-407E-A947-70E740481C1C}">
                  <a14:useLocalDpi xmlns:a14="http://schemas.microsoft.com/office/drawing/2010/main" xmlns="" val="0"/>
                </a:ext>
              </a:extLst>
            </a:blip>
            <a:srcRect l="59662"/>
            <a:stretch/>
          </p:blipFill>
          <p:spPr bwMode="auto">
            <a:xfrm>
              <a:off x="6804248" y="244128"/>
              <a:ext cx="2103755" cy="736600"/>
            </a:xfrm>
            <a:prstGeom prst="rect">
              <a:avLst/>
            </a:prstGeom>
            <a:noFill/>
            <a:ln>
              <a:noFill/>
            </a:ln>
            <a:extLst>
              <a:ext uri="{53640926-AAD7-44D8-BBD7-CCE9431645EC}">
                <a14:shadowObscured xmlns:a14="http://schemas.microsoft.com/office/drawing/2010/main" xmlns=""/>
              </a:ext>
            </a:extLst>
          </p:spPr>
        </p:pic>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MX"/>
          </a:p>
        </p:txBody>
      </p:sp>
      <p:sp>
        <p:nvSpPr>
          <p:cNvPr id="4" name="3 Marcador de fecha"/>
          <p:cNvSpPr>
            <a:spLocks noGrp="1"/>
          </p:cNvSpPr>
          <p:nvPr>
            <p:ph type="dt" sz="half" idx="10"/>
          </p:nvPr>
        </p:nvSpPr>
        <p:spPr/>
        <p:txBody>
          <a:bodyPr/>
          <a:lstStyle/>
          <a:p>
            <a:fld id="{C34C7D03-FD5E-4C23-8166-202B15C95487}" type="datetimeFigureOut">
              <a:rPr lang="es-MX" smtClean="0"/>
              <a:pPr/>
              <a:t>23/01/2014</a:t>
            </a:fld>
            <a:endParaRPr lang="es-MX"/>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9B6475F-8594-4504-B1B5-CA53218B40B4}" type="slidenum">
              <a:rPr lang="es-MX" smtClean="0"/>
              <a:pPr/>
              <a:t>‹Nº›</a:t>
            </a:fld>
            <a:endParaRPr lang="es-MX"/>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C34C7D03-FD5E-4C23-8166-202B15C95487}" type="datetimeFigureOut">
              <a:rPr lang="es-MX" smtClean="0"/>
              <a:pPr/>
              <a:t>23/01/2014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9B6475F-8594-4504-B1B5-CA53218B40B4}" type="slidenum">
              <a:rPr lang="es-MX" smtClean="0"/>
              <a:pPr/>
              <a:t>‹Nº›</a:t>
            </a:fld>
            <a:endParaRPr lang="es-MX"/>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C34C7D03-FD5E-4C23-8166-202B15C95487}" type="datetimeFigureOut">
              <a:rPr lang="es-MX" smtClean="0"/>
              <a:pPr/>
              <a:t>23/01/2014</a:t>
            </a:fld>
            <a:endParaRPr lang="es-MX"/>
          </a:p>
        </p:txBody>
      </p:sp>
      <p:sp>
        <p:nvSpPr>
          <p:cNvPr id="8" name="7 Marcador de pie de página"/>
          <p:cNvSpPr>
            <a:spLocks noGrp="1"/>
          </p:cNvSpPr>
          <p:nvPr>
            <p:ph type="ftr" sz="quarter" idx="11"/>
          </p:nvPr>
        </p:nvSpPr>
        <p:spPr>
          <a:xfrm>
            <a:off x="304800" y="6409944"/>
            <a:ext cx="3581400" cy="365760"/>
          </a:xfrm>
        </p:spPr>
        <p:txBody>
          <a:bodyPr/>
          <a:lstStyle/>
          <a:p>
            <a:endParaRPr lang="es-MX"/>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59B6475F-8594-4504-B1B5-CA53218B40B4}" type="slidenum">
              <a:rPr lang="es-MX" smtClean="0"/>
              <a:pPr/>
              <a:t>‹Nº›</a:t>
            </a:fld>
            <a:endParaRPr lang="es-MX"/>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dirty="0"/>
          </a:p>
        </p:txBody>
      </p:sp>
      <p:sp>
        <p:nvSpPr>
          <p:cNvPr id="3" name="2 Marcador de fecha"/>
          <p:cNvSpPr>
            <a:spLocks noGrp="1"/>
          </p:cNvSpPr>
          <p:nvPr>
            <p:ph type="dt" sz="half" idx="10"/>
          </p:nvPr>
        </p:nvSpPr>
        <p:spPr/>
        <p:txBody>
          <a:bodyPr/>
          <a:lstStyle/>
          <a:p>
            <a:fld id="{C34C7D03-FD5E-4C23-8166-202B15C95487}" type="datetimeFigureOut">
              <a:rPr lang="es-MX" smtClean="0"/>
              <a:pPr/>
              <a:t>23/01/2014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a:xfrm>
            <a:off x="4343400" y="1036020"/>
            <a:ext cx="457200" cy="441325"/>
          </a:xfrm>
        </p:spPr>
        <p:txBody>
          <a:bodyPr/>
          <a:lstStyle/>
          <a:p>
            <a:fld id="{59B6475F-8594-4504-B1B5-CA53218B40B4}" type="slidenum">
              <a:rPr lang="es-MX" smtClean="0"/>
              <a:pPr/>
              <a:t>‹Nº›</a:t>
            </a:fld>
            <a:endParaRPr lang="es-MX"/>
          </a:p>
        </p:txBody>
      </p:sp>
      <p:grpSp>
        <p:nvGrpSpPr>
          <p:cNvPr id="6" name="10 Grupo"/>
          <p:cNvGrpSpPr/>
          <p:nvPr/>
        </p:nvGrpSpPr>
        <p:grpSpPr>
          <a:xfrm>
            <a:off x="243612" y="244128"/>
            <a:ext cx="8664391" cy="736600"/>
            <a:chOff x="243612" y="244128"/>
            <a:chExt cx="8664391" cy="736600"/>
          </a:xfrm>
        </p:grpSpPr>
        <p:pic>
          <p:nvPicPr>
            <p:cNvPr id="12" name="11 Imagen"/>
            <p:cNvPicPr/>
            <p:nvPr/>
          </p:nvPicPr>
          <p:blipFill rotWithShape="1">
            <a:blip r:embed="rId2" cstate="print">
              <a:extLst>
                <a:ext uri="{28A0092B-C50C-407E-A947-70E740481C1C}">
                  <a14:useLocalDpi xmlns:a14="http://schemas.microsoft.com/office/drawing/2010/main" xmlns="" val="0"/>
                </a:ext>
              </a:extLst>
            </a:blip>
            <a:srcRect r="52899"/>
            <a:stretch/>
          </p:blipFill>
          <p:spPr bwMode="auto">
            <a:xfrm>
              <a:off x="243612" y="244128"/>
              <a:ext cx="2456180" cy="736600"/>
            </a:xfrm>
            <a:prstGeom prst="rect">
              <a:avLst/>
            </a:prstGeom>
            <a:noFill/>
            <a:ln>
              <a:noFill/>
            </a:ln>
            <a:extLst>
              <a:ext uri="{53640926-AAD7-44D8-BBD7-CCE9431645EC}">
                <a14:shadowObscured xmlns:a14="http://schemas.microsoft.com/office/drawing/2010/main" xmlns=""/>
              </a:ext>
            </a:extLst>
          </p:spPr>
        </p:pic>
        <p:pic>
          <p:nvPicPr>
            <p:cNvPr id="13" name="12 Imagen"/>
            <p:cNvPicPr/>
            <p:nvPr/>
          </p:nvPicPr>
          <p:blipFill rotWithShape="1">
            <a:blip r:embed="rId2" cstate="print">
              <a:extLst>
                <a:ext uri="{28A0092B-C50C-407E-A947-70E740481C1C}">
                  <a14:useLocalDpi xmlns:a14="http://schemas.microsoft.com/office/drawing/2010/main" xmlns="" val="0"/>
                </a:ext>
              </a:extLst>
            </a:blip>
            <a:srcRect l="59662"/>
            <a:stretch/>
          </p:blipFill>
          <p:spPr bwMode="auto">
            <a:xfrm>
              <a:off x="6804248" y="244128"/>
              <a:ext cx="2103755" cy="736600"/>
            </a:xfrm>
            <a:prstGeom prst="rect">
              <a:avLst/>
            </a:prstGeom>
            <a:noFill/>
            <a:ln>
              <a:noFill/>
            </a:ln>
            <a:extLst>
              <a:ext uri="{53640926-AAD7-44D8-BBD7-CCE9431645EC}">
                <a14:shadowObscured xmlns:a14="http://schemas.microsoft.com/office/drawing/2010/main" xmlns=""/>
              </a:ext>
            </a:extLst>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C34C7D03-FD5E-4C23-8166-202B15C95487}" type="datetimeFigureOut">
              <a:rPr lang="es-MX" smtClean="0"/>
              <a:pPr/>
              <a:t>23/01/2014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59B6475F-8594-4504-B1B5-CA53218B40B4}"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9B6475F-8594-4504-B1B5-CA53218B40B4}" type="slidenum">
              <a:rPr lang="es-MX" smtClean="0"/>
              <a:pPr/>
              <a:t>‹Nº›</a:t>
            </a:fld>
            <a:endParaRPr lang="es-MX"/>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C34C7D03-FD5E-4C23-8166-202B15C95487}" type="datetimeFigureOut">
              <a:rPr lang="es-MX" smtClean="0"/>
              <a:pPr/>
              <a:t>23/01/2014</a:t>
            </a:fld>
            <a:endParaRPr lang="es-MX"/>
          </a:p>
        </p:txBody>
      </p:sp>
      <p:sp>
        <p:nvSpPr>
          <p:cNvPr id="6" name="5 Marcador de pie de página"/>
          <p:cNvSpPr>
            <a:spLocks noGrp="1"/>
          </p:cNvSpPr>
          <p:nvPr>
            <p:ph type="ftr" sz="quarter" idx="11"/>
          </p:nvPr>
        </p:nvSpPr>
        <p:spPr>
          <a:xfrm>
            <a:off x="301752" y="6410848"/>
            <a:ext cx="3383280" cy="365760"/>
          </a:xfrm>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59B6475F-8594-4504-B1B5-CA53218B40B4}" type="slidenum">
              <a:rPr lang="es-MX" smtClean="0"/>
              <a:pPr/>
              <a:t>‹Nº›</a:t>
            </a:fld>
            <a:endParaRPr lang="es-MX"/>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C34C7D03-FD5E-4C23-8166-202B15C95487}" type="datetimeFigureOut">
              <a:rPr lang="es-MX" smtClean="0"/>
              <a:pPr/>
              <a:t>23/01/2014</a:t>
            </a:fld>
            <a:endParaRPr lang="es-MX"/>
          </a:p>
        </p:txBody>
      </p:sp>
      <p:sp>
        <p:nvSpPr>
          <p:cNvPr id="6" name="5 Marcador de pie de página"/>
          <p:cNvSpPr>
            <a:spLocks noGrp="1"/>
          </p:cNvSpPr>
          <p:nvPr>
            <p:ph type="ftr" sz="quarter" idx="11"/>
          </p:nvPr>
        </p:nvSpPr>
        <p:spPr>
          <a:xfrm>
            <a:off x="301752" y="6410848"/>
            <a:ext cx="3584448" cy="365760"/>
          </a:xfrm>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34C7D03-FD5E-4C23-8166-202B15C95487}" type="datetimeFigureOut">
              <a:rPr lang="es-MX" smtClean="0"/>
              <a:pPr/>
              <a:t>23/01/2014</a:t>
            </a:fld>
            <a:endParaRPr lang="es-MX"/>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MX"/>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9B6475F-8594-4504-B1B5-CA53218B40B4}" type="slidenum">
              <a:rPr lang="es-MX" smtClean="0"/>
              <a:pPr/>
              <a:t>‹Nº›</a:t>
            </a:fld>
            <a:endParaRPr lang="es-MX"/>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straffon@hotmail.com" TargetMode="External"/><Relationship Id="rId5" Type="http://schemas.openxmlformats.org/officeDocument/2006/relationships/hyperlink" Target="mailto:mmcsst@hotmail.com" TargetMode="Externa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p:nvPr/>
        </p:nvPicPr>
        <p:blipFill>
          <a:blip r:embed="rId3" cstate="print"/>
          <a:stretch>
            <a:fillRect/>
          </a:stretch>
        </p:blipFill>
        <p:spPr>
          <a:xfrm>
            <a:off x="7944103" y="247482"/>
            <a:ext cx="948377" cy="1021278"/>
          </a:xfrm>
          <a:prstGeom prst="rect">
            <a:avLst/>
          </a:prstGeom>
        </p:spPr>
      </p:pic>
      <p:pic>
        <p:nvPicPr>
          <p:cNvPr id="7" name="6 Imagen"/>
          <p:cNvPicPr/>
          <p:nvPr/>
        </p:nvPicPr>
        <p:blipFill>
          <a:blip r:embed="rId4" cstate="print"/>
          <a:stretch>
            <a:fillRect/>
          </a:stretch>
        </p:blipFill>
        <p:spPr>
          <a:xfrm>
            <a:off x="323528" y="332656"/>
            <a:ext cx="895350" cy="961901"/>
          </a:xfrm>
          <a:prstGeom prst="rect">
            <a:avLst/>
          </a:prstGeom>
        </p:spPr>
      </p:pic>
      <p:sp>
        <p:nvSpPr>
          <p:cNvPr id="8" name="7 CuadroTexto"/>
          <p:cNvSpPr txBox="1"/>
          <p:nvPr/>
        </p:nvSpPr>
        <p:spPr>
          <a:xfrm>
            <a:off x="1619672" y="260648"/>
            <a:ext cx="5976664" cy="4001095"/>
          </a:xfrm>
          <a:prstGeom prst="rect">
            <a:avLst/>
          </a:prstGeom>
          <a:noFill/>
        </p:spPr>
        <p:txBody>
          <a:bodyPr wrap="square" rtlCol="0">
            <a:spAutoFit/>
          </a:bodyPr>
          <a:lstStyle/>
          <a:p>
            <a:pPr algn="ctr"/>
            <a:r>
              <a:rPr lang="es-MX" sz="1400" dirty="0" smtClean="0"/>
              <a:t>INSTITUTO </a:t>
            </a:r>
            <a:r>
              <a:rPr lang="es-MX" sz="1400" dirty="0"/>
              <a:t>MEXICANO DEL SEGURO SOCIAL</a:t>
            </a:r>
          </a:p>
          <a:p>
            <a:pPr algn="ctr"/>
            <a:r>
              <a:rPr lang="es-MX" sz="1400" dirty="0"/>
              <a:t>DELEGACIÓN VERACRUZ NORTE</a:t>
            </a:r>
          </a:p>
          <a:p>
            <a:pPr algn="ctr"/>
            <a:r>
              <a:rPr lang="es-MX" sz="1400" dirty="0"/>
              <a:t>UNIDAD DE MEDICINA FAMILIAR No. 73</a:t>
            </a:r>
          </a:p>
          <a:p>
            <a:pPr algn="ctr"/>
            <a:r>
              <a:rPr lang="es-MX" sz="1400" dirty="0"/>
              <a:t>COORDINACIÓN DE EDUCACIÓN E INVESTIGACIÓN EN </a:t>
            </a:r>
            <a:r>
              <a:rPr lang="es-MX" sz="1400" dirty="0" smtClean="0"/>
              <a:t>SALUD</a:t>
            </a:r>
          </a:p>
          <a:p>
            <a:pPr algn="ctr"/>
            <a:endParaRPr lang="es-MX" dirty="0"/>
          </a:p>
          <a:p>
            <a:pPr algn="ctr"/>
            <a:r>
              <a:rPr lang="es-MX" b="1" u="sng" dirty="0"/>
              <a:t>PROTOCOLO DE </a:t>
            </a:r>
            <a:r>
              <a:rPr lang="es-MX" b="1" u="sng" dirty="0" smtClean="0"/>
              <a:t>INVESTIGACION</a:t>
            </a:r>
          </a:p>
          <a:p>
            <a:pPr algn="ctr"/>
            <a:endParaRPr lang="es-MX" b="1" u="sng" dirty="0"/>
          </a:p>
          <a:p>
            <a:pPr algn="ctr"/>
            <a:r>
              <a:rPr lang="es-MX" dirty="0"/>
              <a:t>TITULO</a:t>
            </a:r>
          </a:p>
          <a:p>
            <a:pPr algn="ctr"/>
            <a:r>
              <a:rPr lang="es-MX" b="1" dirty="0"/>
              <a:t> </a:t>
            </a:r>
            <a:endParaRPr lang="es-MX" dirty="0"/>
          </a:p>
          <a:p>
            <a:pPr algn="ctr"/>
            <a:r>
              <a:rPr lang="es-MX" b="1" dirty="0"/>
              <a:t>FACTORES QUE INCIDEN EN EL REPORTE DE MUESTRA INADECUADA DE LA CITOLOGIA CERVICAL</a:t>
            </a:r>
            <a:endParaRPr lang="es-MX" dirty="0"/>
          </a:p>
          <a:p>
            <a:pPr algn="ctr"/>
            <a:endParaRPr lang="es-MX" b="1" u="sng" dirty="0" smtClean="0"/>
          </a:p>
          <a:p>
            <a:pPr algn="ctr"/>
            <a:endParaRPr lang="es-MX" b="1" u="sng" dirty="0"/>
          </a:p>
          <a:p>
            <a:pPr algn="ctr"/>
            <a:endParaRPr lang="es-MX" b="1" u="sng" dirty="0"/>
          </a:p>
        </p:txBody>
      </p:sp>
      <p:sp>
        <p:nvSpPr>
          <p:cNvPr id="12" name="11 CuadroTexto"/>
          <p:cNvSpPr txBox="1"/>
          <p:nvPr/>
        </p:nvSpPr>
        <p:spPr>
          <a:xfrm>
            <a:off x="683568" y="3749838"/>
            <a:ext cx="7848872" cy="2631490"/>
          </a:xfrm>
          <a:prstGeom prst="rect">
            <a:avLst/>
          </a:prstGeom>
          <a:noFill/>
        </p:spPr>
        <p:txBody>
          <a:bodyPr wrap="square" rtlCol="0">
            <a:spAutoFit/>
          </a:bodyPr>
          <a:lstStyle/>
          <a:p>
            <a:pPr algn="ctr"/>
            <a:endParaRPr lang="es-MX" sz="1100" dirty="0" smtClean="0"/>
          </a:p>
          <a:p>
            <a:pPr algn="ctr"/>
            <a:r>
              <a:rPr lang="es-MX" sz="1100" dirty="0" smtClean="0"/>
              <a:t>PRESENTA</a:t>
            </a:r>
            <a:endParaRPr lang="es-MX" sz="1100" dirty="0"/>
          </a:p>
          <a:p>
            <a:pPr algn="ctr"/>
            <a:r>
              <a:rPr lang="es-MX" sz="1100" dirty="0"/>
              <a:t>AHARON GRANDE VAZQUEZ </a:t>
            </a:r>
          </a:p>
          <a:p>
            <a:pPr algn="ctr"/>
            <a:r>
              <a:rPr lang="es-MX" sz="1100" dirty="0"/>
              <a:t>MÉDICO RESIDENTE DE MEDICINA FAMILIAR </a:t>
            </a:r>
          </a:p>
          <a:p>
            <a:pPr algn="ctr"/>
            <a:r>
              <a:rPr lang="es-MX" sz="1100" dirty="0"/>
              <a:t>CORREO ELECTRONICO: </a:t>
            </a:r>
            <a:r>
              <a:rPr lang="es-MX" sz="1100" u="sng" dirty="0">
                <a:hlinkClick r:id="rId5"/>
              </a:rPr>
              <a:t>mmcsst@hotmail.com</a:t>
            </a:r>
            <a:endParaRPr lang="es-MX" sz="1100" dirty="0"/>
          </a:p>
          <a:p>
            <a:pPr algn="ctr"/>
            <a:r>
              <a:rPr lang="es-MX" sz="1100" dirty="0"/>
              <a:t>TELEFONO: 241 1 16 60 69 MATRICULA: 98292140</a:t>
            </a:r>
          </a:p>
          <a:p>
            <a:pPr algn="ctr"/>
            <a:r>
              <a:rPr lang="es-MX" sz="1100" dirty="0"/>
              <a:t> </a:t>
            </a:r>
          </a:p>
          <a:p>
            <a:pPr algn="ctr"/>
            <a:r>
              <a:rPr lang="es-MX" sz="1100" dirty="0"/>
              <a:t>DRA. ROSALBA STRAFFON VINCENT</a:t>
            </a:r>
          </a:p>
          <a:p>
            <a:pPr algn="ctr"/>
            <a:r>
              <a:rPr lang="es-MX" sz="1100" dirty="0"/>
              <a:t>ASESORA DE TEMA DE TESIS</a:t>
            </a:r>
          </a:p>
          <a:p>
            <a:pPr algn="ctr"/>
            <a:r>
              <a:rPr lang="es-MX" sz="1100" dirty="0"/>
              <a:t>MEDICO FAMILIAR ADSCRITO A HGZ #24</a:t>
            </a:r>
          </a:p>
          <a:p>
            <a:pPr algn="ctr"/>
            <a:r>
              <a:rPr lang="es-MX" sz="1100" dirty="0"/>
              <a:t>CORREO ELECTRONICO: </a:t>
            </a:r>
            <a:r>
              <a:rPr lang="es-MX" sz="1100" u="sng" dirty="0">
                <a:hlinkClick r:id="rId6"/>
              </a:rPr>
              <a:t>straffon@hotmail.com</a:t>
            </a:r>
            <a:endParaRPr lang="es-MX" sz="1100" dirty="0"/>
          </a:p>
          <a:p>
            <a:pPr algn="ctr"/>
            <a:r>
              <a:rPr lang="es-MX" sz="1100" dirty="0"/>
              <a:t>TELEFONO: 2 40 48 MATRICULA: 99314370</a:t>
            </a:r>
          </a:p>
          <a:p>
            <a:pPr algn="ctr"/>
            <a:r>
              <a:rPr lang="es-MX" sz="1100" dirty="0"/>
              <a:t>SEDE DEL ESTUDIO UMF 73 POZA RICA VERACRUZ</a:t>
            </a:r>
            <a:r>
              <a:rPr lang="es-MX" sz="1100" u="sng" dirty="0"/>
              <a:t>.</a:t>
            </a:r>
            <a:endParaRPr lang="es-MX" sz="1100" dirty="0"/>
          </a:p>
          <a:p>
            <a:pPr algn="ctr"/>
            <a:r>
              <a:rPr lang="es-MX" sz="1100" dirty="0"/>
              <a:t> </a:t>
            </a:r>
          </a:p>
          <a:p>
            <a:pPr algn="ctr"/>
            <a:r>
              <a:rPr lang="es-MX" sz="1100" u="sng" dirty="0"/>
              <a:t>POZA RICA VERACRUZ 			FEBRERO </a:t>
            </a:r>
            <a:r>
              <a:rPr lang="es-MX" sz="1100" u="sng" dirty="0" smtClean="0"/>
              <a:t>2015</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dirty="0" smtClean="0"/>
          </a:p>
          <a:p>
            <a:endParaRPr lang="es-MX" dirty="0" smtClean="0"/>
          </a:p>
          <a:p>
            <a:r>
              <a:rPr lang="es-MX" dirty="0" smtClean="0"/>
              <a:t>Se </a:t>
            </a:r>
            <a:r>
              <a:rPr lang="es-MX" dirty="0" smtClean="0"/>
              <a:t>llenara una hoja de recolección de datos (anexo 1) de cada uno de los reportes de citología en los cuales se haya emitido el diagnostico de muestra no útil, para identificar cada uno de los factores por los cuales no fue posible la </a:t>
            </a:r>
            <a:r>
              <a:rPr lang="es-MX" dirty="0" smtClean="0"/>
              <a:t>valoración</a:t>
            </a:r>
          </a:p>
          <a:p>
            <a:endParaRPr lang="es-MX" dirty="0" smtClean="0"/>
          </a:p>
          <a:p>
            <a:pPr>
              <a:buNone/>
            </a:pP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3" name="Object 1"/>
          <p:cNvGraphicFramePr>
            <a:graphicFrameLocks noChangeAspect="1"/>
          </p:cNvGraphicFramePr>
          <p:nvPr/>
        </p:nvGraphicFramePr>
        <p:xfrm>
          <a:off x="755576" y="258464"/>
          <a:ext cx="9468544" cy="6338888"/>
        </p:xfrm>
        <a:graphic>
          <a:graphicData uri="http://schemas.openxmlformats.org/presentationml/2006/ole">
            <p:oleObj spid="_x0000_s23553" name="Documento" r:id="rId3" imgW="7009363" imgH="6338347" progId="Word.Document.1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288032" y="188640"/>
            <a:ext cx="8604448" cy="64563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r>
              <a:rPr lang="es-MX" b="1" dirty="0" smtClean="0"/>
              <a:t>BIBLIOGRAFIA</a:t>
            </a:r>
            <a:endParaRPr lang="es-MX" dirty="0"/>
          </a:p>
        </p:txBody>
      </p:sp>
      <p:sp>
        <p:nvSpPr>
          <p:cNvPr id="3" name="2 Marcador de contenido"/>
          <p:cNvSpPr>
            <a:spLocks noGrp="1"/>
          </p:cNvSpPr>
          <p:nvPr>
            <p:ph idx="1"/>
          </p:nvPr>
        </p:nvSpPr>
        <p:spPr/>
        <p:txBody>
          <a:bodyPr>
            <a:normAutofit fontScale="55000" lnSpcReduction="20000"/>
          </a:bodyPr>
          <a:lstStyle/>
          <a:p>
            <a:pPr>
              <a:buNone/>
            </a:pPr>
            <a:endParaRPr lang="es-MX" dirty="0" smtClean="0"/>
          </a:p>
          <a:p>
            <a:r>
              <a:rPr lang="es-MX" dirty="0" smtClean="0"/>
              <a:t>1. Llanos Arriaga Víctor, Drusso Vera Gaspar, Control de Calidad en Citología, Colposcopia y Estudios Anatomopatologicos. En: Archivos Médicos de Actualización en Tracto Genital Inferior, No. 6, Vol. III pp 10. </a:t>
            </a:r>
          </a:p>
          <a:p>
            <a:r>
              <a:rPr lang="es-MX" dirty="0" smtClean="0"/>
              <a:t> </a:t>
            </a:r>
          </a:p>
          <a:p>
            <a:r>
              <a:rPr lang="es-MX" dirty="0" smtClean="0"/>
              <a:t>2. Gallegos García Verónica, Gallegos García Marisol, Velásquez Mota Gloria Patricia, Escoto Chávez, Cáncer Cervicouterino. Causas de Citología  no Útil. En: Rev. Latinoamer Patol Clin.  No. 1, Vol. 59 pp 23-27.</a:t>
            </a:r>
          </a:p>
          <a:p>
            <a:r>
              <a:rPr lang="es-MX" dirty="0" smtClean="0"/>
              <a:t> </a:t>
            </a:r>
          </a:p>
          <a:p>
            <a:r>
              <a:rPr lang="es-MX" dirty="0" smtClean="0"/>
              <a:t>3. Norma Oficial Mexicana NOM-014-SSA2-1994, Para la prevención, detección, diagnóstico, tratamiento, control y vigilancia epidemiológica del cáncer cérvico uterino</a:t>
            </a:r>
            <a:r>
              <a:rPr lang="es-MX" b="1" dirty="0" smtClean="0"/>
              <a:t>.</a:t>
            </a:r>
            <a:endParaRPr lang="es-MX" dirty="0" smtClean="0"/>
          </a:p>
          <a:p>
            <a:r>
              <a:rPr lang="es-MX" dirty="0" smtClean="0"/>
              <a:t> </a:t>
            </a:r>
          </a:p>
          <a:p>
            <a:r>
              <a:rPr lang="en-US" dirty="0" smtClean="0"/>
              <a:t>4. Maribel Almonte, PhD. et all. </a:t>
            </a:r>
            <a:r>
              <a:rPr lang="es-MX" dirty="0" smtClean="0"/>
              <a:t>Nuevos paradigmas y desafíos en la prevención y control del cáncer de cuello uterino en América latina. En Rev. Salud pública de Mexico. Vol. 52 No 6. Pp 544-559.</a:t>
            </a:r>
          </a:p>
          <a:p>
            <a:r>
              <a:rPr lang="es-MX" dirty="0" smtClean="0"/>
              <a:t> </a:t>
            </a:r>
          </a:p>
          <a:p>
            <a:r>
              <a:rPr lang="es-MX" dirty="0" smtClean="0"/>
              <a:t>5. Vela Lara Leticia, et al. Estrategia educativa para la toma de citología cervical. En: Rev. Enferm Inst Mex Seguro Soc  No. 19 Vol. (1) pp 29-34. </a:t>
            </a:r>
          </a:p>
          <a:p>
            <a:r>
              <a:rPr lang="es-MX" dirty="0" smtClean="0"/>
              <a:t> </a:t>
            </a:r>
          </a:p>
          <a:p>
            <a:r>
              <a:rPr lang="es-MX" dirty="0" smtClean="0"/>
              <a:t>6. Ortega González Patricia, et al. Alteraciones en citologías cervicales almacenadas en un ambiente húmedo: Causa potencial de falsos negativos. En: Revista de investigación clínica. No. 3 Vol. 63 pp 263-267.</a:t>
            </a:r>
          </a:p>
          <a:p>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55000" lnSpcReduction="20000"/>
          </a:bodyPr>
          <a:lstStyle/>
          <a:p>
            <a:r>
              <a:rPr lang="es-MX" dirty="0" smtClean="0"/>
              <a:t>7. Curiel Valdés José de Jesús, Citología Vaginal: La importancia de la zona de  transformación y como obtener una muestra adecuada. En: Gaceta Medica de México, No. 3, Vol. 138 pp 259-265. </a:t>
            </a:r>
          </a:p>
          <a:p>
            <a:r>
              <a:rPr lang="es-MX" dirty="0" smtClean="0"/>
              <a:t> </a:t>
            </a:r>
          </a:p>
          <a:p>
            <a:r>
              <a:rPr lang="es-MX" dirty="0" smtClean="0"/>
              <a:t>8. Hidalgo Martínez Ana C. El cáncer cérvico-uterino, su impacto en Mexico y el porqué no funciona el programa nacional de detección oportuna. En: Rev. Biomed No. 1 Vol. 17  pp 81-84.</a:t>
            </a:r>
          </a:p>
          <a:p>
            <a:r>
              <a:rPr lang="es-MX" dirty="0" smtClean="0"/>
              <a:t> </a:t>
            </a:r>
          </a:p>
          <a:p>
            <a:r>
              <a:rPr lang="es-MX" dirty="0" smtClean="0"/>
              <a:t> </a:t>
            </a:r>
          </a:p>
          <a:p>
            <a:r>
              <a:rPr lang="es-MX" dirty="0" smtClean="0"/>
              <a:t>9. Dr. Pérez Casas Beltrán Jorge Antonio. et all. Análisis comparativo de la calidad de muestra citológica utilizando la espátula de Ayre Vs Brocha de polietileno. En: Rev. Archivos Médicos de Actualización en tracto genital inferior. No. 6 Año III. pp 9.</a:t>
            </a:r>
          </a:p>
          <a:p>
            <a:r>
              <a:rPr lang="es-MX" dirty="0" smtClean="0"/>
              <a:t> </a:t>
            </a:r>
          </a:p>
          <a:p>
            <a:r>
              <a:rPr lang="en-US" dirty="0" smtClean="0"/>
              <a:t>10. Jorge Ojeda Ortiz. et all. </a:t>
            </a:r>
            <a:r>
              <a:rPr lang="es-MX" dirty="0" smtClean="0"/>
              <a:t>Comparación de la toma de citología cervical con calidad satisfactoria con el método Cervex-brush o Cervex-mex. En: Rev. Ginecol obstet Mex. Vol. 76 No 7 pp 381-5.</a:t>
            </a:r>
          </a:p>
          <a:p>
            <a:r>
              <a:rPr lang="es-MX" dirty="0" smtClean="0"/>
              <a:t> </a:t>
            </a:r>
          </a:p>
          <a:p>
            <a:r>
              <a:rPr lang="es-MX" dirty="0" smtClean="0"/>
              <a:t>11. González Losa María del R. et al. Calidad de la toma de muestra de citología cervical de la Unidad Médica de Medicina Familiar No. 57 del Instituto Mexicano del Seguro Social. En: Rev. Biomed No. 2 Vol. 17 pp 102-106.</a:t>
            </a:r>
          </a:p>
          <a:p>
            <a:r>
              <a:rPr lang="es-MX" dirty="0" smtClean="0"/>
              <a:t> </a:t>
            </a:r>
          </a:p>
          <a:p>
            <a:r>
              <a:rPr lang="es-MX" dirty="0" smtClean="0"/>
              <a:t>12 Nadia Velázquez-Hernández et all. Comparación de la utilidad diagnóstica entre la inspección visual con ácido acético y la citología cervical. En: Rev. Ginecología y obstetricia Mex.  Núm. 5 Vol. 78 pp.261-267.</a:t>
            </a:r>
          </a:p>
          <a:p>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
        <p:nvSpPr>
          <p:cNvPr id="5" name="4 Rectángulo"/>
          <p:cNvSpPr/>
          <p:nvPr/>
        </p:nvSpPr>
        <p:spPr>
          <a:xfrm>
            <a:off x="2487137" y="2967335"/>
            <a:ext cx="4169731" cy="923330"/>
          </a:xfrm>
          <a:prstGeom prst="rect">
            <a:avLst/>
          </a:prstGeom>
          <a:noFill/>
        </p:spPr>
        <p:txBody>
          <a:bodyPr wrap="none" lIns="91440" tIns="45720" rIns="91440" bIns="45720">
            <a:spAutoFit/>
          </a:bodyPr>
          <a:lstStyle/>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GRACIAS!</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r>
              <a:rPr lang="es-MX" dirty="0" smtClean="0"/>
              <a:t>MARCO TEORICO</a:t>
            </a:r>
            <a:endParaRPr lang="es-MX" dirty="0"/>
          </a:p>
        </p:txBody>
      </p:sp>
      <p:sp>
        <p:nvSpPr>
          <p:cNvPr id="3" name="2 Marcador de contenido"/>
          <p:cNvSpPr>
            <a:spLocks noGrp="1"/>
          </p:cNvSpPr>
          <p:nvPr>
            <p:ph idx="1"/>
          </p:nvPr>
        </p:nvSpPr>
        <p:spPr/>
        <p:txBody>
          <a:bodyPr>
            <a:noAutofit/>
          </a:bodyPr>
          <a:lstStyle/>
          <a:p>
            <a:r>
              <a:rPr lang="es-MX" sz="2400" dirty="0" smtClean="0">
                <a:latin typeface="Arial" pitchFamily="34" charset="0"/>
                <a:cs typeface="Arial" pitchFamily="34" charset="0"/>
              </a:rPr>
              <a:t>La </a:t>
            </a:r>
            <a:r>
              <a:rPr lang="es-MX" sz="2400" dirty="0" err="1" smtClean="0">
                <a:latin typeface="Arial" pitchFamily="34" charset="0"/>
                <a:cs typeface="Arial" pitchFamily="34" charset="0"/>
              </a:rPr>
              <a:t>citologia</a:t>
            </a:r>
            <a:r>
              <a:rPr lang="es-MX" sz="2400" dirty="0" smtClean="0">
                <a:latin typeface="Arial" pitchFamily="34" charset="0"/>
                <a:cs typeface="Arial" pitchFamily="34" charset="0"/>
              </a:rPr>
              <a:t> cervical es uno de los </a:t>
            </a:r>
            <a:r>
              <a:rPr lang="es-MX" sz="2400" dirty="0" err="1" smtClean="0">
                <a:latin typeface="Arial" pitchFamily="34" charset="0"/>
                <a:cs typeface="Arial" pitchFamily="34" charset="0"/>
              </a:rPr>
              <a:t>metodos</a:t>
            </a:r>
            <a:r>
              <a:rPr lang="es-MX" sz="2400" dirty="0" smtClean="0">
                <a:latin typeface="Arial" pitchFamily="34" charset="0"/>
                <a:cs typeface="Arial" pitchFamily="34" charset="0"/>
              </a:rPr>
              <a:t> mas </a:t>
            </a:r>
            <a:r>
              <a:rPr lang="es-MX" sz="2400" dirty="0" err="1" smtClean="0">
                <a:latin typeface="Arial" pitchFamily="34" charset="0"/>
                <a:cs typeface="Arial" pitchFamily="34" charset="0"/>
              </a:rPr>
              <a:t>utiles</a:t>
            </a:r>
            <a:r>
              <a:rPr lang="es-MX" sz="2400" dirty="0" smtClean="0">
                <a:latin typeface="Arial" pitchFamily="34" charset="0"/>
                <a:cs typeface="Arial" pitchFamily="34" charset="0"/>
              </a:rPr>
              <a:t> para la </a:t>
            </a:r>
            <a:r>
              <a:rPr lang="es-MX" sz="2400" dirty="0" err="1" smtClean="0">
                <a:latin typeface="Arial" pitchFamily="34" charset="0"/>
                <a:cs typeface="Arial" pitchFamily="34" charset="0"/>
              </a:rPr>
              <a:t>deteccion</a:t>
            </a:r>
            <a:r>
              <a:rPr lang="es-MX" sz="2400" dirty="0" smtClean="0">
                <a:latin typeface="Arial" pitchFamily="34" charset="0"/>
                <a:cs typeface="Arial" pitchFamily="34" charset="0"/>
              </a:rPr>
              <a:t> del carcinoma </a:t>
            </a:r>
            <a:r>
              <a:rPr lang="es-MX" sz="2400" dirty="0" err="1" smtClean="0">
                <a:latin typeface="Arial" pitchFamily="34" charset="0"/>
                <a:cs typeface="Arial" pitchFamily="34" charset="0"/>
              </a:rPr>
              <a:t>cervico</a:t>
            </a:r>
            <a:r>
              <a:rPr lang="es-MX" sz="2400" dirty="0" smtClean="0">
                <a:latin typeface="Arial" pitchFamily="34" charset="0"/>
                <a:cs typeface="Arial" pitchFamily="34" charset="0"/>
              </a:rPr>
              <a:t> uterino.</a:t>
            </a:r>
          </a:p>
          <a:p>
            <a:endParaRPr lang="es-MX" sz="2400" dirty="0" smtClean="0">
              <a:latin typeface="Arial" pitchFamily="34" charset="0"/>
              <a:cs typeface="Arial" pitchFamily="34" charset="0"/>
            </a:endParaRPr>
          </a:p>
          <a:p>
            <a:r>
              <a:rPr lang="es-MX" sz="2400" dirty="0" smtClean="0">
                <a:latin typeface="Arial" pitchFamily="34" charset="0"/>
                <a:cs typeface="Arial" pitchFamily="34" charset="0"/>
              </a:rPr>
              <a:t>La baja sensibilidad y especificidad de esta técnica está dada por una deficiente toma e interpretación de la muestra.</a:t>
            </a:r>
          </a:p>
          <a:p>
            <a:endParaRPr lang="es-MX" sz="2400" dirty="0" smtClean="0">
              <a:latin typeface="Arial" pitchFamily="34" charset="0"/>
              <a:cs typeface="Arial" pitchFamily="34" charset="0"/>
            </a:endParaRPr>
          </a:p>
          <a:p>
            <a:r>
              <a:rPr lang="es-MX" sz="2400" dirty="0" smtClean="0">
                <a:latin typeface="Arial" pitchFamily="34" charset="0"/>
                <a:cs typeface="Arial" pitchFamily="34" charset="0"/>
              </a:rPr>
              <a:t>El objetivo de la citología es obtener la muestra de la zona de transformación (ZT), ya que es en ella donde se desarrollan las lesiones precursoras de cáncer cérvico uterino. El marcador fiel de que se ha hecho un muestreo de la ZT es la célula endocervical metaplasica</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sz="2400" dirty="0" smtClean="0">
              <a:latin typeface="Arial" pitchFamily="34" charset="0"/>
              <a:cs typeface="Arial" pitchFamily="34" charset="0"/>
            </a:endParaRPr>
          </a:p>
          <a:p>
            <a:endParaRPr lang="es-MX" sz="2400" dirty="0" smtClean="0">
              <a:latin typeface="Arial" pitchFamily="34" charset="0"/>
              <a:cs typeface="Arial" pitchFamily="34" charset="0"/>
            </a:endParaRPr>
          </a:p>
          <a:p>
            <a:pPr>
              <a:lnSpc>
                <a:spcPct val="150000"/>
              </a:lnSpc>
            </a:pPr>
            <a:r>
              <a:rPr lang="es-MX" sz="2400" dirty="0" smtClean="0">
                <a:latin typeface="Arial" pitchFamily="34" charset="0"/>
                <a:cs typeface="Arial" pitchFamily="34" charset="0"/>
              </a:rPr>
              <a:t>Los principales errores en el muestreo y preparación de la muestra son, carencia de células de la (ZT), utilización de aditamentos, características de la muestra, conservación y envío de la muestra, falta de identificación de las células anormales en el laboratorio, el cansancio y la sobrecarga de trabajo.</a:t>
            </a:r>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r>
              <a:rPr lang="es-MX" dirty="0" smtClean="0"/>
              <a:t>Importancia del estudio.</a:t>
            </a:r>
            <a:endParaRPr lang="es-MX" dirty="0"/>
          </a:p>
        </p:txBody>
      </p:sp>
      <p:sp>
        <p:nvSpPr>
          <p:cNvPr id="3" name="2 Marcador de contenido"/>
          <p:cNvSpPr>
            <a:spLocks noGrp="1"/>
          </p:cNvSpPr>
          <p:nvPr>
            <p:ph idx="1"/>
          </p:nvPr>
        </p:nvSpPr>
        <p:spPr/>
        <p:txBody>
          <a:bodyPr>
            <a:normAutofit lnSpcReduction="10000"/>
          </a:bodyPr>
          <a:lstStyle/>
          <a:p>
            <a:pPr>
              <a:lnSpc>
                <a:spcPct val="150000"/>
              </a:lnSpc>
            </a:pPr>
            <a:r>
              <a:rPr lang="es-MX" sz="2400" dirty="0" smtClean="0">
                <a:latin typeface="Arial" pitchFamily="34" charset="0"/>
                <a:cs typeface="Arial" pitchFamily="34" charset="0"/>
              </a:rPr>
              <a:t>En las últimas décadas en México el cáncer cervicouterino es la neoplasia más común entre las mujeres, actualmente es la principal causa de muerte en la población femenina mayor de 35 años, tiene una incidencia de 50 casos por 100,000 mujeres. </a:t>
            </a:r>
          </a:p>
          <a:p>
            <a:pPr>
              <a:lnSpc>
                <a:spcPct val="150000"/>
              </a:lnSpc>
            </a:pPr>
            <a:endParaRPr lang="es-MX" sz="2400" dirty="0" smtClean="0">
              <a:latin typeface="Arial" pitchFamily="34" charset="0"/>
              <a:cs typeface="Arial" pitchFamily="34" charset="0"/>
            </a:endParaRPr>
          </a:p>
          <a:p>
            <a:pPr>
              <a:lnSpc>
                <a:spcPct val="150000"/>
              </a:lnSpc>
            </a:pPr>
            <a:r>
              <a:rPr lang="es-MX" sz="2400" dirty="0" smtClean="0">
                <a:latin typeface="Arial" pitchFamily="34" charset="0"/>
                <a:cs typeface="Arial" pitchFamily="34" charset="0"/>
              </a:rPr>
              <a:t>El cáncer cervicouterino es 100% prevenible si el diagnostico se hace oportunamente</a:t>
            </a:r>
            <a:r>
              <a:rPr lang="es-MX" dirty="0" smtClean="0"/>
              <a:t>.</a:t>
            </a:r>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a:lnSpc>
                <a:spcPct val="150000"/>
              </a:lnSpc>
            </a:pPr>
            <a:r>
              <a:rPr lang="es-MX" sz="2400" dirty="0" smtClean="0">
                <a:latin typeface="Arial" pitchFamily="34" charset="0"/>
                <a:cs typeface="Arial" pitchFamily="34" charset="0"/>
              </a:rPr>
              <a:t>De acuerdo a la literatura nacional existe una deficiencia en la toma de la muestra evaluada por la presencia o no de células endocervicales de hasta el 64%. Aunque la prueba tiene ya más de 50 años, es objeto de controversias, de discusión y sigue siendo tema de publicaciones recientes debido principalmente a la baja sensibilidad y especificidad de esta técnica, que está dada por una deficiente toma e interpretación de la muestra.</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r>
              <a:rPr lang="es-MX" dirty="0" smtClean="0"/>
              <a:t>JUSTIFICACION</a:t>
            </a:r>
            <a:endParaRPr lang="es-MX" dirty="0"/>
          </a:p>
        </p:txBody>
      </p:sp>
      <p:sp>
        <p:nvSpPr>
          <p:cNvPr id="3" name="2 Marcador de contenido"/>
          <p:cNvSpPr>
            <a:spLocks noGrp="1"/>
          </p:cNvSpPr>
          <p:nvPr>
            <p:ph idx="1"/>
          </p:nvPr>
        </p:nvSpPr>
        <p:spPr/>
        <p:txBody>
          <a:bodyPr>
            <a:normAutofit lnSpcReduction="10000"/>
          </a:bodyPr>
          <a:lstStyle/>
          <a:p>
            <a:r>
              <a:rPr lang="es-MX" dirty="0" smtClean="0"/>
              <a:t>Se requiere conocer los factores que inciden en la adecuada interpretación  de la citología cervical (razón). </a:t>
            </a:r>
          </a:p>
          <a:p>
            <a:r>
              <a:rPr lang="es-MX" dirty="0" smtClean="0"/>
              <a:t>De esta manera se podrán diseñar estrategias para la adecuada difusión y comprensión  de las </a:t>
            </a:r>
            <a:r>
              <a:rPr lang="es-MX" dirty="0" err="1" smtClean="0"/>
              <a:t>tecnicas</a:t>
            </a:r>
            <a:r>
              <a:rPr lang="es-MX" dirty="0" smtClean="0"/>
              <a:t> para la adecuada </a:t>
            </a:r>
            <a:r>
              <a:rPr lang="es-MX" dirty="0" err="1" smtClean="0"/>
              <a:t>interpretacion</a:t>
            </a:r>
            <a:r>
              <a:rPr lang="es-MX" dirty="0" smtClean="0"/>
              <a:t> de las </a:t>
            </a:r>
            <a:r>
              <a:rPr lang="es-MX" dirty="0" err="1" smtClean="0"/>
              <a:t>citologias</a:t>
            </a:r>
            <a:r>
              <a:rPr lang="es-MX" dirty="0" smtClean="0"/>
              <a:t> cervicales. (Beneficio)  </a:t>
            </a:r>
          </a:p>
          <a:p>
            <a:r>
              <a:rPr lang="es-MX" dirty="0" smtClean="0"/>
              <a:t>Al difundir y aplicar las adecuadas técnicas en la citología cervical se podrá prevenir,  diagnosticar y tratar de forma oportuna y eficaz la displasia cervical. (Prevalencia).</a:t>
            </a:r>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r>
              <a:rPr lang="es-MX" dirty="0" smtClean="0"/>
              <a:t>TIPO DE ESTUDIO</a:t>
            </a:r>
            <a:endParaRPr lang="es-MX" dirty="0"/>
          </a:p>
        </p:txBody>
      </p:sp>
      <p:sp>
        <p:nvSpPr>
          <p:cNvPr id="3" name="2 Marcador de contenido"/>
          <p:cNvSpPr>
            <a:spLocks noGrp="1"/>
          </p:cNvSpPr>
          <p:nvPr>
            <p:ph idx="1"/>
          </p:nvPr>
        </p:nvSpPr>
        <p:spPr/>
        <p:txBody>
          <a:bodyPr/>
          <a:lstStyle/>
          <a:p>
            <a:pPr algn="ctr"/>
            <a:endParaRPr lang="es-MX" dirty="0" smtClean="0"/>
          </a:p>
          <a:p>
            <a:pPr algn="ctr"/>
            <a:endParaRPr lang="es-MX" dirty="0" smtClean="0"/>
          </a:p>
          <a:p>
            <a:pPr algn="ctr"/>
            <a:endParaRPr lang="es-MX" dirty="0" smtClean="0"/>
          </a:p>
          <a:p>
            <a:pPr algn="ctr">
              <a:lnSpc>
                <a:spcPct val="150000"/>
              </a:lnSpc>
            </a:pPr>
            <a:r>
              <a:rPr lang="es-MX" sz="2400" dirty="0" smtClean="0">
                <a:latin typeface="Arial" pitchFamily="34" charset="0"/>
                <a:cs typeface="Arial" pitchFamily="34" charset="0"/>
              </a:rPr>
              <a:t>Observacional,  descriptivo, transversal no comparativo, longitudinal, retrospectivo.</a:t>
            </a:r>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r>
              <a:rPr lang="es-MX" dirty="0" smtClean="0"/>
              <a:t>CRITERIOS</a:t>
            </a:r>
            <a:endParaRPr lang="es-MX" dirty="0"/>
          </a:p>
        </p:txBody>
      </p:sp>
      <p:sp>
        <p:nvSpPr>
          <p:cNvPr id="3" name="2 Marcador de contenido"/>
          <p:cNvSpPr>
            <a:spLocks noGrp="1"/>
          </p:cNvSpPr>
          <p:nvPr>
            <p:ph idx="1"/>
          </p:nvPr>
        </p:nvSpPr>
        <p:spPr/>
        <p:txBody>
          <a:bodyPr>
            <a:normAutofit fontScale="92500" lnSpcReduction="10000"/>
          </a:bodyPr>
          <a:lstStyle/>
          <a:p>
            <a:r>
              <a:rPr lang="es-MX" b="1" dirty="0" smtClean="0">
                <a:latin typeface="Arial" pitchFamily="34" charset="0"/>
                <a:cs typeface="Arial" pitchFamily="34" charset="0"/>
              </a:rPr>
              <a:t>CRITERIOS DE INCLUSION</a:t>
            </a:r>
            <a:endParaRPr lang="es-MX" dirty="0" smtClean="0">
              <a:latin typeface="Arial" pitchFamily="34" charset="0"/>
              <a:cs typeface="Arial" pitchFamily="34" charset="0"/>
            </a:endParaRPr>
          </a:p>
          <a:p>
            <a:r>
              <a:rPr lang="es-MX" dirty="0" smtClean="0">
                <a:latin typeface="Arial" pitchFamily="34" charset="0"/>
                <a:cs typeface="Arial" pitchFamily="34" charset="0"/>
              </a:rPr>
              <a:t>Especímenes de citología cervical analizadas con reporte de muestras inadecuadas en el departamento de patología del H.G.Z.N°24.</a:t>
            </a:r>
          </a:p>
          <a:p>
            <a:pPr>
              <a:buNone/>
            </a:pPr>
            <a:r>
              <a:rPr lang="es-MX" b="1" dirty="0" smtClean="0">
                <a:latin typeface="Arial" pitchFamily="34" charset="0"/>
                <a:cs typeface="Arial" pitchFamily="34" charset="0"/>
              </a:rPr>
              <a:t> </a:t>
            </a:r>
            <a:endParaRPr lang="es-MX" dirty="0" smtClean="0">
              <a:latin typeface="Arial" pitchFamily="34" charset="0"/>
              <a:cs typeface="Arial" pitchFamily="34" charset="0"/>
            </a:endParaRPr>
          </a:p>
          <a:p>
            <a:r>
              <a:rPr lang="es-MX" b="1" dirty="0" smtClean="0">
                <a:latin typeface="Arial" pitchFamily="34" charset="0"/>
                <a:cs typeface="Arial" pitchFamily="34" charset="0"/>
              </a:rPr>
              <a:t>CRITERIOS DE EXCLUSION</a:t>
            </a:r>
            <a:endParaRPr lang="es-MX" dirty="0" smtClean="0">
              <a:latin typeface="Arial" pitchFamily="34" charset="0"/>
              <a:cs typeface="Arial" pitchFamily="34" charset="0"/>
            </a:endParaRPr>
          </a:p>
          <a:p>
            <a:r>
              <a:rPr lang="es-MX" dirty="0" smtClean="0">
                <a:latin typeface="Arial" pitchFamily="34" charset="0"/>
                <a:cs typeface="Arial" pitchFamily="34" charset="0"/>
              </a:rPr>
              <a:t>Especímenes de citología cervical con reporte de muestras adecuadas.</a:t>
            </a:r>
          </a:p>
          <a:p>
            <a:endParaRPr lang="es-MX" dirty="0" smtClean="0">
              <a:latin typeface="Arial" pitchFamily="34" charset="0"/>
              <a:cs typeface="Arial" pitchFamily="34" charset="0"/>
            </a:endParaRPr>
          </a:p>
          <a:p>
            <a:r>
              <a:rPr lang="es-MX" b="1" dirty="0" smtClean="0">
                <a:latin typeface="Arial" pitchFamily="34" charset="0"/>
                <a:cs typeface="Arial" pitchFamily="34" charset="0"/>
              </a:rPr>
              <a:t>CRITERIOS DE ELIMINACION</a:t>
            </a:r>
            <a:endParaRPr lang="es-MX" dirty="0" smtClean="0">
              <a:latin typeface="Arial" pitchFamily="34" charset="0"/>
              <a:cs typeface="Arial" pitchFamily="34" charset="0"/>
            </a:endParaRPr>
          </a:p>
          <a:p>
            <a:r>
              <a:rPr lang="es-MX" dirty="0" smtClean="0">
                <a:latin typeface="Arial" pitchFamily="34" charset="0"/>
                <a:cs typeface="Arial" pitchFamily="34" charset="0"/>
              </a:rPr>
              <a:t>Especímenes de citología cervical en las cuales se haya emitido un diagnostico citológico.</a:t>
            </a:r>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g01cervi.jpg"/>
          <p:cNvPicPr>
            <a:picLocks noChangeAspect="1"/>
          </p:cNvPicPr>
          <p:nvPr/>
        </p:nvPicPr>
        <p:blipFill>
          <a:blip r:embed="rId2" cstate="print"/>
          <a:stretch>
            <a:fillRect/>
          </a:stretch>
        </p:blipFill>
        <p:spPr>
          <a:xfrm>
            <a:off x="0" y="0"/>
            <a:ext cx="9144000" cy="6858000"/>
          </a:xfrm>
          <a:prstGeom prst="rect">
            <a:avLst/>
          </a:prstGeom>
        </p:spPr>
      </p:pic>
      <p:sp>
        <p:nvSpPr>
          <p:cNvPr id="2" name="1 Título"/>
          <p:cNvSpPr>
            <a:spLocks noGrp="1"/>
          </p:cNvSpPr>
          <p:nvPr>
            <p:ph type="title"/>
          </p:nvPr>
        </p:nvSpPr>
        <p:spPr/>
        <p:txBody>
          <a:bodyPr/>
          <a:lstStyle/>
          <a:p>
            <a:r>
              <a:rPr lang="es-MX" dirty="0" smtClean="0"/>
              <a:t>MATERIAL Y METODOS</a:t>
            </a:r>
            <a:endParaRPr lang="es-MX" dirty="0"/>
          </a:p>
        </p:txBody>
      </p:sp>
      <p:sp>
        <p:nvSpPr>
          <p:cNvPr id="3" name="2 Marcador de contenido"/>
          <p:cNvSpPr>
            <a:spLocks noGrp="1"/>
          </p:cNvSpPr>
          <p:nvPr>
            <p:ph idx="1"/>
          </p:nvPr>
        </p:nvSpPr>
        <p:spPr/>
        <p:txBody>
          <a:bodyPr/>
          <a:lstStyle/>
          <a:p>
            <a:r>
              <a:rPr lang="es-MX" dirty="0" smtClean="0"/>
              <a:t>Se realizara un estudio observacional, descriptivo, transversal no comparativo, longitudinal, retrospectivo entre los meses de Enero-Diciembre del 2013 de todos los reportes de las citologías cervicales no útiles, en el departamento de patología del hospital general de zona numero 24 de Poza Rica Ver.  </a:t>
            </a:r>
          </a:p>
          <a:p>
            <a:r>
              <a:rPr lang="es-MX" dirty="0" smtClean="0"/>
              <a:t>Se llenara una hoja de recolección de datos (anexo 1) de cada uno de los reportes de citología en los cuales se haya emitido el diagnostico de muestra no útil, para identificar cada uno de los factores por los cuales no fue posible la valoración.</a:t>
            </a:r>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a5">
  <a:themeElements>
    <a:clrScheme name="Personalizado 1">
      <a:dk1>
        <a:sysClr val="windowText" lastClr="000000"/>
      </a:dk1>
      <a:lt1>
        <a:sysClr val="window" lastClr="FFFFFF"/>
      </a:lt1>
      <a:dk2>
        <a:srgbClr val="1F497D"/>
      </a:dk2>
      <a:lt2>
        <a:srgbClr val="FFFFFF"/>
      </a:lt2>
      <a:accent1>
        <a:srgbClr val="4F81BD"/>
      </a:accent1>
      <a:accent2>
        <a:srgbClr val="C0504D"/>
      </a:accent2>
      <a:accent3>
        <a:srgbClr val="4F6128"/>
      </a:accent3>
      <a:accent4>
        <a:srgbClr val="8064A2"/>
      </a:accent4>
      <a:accent5>
        <a:srgbClr val="4BACC6"/>
      </a:accent5>
      <a:accent6>
        <a:srgbClr val="F79646"/>
      </a:accent6>
      <a:hlink>
        <a:srgbClr val="0000FF"/>
      </a:hlink>
      <a:folHlink>
        <a:srgbClr val="80008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Tema5</Template>
  <TotalTime>236</TotalTime>
  <Words>688</Words>
  <Application>Microsoft Office PowerPoint</Application>
  <PresentationFormat>Presentación en pantalla (4:3)</PresentationFormat>
  <Paragraphs>91</Paragraphs>
  <Slides>15</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17" baseType="lpstr">
      <vt:lpstr>Tema5</vt:lpstr>
      <vt:lpstr>Documento</vt:lpstr>
      <vt:lpstr>Diapositiva 1</vt:lpstr>
      <vt:lpstr>MARCO TEORICO</vt:lpstr>
      <vt:lpstr>Diapositiva 3</vt:lpstr>
      <vt:lpstr>Importancia del estudio.</vt:lpstr>
      <vt:lpstr>Diapositiva 5</vt:lpstr>
      <vt:lpstr>JUSTIFICACION</vt:lpstr>
      <vt:lpstr>TIPO DE ESTUDIO</vt:lpstr>
      <vt:lpstr>CRITERIOS</vt:lpstr>
      <vt:lpstr>MATERIAL Y METODOS</vt:lpstr>
      <vt:lpstr>Diapositiva 10</vt:lpstr>
      <vt:lpstr>Diapositiva 11</vt:lpstr>
      <vt:lpstr>Diapositiva 12</vt:lpstr>
      <vt:lpstr>BIBLIOGRAFIA</vt:lpstr>
      <vt:lpstr>Diapositiva 14</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AHARON GRANDEVAZQUEZ</dc:creator>
  <cp:lastModifiedBy>AHARON GRANDEVAZQUEZ</cp:lastModifiedBy>
  <cp:revision>3</cp:revision>
  <dcterms:created xsi:type="dcterms:W3CDTF">2014-01-23T16:17:55Z</dcterms:created>
  <dcterms:modified xsi:type="dcterms:W3CDTF">2014-01-23T20:19:54Z</dcterms:modified>
</cp:coreProperties>
</file>