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layout7.xml" ContentType="application/vnd.openxmlformats-officedocument.drawingml.diagram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94" r:id="rId3"/>
    <p:sldId id="297" r:id="rId4"/>
    <p:sldId id="298" r:id="rId5"/>
    <p:sldId id="299" r:id="rId6"/>
    <p:sldId id="302" r:id="rId7"/>
    <p:sldId id="267" r:id="rId8"/>
    <p:sldId id="305" r:id="rId9"/>
    <p:sldId id="273" r:id="rId10"/>
    <p:sldId id="274"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588" autoAdjust="0"/>
    <p:restoredTop sz="94624" autoAdjust="0"/>
  </p:normalViewPr>
  <p:slideViewPr>
    <p:cSldViewPr>
      <p:cViewPr>
        <p:scale>
          <a:sx n="70" d="100"/>
          <a:sy n="70" d="100"/>
        </p:scale>
        <p:origin x="-1152" y="-78"/>
      </p:cViewPr>
      <p:guideLst>
        <p:guide orient="horz" pos="2160"/>
        <p:guide pos="2880"/>
      </p:guideLst>
    </p:cSldViewPr>
  </p:slideViewPr>
  <p:outlineViewPr>
    <p:cViewPr>
      <p:scale>
        <a:sx n="33" d="100"/>
        <a:sy n="33" d="100"/>
      </p:scale>
      <p:origin x="0" y="5391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CB3216-C667-4BFE-B13C-7A07B59F844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MX"/>
        </a:p>
      </dgm:t>
    </dgm:pt>
    <dgm:pt modelId="{DADEC6FF-0817-4620-8376-EBD1F8F94B4E}">
      <dgm:prSet phldrT="[Texto]" custT="1"/>
      <dgm:spPr>
        <a:solidFill>
          <a:schemeClr val="tx1"/>
        </a:solidFill>
      </dgm:spPr>
      <dgm:t>
        <a:bodyPr/>
        <a:lstStyle/>
        <a:p>
          <a:r>
            <a:rPr lang="es-MX" sz="1800" dirty="0" smtClean="0">
              <a:latin typeface="Calibri" pitchFamily="34" charset="0"/>
            </a:rPr>
            <a:t>El SII es un </a:t>
          </a:r>
          <a:r>
            <a:rPr lang="es-MX" sz="1800" b="1" dirty="0" smtClean="0">
              <a:solidFill>
                <a:srgbClr val="FF0066"/>
              </a:solidFill>
              <a:latin typeface="Calibri" pitchFamily="34" charset="0"/>
            </a:rPr>
            <a:t>Trastorno Funcional Digestivo</a:t>
          </a:r>
          <a:r>
            <a:rPr lang="es-MX" sz="1800" b="1" dirty="0" smtClean="0">
              <a:latin typeface="Calibri" pitchFamily="34" charset="0"/>
            </a:rPr>
            <a:t> </a:t>
          </a:r>
          <a:r>
            <a:rPr lang="es-MX" sz="1800" dirty="0" smtClean="0">
              <a:latin typeface="Calibri" pitchFamily="34" charset="0"/>
            </a:rPr>
            <a:t>caracterizado por la presencia de </a:t>
          </a:r>
          <a:r>
            <a:rPr lang="es-MX" sz="1800" b="1" dirty="0" smtClean="0">
              <a:solidFill>
                <a:srgbClr val="FF0066"/>
              </a:solidFill>
              <a:latin typeface="Calibri" pitchFamily="34" charset="0"/>
            </a:rPr>
            <a:t>dolor o molestia abdominal</a:t>
          </a:r>
          <a:r>
            <a:rPr lang="es-MX" sz="1800" b="1" dirty="0" smtClean="0">
              <a:latin typeface="Calibri" pitchFamily="34" charset="0"/>
            </a:rPr>
            <a:t> </a:t>
          </a:r>
          <a:r>
            <a:rPr lang="es-MX" sz="1800" dirty="0" smtClean="0">
              <a:latin typeface="Calibri" pitchFamily="34" charset="0"/>
            </a:rPr>
            <a:t>asociado a </a:t>
          </a:r>
          <a:r>
            <a:rPr lang="es-MX" sz="1800" b="1" dirty="0" smtClean="0">
              <a:solidFill>
                <a:srgbClr val="FF0066"/>
              </a:solidFill>
              <a:latin typeface="Calibri" pitchFamily="34" charset="0"/>
            </a:rPr>
            <a:t>cambios en la frecuencia y/o consistencia de las deposiciones</a:t>
          </a:r>
          <a:r>
            <a:rPr lang="es-MX" sz="1800" dirty="0" smtClean="0">
              <a:latin typeface="Calibri" pitchFamily="34" charset="0"/>
            </a:rPr>
            <a:t>. </a:t>
          </a:r>
          <a:endParaRPr lang="es-MX" sz="1800" dirty="0"/>
        </a:p>
      </dgm:t>
    </dgm:pt>
    <dgm:pt modelId="{81F365D9-8D5F-482D-A166-B6F1B41E6FD8}" type="parTrans" cxnId="{153203AE-5575-485D-AAA2-323775F91267}">
      <dgm:prSet/>
      <dgm:spPr/>
      <dgm:t>
        <a:bodyPr/>
        <a:lstStyle/>
        <a:p>
          <a:endParaRPr lang="es-MX"/>
        </a:p>
      </dgm:t>
    </dgm:pt>
    <dgm:pt modelId="{C2B1907B-9753-4137-B1D3-E73F5388590B}" type="sibTrans" cxnId="{153203AE-5575-485D-AAA2-323775F91267}">
      <dgm:prSet/>
      <dgm:spPr/>
      <dgm:t>
        <a:bodyPr/>
        <a:lstStyle/>
        <a:p>
          <a:endParaRPr lang="es-MX"/>
        </a:p>
      </dgm:t>
    </dgm:pt>
    <dgm:pt modelId="{B22CB2DD-4F9A-485C-91D5-D9D26C29126C}">
      <dgm:prSet phldrT="[Texto]" custT="1"/>
      <dgm:spPr>
        <a:solidFill>
          <a:schemeClr val="tx1"/>
        </a:solidFill>
      </dgm:spPr>
      <dgm:t>
        <a:bodyPr/>
        <a:lstStyle/>
        <a:p>
          <a:r>
            <a:rPr lang="es-MX" sz="1800" dirty="0" smtClean="0">
              <a:latin typeface="Calibri" pitchFamily="34" charset="0"/>
            </a:rPr>
            <a:t>En la actualidad, el SII se define como la </a:t>
          </a:r>
          <a:r>
            <a:rPr lang="es-MX" sz="1800" b="1" dirty="0" smtClean="0">
              <a:solidFill>
                <a:srgbClr val="FF0066"/>
              </a:solidFill>
              <a:latin typeface="Calibri" pitchFamily="34" charset="0"/>
            </a:rPr>
            <a:t>combinación de malestar o dolor abdominal </a:t>
          </a:r>
          <a:r>
            <a:rPr lang="es-MX" sz="1800" dirty="0" smtClean="0">
              <a:latin typeface="Calibri" pitchFamily="34" charset="0"/>
            </a:rPr>
            <a:t>y </a:t>
          </a:r>
          <a:r>
            <a:rPr lang="es-MX" sz="1800" b="1" dirty="0" smtClean="0">
              <a:solidFill>
                <a:srgbClr val="FF0066"/>
              </a:solidFill>
              <a:latin typeface="Calibri" pitchFamily="34" charset="0"/>
            </a:rPr>
            <a:t>alteraciones en el hábito </a:t>
          </a:r>
          <a:r>
            <a:rPr lang="es-MX" sz="1800" b="1" dirty="0" err="1" smtClean="0">
              <a:solidFill>
                <a:srgbClr val="FF0066"/>
              </a:solidFill>
              <a:latin typeface="Calibri" pitchFamily="34" charset="0"/>
            </a:rPr>
            <a:t>defecatorio</a:t>
          </a:r>
          <a:r>
            <a:rPr lang="es-MX" sz="1800" b="1" dirty="0" smtClean="0">
              <a:solidFill>
                <a:srgbClr val="FF0066"/>
              </a:solidFill>
              <a:latin typeface="Calibri" pitchFamily="34" charset="0"/>
            </a:rPr>
            <a:t> </a:t>
          </a:r>
          <a:r>
            <a:rPr lang="es-MX" sz="1800" dirty="0" smtClean="0">
              <a:latin typeface="Calibri" pitchFamily="34" charset="0"/>
            </a:rPr>
            <a:t>(en </a:t>
          </a:r>
          <a:r>
            <a:rPr lang="es-MX" sz="1800" b="1" dirty="0" smtClean="0">
              <a:solidFill>
                <a:srgbClr val="FF0066"/>
              </a:solidFill>
              <a:latin typeface="Calibri" pitchFamily="34" charset="0"/>
            </a:rPr>
            <a:t>número o consistencia</a:t>
          </a:r>
          <a:r>
            <a:rPr lang="es-MX" sz="1800" dirty="0" smtClean="0">
              <a:latin typeface="Calibri" pitchFamily="34" charset="0"/>
            </a:rPr>
            <a:t>) sin causa orgánica conocida. </a:t>
          </a:r>
        </a:p>
        <a:p>
          <a:r>
            <a:rPr lang="es-MX" sz="1800" b="1" dirty="0" smtClean="0">
              <a:solidFill>
                <a:srgbClr val="FF0066"/>
              </a:solidFill>
              <a:latin typeface="Calibri" pitchFamily="34" charset="0"/>
            </a:rPr>
            <a:t>                                                                              1999 por </a:t>
          </a:r>
          <a:r>
            <a:rPr lang="es-MX" sz="1800" b="1" dirty="0" err="1" smtClean="0">
              <a:solidFill>
                <a:srgbClr val="FF0066"/>
              </a:solidFill>
              <a:latin typeface="Calibri" pitchFamily="34" charset="0"/>
            </a:rPr>
            <a:t>Tompson</a:t>
          </a:r>
          <a:r>
            <a:rPr lang="es-MX" sz="1800" b="1" dirty="0" smtClean="0">
              <a:solidFill>
                <a:srgbClr val="FF0066"/>
              </a:solidFill>
              <a:latin typeface="Calibri" pitchFamily="34" charset="0"/>
            </a:rPr>
            <a:t> y cols</a:t>
          </a:r>
          <a:r>
            <a:rPr lang="es-MX" sz="1800" dirty="0" smtClean="0">
              <a:latin typeface="Calibri" pitchFamily="34" charset="0"/>
            </a:rPr>
            <a:t>. </a:t>
          </a:r>
          <a:endParaRPr lang="es-MX" sz="1800" dirty="0">
            <a:latin typeface="Calibri" pitchFamily="34" charset="0"/>
          </a:endParaRPr>
        </a:p>
      </dgm:t>
    </dgm:pt>
    <dgm:pt modelId="{EBBC0C03-4D22-436B-ADF6-AA810265DB4A}" type="parTrans" cxnId="{B1A7ADD9-AA0F-424F-A186-267332ECAF9E}">
      <dgm:prSet/>
      <dgm:spPr/>
      <dgm:t>
        <a:bodyPr/>
        <a:lstStyle/>
        <a:p>
          <a:endParaRPr lang="es-MX"/>
        </a:p>
      </dgm:t>
    </dgm:pt>
    <dgm:pt modelId="{0A3273B3-EC8A-4A0C-9BB5-D1FD9DE0B804}" type="sibTrans" cxnId="{B1A7ADD9-AA0F-424F-A186-267332ECAF9E}">
      <dgm:prSet/>
      <dgm:spPr/>
      <dgm:t>
        <a:bodyPr/>
        <a:lstStyle/>
        <a:p>
          <a:endParaRPr lang="es-MX"/>
        </a:p>
      </dgm:t>
    </dgm:pt>
    <dgm:pt modelId="{69EF3DB9-72F9-40E7-B666-13C527B0D3B9}">
      <dgm:prSet phldrT="[Texto]" custT="1"/>
      <dgm:spPr>
        <a:solidFill>
          <a:schemeClr val="tx1"/>
        </a:solidFill>
      </dgm:spPr>
      <dgm:t>
        <a:bodyPr/>
        <a:lstStyle/>
        <a:p>
          <a:r>
            <a:rPr lang="es-MX" sz="1800" b="1" dirty="0" smtClean="0">
              <a:solidFill>
                <a:srgbClr val="FF0066"/>
              </a:solidFill>
              <a:latin typeface="Calibri" pitchFamily="34" charset="0"/>
            </a:rPr>
            <a:t>La historia de este síndrome se remonta al siglo XIX:</a:t>
          </a:r>
        </a:p>
        <a:p>
          <a:r>
            <a:rPr lang="es-MX" sz="1800" b="1" dirty="0" smtClean="0">
              <a:latin typeface="Calibri" pitchFamily="34" charset="0"/>
            </a:rPr>
            <a:t>1°Descripción científica</a:t>
          </a:r>
          <a:r>
            <a:rPr lang="es-MX" sz="1800" dirty="0" smtClean="0">
              <a:latin typeface="Calibri" pitchFamily="34" charset="0"/>
            </a:rPr>
            <a:t>: inglés </a:t>
          </a:r>
          <a:r>
            <a:rPr lang="es-MX" sz="1800" b="1" dirty="0" smtClean="0">
              <a:solidFill>
                <a:srgbClr val="FF0066"/>
              </a:solidFill>
              <a:latin typeface="Calibri" pitchFamily="34" charset="0"/>
            </a:rPr>
            <a:t>W. </a:t>
          </a:r>
          <a:r>
            <a:rPr lang="es-MX" sz="1800" b="1" dirty="0" err="1" smtClean="0">
              <a:solidFill>
                <a:srgbClr val="FF0066"/>
              </a:solidFill>
              <a:latin typeface="Calibri" pitchFamily="34" charset="0"/>
            </a:rPr>
            <a:t>Grant</a:t>
          </a:r>
          <a:r>
            <a:rPr lang="es-MX" sz="1800" b="1" dirty="0" smtClean="0">
              <a:solidFill>
                <a:srgbClr val="FF0066"/>
              </a:solidFill>
              <a:latin typeface="Calibri" pitchFamily="34" charset="0"/>
            </a:rPr>
            <a:t> Thompson </a:t>
          </a:r>
          <a:r>
            <a:rPr lang="es-MX" sz="1800" dirty="0" smtClean="0">
              <a:latin typeface="Calibri" pitchFamily="34" charset="0"/>
            </a:rPr>
            <a:t>en </a:t>
          </a:r>
          <a:r>
            <a:rPr lang="es-MX" sz="1800" b="1" dirty="0" smtClean="0">
              <a:solidFill>
                <a:srgbClr val="FF0066"/>
              </a:solidFill>
              <a:latin typeface="Calibri" pitchFamily="34" charset="0"/>
            </a:rPr>
            <a:t>1818</a:t>
          </a:r>
          <a:r>
            <a:rPr lang="es-MX" sz="1800" dirty="0" smtClean="0">
              <a:latin typeface="Calibri" pitchFamily="34" charset="0"/>
            </a:rPr>
            <a:t> : tres aspectos clínicos fundamentales del síndrome: el </a:t>
          </a:r>
          <a:r>
            <a:rPr lang="es-MX" sz="1800" b="1" dirty="0" smtClean="0">
              <a:solidFill>
                <a:srgbClr val="FF0066"/>
              </a:solidFill>
              <a:latin typeface="Calibri" pitchFamily="34" charset="0"/>
            </a:rPr>
            <a:t>dolor abdominal</a:t>
          </a:r>
          <a:r>
            <a:rPr lang="es-MX" sz="1800" dirty="0" smtClean="0">
              <a:latin typeface="Calibri" pitchFamily="34" charset="0"/>
            </a:rPr>
            <a:t>, las </a:t>
          </a:r>
          <a:r>
            <a:rPr lang="es-MX" sz="1800" b="1" dirty="0" smtClean="0">
              <a:solidFill>
                <a:srgbClr val="FF0066"/>
              </a:solidFill>
              <a:latin typeface="Calibri" pitchFamily="34" charset="0"/>
            </a:rPr>
            <a:t>alteraciones del hábito </a:t>
          </a:r>
          <a:r>
            <a:rPr lang="es-MX" sz="1800" b="1" dirty="0" err="1" smtClean="0">
              <a:solidFill>
                <a:srgbClr val="FF0066"/>
              </a:solidFill>
              <a:latin typeface="Calibri" pitchFamily="34" charset="0"/>
            </a:rPr>
            <a:t>defecatorio</a:t>
          </a:r>
          <a:r>
            <a:rPr lang="es-MX" sz="1800" b="1" dirty="0" smtClean="0">
              <a:solidFill>
                <a:srgbClr val="FF0066"/>
              </a:solidFill>
              <a:latin typeface="Calibri" pitchFamily="34" charset="0"/>
            </a:rPr>
            <a:t> </a:t>
          </a:r>
          <a:r>
            <a:rPr lang="es-MX" sz="1800" dirty="0" smtClean="0">
              <a:latin typeface="Calibri" pitchFamily="34" charset="0"/>
            </a:rPr>
            <a:t>y la </a:t>
          </a:r>
          <a:r>
            <a:rPr lang="es-MX" sz="1800" b="1" dirty="0" smtClean="0">
              <a:solidFill>
                <a:srgbClr val="FF0066"/>
              </a:solidFill>
              <a:latin typeface="Calibri" pitchFamily="34" charset="0"/>
            </a:rPr>
            <a:t>flatulencia.</a:t>
          </a:r>
          <a:endParaRPr lang="es-MX" sz="1800" dirty="0">
            <a:latin typeface="Calibri" pitchFamily="34" charset="0"/>
          </a:endParaRPr>
        </a:p>
      </dgm:t>
    </dgm:pt>
    <dgm:pt modelId="{ECCBC88B-FC5B-4AC6-95F6-C7FDB1C8879B}" type="parTrans" cxnId="{631D22D3-28F1-4421-8F87-355B6DF538F5}">
      <dgm:prSet/>
      <dgm:spPr/>
      <dgm:t>
        <a:bodyPr/>
        <a:lstStyle/>
        <a:p>
          <a:endParaRPr lang="es-MX"/>
        </a:p>
      </dgm:t>
    </dgm:pt>
    <dgm:pt modelId="{57FA8FF3-01BF-426F-91DF-FE2F39E7B931}" type="sibTrans" cxnId="{631D22D3-28F1-4421-8F87-355B6DF538F5}">
      <dgm:prSet/>
      <dgm:spPr/>
      <dgm:t>
        <a:bodyPr/>
        <a:lstStyle/>
        <a:p>
          <a:endParaRPr lang="es-MX"/>
        </a:p>
      </dgm:t>
    </dgm:pt>
    <dgm:pt modelId="{21ADEF9E-1FEB-4558-A1D9-338B42AB6017}" type="pres">
      <dgm:prSet presAssocID="{5ECB3216-C667-4BFE-B13C-7A07B59F844C}" presName="linear" presStyleCnt="0">
        <dgm:presLayoutVars>
          <dgm:dir/>
          <dgm:animLvl val="lvl"/>
          <dgm:resizeHandles val="exact"/>
        </dgm:presLayoutVars>
      </dgm:prSet>
      <dgm:spPr/>
      <dgm:t>
        <a:bodyPr/>
        <a:lstStyle/>
        <a:p>
          <a:endParaRPr lang="es-MX"/>
        </a:p>
      </dgm:t>
    </dgm:pt>
    <dgm:pt modelId="{412A4D6F-98CB-4AEB-B44D-22402FF2C97D}" type="pres">
      <dgm:prSet presAssocID="{DADEC6FF-0817-4620-8376-EBD1F8F94B4E}" presName="parentLin" presStyleCnt="0"/>
      <dgm:spPr/>
    </dgm:pt>
    <dgm:pt modelId="{8DF6B11D-AB2A-4B9B-8788-94ED40F6006D}" type="pres">
      <dgm:prSet presAssocID="{DADEC6FF-0817-4620-8376-EBD1F8F94B4E}" presName="parentLeftMargin" presStyleLbl="node1" presStyleIdx="0" presStyleCnt="3"/>
      <dgm:spPr/>
      <dgm:t>
        <a:bodyPr/>
        <a:lstStyle/>
        <a:p>
          <a:endParaRPr lang="es-MX"/>
        </a:p>
      </dgm:t>
    </dgm:pt>
    <dgm:pt modelId="{CA6C9605-C6FD-4E39-8629-DE828F9EA561}" type="pres">
      <dgm:prSet presAssocID="{DADEC6FF-0817-4620-8376-EBD1F8F94B4E}" presName="parentText" presStyleLbl="node1" presStyleIdx="0" presStyleCnt="3" custScaleX="142857" custScaleY="142904" custLinFactNeighborX="-7186" custLinFactNeighborY="-4103">
        <dgm:presLayoutVars>
          <dgm:chMax val="0"/>
          <dgm:bulletEnabled val="1"/>
        </dgm:presLayoutVars>
      </dgm:prSet>
      <dgm:spPr/>
      <dgm:t>
        <a:bodyPr/>
        <a:lstStyle/>
        <a:p>
          <a:endParaRPr lang="es-MX"/>
        </a:p>
      </dgm:t>
    </dgm:pt>
    <dgm:pt modelId="{A098796D-F152-40EA-8224-7D8A9B4A11F5}" type="pres">
      <dgm:prSet presAssocID="{DADEC6FF-0817-4620-8376-EBD1F8F94B4E}" presName="negativeSpace" presStyleCnt="0"/>
      <dgm:spPr/>
    </dgm:pt>
    <dgm:pt modelId="{0FB01CD0-BC3D-48E8-A8AE-28587CC38F75}" type="pres">
      <dgm:prSet presAssocID="{DADEC6FF-0817-4620-8376-EBD1F8F94B4E}" presName="childText" presStyleLbl="conFgAcc1" presStyleIdx="0" presStyleCnt="3">
        <dgm:presLayoutVars>
          <dgm:bulletEnabled val="1"/>
        </dgm:presLayoutVars>
      </dgm:prSet>
      <dgm:spPr/>
    </dgm:pt>
    <dgm:pt modelId="{F4B660ED-BDC7-410C-AFFD-4C6AD27EB0D8}" type="pres">
      <dgm:prSet presAssocID="{C2B1907B-9753-4137-B1D3-E73F5388590B}" presName="spaceBetweenRectangles" presStyleCnt="0"/>
      <dgm:spPr/>
    </dgm:pt>
    <dgm:pt modelId="{703DAB23-8DA1-40AD-A755-F7AF52C32721}" type="pres">
      <dgm:prSet presAssocID="{B22CB2DD-4F9A-485C-91D5-D9D26C29126C}" presName="parentLin" presStyleCnt="0"/>
      <dgm:spPr/>
    </dgm:pt>
    <dgm:pt modelId="{AA53A7B2-07F4-43B5-83A7-0BCA792C0D68}" type="pres">
      <dgm:prSet presAssocID="{B22CB2DD-4F9A-485C-91D5-D9D26C29126C}" presName="parentLeftMargin" presStyleLbl="node1" presStyleIdx="0" presStyleCnt="3"/>
      <dgm:spPr/>
      <dgm:t>
        <a:bodyPr/>
        <a:lstStyle/>
        <a:p>
          <a:endParaRPr lang="es-MX"/>
        </a:p>
      </dgm:t>
    </dgm:pt>
    <dgm:pt modelId="{21D71584-AEE9-4035-8613-A915FD249DCD}" type="pres">
      <dgm:prSet presAssocID="{B22CB2DD-4F9A-485C-91D5-D9D26C29126C}" presName="parentText" presStyleLbl="node1" presStyleIdx="1" presStyleCnt="3" custScaleX="142857" custScaleY="130252">
        <dgm:presLayoutVars>
          <dgm:chMax val="0"/>
          <dgm:bulletEnabled val="1"/>
        </dgm:presLayoutVars>
      </dgm:prSet>
      <dgm:spPr/>
      <dgm:t>
        <a:bodyPr/>
        <a:lstStyle/>
        <a:p>
          <a:endParaRPr lang="es-MX"/>
        </a:p>
      </dgm:t>
    </dgm:pt>
    <dgm:pt modelId="{213D608D-AEDF-4DBF-A517-246747EA71EF}" type="pres">
      <dgm:prSet presAssocID="{B22CB2DD-4F9A-485C-91D5-D9D26C29126C}" presName="negativeSpace" presStyleCnt="0"/>
      <dgm:spPr/>
    </dgm:pt>
    <dgm:pt modelId="{6E5AF326-2EB5-424D-99D4-A2B934499398}" type="pres">
      <dgm:prSet presAssocID="{B22CB2DD-4F9A-485C-91D5-D9D26C29126C}" presName="childText" presStyleLbl="conFgAcc1" presStyleIdx="1" presStyleCnt="3">
        <dgm:presLayoutVars>
          <dgm:bulletEnabled val="1"/>
        </dgm:presLayoutVars>
      </dgm:prSet>
      <dgm:spPr/>
    </dgm:pt>
    <dgm:pt modelId="{C1A7DA3B-BA06-4DA9-9CAF-E1B264D0F9B6}" type="pres">
      <dgm:prSet presAssocID="{0A3273B3-EC8A-4A0C-9BB5-D1FD9DE0B804}" presName="spaceBetweenRectangles" presStyleCnt="0"/>
      <dgm:spPr/>
    </dgm:pt>
    <dgm:pt modelId="{E25CDB11-7A96-431A-BDB6-A5FBD12AADB7}" type="pres">
      <dgm:prSet presAssocID="{69EF3DB9-72F9-40E7-B666-13C527B0D3B9}" presName="parentLin" presStyleCnt="0"/>
      <dgm:spPr/>
    </dgm:pt>
    <dgm:pt modelId="{BC0701A2-8027-46C7-BB64-917D3C825CF9}" type="pres">
      <dgm:prSet presAssocID="{69EF3DB9-72F9-40E7-B666-13C527B0D3B9}" presName="parentLeftMargin" presStyleLbl="node1" presStyleIdx="1" presStyleCnt="3"/>
      <dgm:spPr/>
      <dgm:t>
        <a:bodyPr/>
        <a:lstStyle/>
        <a:p>
          <a:endParaRPr lang="es-MX"/>
        </a:p>
      </dgm:t>
    </dgm:pt>
    <dgm:pt modelId="{FB34D81B-C1AE-4D66-AAD2-0E55B83F0987}" type="pres">
      <dgm:prSet presAssocID="{69EF3DB9-72F9-40E7-B666-13C527B0D3B9}" presName="parentText" presStyleLbl="node1" presStyleIdx="2" presStyleCnt="3" custScaleX="142857" custScaleY="123338">
        <dgm:presLayoutVars>
          <dgm:chMax val="0"/>
          <dgm:bulletEnabled val="1"/>
        </dgm:presLayoutVars>
      </dgm:prSet>
      <dgm:spPr/>
      <dgm:t>
        <a:bodyPr/>
        <a:lstStyle/>
        <a:p>
          <a:endParaRPr lang="es-MX"/>
        </a:p>
      </dgm:t>
    </dgm:pt>
    <dgm:pt modelId="{FAEDADE0-B64C-4776-9875-F1D38B62E0A1}" type="pres">
      <dgm:prSet presAssocID="{69EF3DB9-72F9-40E7-B666-13C527B0D3B9}" presName="negativeSpace" presStyleCnt="0"/>
      <dgm:spPr/>
    </dgm:pt>
    <dgm:pt modelId="{9774D22F-E633-4745-ACEA-59A65E34ED13}" type="pres">
      <dgm:prSet presAssocID="{69EF3DB9-72F9-40E7-B666-13C527B0D3B9}" presName="childText" presStyleLbl="conFgAcc1" presStyleIdx="2" presStyleCnt="3">
        <dgm:presLayoutVars>
          <dgm:bulletEnabled val="1"/>
        </dgm:presLayoutVars>
      </dgm:prSet>
      <dgm:spPr/>
    </dgm:pt>
  </dgm:ptLst>
  <dgm:cxnLst>
    <dgm:cxn modelId="{B1A7ADD9-AA0F-424F-A186-267332ECAF9E}" srcId="{5ECB3216-C667-4BFE-B13C-7A07B59F844C}" destId="{B22CB2DD-4F9A-485C-91D5-D9D26C29126C}" srcOrd="1" destOrd="0" parTransId="{EBBC0C03-4D22-436B-ADF6-AA810265DB4A}" sibTransId="{0A3273B3-EC8A-4A0C-9BB5-D1FD9DE0B804}"/>
    <dgm:cxn modelId="{631D22D3-28F1-4421-8F87-355B6DF538F5}" srcId="{5ECB3216-C667-4BFE-B13C-7A07B59F844C}" destId="{69EF3DB9-72F9-40E7-B666-13C527B0D3B9}" srcOrd="2" destOrd="0" parTransId="{ECCBC88B-FC5B-4AC6-95F6-C7FDB1C8879B}" sibTransId="{57FA8FF3-01BF-426F-91DF-FE2F39E7B931}"/>
    <dgm:cxn modelId="{153203AE-5575-485D-AAA2-323775F91267}" srcId="{5ECB3216-C667-4BFE-B13C-7A07B59F844C}" destId="{DADEC6FF-0817-4620-8376-EBD1F8F94B4E}" srcOrd="0" destOrd="0" parTransId="{81F365D9-8D5F-482D-A166-B6F1B41E6FD8}" sibTransId="{C2B1907B-9753-4137-B1D3-E73F5388590B}"/>
    <dgm:cxn modelId="{D9843137-68E8-489C-B6F0-A76D243F698C}" type="presOf" srcId="{69EF3DB9-72F9-40E7-B666-13C527B0D3B9}" destId="{FB34D81B-C1AE-4D66-AAD2-0E55B83F0987}" srcOrd="1" destOrd="0" presId="urn:microsoft.com/office/officeart/2005/8/layout/list1"/>
    <dgm:cxn modelId="{1B559CCD-7542-43D0-8089-B3AAC4034ED6}" type="presOf" srcId="{DADEC6FF-0817-4620-8376-EBD1F8F94B4E}" destId="{8DF6B11D-AB2A-4B9B-8788-94ED40F6006D}" srcOrd="0" destOrd="0" presId="urn:microsoft.com/office/officeart/2005/8/layout/list1"/>
    <dgm:cxn modelId="{3219BF9E-9220-48B4-AE98-9075086C1F65}" type="presOf" srcId="{DADEC6FF-0817-4620-8376-EBD1F8F94B4E}" destId="{CA6C9605-C6FD-4E39-8629-DE828F9EA561}" srcOrd="1" destOrd="0" presId="urn:microsoft.com/office/officeart/2005/8/layout/list1"/>
    <dgm:cxn modelId="{0BF9275A-7E00-47D6-A6F5-CAD5669D41FF}" type="presOf" srcId="{5ECB3216-C667-4BFE-B13C-7A07B59F844C}" destId="{21ADEF9E-1FEB-4558-A1D9-338B42AB6017}" srcOrd="0" destOrd="0" presId="urn:microsoft.com/office/officeart/2005/8/layout/list1"/>
    <dgm:cxn modelId="{8EF20A5E-486E-49CB-96FC-241D78CB0B1B}" type="presOf" srcId="{69EF3DB9-72F9-40E7-B666-13C527B0D3B9}" destId="{BC0701A2-8027-46C7-BB64-917D3C825CF9}" srcOrd="0" destOrd="0" presId="urn:microsoft.com/office/officeart/2005/8/layout/list1"/>
    <dgm:cxn modelId="{9F2A9971-D745-4018-8FA8-E86F2FA3125D}" type="presOf" srcId="{B22CB2DD-4F9A-485C-91D5-D9D26C29126C}" destId="{AA53A7B2-07F4-43B5-83A7-0BCA792C0D68}" srcOrd="0" destOrd="0" presId="urn:microsoft.com/office/officeart/2005/8/layout/list1"/>
    <dgm:cxn modelId="{6C3696AC-7E3B-4762-BD8B-EF82EB26D49A}" type="presOf" srcId="{B22CB2DD-4F9A-485C-91D5-D9D26C29126C}" destId="{21D71584-AEE9-4035-8613-A915FD249DCD}" srcOrd="1" destOrd="0" presId="urn:microsoft.com/office/officeart/2005/8/layout/list1"/>
    <dgm:cxn modelId="{9C902AC0-5194-4938-96DC-CEA3EB3F50F8}" type="presParOf" srcId="{21ADEF9E-1FEB-4558-A1D9-338B42AB6017}" destId="{412A4D6F-98CB-4AEB-B44D-22402FF2C97D}" srcOrd="0" destOrd="0" presId="urn:microsoft.com/office/officeart/2005/8/layout/list1"/>
    <dgm:cxn modelId="{D3574769-D797-4A92-948F-830D8E371938}" type="presParOf" srcId="{412A4D6F-98CB-4AEB-B44D-22402FF2C97D}" destId="{8DF6B11D-AB2A-4B9B-8788-94ED40F6006D}" srcOrd="0" destOrd="0" presId="urn:microsoft.com/office/officeart/2005/8/layout/list1"/>
    <dgm:cxn modelId="{CBC998D4-8EE5-4791-835C-07B5AE27B586}" type="presParOf" srcId="{412A4D6F-98CB-4AEB-B44D-22402FF2C97D}" destId="{CA6C9605-C6FD-4E39-8629-DE828F9EA561}" srcOrd="1" destOrd="0" presId="urn:microsoft.com/office/officeart/2005/8/layout/list1"/>
    <dgm:cxn modelId="{7640BA6A-1469-4063-9D79-A94EB98E44FC}" type="presParOf" srcId="{21ADEF9E-1FEB-4558-A1D9-338B42AB6017}" destId="{A098796D-F152-40EA-8224-7D8A9B4A11F5}" srcOrd="1" destOrd="0" presId="urn:microsoft.com/office/officeart/2005/8/layout/list1"/>
    <dgm:cxn modelId="{BF1524C8-E43D-4792-8F05-052D5F7AE911}" type="presParOf" srcId="{21ADEF9E-1FEB-4558-A1D9-338B42AB6017}" destId="{0FB01CD0-BC3D-48E8-A8AE-28587CC38F75}" srcOrd="2" destOrd="0" presId="urn:microsoft.com/office/officeart/2005/8/layout/list1"/>
    <dgm:cxn modelId="{2C2159AC-466B-4107-8828-A15CF93001DD}" type="presParOf" srcId="{21ADEF9E-1FEB-4558-A1D9-338B42AB6017}" destId="{F4B660ED-BDC7-410C-AFFD-4C6AD27EB0D8}" srcOrd="3" destOrd="0" presId="urn:microsoft.com/office/officeart/2005/8/layout/list1"/>
    <dgm:cxn modelId="{DCAF1BAC-D2F1-4E3F-8EB9-66DF6B265817}" type="presParOf" srcId="{21ADEF9E-1FEB-4558-A1D9-338B42AB6017}" destId="{703DAB23-8DA1-40AD-A755-F7AF52C32721}" srcOrd="4" destOrd="0" presId="urn:microsoft.com/office/officeart/2005/8/layout/list1"/>
    <dgm:cxn modelId="{226D2074-9697-4773-BB5A-98733142CE3C}" type="presParOf" srcId="{703DAB23-8DA1-40AD-A755-F7AF52C32721}" destId="{AA53A7B2-07F4-43B5-83A7-0BCA792C0D68}" srcOrd="0" destOrd="0" presId="urn:microsoft.com/office/officeart/2005/8/layout/list1"/>
    <dgm:cxn modelId="{AFBDF06E-6547-4630-BD4F-FB1A25864F06}" type="presParOf" srcId="{703DAB23-8DA1-40AD-A755-F7AF52C32721}" destId="{21D71584-AEE9-4035-8613-A915FD249DCD}" srcOrd="1" destOrd="0" presId="urn:microsoft.com/office/officeart/2005/8/layout/list1"/>
    <dgm:cxn modelId="{F0B11428-B038-4FD5-ADAF-69DC48487197}" type="presParOf" srcId="{21ADEF9E-1FEB-4558-A1D9-338B42AB6017}" destId="{213D608D-AEDF-4DBF-A517-246747EA71EF}" srcOrd="5" destOrd="0" presId="urn:microsoft.com/office/officeart/2005/8/layout/list1"/>
    <dgm:cxn modelId="{C200169C-0FAD-493A-B2DD-448786AA7F63}" type="presParOf" srcId="{21ADEF9E-1FEB-4558-A1D9-338B42AB6017}" destId="{6E5AF326-2EB5-424D-99D4-A2B934499398}" srcOrd="6" destOrd="0" presId="urn:microsoft.com/office/officeart/2005/8/layout/list1"/>
    <dgm:cxn modelId="{0DF03A52-6D5C-4357-9C89-0D89F73FD027}" type="presParOf" srcId="{21ADEF9E-1FEB-4558-A1D9-338B42AB6017}" destId="{C1A7DA3B-BA06-4DA9-9CAF-E1B264D0F9B6}" srcOrd="7" destOrd="0" presId="urn:microsoft.com/office/officeart/2005/8/layout/list1"/>
    <dgm:cxn modelId="{E155A4A5-D99F-4E29-8B56-F24266CCCB72}" type="presParOf" srcId="{21ADEF9E-1FEB-4558-A1D9-338B42AB6017}" destId="{E25CDB11-7A96-431A-BDB6-A5FBD12AADB7}" srcOrd="8" destOrd="0" presId="urn:microsoft.com/office/officeart/2005/8/layout/list1"/>
    <dgm:cxn modelId="{D27E16F5-98DA-4665-A438-A0ECE5149F7B}" type="presParOf" srcId="{E25CDB11-7A96-431A-BDB6-A5FBD12AADB7}" destId="{BC0701A2-8027-46C7-BB64-917D3C825CF9}" srcOrd="0" destOrd="0" presId="urn:microsoft.com/office/officeart/2005/8/layout/list1"/>
    <dgm:cxn modelId="{48B35B3E-82A3-4FCA-ADC4-70779F168C9D}" type="presParOf" srcId="{E25CDB11-7A96-431A-BDB6-A5FBD12AADB7}" destId="{FB34D81B-C1AE-4D66-AAD2-0E55B83F0987}" srcOrd="1" destOrd="0" presId="urn:microsoft.com/office/officeart/2005/8/layout/list1"/>
    <dgm:cxn modelId="{8F9B6959-4B23-4B56-8394-E772983B1213}" type="presParOf" srcId="{21ADEF9E-1FEB-4558-A1D9-338B42AB6017}" destId="{FAEDADE0-B64C-4776-9875-F1D38B62E0A1}" srcOrd="9" destOrd="0" presId="urn:microsoft.com/office/officeart/2005/8/layout/list1"/>
    <dgm:cxn modelId="{9F7D2462-C2C4-4278-B092-3FCB9C38BDB8}" type="presParOf" srcId="{21ADEF9E-1FEB-4558-A1D9-338B42AB6017}" destId="{9774D22F-E633-4745-ACEA-59A65E34ED13}" srcOrd="10"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5AA6969F-41A3-4548-848C-23C12E436F2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MX"/>
        </a:p>
      </dgm:t>
    </dgm:pt>
    <dgm:pt modelId="{B68BDCAD-16EC-472D-8495-41E33AF1E0FF}">
      <dgm:prSet phldrT="[Texto]" custT="1"/>
      <dgm:spPr>
        <a:solidFill>
          <a:schemeClr val="tx1"/>
        </a:solidFill>
      </dgm:spPr>
      <dgm:t>
        <a:bodyPr/>
        <a:lstStyle/>
        <a:p>
          <a:r>
            <a:rPr lang="es-MX" sz="1800" b="1" dirty="0" smtClean="0">
              <a:solidFill>
                <a:srgbClr val="FF0066"/>
              </a:solidFill>
              <a:latin typeface="Calibri" pitchFamily="34" charset="0"/>
            </a:rPr>
            <a:t>*La prevalencia </a:t>
          </a:r>
          <a:r>
            <a:rPr lang="es-MX" sz="1800" dirty="0" smtClean="0">
              <a:latin typeface="Calibri" pitchFamily="34" charset="0"/>
            </a:rPr>
            <a:t>de SII estimada en los </a:t>
          </a:r>
          <a:r>
            <a:rPr lang="es-MX" sz="1800" b="1" dirty="0" smtClean="0">
              <a:solidFill>
                <a:srgbClr val="FF0066"/>
              </a:solidFill>
              <a:latin typeface="Calibri" pitchFamily="34" charset="0"/>
            </a:rPr>
            <a:t>países occidentales </a:t>
          </a:r>
          <a:r>
            <a:rPr lang="es-MX" sz="1800" dirty="0" smtClean="0">
              <a:latin typeface="Calibri" pitchFamily="34" charset="0"/>
            </a:rPr>
            <a:t>oscila entre el     </a:t>
          </a:r>
          <a:r>
            <a:rPr lang="es-MX" sz="1800" b="1" dirty="0" smtClean="0">
              <a:solidFill>
                <a:srgbClr val="FF0066"/>
              </a:solidFill>
              <a:latin typeface="Calibri" pitchFamily="34" charset="0"/>
            </a:rPr>
            <a:t>10-18%,  en Asia entre un 1-9%. </a:t>
          </a:r>
        </a:p>
        <a:p>
          <a:r>
            <a:rPr lang="es-MX" sz="1800" dirty="0" smtClean="0">
              <a:latin typeface="Calibri" pitchFamily="34" charset="0"/>
            </a:rPr>
            <a:t>*</a:t>
          </a:r>
          <a:r>
            <a:rPr lang="es-MX" sz="1800" b="1" dirty="0" smtClean="0">
              <a:solidFill>
                <a:srgbClr val="FF0066"/>
              </a:solidFill>
              <a:latin typeface="Calibri" pitchFamily="34" charset="0"/>
            </a:rPr>
            <a:t>España es del 7,8%.  </a:t>
          </a:r>
          <a:endParaRPr lang="es-MX" sz="1800" dirty="0">
            <a:latin typeface="Calibri" pitchFamily="34" charset="0"/>
          </a:endParaRPr>
        </a:p>
      </dgm:t>
    </dgm:pt>
    <dgm:pt modelId="{449304F1-C709-470C-8C9A-3AECDC5B260B}" type="parTrans" cxnId="{19296BBB-B53A-4DB1-9119-735E95758FB6}">
      <dgm:prSet/>
      <dgm:spPr/>
      <dgm:t>
        <a:bodyPr/>
        <a:lstStyle/>
        <a:p>
          <a:endParaRPr lang="es-MX"/>
        </a:p>
      </dgm:t>
    </dgm:pt>
    <dgm:pt modelId="{A15DDA00-1290-49CC-86A0-A8A8FA7EE23E}" type="sibTrans" cxnId="{19296BBB-B53A-4DB1-9119-735E95758FB6}">
      <dgm:prSet/>
      <dgm:spPr/>
      <dgm:t>
        <a:bodyPr/>
        <a:lstStyle/>
        <a:p>
          <a:endParaRPr lang="es-MX"/>
        </a:p>
      </dgm:t>
    </dgm:pt>
    <dgm:pt modelId="{37BB4B6F-C41B-4507-AA85-381989BB4EBE}">
      <dgm:prSet phldrT="[Texto]" custT="1"/>
      <dgm:spPr>
        <a:solidFill>
          <a:schemeClr val="tx1"/>
        </a:solidFill>
      </dgm:spPr>
      <dgm:t>
        <a:bodyPr/>
        <a:lstStyle/>
        <a:p>
          <a:r>
            <a:rPr lang="es-MX" sz="1800" dirty="0" smtClean="0">
              <a:latin typeface="Calibri" pitchFamily="34" charset="0"/>
            </a:rPr>
            <a:t>*La  </a:t>
          </a:r>
          <a:r>
            <a:rPr lang="es-MX" sz="1800" b="1" dirty="0" smtClean="0">
              <a:solidFill>
                <a:srgbClr val="FF0066"/>
              </a:solidFill>
              <a:latin typeface="Calibri" pitchFamily="34" charset="0"/>
            </a:rPr>
            <a:t>prevalencia</a:t>
          </a:r>
          <a:r>
            <a:rPr lang="es-MX" sz="1800" dirty="0" smtClean="0">
              <a:latin typeface="Calibri" pitchFamily="34" charset="0"/>
            </a:rPr>
            <a:t>  estimada </a:t>
          </a:r>
          <a:r>
            <a:rPr lang="es-MX" sz="1800" b="1" dirty="0" smtClean="0">
              <a:solidFill>
                <a:srgbClr val="FF0066"/>
              </a:solidFill>
              <a:latin typeface="Calibri" pitchFamily="34" charset="0"/>
            </a:rPr>
            <a:t>en nuestro  país</a:t>
          </a:r>
          <a:r>
            <a:rPr lang="es-MX" sz="1800" dirty="0" smtClean="0">
              <a:latin typeface="Calibri" pitchFamily="34" charset="0"/>
            </a:rPr>
            <a:t>                     </a:t>
          </a:r>
          <a:r>
            <a:rPr lang="es-MX" sz="1800" b="1" dirty="0" smtClean="0">
              <a:solidFill>
                <a:srgbClr val="FF0066"/>
              </a:solidFill>
              <a:latin typeface="Calibri" pitchFamily="34" charset="0"/>
            </a:rPr>
            <a:t>más  del 20 %. </a:t>
          </a:r>
        </a:p>
        <a:p>
          <a:r>
            <a:rPr lang="es-MX" sz="1800" b="1" dirty="0" smtClean="0">
              <a:solidFill>
                <a:srgbClr val="FF0066"/>
              </a:solidFill>
              <a:latin typeface="Calibri" pitchFamily="34" charset="0"/>
            </a:rPr>
            <a:t>*VERACRUZ                    16.9%</a:t>
          </a:r>
          <a:r>
            <a:rPr lang="es-MX" sz="1800" dirty="0" smtClean="0">
              <a:latin typeface="Calibri" pitchFamily="34" charset="0"/>
            </a:rPr>
            <a:t> de acuerdo con los criterios de Roma II, con la cifra más alta en individuos </a:t>
          </a:r>
          <a:r>
            <a:rPr lang="es-MX" sz="1800" b="1" dirty="0" smtClean="0">
              <a:solidFill>
                <a:srgbClr val="FF0066"/>
              </a:solidFill>
              <a:latin typeface="Calibri" pitchFamily="34" charset="0"/>
            </a:rPr>
            <a:t>mayores de 35 años.</a:t>
          </a:r>
        </a:p>
        <a:p>
          <a:r>
            <a:rPr lang="es-MX" sz="1800" b="1" dirty="0" smtClean="0">
              <a:solidFill>
                <a:srgbClr val="FF0066"/>
              </a:solidFill>
              <a:latin typeface="Calibri" pitchFamily="34" charset="0"/>
            </a:rPr>
            <a:t>*HOMBRES                           5-19%                    MUJERES                          14-24%</a:t>
          </a:r>
          <a:endParaRPr lang="es-MX" sz="1800" dirty="0">
            <a:latin typeface="Calibri" pitchFamily="34" charset="0"/>
          </a:endParaRPr>
        </a:p>
      </dgm:t>
    </dgm:pt>
    <dgm:pt modelId="{5F04F4A2-9146-4BB8-A908-C57CFA7CB077}" type="parTrans" cxnId="{AA3AA02E-D131-4805-932D-D1DC1722CBDC}">
      <dgm:prSet/>
      <dgm:spPr/>
      <dgm:t>
        <a:bodyPr/>
        <a:lstStyle/>
        <a:p>
          <a:endParaRPr lang="es-MX"/>
        </a:p>
      </dgm:t>
    </dgm:pt>
    <dgm:pt modelId="{F5E3BFE9-D0A0-41DC-AC49-B56EE93F0285}" type="sibTrans" cxnId="{AA3AA02E-D131-4805-932D-D1DC1722CBDC}">
      <dgm:prSet/>
      <dgm:spPr/>
      <dgm:t>
        <a:bodyPr/>
        <a:lstStyle/>
        <a:p>
          <a:endParaRPr lang="es-MX"/>
        </a:p>
      </dgm:t>
    </dgm:pt>
    <dgm:pt modelId="{605A950C-558E-43C2-A813-C55C5935A2F7}">
      <dgm:prSet phldrT="[Texto]" custT="1"/>
      <dgm:spPr>
        <a:solidFill>
          <a:schemeClr val="tx1"/>
        </a:solidFill>
      </dgm:spPr>
      <dgm:t>
        <a:bodyPr/>
        <a:lstStyle/>
        <a:p>
          <a:r>
            <a:rPr lang="es-MX" sz="1800" b="1" dirty="0" smtClean="0">
              <a:solidFill>
                <a:srgbClr val="FF0066"/>
              </a:solidFill>
              <a:latin typeface="Calibri" pitchFamily="34" charset="0"/>
            </a:rPr>
            <a:t>*</a:t>
          </a:r>
          <a:r>
            <a:rPr lang="es-MX" sz="1800" b="1" dirty="0" err="1" smtClean="0">
              <a:solidFill>
                <a:srgbClr val="FF0066"/>
              </a:solidFill>
              <a:latin typeface="Calibri" pitchFamily="34" charset="0"/>
            </a:rPr>
            <a:t>Talley</a:t>
          </a:r>
          <a:r>
            <a:rPr lang="es-MX" sz="1800" b="1" dirty="0" smtClean="0">
              <a:solidFill>
                <a:srgbClr val="FF0066"/>
              </a:solidFill>
              <a:latin typeface="Calibri" pitchFamily="34" charset="0"/>
            </a:rPr>
            <a:t> </a:t>
          </a:r>
          <a:r>
            <a:rPr lang="es-MX" sz="1800" b="1" i="1" dirty="0" smtClean="0">
              <a:solidFill>
                <a:srgbClr val="FF0066"/>
              </a:solidFill>
              <a:latin typeface="Calibri" pitchFamily="34" charset="0"/>
            </a:rPr>
            <a:t>et al.</a:t>
          </a:r>
          <a:r>
            <a:rPr lang="es-MX" sz="1800" b="1" dirty="0" smtClean="0">
              <a:solidFill>
                <a:srgbClr val="FF0066"/>
              </a:solidFill>
              <a:latin typeface="Calibri" pitchFamily="34" charset="0"/>
            </a:rPr>
            <a:t>,              </a:t>
          </a:r>
          <a:r>
            <a:rPr lang="es-MX" sz="1800" dirty="0" smtClean="0">
              <a:latin typeface="Calibri" pitchFamily="34" charset="0"/>
            </a:rPr>
            <a:t>prevalencia de SII del </a:t>
          </a:r>
          <a:r>
            <a:rPr lang="es-MX" sz="1800" b="1" dirty="0" smtClean="0">
              <a:solidFill>
                <a:srgbClr val="FF0066"/>
              </a:solidFill>
              <a:latin typeface="Calibri" pitchFamily="34" charset="0"/>
            </a:rPr>
            <a:t>8%                  65 y 75 años </a:t>
          </a:r>
          <a:r>
            <a:rPr lang="es-MX" sz="1800" dirty="0" smtClean="0">
              <a:latin typeface="Calibri" pitchFamily="34" charset="0"/>
            </a:rPr>
            <a:t>elevándose hasta el </a:t>
          </a:r>
          <a:r>
            <a:rPr lang="es-MX" sz="1800" b="1" dirty="0" smtClean="0">
              <a:solidFill>
                <a:srgbClr val="FF0066"/>
              </a:solidFill>
              <a:latin typeface="Calibri" pitchFamily="34" charset="0"/>
            </a:rPr>
            <a:t>12%</a:t>
          </a:r>
          <a:r>
            <a:rPr lang="es-MX" sz="1800" dirty="0" smtClean="0">
              <a:latin typeface="Calibri" pitchFamily="34" charset="0"/>
            </a:rPr>
            <a:t>                  </a:t>
          </a:r>
          <a:r>
            <a:rPr lang="es-MX" sz="1800" b="1" dirty="0" smtClean="0">
              <a:solidFill>
                <a:srgbClr val="FF0066"/>
              </a:solidFill>
              <a:latin typeface="Calibri" pitchFamily="34" charset="0"/>
            </a:rPr>
            <a:t>85 años .</a:t>
          </a:r>
          <a:r>
            <a:rPr lang="es-MX" sz="1800" dirty="0" smtClean="0">
              <a:latin typeface="Calibri" pitchFamily="34" charset="0"/>
            </a:rPr>
            <a:t> </a:t>
          </a:r>
        </a:p>
        <a:p>
          <a:r>
            <a:rPr lang="es-MX" sz="1800" dirty="0" smtClean="0">
              <a:latin typeface="Calibri" pitchFamily="34" charset="0"/>
            </a:rPr>
            <a:t>*La edad de mayor afectación                    </a:t>
          </a:r>
          <a:r>
            <a:rPr lang="es-MX" sz="1800" b="1" dirty="0" smtClean="0">
              <a:solidFill>
                <a:srgbClr val="FF0066"/>
              </a:solidFill>
              <a:latin typeface="Calibri" pitchFamily="34" charset="0"/>
            </a:rPr>
            <a:t>30-50 años.</a:t>
          </a:r>
          <a:endParaRPr lang="es-MX" sz="1800" dirty="0" smtClean="0">
            <a:latin typeface="Calibri" pitchFamily="34" charset="0"/>
          </a:endParaRPr>
        </a:p>
        <a:p>
          <a:r>
            <a:rPr lang="es-MX" sz="1800" dirty="0" smtClean="0">
              <a:latin typeface="Calibri" pitchFamily="34" charset="0"/>
            </a:rPr>
            <a:t>*Consulta en cuanto a </a:t>
          </a:r>
          <a:r>
            <a:rPr lang="es-MX" sz="1800" b="1" dirty="0" err="1" smtClean="0">
              <a:solidFill>
                <a:srgbClr val="FF0066"/>
              </a:solidFill>
              <a:latin typeface="Calibri" pitchFamily="34" charset="0"/>
            </a:rPr>
            <a:t>síntomatología</a:t>
          </a:r>
          <a:r>
            <a:rPr lang="es-MX" sz="1800" b="1" dirty="0" smtClean="0">
              <a:solidFill>
                <a:srgbClr val="FF0066"/>
              </a:solidFill>
              <a:latin typeface="Calibri" pitchFamily="34" charset="0"/>
            </a:rPr>
            <a:t> gastrointestinal                    36% - 50%. *Consulta general                      12%         Gastroenterología                      26%</a:t>
          </a:r>
          <a:endParaRPr lang="es-MX" sz="1800" dirty="0">
            <a:latin typeface="Calibri" pitchFamily="34" charset="0"/>
          </a:endParaRPr>
        </a:p>
      </dgm:t>
    </dgm:pt>
    <dgm:pt modelId="{889D6E98-C521-4650-9EA8-310934A799F5}" type="parTrans" cxnId="{C9F45744-D299-4F9D-8A71-6E65A00F9EEB}">
      <dgm:prSet/>
      <dgm:spPr/>
      <dgm:t>
        <a:bodyPr/>
        <a:lstStyle/>
        <a:p>
          <a:endParaRPr lang="es-MX"/>
        </a:p>
      </dgm:t>
    </dgm:pt>
    <dgm:pt modelId="{59819CA1-3E98-4A8D-B8D3-C250D488BD40}" type="sibTrans" cxnId="{C9F45744-D299-4F9D-8A71-6E65A00F9EEB}">
      <dgm:prSet/>
      <dgm:spPr/>
      <dgm:t>
        <a:bodyPr/>
        <a:lstStyle/>
        <a:p>
          <a:endParaRPr lang="es-MX"/>
        </a:p>
      </dgm:t>
    </dgm:pt>
    <dgm:pt modelId="{463D52AB-D8AD-44A4-90D3-FB4237A8645D}" type="pres">
      <dgm:prSet presAssocID="{5AA6969F-41A3-4548-848C-23C12E436F2A}" presName="linear" presStyleCnt="0">
        <dgm:presLayoutVars>
          <dgm:dir/>
          <dgm:animLvl val="lvl"/>
          <dgm:resizeHandles val="exact"/>
        </dgm:presLayoutVars>
      </dgm:prSet>
      <dgm:spPr/>
      <dgm:t>
        <a:bodyPr/>
        <a:lstStyle/>
        <a:p>
          <a:endParaRPr lang="es-MX"/>
        </a:p>
      </dgm:t>
    </dgm:pt>
    <dgm:pt modelId="{19F8E4C9-A759-49A8-910F-608627FDF5FA}" type="pres">
      <dgm:prSet presAssocID="{B68BDCAD-16EC-472D-8495-41E33AF1E0FF}" presName="parentLin" presStyleCnt="0"/>
      <dgm:spPr/>
    </dgm:pt>
    <dgm:pt modelId="{CABD733E-F9CD-4438-95D5-F54E4C770FFC}" type="pres">
      <dgm:prSet presAssocID="{B68BDCAD-16EC-472D-8495-41E33AF1E0FF}" presName="parentLeftMargin" presStyleLbl="node1" presStyleIdx="0" presStyleCnt="3"/>
      <dgm:spPr/>
      <dgm:t>
        <a:bodyPr/>
        <a:lstStyle/>
        <a:p>
          <a:endParaRPr lang="es-MX"/>
        </a:p>
      </dgm:t>
    </dgm:pt>
    <dgm:pt modelId="{50A2D260-7C03-4011-8DAA-E911E3AA06F9}" type="pres">
      <dgm:prSet presAssocID="{B68BDCAD-16EC-472D-8495-41E33AF1E0FF}" presName="parentText" presStyleLbl="node1" presStyleIdx="0" presStyleCnt="3" custScaleX="142857" custScaleY="137915">
        <dgm:presLayoutVars>
          <dgm:chMax val="0"/>
          <dgm:bulletEnabled val="1"/>
        </dgm:presLayoutVars>
      </dgm:prSet>
      <dgm:spPr/>
      <dgm:t>
        <a:bodyPr/>
        <a:lstStyle/>
        <a:p>
          <a:endParaRPr lang="es-MX"/>
        </a:p>
      </dgm:t>
    </dgm:pt>
    <dgm:pt modelId="{1FD73B24-4228-40AE-94EB-48FB7B040B0A}" type="pres">
      <dgm:prSet presAssocID="{B68BDCAD-16EC-472D-8495-41E33AF1E0FF}" presName="negativeSpace" presStyleCnt="0"/>
      <dgm:spPr/>
    </dgm:pt>
    <dgm:pt modelId="{0AFF9522-D8A4-443E-A56B-2ADE8BEF9FFF}" type="pres">
      <dgm:prSet presAssocID="{B68BDCAD-16EC-472D-8495-41E33AF1E0FF}" presName="childText" presStyleLbl="conFgAcc1" presStyleIdx="0" presStyleCnt="3">
        <dgm:presLayoutVars>
          <dgm:bulletEnabled val="1"/>
        </dgm:presLayoutVars>
      </dgm:prSet>
      <dgm:spPr/>
    </dgm:pt>
    <dgm:pt modelId="{B461664E-C3F6-4406-B1E7-5BA4E9506C4A}" type="pres">
      <dgm:prSet presAssocID="{A15DDA00-1290-49CC-86A0-A8A8FA7EE23E}" presName="spaceBetweenRectangles" presStyleCnt="0"/>
      <dgm:spPr/>
    </dgm:pt>
    <dgm:pt modelId="{B92EDD07-FF24-420E-AB6F-FC20EBFDFAE1}" type="pres">
      <dgm:prSet presAssocID="{37BB4B6F-C41B-4507-AA85-381989BB4EBE}" presName="parentLin" presStyleCnt="0"/>
      <dgm:spPr/>
    </dgm:pt>
    <dgm:pt modelId="{52B81643-542E-4C38-BDEB-7C71DCBFBBCD}" type="pres">
      <dgm:prSet presAssocID="{37BB4B6F-C41B-4507-AA85-381989BB4EBE}" presName="parentLeftMargin" presStyleLbl="node1" presStyleIdx="0" presStyleCnt="3"/>
      <dgm:spPr/>
      <dgm:t>
        <a:bodyPr/>
        <a:lstStyle/>
        <a:p>
          <a:endParaRPr lang="es-MX"/>
        </a:p>
      </dgm:t>
    </dgm:pt>
    <dgm:pt modelId="{87814418-7E4E-4526-8FAA-4BB7826B90CE}" type="pres">
      <dgm:prSet presAssocID="{37BB4B6F-C41B-4507-AA85-381989BB4EBE}" presName="parentText" presStyleLbl="node1" presStyleIdx="1" presStyleCnt="3" custScaleX="142857" custScaleY="121832" custLinFactNeighborX="5256" custLinFactNeighborY="-1691">
        <dgm:presLayoutVars>
          <dgm:chMax val="0"/>
          <dgm:bulletEnabled val="1"/>
        </dgm:presLayoutVars>
      </dgm:prSet>
      <dgm:spPr/>
      <dgm:t>
        <a:bodyPr/>
        <a:lstStyle/>
        <a:p>
          <a:endParaRPr lang="es-MX"/>
        </a:p>
      </dgm:t>
    </dgm:pt>
    <dgm:pt modelId="{191E4A85-88C9-4606-A36C-4E3A4358D571}" type="pres">
      <dgm:prSet presAssocID="{37BB4B6F-C41B-4507-AA85-381989BB4EBE}" presName="negativeSpace" presStyleCnt="0"/>
      <dgm:spPr/>
    </dgm:pt>
    <dgm:pt modelId="{1B20B83E-4F21-4171-B8D3-A7C25997E88E}" type="pres">
      <dgm:prSet presAssocID="{37BB4B6F-C41B-4507-AA85-381989BB4EBE}" presName="childText" presStyleLbl="conFgAcc1" presStyleIdx="1" presStyleCnt="3">
        <dgm:presLayoutVars>
          <dgm:bulletEnabled val="1"/>
        </dgm:presLayoutVars>
      </dgm:prSet>
      <dgm:spPr/>
    </dgm:pt>
    <dgm:pt modelId="{F93A5BCB-3AA6-4C1E-B8E7-488FAE039B06}" type="pres">
      <dgm:prSet presAssocID="{F5E3BFE9-D0A0-41DC-AC49-B56EE93F0285}" presName="spaceBetweenRectangles" presStyleCnt="0"/>
      <dgm:spPr/>
    </dgm:pt>
    <dgm:pt modelId="{BCD49143-DA2E-41E0-8C5B-D74FCFA743CA}" type="pres">
      <dgm:prSet presAssocID="{605A950C-558E-43C2-A813-C55C5935A2F7}" presName="parentLin" presStyleCnt="0"/>
      <dgm:spPr/>
    </dgm:pt>
    <dgm:pt modelId="{EEBA0E09-2447-4A18-92EE-68441799BD08}" type="pres">
      <dgm:prSet presAssocID="{605A950C-558E-43C2-A813-C55C5935A2F7}" presName="parentLeftMargin" presStyleLbl="node1" presStyleIdx="1" presStyleCnt="3"/>
      <dgm:spPr/>
      <dgm:t>
        <a:bodyPr/>
        <a:lstStyle/>
        <a:p>
          <a:endParaRPr lang="es-MX"/>
        </a:p>
      </dgm:t>
    </dgm:pt>
    <dgm:pt modelId="{82AA43A5-4B74-4547-999E-7E5C6DE5277F}" type="pres">
      <dgm:prSet presAssocID="{605A950C-558E-43C2-A813-C55C5935A2F7}" presName="parentText" presStyleLbl="node1" presStyleIdx="2" presStyleCnt="3" custScaleX="715858" custScaleY="270046">
        <dgm:presLayoutVars>
          <dgm:chMax val="0"/>
          <dgm:bulletEnabled val="1"/>
        </dgm:presLayoutVars>
      </dgm:prSet>
      <dgm:spPr/>
      <dgm:t>
        <a:bodyPr/>
        <a:lstStyle/>
        <a:p>
          <a:endParaRPr lang="es-MX"/>
        </a:p>
      </dgm:t>
    </dgm:pt>
    <dgm:pt modelId="{892905F8-EC97-4A6A-A6A3-54C5D6890486}" type="pres">
      <dgm:prSet presAssocID="{605A950C-558E-43C2-A813-C55C5935A2F7}" presName="negativeSpace" presStyleCnt="0"/>
      <dgm:spPr/>
    </dgm:pt>
    <dgm:pt modelId="{6BDC1B0F-DAEA-41EE-995F-FFB76F54D201}" type="pres">
      <dgm:prSet presAssocID="{605A950C-558E-43C2-A813-C55C5935A2F7}" presName="childText" presStyleLbl="conFgAcc1" presStyleIdx="2" presStyleCnt="3">
        <dgm:presLayoutVars>
          <dgm:bulletEnabled val="1"/>
        </dgm:presLayoutVars>
      </dgm:prSet>
      <dgm:spPr/>
    </dgm:pt>
  </dgm:ptLst>
  <dgm:cxnLst>
    <dgm:cxn modelId="{AA3AA02E-D131-4805-932D-D1DC1722CBDC}" srcId="{5AA6969F-41A3-4548-848C-23C12E436F2A}" destId="{37BB4B6F-C41B-4507-AA85-381989BB4EBE}" srcOrd="1" destOrd="0" parTransId="{5F04F4A2-9146-4BB8-A908-C57CFA7CB077}" sibTransId="{F5E3BFE9-D0A0-41DC-AC49-B56EE93F0285}"/>
    <dgm:cxn modelId="{0B6877FE-CF82-446F-B35E-5E877337120E}" type="presOf" srcId="{37BB4B6F-C41B-4507-AA85-381989BB4EBE}" destId="{87814418-7E4E-4526-8FAA-4BB7826B90CE}" srcOrd="1" destOrd="0" presId="urn:microsoft.com/office/officeart/2005/8/layout/list1"/>
    <dgm:cxn modelId="{7A47EA84-0328-4BAC-9C95-EB4CD0C139B6}" type="presOf" srcId="{B68BDCAD-16EC-472D-8495-41E33AF1E0FF}" destId="{CABD733E-F9CD-4438-95D5-F54E4C770FFC}" srcOrd="0" destOrd="0" presId="urn:microsoft.com/office/officeart/2005/8/layout/list1"/>
    <dgm:cxn modelId="{9C01B812-6E27-42C3-AC07-BE004BE0BA5F}" type="presOf" srcId="{5AA6969F-41A3-4548-848C-23C12E436F2A}" destId="{463D52AB-D8AD-44A4-90D3-FB4237A8645D}" srcOrd="0" destOrd="0" presId="urn:microsoft.com/office/officeart/2005/8/layout/list1"/>
    <dgm:cxn modelId="{19296BBB-B53A-4DB1-9119-735E95758FB6}" srcId="{5AA6969F-41A3-4548-848C-23C12E436F2A}" destId="{B68BDCAD-16EC-472D-8495-41E33AF1E0FF}" srcOrd="0" destOrd="0" parTransId="{449304F1-C709-470C-8C9A-3AECDC5B260B}" sibTransId="{A15DDA00-1290-49CC-86A0-A8A8FA7EE23E}"/>
    <dgm:cxn modelId="{9EEC553F-8A13-4003-AA6E-A9B3F4CA0340}" type="presOf" srcId="{B68BDCAD-16EC-472D-8495-41E33AF1E0FF}" destId="{50A2D260-7C03-4011-8DAA-E911E3AA06F9}" srcOrd="1" destOrd="0" presId="urn:microsoft.com/office/officeart/2005/8/layout/list1"/>
    <dgm:cxn modelId="{C9F45744-D299-4F9D-8A71-6E65A00F9EEB}" srcId="{5AA6969F-41A3-4548-848C-23C12E436F2A}" destId="{605A950C-558E-43C2-A813-C55C5935A2F7}" srcOrd="2" destOrd="0" parTransId="{889D6E98-C521-4650-9EA8-310934A799F5}" sibTransId="{59819CA1-3E98-4A8D-B8D3-C250D488BD40}"/>
    <dgm:cxn modelId="{1F769751-BEC0-46DD-8460-FBE887B992D2}" type="presOf" srcId="{37BB4B6F-C41B-4507-AA85-381989BB4EBE}" destId="{52B81643-542E-4C38-BDEB-7C71DCBFBBCD}" srcOrd="0" destOrd="0" presId="urn:microsoft.com/office/officeart/2005/8/layout/list1"/>
    <dgm:cxn modelId="{CEA06408-5052-4B84-B7FC-54FD7AF57D1B}" type="presOf" srcId="{605A950C-558E-43C2-A813-C55C5935A2F7}" destId="{82AA43A5-4B74-4547-999E-7E5C6DE5277F}" srcOrd="1" destOrd="0" presId="urn:microsoft.com/office/officeart/2005/8/layout/list1"/>
    <dgm:cxn modelId="{548BC982-7D49-4FC7-9475-FCFB513511FF}" type="presOf" srcId="{605A950C-558E-43C2-A813-C55C5935A2F7}" destId="{EEBA0E09-2447-4A18-92EE-68441799BD08}" srcOrd="0" destOrd="0" presId="urn:microsoft.com/office/officeart/2005/8/layout/list1"/>
    <dgm:cxn modelId="{B7F35637-CB48-4D6C-A939-52B8B58CD5EE}" type="presParOf" srcId="{463D52AB-D8AD-44A4-90D3-FB4237A8645D}" destId="{19F8E4C9-A759-49A8-910F-608627FDF5FA}" srcOrd="0" destOrd="0" presId="urn:microsoft.com/office/officeart/2005/8/layout/list1"/>
    <dgm:cxn modelId="{D72B5CCC-1506-4EEF-9A79-41351A32CED9}" type="presParOf" srcId="{19F8E4C9-A759-49A8-910F-608627FDF5FA}" destId="{CABD733E-F9CD-4438-95D5-F54E4C770FFC}" srcOrd="0" destOrd="0" presId="urn:microsoft.com/office/officeart/2005/8/layout/list1"/>
    <dgm:cxn modelId="{EB9E74E0-540A-433C-9C8B-BBDB3EBD677D}" type="presParOf" srcId="{19F8E4C9-A759-49A8-910F-608627FDF5FA}" destId="{50A2D260-7C03-4011-8DAA-E911E3AA06F9}" srcOrd="1" destOrd="0" presId="urn:microsoft.com/office/officeart/2005/8/layout/list1"/>
    <dgm:cxn modelId="{A553F276-D74E-4945-B498-80BB9A902264}" type="presParOf" srcId="{463D52AB-D8AD-44A4-90D3-FB4237A8645D}" destId="{1FD73B24-4228-40AE-94EB-48FB7B040B0A}" srcOrd="1" destOrd="0" presId="urn:microsoft.com/office/officeart/2005/8/layout/list1"/>
    <dgm:cxn modelId="{36528D37-8E43-47DE-AA80-CF8700C73AE4}" type="presParOf" srcId="{463D52AB-D8AD-44A4-90D3-FB4237A8645D}" destId="{0AFF9522-D8A4-443E-A56B-2ADE8BEF9FFF}" srcOrd="2" destOrd="0" presId="urn:microsoft.com/office/officeart/2005/8/layout/list1"/>
    <dgm:cxn modelId="{F6DAB5C6-7EEE-48E2-8D59-EE940429ABA1}" type="presParOf" srcId="{463D52AB-D8AD-44A4-90D3-FB4237A8645D}" destId="{B461664E-C3F6-4406-B1E7-5BA4E9506C4A}" srcOrd="3" destOrd="0" presId="urn:microsoft.com/office/officeart/2005/8/layout/list1"/>
    <dgm:cxn modelId="{354F7657-0AF2-4B7B-9814-55593B9D1A6D}" type="presParOf" srcId="{463D52AB-D8AD-44A4-90D3-FB4237A8645D}" destId="{B92EDD07-FF24-420E-AB6F-FC20EBFDFAE1}" srcOrd="4" destOrd="0" presId="urn:microsoft.com/office/officeart/2005/8/layout/list1"/>
    <dgm:cxn modelId="{8BCC55BD-0154-432F-85AE-B1FF82935566}" type="presParOf" srcId="{B92EDD07-FF24-420E-AB6F-FC20EBFDFAE1}" destId="{52B81643-542E-4C38-BDEB-7C71DCBFBBCD}" srcOrd="0" destOrd="0" presId="urn:microsoft.com/office/officeart/2005/8/layout/list1"/>
    <dgm:cxn modelId="{F0D0BB3B-B7B6-4973-8D6B-0FB124682860}" type="presParOf" srcId="{B92EDD07-FF24-420E-AB6F-FC20EBFDFAE1}" destId="{87814418-7E4E-4526-8FAA-4BB7826B90CE}" srcOrd="1" destOrd="0" presId="urn:microsoft.com/office/officeart/2005/8/layout/list1"/>
    <dgm:cxn modelId="{40F8F691-30A2-413C-BED8-279CD671C5D5}" type="presParOf" srcId="{463D52AB-D8AD-44A4-90D3-FB4237A8645D}" destId="{191E4A85-88C9-4606-A36C-4E3A4358D571}" srcOrd="5" destOrd="0" presId="urn:microsoft.com/office/officeart/2005/8/layout/list1"/>
    <dgm:cxn modelId="{89576CC8-694A-42E4-ADFD-5C24B340BB8E}" type="presParOf" srcId="{463D52AB-D8AD-44A4-90D3-FB4237A8645D}" destId="{1B20B83E-4F21-4171-B8D3-A7C25997E88E}" srcOrd="6" destOrd="0" presId="urn:microsoft.com/office/officeart/2005/8/layout/list1"/>
    <dgm:cxn modelId="{22A38C50-7413-4DF5-8EE5-20BBFE1B210A}" type="presParOf" srcId="{463D52AB-D8AD-44A4-90D3-FB4237A8645D}" destId="{F93A5BCB-3AA6-4C1E-B8E7-488FAE039B06}" srcOrd="7" destOrd="0" presId="urn:microsoft.com/office/officeart/2005/8/layout/list1"/>
    <dgm:cxn modelId="{2680AACF-2798-4273-8428-BDD702D24754}" type="presParOf" srcId="{463D52AB-D8AD-44A4-90D3-FB4237A8645D}" destId="{BCD49143-DA2E-41E0-8C5B-D74FCFA743CA}" srcOrd="8" destOrd="0" presId="urn:microsoft.com/office/officeart/2005/8/layout/list1"/>
    <dgm:cxn modelId="{F1029358-04E5-4245-BC00-DD9C190B6A0A}" type="presParOf" srcId="{BCD49143-DA2E-41E0-8C5B-D74FCFA743CA}" destId="{EEBA0E09-2447-4A18-92EE-68441799BD08}" srcOrd="0" destOrd="0" presId="urn:microsoft.com/office/officeart/2005/8/layout/list1"/>
    <dgm:cxn modelId="{73576462-5F78-4CA8-85F4-828252529CE5}" type="presParOf" srcId="{BCD49143-DA2E-41E0-8C5B-D74FCFA743CA}" destId="{82AA43A5-4B74-4547-999E-7E5C6DE5277F}" srcOrd="1" destOrd="0" presId="urn:microsoft.com/office/officeart/2005/8/layout/list1"/>
    <dgm:cxn modelId="{1BE5D516-32EC-4639-B4B5-AEAF571E9E5D}" type="presParOf" srcId="{463D52AB-D8AD-44A4-90D3-FB4237A8645D}" destId="{892905F8-EC97-4A6A-A6A3-54C5D6890486}" srcOrd="9" destOrd="0" presId="urn:microsoft.com/office/officeart/2005/8/layout/list1"/>
    <dgm:cxn modelId="{076DC7C6-0553-47C1-9FCC-C26FEAC189BC}" type="presParOf" srcId="{463D52AB-D8AD-44A4-90D3-FB4237A8645D}" destId="{6BDC1B0F-DAEA-41EE-995F-FFB76F54D201}" srcOrd="10"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EB4CF543-D92A-4BA0-B2C4-B6FCF19961E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818F2E35-8362-4A42-BB8F-49AB06A24C00}">
      <dgm:prSet phldrT="[Texto]" custT="1"/>
      <dgm:spPr>
        <a:solidFill>
          <a:schemeClr val="tx1"/>
        </a:solidFill>
      </dgm:spPr>
      <dgm:t>
        <a:bodyPr/>
        <a:lstStyle/>
        <a:p>
          <a:r>
            <a:rPr lang="es-MX" sz="1800" dirty="0" smtClean="0">
              <a:latin typeface="Calibri" pitchFamily="34" charset="0"/>
            </a:rPr>
            <a:t>***Los pacientes con SII presentan un </a:t>
          </a:r>
          <a:r>
            <a:rPr lang="es-MX" sz="1800" b="1" dirty="0" smtClean="0">
              <a:solidFill>
                <a:srgbClr val="FF0066"/>
              </a:solidFill>
              <a:latin typeface="Calibri" pitchFamily="34" charset="0"/>
            </a:rPr>
            <a:t>incremento en la actividad contráctil</a:t>
          </a:r>
          <a:r>
            <a:rPr lang="es-MX" sz="1800" dirty="0" smtClean="0">
              <a:latin typeface="Calibri" pitchFamily="34" charset="0"/>
            </a:rPr>
            <a:t>, un </a:t>
          </a:r>
          <a:r>
            <a:rPr lang="es-MX" sz="1800" b="1" dirty="0" smtClean="0">
              <a:solidFill>
                <a:srgbClr val="FF0066"/>
              </a:solidFill>
              <a:latin typeface="Calibri" pitchFamily="34" charset="0"/>
            </a:rPr>
            <a:t>enlentecimiento</a:t>
          </a:r>
          <a:r>
            <a:rPr lang="es-MX" sz="1800" dirty="0" smtClean="0">
              <a:latin typeface="Calibri" pitchFamily="34" charset="0"/>
            </a:rPr>
            <a:t> del </a:t>
          </a:r>
          <a:r>
            <a:rPr lang="es-MX" sz="1800" b="1" dirty="0" smtClean="0">
              <a:solidFill>
                <a:srgbClr val="FF0066"/>
              </a:solidFill>
              <a:latin typeface="Calibri" pitchFamily="34" charset="0"/>
            </a:rPr>
            <a:t>tránsito</a:t>
          </a:r>
          <a:r>
            <a:rPr lang="es-MX" sz="1800" dirty="0" smtClean="0">
              <a:latin typeface="Calibri" pitchFamily="34" charset="0"/>
            </a:rPr>
            <a:t>  con </a:t>
          </a:r>
          <a:r>
            <a:rPr lang="es-MX" sz="1800" b="1" dirty="0" smtClean="0">
              <a:solidFill>
                <a:srgbClr val="FF0066"/>
              </a:solidFill>
              <a:latin typeface="Calibri" pitchFamily="34" charset="0"/>
            </a:rPr>
            <a:t>predominio de estreñimiento </a:t>
          </a:r>
          <a:r>
            <a:rPr lang="es-MX" sz="1800" dirty="0" smtClean="0">
              <a:latin typeface="Calibri" pitchFamily="34" charset="0"/>
            </a:rPr>
            <a:t>y una </a:t>
          </a:r>
          <a:r>
            <a:rPr lang="es-MX" sz="1800" b="1" dirty="0" smtClean="0">
              <a:solidFill>
                <a:srgbClr val="FF0066"/>
              </a:solidFill>
              <a:latin typeface="Calibri" pitchFamily="34" charset="0"/>
            </a:rPr>
            <a:t>respuesta motora exagerada tras la inyección de CCK o la ingestión de comida </a:t>
          </a:r>
          <a:r>
            <a:rPr lang="es-MX" sz="1800" dirty="0" smtClean="0">
              <a:latin typeface="Calibri" pitchFamily="34" charset="0"/>
            </a:rPr>
            <a:t>en el SII con </a:t>
          </a:r>
          <a:r>
            <a:rPr lang="es-MX" sz="1800" b="1" dirty="0" smtClean="0">
              <a:solidFill>
                <a:srgbClr val="FF0066"/>
              </a:solidFill>
              <a:latin typeface="Calibri" pitchFamily="34" charset="0"/>
            </a:rPr>
            <a:t>predominio de diarrea.</a:t>
          </a:r>
          <a:endParaRPr lang="es-MX" sz="1800" dirty="0">
            <a:latin typeface="Calibri" pitchFamily="34" charset="0"/>
          </a:endParaRPr>
        </a:p>
      </dgm:t>
    </dgm:pt>
    <dgm:pt modelId="{933C64E4-78AD-4B9C-9448-621A71E9B207}" type="parTrans" cxnId="{82C1AD73-A486-404B-92C2-E393A8FB140B}">
      <dgm:prSet/>
      <dgm:spPr/>
      <dgm:t>
        <a:bodyPr/>
        <a:lstStyle/>
        <a:p>
          <a:endParaRPr lang="es-MX"/>
        </a:p>
      </dgm:t>
    </dgm:pt>
    <dgm:pt modelId="{B372A714-94BD-4A58-A50A-8E139DDB6E89}" type="sibTrans" cxnId="{82C1AD73-A486-404B-92C2-E393A8FB140B}">
      <dgm:prSet/>
      <dgm:spPr/>
      <dgm:t>
        <a:bodyPr/>
        <a:lstStyle/>
        <a:p>
          <a:endParaRPr lang="es-MX"/>
        </a:p>
      </dgm:t>
    </dgm:pt>
    <dgm:pt modelId="{754862C6-6FB6-4096-A186-02B4B420FD5E}">
      <dgm:prSet phldrT="[Texto]" custT="1"/>
      <dgm:spPr>
        <a:solidFill>
          <a:schemeClr val="tx1"/>
        </a:solidFill>
      </dgm:spPr>
      <dgm:t>
        <a:bodyPr/>
        <a:lstStyle/>
        <a:p>
          <a:r>
            <a:rPr lang="es-MX" sz="1800" b="1" dirty="0" smtClean="0">
              <a:solidFill>
                <a:srgbClr val="FF0066"/>
              </a:solidFill>
              <a:latin typeface="Calibri" pitchFamily="34" charset="0"/>
            </a:rPr>
            <a:t>***Incremento de la sensibilidad visceral frente a la distensión</a:t>
          </a:r>
          <a:r>
            <a:rPr lang="es-MX" sz="1800" dirty="0" smtClean="0">
              <a:latin typeface="Calibri" pitchFamily="34" charset="0"/>
            </a:rPr>
            <a:t>, esto explica la </a:t>
          </a:r>
          <a:r>
            <a:rPr lang="es-MX" sz="1800" b="1" dirty="0" smtClean="0">
              <a:solidFill>
                <a:srgbClr val="FF0066"/>
              </a:solidFill>
              <a:latin typeface="Calibri" pitchFamily="34" charset="0"/>
            </a:rPr>
            <a:t>urgencia </a:t>
          </a:r>
          <a:r>
            <a:rPr lang="es-MX" sz="1800" b="1" dirty="0" err="1" smtClean="0">
              <a:solidFill>
                <a:srgbClr val="FF0066"/>
              </a:solidFill>
              <a:latin typeface="Calibri" pitchFamily="34" charset="0"/>
            </a:rPr>
            <a:t>defecatoria</a:t>
          </a:r>
          <a:r>
            <a:rPr lang="es-MX" sz="1800" b="1" dirty="0" smtClean="0">
              <a:solidFill>
                <a:srgbClr val="FF0066"/>
              </a:solidFill>
              <a:latin typeface="Calibri" pitchFamily="34" charset="0"/>
            </a:rPr>
            <a:t> </a:t>
          </a:r>
          <a:r>
            <a:rPr lang="es-MX" sz="1800" dirty="0" smtClean="0">
              <a:latin typeface="Calibri" pitchFamily="34" charset="0"/>
            </a:rPr>
            <a:t>que los pacientes describen ante </a:t>
          </a:r>
          <a:r>
            <a:rPr lang="es-MX" sz="1800" b="1" dirty="0" smtClean="0">
              <a:solidFill>
                <a:srgbClr val="FF0066"/>
              </a:solidFill>
              <a:latin typeface="Calibri" pitchFamily="34" charset="0"/>
            </a:rPr>
            <a:t>leves incrementos de la presión </a:t>
          </a:r>
          <a:r>
            <a:rPr lang="es-MX" sz="1800" b="1" dirty="0" err="1" smtClean="0">
              <a:solidFill>
                <a:srgbClr val="FF0066"/>
              </a:solidFill>
              <a:latin typeface="Calibri" pitchFamily="34" charset="0"/>
            </a:rPr>
            <a:t>endolumina</a:t>
          </a:r>
          <a:r>
            <a:rPr lang="es-MX" sz="1800" dirty="0" err="1" smtClean="0">
              <a:latin typeface="Calibri" pitchFamily="34" charset="0"/>
            </a:rPr>
            <a:t>l</a:t>
          </a:r>
          <a:r>
            <a:rPr lang="es-MX" sz="1800" dirty="0" smtClean="0">
              <a:latin typeface="Calibri" pitchFamily="34" charset="0"/>
            </a:rPr>
            <a:t> en respuesta al </a:t>
          </a:r>
          <a:r>
            <a:rPr lang="es-MX" sz="1800" b="1" dirty="0" smtClean="0">
              <a:solidFill>
                <a:srgbClr val="FF0066"/>
              </a:solidFill>
              <a:latin typeface="Calibri" pitchFamily="34" charset="0"/>
            </a:rPr>
            <a:t>estrés o al propio reflejo </a:t>
          </a:r>
          <a:r>
            <a:rPr lang="es-MX" sz="1800" b="1" dirty="0" err="1" smtClean="0">
              <a:solidFill>
                <a:srgbClr val="FF0066"/>
              </a:solidFill>
              <a:latin typeface="Calibri" pitchFamily="34" charset="0"/>
            </a:rPr>
            <a:t>gastrocólico</a:t>
          </a:r>
          <a:r>
            <a:rPr lang="es-MX" sz="1800" dirty="0" smtClean="0">
              <a:latin typeface="Calibri" pitchFamily="34" charset="0"/>
            </a:rPr>
            <a:t>.</a:t>
          </a:r>
          <a:endParaRPr lang="es-MX" sz="1800" dirty="0">
            <a:latin typeface="Calibri" pitchFamily="34" charset="0"/>
          </a:endParaRPr>
        </a:p>
      </dgm:t>
    </dgm:pt>
    <dgm:pt modelId="{D8660B94-BE3E-4EF5-8DF5-D92ED8E23221}" type="parTrans" cxnId="{04BE01D3-099E-45B5-A069-C8D92C4FC047}">
      <dgm:prSet/>
      <dgm:spPr/>
      <dgm:t>
        <a:bodyPr/>
        <a:lstStyle/>
        <a:p>
          <a:endParaRPr lang="es-MX"/>
        </a:p>
      </dgm:t>
    </dgm:pt>
    <dgm:pt modelId="{91C47BBB-0615-4AD0-A6D2-0180F175209C}" type="sibTrans" cxnId="{04BE01D3-099E-45B5-A069-C8D92C4FC047}">
      <dgm:prSet/>
      <dgm:spPr/>
      <dgm:t>
        <a:bodyPr/>
        <a:lstStyle/>
        <a:p>
          <a:endParaRPr lang="es-MX"/>
        </a:p>
      </dgm:t>
    </dgm:pt>
    <dgm:pt modelId="{C7E17FCC-7790-4449-956F-8EF9A5C1F70A}">
      <dgm:prSet custT="1"/>
      <dgm:spPr>
        <a:solidFill>
          <a:schemeClr val="tx1"/>
        </a:solidFill>
      </dgm:spPr>
      <dgm:t>
        <a:bodyPr/>
        <a:lstStyle/>
        <a:p>
          <a:r>
            <a:rPr lang="es-MX" sz="1400" dirty="0" smtClean="0">
              <a:latin typeface="Calibri" pitchFamily="34" charset="0"/>
            </a:rPr>
            <a:t> </a:t>
          </a:r>
          <a:r>
            <a:rPr lang="es-MX" sz="1800" dirty="0" smtClean="0">
              <a:latin typeface="Calibri" pitchFamily="34" charset="0"/>
            </a:rPr>
            <a:t>***</a:t>
          </a:r>
          <a:r>
            <a:rPr lang="es-MX" sz="1800" dirty="0" smtClean="0">
              <a:solidFill>
                <a:srgbClr val="FF0066"/>
              </a:solidFill>
              <a:latin typeface="Calibri" pitchFamily="34" charset="0"/>
            </a:rPr>
            <a:t>Ví</a:t>
          </a:r>
          <a:r>
            <a:rPr lang="es-MX" sz="1800" b="1" dirty="0" smtClean="0">
              <a:solidFill>
                <a:srgbClr val="FF0066"/>
              </a:solidFill>
              <a:latin typeface="Calibri" pitchFamily="34" charset="0"/>
            </a:rPr>
            <a:t>as</a:t>
          </a:r>
          <a:r>
            <a:rPr lang="es-MX" sz="1800" dirty="0" smtClean="0">
              <a:latin typeface="Calibri" pitchFamily="34" charset="0"/>
            </a:rPr>
            <a:t> que transportan la </a:t>
          </a:r>
          <a:r>
            <a:rPr lang="es-MX" sz="1800" b="1" dirty="0" smtClean="0">
              <a:solidFill>
                <a:srgbClr val="FF0066"/>
              </a:solidFill>
              <a:latin typeface="Calibri" pitchFamily="34" charset="0"/>
            </a:rPr>
            <a:t>percepción visceral se entrecruzan con las vías límbicas  </a:t>
          </a:r>
          <a:r>
            <a:rPr lang="es-MX" sz="1800" dirty="0" smtClean="0">
              <a:latin typeface="Calibri" pitchFamily="34" charset="0"/>
            </a:rPr>
            <a:t>relacionadas con la comunicación de las emociones, lo cual explica cómo interactúan los </a:t>
          </a:r>
          <a:r>
            <a:rPr lang="es-MX" sz="1800" b="1" dirty="0" smtClean="0">
              <a:solidFill>
                <a:srgbClr val="FF0066"/>
              </a:solidFill>
              <a:latin typeface="Calibri" pitchFamily="34" charset="0"/>
            </a:rPr>
            <a:t>factores psicológicos con el SII y el porqué de su coexistencia.</a:t>
          </a:r>
        </a:p>
        <a:p>
          <a:endParaRPr lang="es-MX" sz="1800" dirty="0" smtClean="0"/>
        </a:p>
        <a:p>
          <a:r>
            <a:rPr lang="es-MX" sz="1800" dirty="0" smtClean="0">
              <a:latin typeface="Calibri" pitchFamily="34" charset="0"/>
            </a:rPr>
            <a:t>***La </a:t>
          </a:r>
          <a:r>
            <a:rPr lang="es-MX" sz="1800" b="1" dirty="0" smtClean="0">
              <a:solidFill>
                <a:srgbClr val="FF0066"/>
              </a:solidFill>
              <a:latin typeface="Calibri" pitchFamily="34" charset="0"/>
            </a:rPr>
            <a:t>serotonina</a:t>
          </a:r>
          <a:r>
            <a:rPr lang="es-MX" sz="1800" dirty="0" smtClean="0">
              <a:latin typeface="Calibri" pitchFamily="34" charset="0"/>
            </a:rPr>
            <a:t> regula la </a:t>
          </a:r>
          <a:r>
            <a:rPr lang="es-MX" sz="1800" b="1" dirty="0" smtClean="0">
              <a:solidFill>
                <a:srgbClr val="FF0066"/>
              </a:solidFill>
              <a:latin typeface="Calibri" pitchFamily="34" charset="0"/>
            </a:rPr>
            <a:t>motilidad, secreción y sensibilidad intestinal</a:t>
          </a:r>
          <a:r>
            <a:rPr lang="es-MX" sz="1800" dirty="0" smtClean="0">
              <a:latin typeface="Calibri" pitchFamily="34" charset="0"/>
            </a:rPr>
            <a:t>; y a nivel central, regula el </a:t>
          </a:r>
          <a:r>
            <a:rPr lang="es-MX" sz="1800" b="1" dirty="0" smtClean="0">
              <a:solidFill>
                <a:srgbClr val="FF0066"/>
              </a:solidFill>
              <a:latin typeface="Calibri" pitchFamily="34" charset="0"/>
            </a:rPr>
            <a:t>estado de ánimo, la función sexual y el apetito</a:t>
          </a:r>
          <a:r>
            <a:rPr lang="es-MX" sz="1800" dirty="0" smtClean="0">
              <a:latin typeface="Calibri" pitchFamily="34" charset="0"/>
            </a:rPr>
            <a:t>.</a:t>
          </a:r>
          <a:endParaRPr lang="es-MX" sz="1800" dirty="0">
            <a:latin typeface="Calibri" pitchFamily="34" charset="0"/>
          </a:endParaRPr>
        </a:p>
      </dgm:t>
    </dgm:pt>
    <dgm:pt modelId="{343700BF-2553-46D1-A294-CA054A9D8A48}" type="parTrans" cxnId="{5C44A903-BD1B-4A5C-8FAE-41394D53EB2E}">
      <dgm:prSet/>
      <dgm:spPr/>
      <dgm:t>
        <a:bodyPr/>
        <a:lstStyle/>
        <a:p>
          <a:endParaRPr lang="es-MX"/>
        </a:p>
      </dgm:t>
    </dgm:pt>
    <dgm:pt modelId="{7AD4B7A5-88B3-45B2-8E9D-C29A06163D67}" type="sibTrans" cxnId="{5C44A903-BD1B-4A5C-8FAE-41394D53EB2E}">
      <dgm:prSet/>
      <dgm:spPr/>
      <dgm:t>
        <a:bodyPr/>
        <a:lstStyle/>
        <a:p>
          <a:endParaRPr lang="es-MX"/>
        </a:p>
      </dgm:t>
    </dgm:pt>
    <dgm:pt modelId="{05860671-1D3A-448A-8E65-4DC434A70432}" type="pres">
      <dgm:prSet presAssocID="{EB4CF543-D92A-4BA0-B2C4-B6FCF19961E2}" presName="linear" presStyleCnt="0">
        <dgm:presLayoutVars>
          <dgm:animLvl val="lvl"/>
          <dgm:resizeHandles val="exact"/>
        </dgm:presLayoutVars>
      </dgm:prSet>
      <dgm:spPr/>
      <dgm:t>
        <a:bodyPr/>
        <a:lstStyle/>
        <a:p>
          <a:endParaRPr lang="es-MX"/>
        </a:p>
      </dgm:t>
    </dgm:pt>
    <dgm:pt modelId="{9C8356EA-27C4-4F29-A818-C28AE874D11B}" type="pres">
      <dgm:prSet presAssocID="{C7E17FCC-7790-4449-956F-8EF9A5C1F70A}" presName="parentText" presStyleLbl="node1" presStyleIdx="0" presStyleCnt="3" custScaleY="185755" custLinFactY="306009" custLinFactNeighborY="400000">
        <dgm:presLayoutVars>
          <dgm:chMax val="0"/>
          <dgm:bulletEnabled val="1"/>
        </dgm:presLayoutVars>
      </dgm:prSet>
      <dgm:spPr/>
      <dgm:t>
        <a:bodyPr/>
        <a:lstStyle/>
        <a:p>
          <a:endParaRPr lang="es-MX"/>
        </a:p>
      </dgm:t>
    </dgm:pt>
    <dgm:pt modelId="{444DA1C5-2D57-493F-BF1C-8CB7C95799D3}" type="pres">
      <dgm:prSet presAssocID="{7AD4B7A5-88B3-45B2-8E9D-C29A06163D67}" presName="spacer" presStyleCnt="0"/>
      <dgm:spPr/>
    </dgm:pt>
    <dgm:pt modelId="{38A4E7BB-21BD-4B67-A58A-EC810D3BCC15}" type="pres">
      <dgm:prSet presAssocID="{818F2E35-8362-4A42-BB8F-49AB06A24C00}" presName="parentText" presStyleLbl="node1" presStyleIdx="1" presStyleCnt="3" custScaleY="137302" custLinFactY="-236339" custLinFactNeighborY="-300000">
        <dgm:presLayoutVars>
          <dgm:chMax val="0"/>
          <dgm:bulletEnabled val="1"/>
        </dgm:presLayoutVars>
      </dgm:prSet>
      <dgm:spPr/>
      <dgm:t>
        <a:bodyPr/>
        <a:lstStyle/>
        <a:p>
          <a:endParaRPr lang="es-MX"/>
        </a:p>
      </dgm:t>
    </dgm:pt>
    <dgm:pt modelId="{12F56273-9CF1-434A-8BB5-D726E4460A77}" type="pres">
      <dgm:prSet presAssocID="{B372A714-94BD-4A58-A50A-8E139DDB6E89}" presName="spacer" presStyleCnt="0"/>
      <dgm:spPr/>
    </dgm:pt>
    <dgm:pt modelId="{A3D80CB4-C648-4025-A9DF-5BE933C2ED8D}" type="pres">
      <dgm:prSet presAssocID="{754862C6-6FB6-4096-A186-02B4B420FD5E}" presName="parentText" presStyleLbl="node1" presStyleIdx="2" presStyleCnt="3" custScaleY="143196" custLinFactY="-180492" custLinFactNeighborY="-200000">
        <dgm:presLayoutVars>
          <dgm:chMax val="0"/>
          <dgm:bulletEnabled val="1"/>
        </dgm:presLayoutVars>
      </dgm:prSet>
      <dgm:spPr/>
      <dgm:t>
        <a:bodyPr/>
        <a:lstStyle/>
        <a:p>
          <a:endParaRPr lang="es-MX"/>
        </a:p>
      </dgm:t>
    </dgm:pt>
  </dgm:ptLst>
  <dgm:cxnLst>
    <dgm:cxn modelId="{726B5E90-2443-4E08-A7B4-17780A463C2A}" type="presOf" srcId="{754862C6-6FB6-4096-A186-02B4B420FD5E}" destId="{A3D80CB4-C648-4025-A9DF-5BE933C2ED8D}" srcOrd="0" destOrd="0" presId="urn:microsoft.com/office/officeart/2005/8/layout/vList2"/>
    <dgm:cxn modelId="{04BE01D3-099E-45B5-A069-C8D92C4FC047}" srcId="{EB4CF543-D92A-4BA0-B2C4-B6FCF19961E2}" destId="{754862C6-6FB6-4096-A186-02B4B420FD5E}" srcOrd="2" destOrd="0" parTransId="{D8660B94-BE3E-4EF5-8DF5-D92ED8E23221}" sibTransId="{91C47BBB-0615-4AD0-A6D2-0180F175209C}"/>
    <dgm:cxn modelId="{82C1AD73-A486-404B-92C2-E393A8FB140B}" srcId="{EB4CF543-D92A-4BA0-B2C4-B6FCF19961E2}" destId="{818F2E35-8362-4A42-BB8F-49AB06A24C00}" srcOrd="1" destOrd="0" parTransId="{933C64E4-78AD-4B9C-9448-621A71E9B207}" sibTransId="{B372A714-94BD-4A58-A50A-8E139DDB6E89}"/>
    <dgm:cxn modelId="{9D0B21F9-AD4F-4AEC-996F-4CF931E446C1}" type="presOf" srcId="{818F2E35-8362-4A42-BB8F-49AB06A24C00}" destId="{38A4E7BB-21BD-4B67-A58A-EC810D3BCC15}" srcOrd="0" destOrd="0" presId="urn:microsoft.com/office/officeart/2005/8/layout/vList2"/>
    <dgm:cxn modelId="{5C44A903-BD1B-4A5C-8FAE-41394D53EB2E}" srcId="{EB4CF543-D92A-4BA0-B2C4-B6FCF19961E2}" destId="{C7E17FCC-7790-4449-956F-8EF9A5C1F70A}" srcOrd="0" destOrd="0" parTransId="{343700BF-2553-46D1-A294-CA054A9D8A48}" sibTransId="{7AD4B7A5-88B3-45B2-8E9D-C29A06163D67}"/>
    <dgm:cxn modelId="{9BA7BA92-4B16-4D92-9D0F-4283E511D5BB}" type="presOf" srcId="{C7E17FCC-7790-4449-956F-8EF9A5C1F70A}" destId="{9C8356EA-27C4-4F29-A818-C28AE874D11B}" srcOrd="0" destOrd="0" presId="urn:microsoft.com/office/officeart/2005/8/layout/vList2"/>
    <dgm:cxn modelId="{68AEAEFF-BCA0-4711-8EEB-E2DBCBB4ABD8}" type="presOf" srcId="{EB4CF543-D92A-4BA0-B2C4-B6FCF19961E2}" destId="{05860671-1D3A-448A-8E65-4DC434A70432}" srcOrd="0" destOrd="0" presId="urn:microsoft.com/office/officeart/2005/8/layout/vList2"/>
    <dgm:cxn modelId="{5E2099C1-6149-423F-ACDB-451EF304365F}" type="presParOf" srcId="{05860671-1D3A-448A-8E65-4DC434A70432}" destId="{9C8356EA-27C4-4F29-A818-C28AE874D11B}" srcOrd="0" destOrd="0" presId="urn:microsoft.com/office/officeart/2005/8/layout/vList2"/>
    <dgm:cxn modelId="{6A80BD41-3091-4EDE-8B60-A8FB85B2EA03}" type="presParOf" srcId="{05860671-1D3A-448A-8E65-4DC434A70432}" destId="{444DA1C5-2D57-493F-BF1C-8CB7C95799D3}" srcOrd="1" destOrd="0" presId="urn:microsoft.com/office/officeart/2005/8/layout/vList2"/>
    <dgm:cxn modelId="{0D5E9B98-91CF-4CE4-8A93-4353A8BE6969}" type="presParOf" srcId="{05860671-1D3A-448A-8E65-4DC434A70432}" destId="{38A4E7BB-21BD-4B67-A58A-EC810D3BCC15}" srcOrd="2" destOrd="0" presId="urn:microsoft.com/office/officeart/2005/8/layout/vList2"/>
    <dgm:cxn modelId="{B4EECD84-486A-464B-A6FD-BA2D41F7FACA}" type="presParOf" srcId="{05860671-1D3A-448A-8E65-4DC434A70432}" destId="{12F56273-9CF1-434A-8BB5-D726E4460A77}" srcOrd="3" destOrd="0" presId="urn:microsoft.com/office/officeart/2005/8/layout/vList2"/>
    <dgm:cxn modelId="{1C4991A8-5A79-42DD-902B-1AD442F0658F}" type="presParOf" srcId="{05860671-1D3A-448A-8E65-4DC434A70432}" destId="{A3D80CB4-C648-4025-A9DF-5BE933C2ED8D}" srcOrd="4"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FFFE5B58-54D3-4B4E-927E-3CA87ADF4E12}" type="doc">
      <dgm:prSet loTypeId="urn:microsoft.com/office/officeart/2005/8/layout/hProcess9" loCatId="process" qsTypeId="urn:microsoft.com/office/officeart/2005/8/quickstyle/simple1" qsCatId="simple" csTypeId="urn:microsoft.com/office/officeart/2005/8/colors/accent1_2" csCatId="accent1" phldr="1"/>
      <dgm:spPr/>
    </dgm:pt>
    <dgm:pt modelId="{7CD4B56F-80F9-471E-8F8D-1D1BB6F96EA1}">
      <dgm:prSet phldrT="[Texto]" custT="1"/>
      <dgm:spPr>
        <a:solidFill>
          <a:schemeClr val="tx1"/>
        </a:solidFill>
      </dgm:spPr>
      <dgm:t>
        <a:bodyPr/>
        <a:lstStyle/>
        <a:p>
          <a:pPr algn="l"/>
          <a:r>
            <a:rPr lang="es-MX" sz="1800" b="1" dirty="0" smtClean="0">
              <a:solidFill>
                <a:srgbClr val="FF0066"/>
              </a:solidFill>
              <a:latin typeface="Calibri" pitchFamily="34" charset="0"/>
            </a:rPr>
            <a:t>*períodos alternantes: estreñimiento </a:t>
          </a:r>
        </a:p>
        <a:p>
          <a:pPr algn="l"/>
          <a:r>
            <a:rPr lang="es-MX" sz="1800" b="1" dirty="0" smtClean="0">
              <a:solidFill>
                <a:srgbClr val="FF0066"/>
              </a:solidFill>
              <a:latin typeface="Calibri" pitchFamily="34" charset="0"/>
            </a:rPr>
            <a:t>dificultad para la evacuación y sensación dolorosa</a:t>
          </a:r>
        </a:p>
        <a:p>
          <a:pPr algn="l"/>
          <a:endParaRPr lang="es-MX" sz="1800" b="1" dirty="0" smtClean="0">
            <a:solidFill>
              <a:srgbClr val="FF0066"/>
            </a:solidFill>
            <a:latin typeface="Calibri" pitchFamily="34" charset="0"/>
          </a:endParaRPr>
        </a:p>
        <a:p>
          <a:pPr algn="l"/>
          <a:r>
            <a:rPr lang="es-MX" sz="1800" b="1" dirty="0" smtClean="0">
              <a:solidFill>
                <a:srgbClr val="FF0066"/>
              </a:solidFill>
              <a:latin typeface="Calibri" pitchFamily="34" charset="0"/>
            </a:rPr>
            <a:t>*diarrea </a:t>
          </a:r>
          <a:r>
            <a:rPr lang="es-MX" sz="1800" dirty="0" smtClean="0">
              <a:latin typeface="Calibri" pitchFamily="34" charset="0"/>
            </a:rPr>
            <a:t>        </a:t>
          </a:r>
          <a:r>
            <a:rPr lang="es-MX" sz="1800" b="1" dirty="0" smtClean="0">
              <a:solidFill>
                <a:srgbClr val="FF0066"/>
              </a:solidFill>
              <a:latin typeface="Calibri" pitchFamily="34" charset="0"/>
            </a:rPr>
            <a:t>pequeños volúmenes           tenesmo</a:t>
          </a:r>
          <a:r>
            <a:rPr lang="es-MX" sz="1800" dirty="0" smtClean="0">
              <a:latin typeface="Calibri" pitchFamily="34" charset="0"/>
            </a:rPr>
            <a:t>        </a:t>
          </a:r>
          <a:r>
            <a:rPr lang="es-MX" sz="1800" b="1" dirty="0" smtClean="0">
              <a:solidFill>
                <a:srgbClr val="FF0066"/>
              </a:solidFill>
              <a:latin typeface="Calibri" pitchFamily="34" charset="0"/>
            </a:rPr>
            <a:t>mañana- </a:t>
          </a:r>
          <a:r>
            <a:rPr lang="es-MX" sz="1800" b="1" dirty="0" err="1" smtClean="0">
              <a:solidFill>
                <a:srgbClr val="FF0066"/>
              </a:solidFill>
              <a:latin typeface="Calibri" pitchFamily="34" charset="0"/>
            </a:rPr>
            <a:t>posprandial</a:t>
          </a:r>
          <a:r>
            <a:rPr lang="es-MX" sz="1800" b="1" dirty="0" smtClean="0">
              <a:solidFill>
                <a:srgbClr val="FF0066"/>
              </a:solidFill>
              <a:latin typeface="Calibri" pitchFamily="34" charset="0"/>
            </a:rPr>
            <a:t>                    </a:t>
          </a:r>
          <a:r>
            <a:rPr lang="es-MX" sz="1800" dirty="0" smtClean="0">
              <a:latin typeface="Calibri" pitchFamily="34" charset="0"/>
            </a:rPr>
            <a:t> </a:t>
          </a:r>
          <a:r>
            <a:rPr lang="es-MX" sz="1800" b="1" dirty="0" smtClean="0">
              <a:solidFill>
                <a:srgbClr val="FF0066"/>
              </a:solidFill>
              <a:latin typeface="Calibri" pitchFamily="34" charset="0"/>
            </a:rPr>
            <a:t>explosiva </a:t>
          </a:r>
          <a:endParaRPr lang="es-MX" sz="1800" dirty="0">
            <a:latin typeface="Calibri" pitchFamily="34" charset="0"/>
          </a:endParaRPr>
        </a:p>
      </dgm:t>
    </dgm:pt>
    <dgm:pt modelId="{9E4525BA-2B22-423C-AD4F-F745D3100AD1}" type="parTrans" cxnId="{1057DA2A-4325-4B5F-9516-E9A8826C411D}">
      <dgm:prSet/>
      <dgm:spPr/>
      <dgm:t>
        <a:bodyPr/>
        <a:lstStyle/>
        <a:p>
          <a:endParaRPr lang="es-MX"/>
        </a:p>
      </dgm:t>
    </dgm:pt>
    <dgm:pt modelId="{B0AF927A-8B55-4DE1-B064-D7FA46E40C8D}" type="sibTrans" cxnId="{1057DA2A-4325-4B5F-9516-E9A8826C411D}">
      <dgm:prSet/>
      <dgm:spPr/>
      <dgm:t>
        <a:bodyPr/>
        <a:lstStyle/>
        <a:p>
          <a:endParaRPr lang="es-MX"/>
        </a:p>
      </dgm:t>
    </dgm:pt>
    <dgm:pt modelId="{A051A412-81A4-4320-8FBA-0E1F81DB345D}">
      <dgm:prSet phldrT="[Texto]" custT="1"/>
      <dgm:spPr>
        <a:solidFill>
          <a:schemeClr val="tx1"/>
        </a:solidFill>
      </dgm:spPr>
      <dgm:t>
        <a:bodyPr/>
        <a:lstStyle/>
        <a:p>
          <a:r>
            <a:rPr lang="es-MX" sz="1800" b="1" dirty="0" smtClean="0">
              <a:solidFill>
                <a:srgbClr val="FF0066"/>
              </a:solidFill>
              <a:latin typeface="Calibri" pitchFamily="34" charset="0"/>
            </a:rPr>
            <a:t>*Las alteraciones del hábito intestinal  adolescencia / edad adulta temprana. </a:t>
          </a:r>
          <a:endParaRPr lang="es-MX" sz="1800" dirty="0">
            <a:latin typeface="Calibri" pitchFamily="34" charset="0"/>
          </a:endParaRPr>
        </a:p>
      </dgm:t>
    </dgm:pt>
    <dgm:pt modelId="{20D10A00-F709-400A-822B-E8C28C7048C5}" type="parTrans" cxnId="{9CCD1296-7F1D-427C-B8D0-B0B0C6FB0864}">
      <dgm:prSet/>
      <dgm:spPr/>
      <dgm:t>
        <a:bodyPr/>
        <a:lstStyle/>
        <a:p>
          <a:endParaRPr lang="es-MX"/>
        </a:p>
      </dgm:t>
    </dgm:pt>
    <dgm:pt modelId="{1EAA90E9-1198-4983-810F-73A920B32730}" type="sibTrans" cxnId="{9CCD1296-7F1D-427C-B8D0-B0B0C6FB0864}">
      <dgm:prSet/>
      <dgm:spPr/>
      <dgm:t>
        <a:bodyPr/>
        <a:lstStyle/>
        <a:p>
          <a:endParaRPr lang="es-MX"/>
        </a:p>
      </dgm:t>
    </dgm:pt>
    <dgm:pt modelId="{BF213FC8-418F-4803-AE42-4F611C5BE019}">
      <dgm:prSet phldrT="[Texto]" custT="1"/>
      <dgm:spPr>
        <a:solidFill>
          <a:schemeClr val="tx1"/>
        </a:solidFill>
      </dgm:spPr>
      <dgm:t>
        <a:bodyPr/>
        <a:lstStyle/>
        <a:p>
          <a:pPr algn="l"/>
          <a:r>
            <a:rPr lang="es-MX" sz="1800" dirty="0" smtClean="0">
              <a:latin typeface="Calibri" pitchFamily="34" charset="0"/>
            </a:rPr>
            <a:t>* </a:t>
          </a:r>
          <a:r>
            <a:rPr lang="es-MX" sz="1800" b="1" dirty="0" smtClean="0">
              <a:solidFill>
                <a:srgbClr val="FF0066"/>
              </a:solidFill>
              <a:latin typeface="Calibri" pitchFamily="34" charset="0"/>
            </a:rPr>
            <a:t>Deposición inicial normal</a:t>
          </a:r>
          <a:r>
            <a:rPr lang="es-MX" sz="1800" dirty="0" smtClean="0">
              <a:latin typeface="Calibri" pitchFamily="34" charset="0"/>
            </a:rPr>
            <a:t> en consistencia      **</a:t>
          </a:r>
          <a:r>
            <a:rPr lang="es-MX" sz="1800" b="1" dirty="0" smtClean="0">
              <a:solidFill>
                <a:srgbClr val="FF0066"/>
              </a:solidFill>
              <a:latin typeface="Calibri" pitchFamily="34" charset="0"/>
            </a:rPr>
            <a:t>blanda**</a:t>
          </a:r>
          <a:r>
            <a:rPr lang="es-MX" sz="1800" dirty="0" smtClean="0">
              <a:latin typeface="Calibri" pitchFamily="34" charset="0"/>
            </a:rPr>
            <a:t>  </a:t>
          </a:r>
        </a:p>
        <a:p>
          <a:pPr algn="l"/>
          <a:r>
            <a:rPr lang="es-MX" sz="1800" dirty="0" smtClean="0">
              <a:latin typeface="Calibri" pitchFamily="34" charset="0"/>
            </a:rPr>
            <a:t>mayor número de ellas que a su vez </a:t>
          </a:r>
          <a:r>
            <a:rPr lang="es-MX" sz="1800" b="1" dirty="0" smtClean="0">
              <a:solidFill>
                <a:srgbClr val="FF0066"/>
              </a:solidFill>
              <a:latin typeface="Calibri" pitchFamily="34" charset="0"/>
            </a:rPr>
            <a:t>alivian el dolor.</a:t>
          </a:r>
          <a:endParaRPr lang="es-MX" sz="1800" dirty="0">
            <a:latin typeface="Calibri" pitchFamily="34" charset="0"/>
          </a:endParaRPr>
        </a:p>
      </dgm:t>
    </dgm:pt>
    <dgm:pt modelId="{BFBA103D-E037-4CAF-A479-A97D037FC4AA}" type="parTrans" cxnId="{E7E76A9F-8DB3-4A03-B887-9FD04C1D7FB0}">
      <dgm:prSet/>
      <dgm:spPr/>
      <dgm:t>
        <a:bodyPr/>
        <a:lstStyle/>
        <a:p>
          <a:endParaRPr lang="es-MX"/>
        </a:p>
      </dgm:t>
    </dgm:pt>
    <dgm:pt modelId="{DA0A0A61-4253-4C41-8A4B-D570641840AC}" type="sibTrans" cxnId="{E7E76A9F-8DB3-4A03-B887-9FD04C1D7FB0}">
      <dgm:prSet/>
      <dgm:spPr/>
      <dgm:t>
        <a:bodyPr/>
        <a:lstStyle/>
        <a:p>
          <a:endParaRPr lang="es-MX"/>
        </a:p>
      </dgm:t>
    </dgm:pt>
    <dgm:pt modelId="{F2F3D5BD-62E2-4402-BD69-44111E59214A}" type="pres">
      <dgm:prSet presAssocID="{FFFE5B58-54D3-4B4E-927E-3CA87ADF4E12}" presName="CompostProcess" presStyleCnt="0">
        <dgm:presLayoutVars>
          <dgm:dir/>
          <dgm:resizeHandles val="exact"/>
        </dgm:presLayoutVars>
      </dgm:prSet>
      <dgm:spPr/>
    </dgm:pt>
    <dgm:pt modelId="{AF788920-ACB4-4A8D-ADE4-9753DEBA9454}" type="pres">
      <dgm:prSet presAssocID="{FFFE5B58-54D3-4B4E-927E-3CA87ADF4E12}" presName="arrow" presStyleLbl="bgShp" presStyleIdx="0" presStyleCnt="1"/>
      <dgm:spPr/>
    </dgm:pt>
    <dgm:pt modelId="{AE3ED329-73F6-469F-A7B3-27C09DD0D9DD}" type="pres">
      <dgm:prSet presAssocID="{FFFE5B58-54D3-4B4E-927E-3CA87ADF4E12}" presName="linearProcess" presStyleCnt="0"/>
      <dgm:spPr/>
    </dgm:pt>
    <dgm:pt modelId="{4EF991FA-6C0F-471C-829B-AA828BACBCDF}" type="pres">
      <dgm:prSet presAssocID="{7CD4B56F-80F9-471E-8F8D-1D1BB6F96EA1}" presName="textNode" presStyleLbl="node1" presStyleIdx="0" presStyleCnt="3" custScaleX="112414" custScaleY="156251" custLinFactX="100000" custLinFactNeighborX="151418" custLinFactNeighborY="7813">
        <dgm:presLayoutVars>
          <dgm:bulletEnabled val="1"/>
        </dgm:presLayoutVars>
      </dgm:prSet>
      <dgm:spPr/>
      <dgm:t>
        <a:bodyPr/>
        <a:lstStyle/>
        <a:p>
          <a:endParaRPr lang="es-MX"/>
        </a:p>
      </dgm:t>
    </dgm:pt>
    <dgm:pt modelId="{AA3F1BE5-3543-4D99-8093-403F163BCC99}" type="pres">
      <dgm:prSet presAssocID="{B0AF927A-8B55-4DE1-B064-D7FA46E40C8D}" presName="sibTrans" presStyleCnt="0"/>
      <dgm:spPr/>
    </dgm:pt>
    <dgm:pt modelId="{0FBB33AA-7A84-4AB0-A5A1-639546D87B18}" type="pres">
      <dgm:prSet presAssocID="{A051A412-81A4-4320-8FBA-0E1F81DB345D}" presName="textNode" presStyleLbl="node1" presStyleIdx="1" presStyleCnt="3" custLinFactX="-100000" custLinFactNeighborX="-121971" custLinFactNeighborY="-2084">
        <dgm:presLayoutVars>
          <dgm:bulletEnabled val="1"/>
        </dgm:presLayoutVars>
      </dgm:prSet>
      <dgm:spPr/>
      <dgm:t>
        <a:bodyPr/>
        <a:lstStyle/>
        <a:p>
          <a:endParaRPr lang="es-MX"/>
        </a:p>
      </dgm:t>
    </dgm:pt>
    <dgm:pt modelId="{0B35FBC4-7CB1-472B-A547-C4A10BFFDD79}" type="pres">
      <dgm:prSet presAssocID="{1EAA90E9-1198-4983-810F-73A920B32730}" presName="sibTrans" presStyleCnt="0"/>
      <dgm:spPr/>
    </dgm:pt>
    <dgm:pt modelId="{EF21BDF2-252F-4A65-BBEE-4FFA63129B6F}" type="pres">
      <dgm:prSet presAssocID="{BF213FC8-418F-4803-AE42-4F611C5BE019}" presName="textNode" presStyleLbl="node1" presStyleIdx="2" presStyleCnt="3">
        <dgm:presLayoutVars>
          <dgm:bulletEnabled val="1"/>
        </dgm:presLayoutVars>
      </dgm:prSet>
      <dgm:spPr/>
      <dgm:t>
        <a:bodyPr/>
        <a:lstStyle/>
        <a:p>
          <a:endParaRPr lang="es-MX"/>
        </a:p>
      </dgm:t>
    </dgm:pt>
  </dgm:ptLst>
  <dgm:cxnLst>
    <dgm:cxn modelId="{8D34F37D-AD7B-4AE0-B41D-CAFD37EEACCE}" type="presOf" srcId="{BF213FC8-418F-4803-AE42-4F611C5BE019}" destId="{EF21BDF2-252F-4A65-BBEE-4FFA63129B6F}" srcOrd="0" destOrd="0" presId="urn:microsoft.com/office/officeart/2005/8/layout/hProcess9"/>
    <dgm:cxn modelId="{1057DA2A-4325-4B5F-9516-E9A8826C411D}" srcId="{FFFE5B58-54D3-4B4E-927E-3CA87ADF4E12}" destId="{7CD4B56F-80F9-471E-8F8D-1D1BB6F96EA1}" srcOrd="0" destOrd="0" parTransId="{9E4525BA-2B22-423C-AD4F-F745D3100AD1}" sibTransId="{B0AF927A-8B55-4DE1-B064-D7FA46E40C8D}"/>
    <dgm:cxn modelId="{9CCD1296-7F1D-427C-B8D0-B0B0C6FB0864}" srcId="{FFFE5B58-54D3-4B4E-927E-3CA87ADF4E12}" destId="{A051A412-81A4-4320-8FBA-0E1F81DB345D}" srcOrd="1" destOrd="0" parTransId="{20D10A00-F709-400A-822B-E8C28C7048C5}" sibTransId="{1EAA90E9-1198-4983-810F-73A920B32730}"/>
    <dgm:cxn modelId="{E7E76A9F-8DB3-4A03-B887-9FD04C1D7FB0}" srcId="{FFFE5B58-54D3-4B4E-927E-3CA87ADF4E12}" destId="{BF213FC8-418F-4803-AE42-4F611C5BE019}" srcOrd="2" destOrd="0" parTransId="{BFBA103D-E037-4CAF-A479-A97D037FC4AA}" sibTransId="{DA0A0A61-4253-4C41-8A4B-D570641840AC}"/>
    <dgm:cxn modelId="{B682B1CF-AC2E-4435-AE7D-CEFD10C90FFC}" type="presOf" srcId="{A051A412-81A4-4320-8FBA-0E1F81DB345D}" destId="{0FBB33AA-7A84-4AB0-A5A1-639546D87B18}" srcOrd="0" destOrd="0" presId="urn:microsoft.com/office/officeart/2005/8/layout/hProcess9"/>
    <dgm:cxn modelId="{3833158F-2B75-4A28-A00E-3C2B04256D06}" type="presOf" srcId="{FFFE5B58-54D3-4B4E-927E-3CA87ADF4E12}" destId="{F2F3D5BD-62E2-4402-BD69-44111E59214A}" srcOrd="0" destOrd="0" presId="urn:microsoft.com/office/officeart/2005/8/layout/hProcess9"/>
    <dgm:cxn modelId="{7F9F9927-A6BC-40C8-A2A5-D32741B040B2}" type="presOf" srcId="{7CD4B56F-80F9-471E-8F8D-1D1BB6F96EA1}" destId="{4EF991FA-6C0F-471C-829B-AA828BACBCDF}" srcOrd="0" destOrd="0" presId="urn:microsoft.com/office/officeart/2005/8/layout/hProcess9"/>
    <dgm:cxn modelId="{724EBEBE-5A93-4534-BD07-78344B8946C6}" type="presParOf" srcId="{F2F3D5BD-62E2-4402-BD69-44111E59214A}" destId="{AF788920-ACB4-4A8D-ADE4-9753DEBA9454}" srcOrd="0" destOrd="0" presId="urn:microsoft.com/office/officeart/2005/8/layout/hProcess9"/>
    <dgm:cxn modelId="{893B4E44-3D1B-400C-BD1E-C5427EAE2A2F}" type="presParOf" srcId="{F2F3D5BD-62E2-4402-BD69-44111E59214A}" destId="{AE3ED329-73F6-469F-A7B3-27C09DD0D9DD}" srcOrd="1" destOrd="0" presId="urn:microsoft.com/office/officeart/2005/8/layout/hProcess9"/>
    <dgm:cxn modelId="{0A67A3D7-0124-4D4D-A60C-CED49DBDA694}" type="presParOf" srcId="{AE3ED329-73F6-469F-A7B3-27C09DD0D9DD}" destId="{4EF991FA-6C0F-471C-829B-AA828BACBCDF}" srcOrd="0" destOrd="0" presId="urn:microsoft.com/office/officeart/2005/8/layout/hProcess9"/>
    <dgm:cxn modelId="{CF43A5A3-CB1E-4877-A86F-4B1E8E430E7E}" type="presParOf" srcId="{AE3ED329-73F6-469F-A7B3-27C09DD0D9DD}" destId="{AA3F1BE5-3543-4D99-8093-403F163BCC99}" srcOrd="1" destOrd="0" presId="urn:microsoft.com/office/officeart/2005/8/layout/hProcess9"/>
    <dgm:cxn modelId="{D69B48C2-09FC-41FA-B29D-1C59AA978A5E}" type="presParOf" srcId="{AE3ED329-73F6-469F-A7B3-27C09DD0D9DD}" destId="{0FBB33AA-7A84-4AB0-A5A1-639546D87B18}" srcOrd="2" destOrd="0" presId="urn:microsoft.com/office/officeart/2005/8/layout/hProcess9"/>
    <dgm:cxn modelId="{798E6B9D-2F4B-4ADD-9010-B1BEF7505E34}" type="presParOf" srcId="{AE3ED329-73F6-469F-A7B3-27C09DD0D9DD}" destId="{0B35FBC4-7CB1-472B-A547-C4A10BFFDD79}" srcOrd="3" destOrd="0" presId="urn:microsoft.com/office/officeart/2005/8/layout/hProcess9"/>
    <dgm:cxn modelId="{E51BC9C6-B905-4F3D-8412-40A1B8D299BE}" type="presParOf" srcId="{AE3ED329-73F6-469F-A7B3-27C09DD0D9DD}" destId="{EF21BDF2-252F-4A65-BBEE-4FFA63129B6F}" srcOrd="4" destOrd="0" presId="urn:microsoft.com/office/officeart/2005/8/layout/hProcess9"/>
  </dgm:cxnLst>
  <dgm:bg/>
  <dgm:whole/>
</dgm:dataModel>
</file>

<file path=ppt/diagrams/data5.xml><?xml version="1.0" encoding="utf-8"?>
<dgm:dataModel xmlns:dgm="http://schemas.openxmlformats.org/drawingml/2006/diagram" xmlns:a="http://schemas.openxmlformats.org/drawingml/2006/main">
  <dgm:ptLst>
    <dgm:pt modelId="{56501FB7-C810-4D47-A308-2A31C25B7C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MX"/>
        </a:p>
      </dgm:t>
    </dgm:pt>
    <dgm:pt modelId="{913C7266-EB18-4337-88E0-06A788CBCD2F}">
      <dgm:prSet phldrT="[Texto]" custT="1"/>
      <dgm:spPr>
        <a:solidFill>
          <a:schemeClr val="tx1"/>
        </a:solidFill>
      </dgm:spPr>
      <dgm:t>
        <a:bodyPr/>
        <a:lstStyle/>
        <a:p>
          <a:pPr algn="ctr"/>
          <a:r>
            <a:rPr lang="es-MX" sz="1800" dirty="0" smtClean="0">
              <a:latin typeface="Calibri" pitchFamily="34" charset="0"/>
            </a:rPr>
            <a:t/>
          </a:r>
          <a:br>
            <a:rPr lang="es-MX" sz="1800" dirty="0" smtClean="0">
              <a:latin typeface="Calibri" pitchFamily="34" charset="0"/>
            </a:rPr>
          </a:br>
          <a:r>
            <a:rPr lang="es-MX" sz="1600" dirty="0" smtClean="0">
              <a:latin typeface="Calibri" pitchFamily="34" charset="0"/>
            </a:rPr>
            <a:t>Cada vez se presenta con más frecuencia en nuestro país el síndrome de intestino irritable  a través de desencadenantes como factores familiares,  laborales, emocionales y malos hábitos dietéticos así como su exacerbación o agudización; se ve más frecuente sobre </a:t>
          </a:r>
          <a:r>
            <a:rPr lang="es-MX" sz="1600" dirty="0" err="1" smtClean="0">
              <a:latin typeface="Calibri" pitchFamily="34" charset="0"/>
            </a:rPr>
            <a:t>todo,en</a:t>
          </a:r>
          <a:r>
            <a:rPr lang="es-MX" sz="1600" dirty="0" smtClean="0">
              <a:latin typeface="Calibri" pitchFamily="34" charset="0"/>
            </a:rPr>
            <a:t> familias desintegradas o </a:t>
          </a:r>
          <a:r>
            <a:rPr lang="es-MX" sz="1600" dirty="0" err="1" smtClean="0">
              <a:latin typeface="Calibri" pitchFamily="34" charset="0"/>
            </a:rPr>
            <a:t>monoparentales</a:t>
          </a:r>
          <a:r>
            <a:rPr lang="es-MX" sz="1600" dirty="0" smtClean="0">
              <a:latin typeface="Calibri" pitchFamily="34" charset="0"/>
            </a:rPr>
            <a:t>. Últimamente por las situaciones estresantes de nuestro país y la mala situación económica que existe y todo lo que conlleva, las personas presentan con más frecuencia SII y en ocasiones no es diagnosticado adecuadamente; esto en ocasiones, debido a que el médico no se basa en los criterios adecuados, favoreciendo un mal manejo terapéutico que puede llevar a exacerbaciones, recaídas o complicaciones del mismo. Por otro lado está comprobado que el síndrome de intestino irritable se presenta con más frecuencia en personas que padecen de ansiedad y/o depresión ya sea por problemas laborales, económicos o familiares, dichos pacientes los cuales pasan desapercibidos muchas veces solo se limitan a ir a consulta por un tratamiento paliativo finalmente  porque su problema de fondo no es detectado, no hay buena comunicación médico paciente, por lo que su sintomatología permanece hasta llegar a complicarse. Por ello es importante realizar este estudio no solo para identificar correctamente un Síndrome de Intestino  irritable si no para tratarlo adecuadamente tanto farmacológica como psicológicamente ya que de nada serviría los mejores y últimos tratamientos si el problema de fondo no se ha identificado ni tratado.</a:t>
          </a:r>
          <a:endParaRPr lang="es-MX" sz="1600" dirty="0" smtClean="0">
            <a:solidFill>
              <a:srgbClr val="FF0066"/>
            </a:solidFill>
            <a:latin typeface="Calibri" pitchFamily="34" charset="0"/>
          </a:endParaRPr>
        </a:p>
      </dgm:t>
    </dgm:pt>
    <dgm:pt modelId="{7595253A-29F8-4D46-AD53-852D0436D1EA}" type="parTrans" cxnId="{6E608D88-2181-4418-9F1A-7EA80A7B1AF8}">
      <dgm:prSet/>
      <dgm:spPr/>
      <dgm:t>
        <a:bodyPr/>
        <a:lstStyle/>
        <a:p>
          <a:endParaRPr lang="es-MX"/>
        </a:p>
      </dgm:t>
    </dgm:pt>
    <dgm:pt modelId="{DA9BECB3-0651-475B-9A61-59B77C9D98CD}" type="sibTrans" cxnId="{6E608D88-2181-4418-9F1A-7EA80A7B1AF8}">
      <dgm:prSet/>
      <dgm:spPr/>
      <dgm:t>
        <a:bodyPr/>
        <a:lstStyle/>
        <a:p>
          <a:endParaRPr lang="es-MX"/>
        </a:p>
      </dgm:t>
    </dgm:pt>
    <dgm:pt modelId="{CA95B7A8-C0F6-49DB-8D71-D7AABADE63BB}" type="pres">
      <dgm:prSet presAssocID="{56501FB7-C810-4D47-A308-2A31C25B7C6A}" presName="linear" presStyleCnt="0">
        <dgm:presLayoutVars>
          <dgm:animLvl val="lvl"/>
          <dgm:resizeHandles val="exact"/>
        </dgm:presLayoutVars>
      </dgm:prSet>
      <dgm:spPr/>
      <dgm:t>
        <a:bodyPr/>
        <a:lstStyle/>
        <a:p>
          <a:endParaRPr lang="es-MX"/>
        </a:p>
      </dgm:t>
    </dgm:pt>
    <dgm:pt modelId="{E58151B9-26CC-4586-B1CA-CC87F1EAC9BE}" type="pres">
      <dgm:prSet presAssocID="{913C7266-EB18-4337-88E0-06A788CBCD2F}" presName="parentText" presStyleLbl="node1" presStyleIdx="0" presStyleCnt="1" custScaleY="845460" custLinFactY="-18118" custLinFactNeighborY="-100000">
        <dgm:presLayoutVars>
          <dgm:chMax val="0"/>
          <dgm:bulletEnabled val="1"/>
        </dgm:presLayoutVars>
      </dgm:prSet>
      <dgm:spPr/>
      <dgm:t>
        <a:bodyPr/>
        <a:lstStyle/>
        <a:p>
          <a:endParaRPr lang="es-MX"/>
        </a:p>
      </dgm:t>
    </dgm:pt>
  </dgm:ptLst>
  <dgm:cxnLst>
    <dgm:cxn modelId="{6E608D88-2181-4418-9F1A-7EA80A7B1AF8}" srcId="{56501FB7-C810-4D47-A308-2A31C25B7C6A}" destId="{913C7266-EB18-4337-88E0-06A788CBCD2F}" srcOrd="0" destOrd="0" parTransId="{7595253A-29F8-4D46-AD53-852D0436D1EA}" sibTransId="{DA9BECB3-0651-475B-9A61-59B77C9D98CD}"/>
    <dgm:cxn modelId="{D28B10A5-D355-4849-93D5-0AD07FE0925C}" type="presOf" srcId="{56501FB7-C810-4D47-A308-2A31C25B7C6A}" destId="{CA95B7A8-C0F6-49DB-8D71-D7AABADE63BB}" srcOrd="0" destOrd="0" presId="urn:microsoft.com/office/officeart/2005/8/layout/vList2"/>
    <dgm:cxn modelId="{4869D5C2-1B05-44B6-9DFD-33CA21844A6D}" type="presOf" srcId="{913C7266-EB18-4337-88E0-06A788CBCD2F}" destId="{E58151B9-26CC-4586-B1CA-CC87F1EAC9BE}" srcOrd="0" destOrd="0" presId="urn:microsoft.com/office/officeart/2005/8/layout/vList2"/>
    <dgm:cxn modelId="{FCBA99E8-F48B-44BB-8780-C587C32175EE}" type="presParOf" srcId="{CA95B7A8-C0F6-49DB-8D71-D7AABADE63BB}" destId="{E58151B9-26CC-4586-B1CA-CC87F1EAC9BE}" srcOrd="0"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F24E8B4C-A0E0-469B-9CCB-EA1C6DB920F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MX"/>
        </a:p>
      </dgm:t>
    </dgm:pt>
    <dgm:pt modelId="{AAE7808B-DEC0-4C5E-96A5-37BCDF92DF61}">
      <dgm:prSet phldrT="[Texto]" custT="1"/>
      <dgm:spPr>
        <a:solidFill>
          <a:schemeClr val="tx1"/>
        </a:solidFill>
      </dgm:spPr>
      <dgm:t>
        <a:bodyPr/>
        <a:lstStyle/>
        <a:p>
          <a:r>
            <a:rPr lang="es-MX" sz="1800" dirty="0" smtClean="0">
              <a:solidFill>
                <a:srgbClr val="FF0066"/>
              </a:solidFill>
            </a:rPr>
            <a:t>DISEÑO</a:t>
          </a:r>
          <a:endParaRPr lang="es-MX" sz="1800" dirty="0">
            <a:solidFill>
              <a:srgbClr val="FF0066"/>
            </a:solidFill>
          </a:endParaRPr>
        </a:p>
      </dgm:t>
    </dgm:pt>
    <dgm:pt modelId="{595D120A-BE51-4822-B5BC-F6EA1EE6D0EB}" type="sibTrans" cxnId="{4F37CD8C-54E4-429B-AAC3-80545098BD81}">
      <dgm:prSet/>
      <dgm:spPr/>
      <dgm:t>
        <a:bodyPr/>
        <a:lstStyle/>
        <a:p>
          <a:endParaRPr lang="es-MX"/>
        </a:p>
      </dgm:t>
    </dgm:pt>
    <dgm:pt modelId="{44A3FABC-F653-42C6-9C03-7E53C6CC2889}" type="parTrans" cxnId="{4F37CD8C-54E4-429B-AAC3-80545098BD81}">
      <dgm:prSet/>
      <dgm:spPr/>
      <dgm:t>
        <a:bodyPr/>
        <a:lstStyle/>
        <a:p>
          <a:endParaRPr lang="es-MX"/>
        </a:p>
      </dgm:t>
    </dgm:pt>
    <dgm:pt modelId="{E3E0A33A-E76A-4BE5-808A-135C3A1BE3C2}">
      <dgm:prSet phldrT="[Texto]"/>
      <dgm:spPr/>
      <dgm:t>
        <a:bodyPr/>
        <a:lstStyle/>
        <a:p>
          <a:r>
            <a:rPr lang="es-MX" b="1" dirty="0" smtClean="0">
              <a:latin typeface="Calibri" pitchFamily="34" charset="0"/>
            </a:rPr>
            <a:t>Encuesta Descriptiva Prospectiva</a:t>
          </a:r>
          <a:endParaRPr lang="es-MX" b="1" dirty="0"/>
        </a:p>
      </dgm:t>
    </dgm:pt>
    <dgm:pt modelId="{5BAB2F59-6B6C-4618-9489-3F128AAE75EE}" type="sibTrans" cxnId="{DD9225F0-F4DF-4E7A-94E0-BF2F22694CDF}">
      <dgm:prSet/>
      <dgm:spPr/>
      <dgm:t>
        <a:bodyPr/>
        <a:lstStyle/>
        <a:p>
          <a:endParaRPr lang="es-MX"/>
        </a:p>
      </dgm:t>
    </dgm:pt>
    <dgm:pt modelId="{AB30DF06-E7F8-4B6E-8D0C-46DEFFA40724}" type="parTrans" cxnId="{DD9225F0-F4DF-4E7A-94E0-BF2F22694CDF}">
      <dgm:prSet/>
      <dgm:spPr/>
      <dgm:t>
        <a:bodyPr/>
        <a:lstStyle/>
        <a:p>
          <a:endParaRPr lang="es-MX"/>
        </a:p>
      </dgm:t>
    </dgm:pt>
    <dgm:pt modelId="{8E2BB200-FAAA-4569-BBE7-26884F302794}" type="pres">
      <dgm:prSet presAssocID="{F24E8B4C-A0E0-469B-9CCB-EA1C6DB920F5}" presName="linearFlow" presStyleCnt="0">
        <dgm:presLayoutVars>
          <dgm:dir/>
          <dgm:animLvl val="lvl"/>
          <dgm:resizeHandles val="exact"/>
        </dgm:presLayoutVars>
      </dgm:prSet>
      <dgm:spPr/>
      <dgm:t>
        <a:bodyPr/>
        <a:lstStyle/>
        <a:p>
          <a:endParaRPr lang="es-MX"/>
        </a:p>
      </dgm:t>
    </dgm:pt>
    <dgm:pt modelId="{C1DC5001-DA53-40A6-B7CE-443373160930}" type="pres">
      <dgm:prSet presAssocID="{AAE7808B-DEC0-4C5E-96A5-37BCDF92DF61}" presName="composite" presStyleCnt="0"/>
      <dgm:spPr/>
    </dgm:pt>
    <dgm:pt modelId="{5E83C7D2-DD2E-4236-B7AF-B53A804A202D}" type="pres">
      <dgm:prSet presAssocID="{AAE7808B-DEC0-4C5E-96A5-37BCDF92DF61}" presName="parentText" presStyleLbl="alignNode1" presStyleIdx="0" presStyleCnt="1" custScaleX="156288" custScaleY="100730">
        <dgm:presLayoutVars>
          <dgm:chMax val="1"/>
          <dgm:bulletEnabled val="1"/>
        </dgm:presLayoutVars>
      </dgm:prSet>
      <dgm:spPr/>
      <dgm:t>
        <a:bodyPr/>
        <a:lstStyle/>
        <a:p>
          <a:endParaRPr lang="es-MX"/>
        </a:p>
      </dgm:t>
    </dgm:pt>
    <dgm:pt modelId="{C9B4A32F-B65B-46BD-98E5-65E66E608288}" type="pres">
      <dgm:prSet presAssocID="{AAE7808B-DEC0-4C5E-96A5-37BCDF92DF61}" presName="descendantText" presStyleLbl="alignAcc1" presStyleIdx="0" presStyleCnt="1" custScaleX="89758" custScaleY="100134" custLinFactNeighborX="4247" custLinFactNeighborY="-178">
        <dgm:presLayoutVars>
          <dgm:bulletEnabled val="1"/>
        </dgm:presLayoutVars>
      </dgm:prSet>
      <dgm:spPr/>
      <dgm:t>
        <a:bodyPr/>
        <a:lstStyle/>
        <a:p>
          <a:endParaRPr lang="es-MX"/>
        </a:p>
      </dgm:t>
    </dgm:pt>
  </dgm:ptLst>
  <dgm:cxnLst>
    <dgm:cxn modelId="{C0761C12-5C0B-4F9F-82D2-7A51FA0C5DAB}" type="presOf" srcId="{AAE7808B-DEC0-4C5E-96A5-37BCDF92DF61}" destId="{5E83C7D2-DD2E-4236-B7AF-B53A804A202D}" srcOrd="0" destOrd="0" presId="urn:microsoft.com/office/officeart/2005/8/layout/chevron2"/>
    <dgm:cxn modelId="{4F37CD8C-54E4-429B-AAC3-80545098BD81}" srcId="{F24E8B4C-A0E0-469B-9CCB-EA1C6DB920F5}" destId="{AAE7808B-DEC0-4C5E-96A5-37BCDF92DF61}" srcOrd="0" destOrd="0" parTransId="{44A3FABC-F653-42C6-9C03-7E53C6CC2889}" sibTransId="{595D120A-BE51-4822-B5BC-F6EA1EE6D0EB}"/>
    <dgm:cxn modelId="{E682771A-0E8C-4C5E-88FE-E46652C040A8}" type="presOf" srcId="{F24E8B4C-A0E0-469B-9CCB-EA1C6DB920F5}" destId="{8E2BB200-FAAA-4569-BBE7-26884F302794}" srcOrd="0" destOrd="0" presId="urn:microsoft.com/office/officeart/2005/8/layout/chevron2"/>
    <dgm:cxn modelId="{F27D695C-AE1F-43C4-B472-3B31D3FE7BBD}" type="presOf" srcId="{E3E0A33A-E76A-4BE5-808A-135C3A1BE3C2}" destId="{C9B4A32F-B65B-46BD-98E5-65E66E608288}" srcOrd="0" destOrd="0" presId="urn:microsoft.com/office/officeart/2005/8/layout/chevron2"/>
    <dgm:cxn modelId="{DD9225F0-F4DF-4E7A-94E0-BF2F22694CDF}" srcId="{AAE7808B-DEC0-4C5E-96A5-37BCDF92DF61}" destId="{E3E0A33A-E76A-4BE5-808A-135C3A1BE3C2}" srcOrd="0" destOrd="0" parTransId="{AB30DF06-E7F8-4B6E-8D0C-46DEFFA40724}" sibTransId="{5BAB2F59-6B6C-4618-9489-3F128AAE75EE}"/>
    <dgm:cxn modelId="{9935838D-9B8F-41E1-9DA1-D9C5229BD00D}" type="presParOf" srcId="{8E2BB200-FAAA-4569-BBE7-26884F302794}" destId="{C1DC5001-DA53-40A6-B7CE-443373160930}" srcOrd="0" destOrd="0" presId="urn:microsoft.com/office/officeart/2005/8/layout/chevron2"/>
    <dgm:cxn modelId="{2126F05E-01A4-4205-9338-288D8FFD1857}" type="presParOf" srcId="{C1DC5001-DA53-40A6-B7CE-443373160930}" destId="{5E83C7D2-DD2E-4236-B7AF-B53A804A202D}" srcOrd="0" destOrd="0" presId="urn:microsoft.com/office/officeart/2005/8/layout/chevron2"/>
    <dgm:cxn modelId="{8BCB658D-F1B5-422F-9E34-F8D1ECD29456}" type="presParOf" srcId="{C1DC5001-DA53-40A6-B7CE-443373160930}" destId="{C9B4A32F-B65B-46BD-98E5-65E66E608288}" srcOrd="1" destOrd="0" presId="urn:microsoft.com/office/officeart/2005/8/layout/chevron2"/>
  </dgm:cxnLst>
  <dgm:bg/>
  <dgm:whole/>
</dgm:dataModel>
</file>

<file path=ppt/diagrams/data7.xml><?xml version="1.0" encoding="utf-8"?>
<dgm:dataModel xmlns:dgm="http://schemas.openxmlformats.org/drawingml/2006/diagram" xmlns:a="http://schemas.openxmlformats.org/drawingml/2006/main">
  <dgm:ptLst>
    <dgm:pt modelId="{3E4E7CF6-6958-40F7-BAB3-8742AA9F9A3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MX"/>
        </a:p>
      </dgm:t>
    </dgm:pt>
    <dgm:pt modelId="{568A2FFB-397E-4383-B109-9B927B91B864}">
      <dgm:prSet phldrT="[Texto]" custT="1"/>
      <dgm:spPr>
        <a:solidFill>
          <a:schemeClr val="tx1"/>
        </a:solidFill>
      </dgm:spPr>
      <dgm:t>
        <a:bodyPr/>
        <a:lstStyle/>
        <a:p>
          <a:r>
            <a:rPr lang="es-MX" sz="2000" b="1" dirty="0" smtClean="0">
              <a:solidFill>
                <a:srgbClr val="FF0066"/>
              </a:solidFill>
              <a:latin typeface="Calibri" pitchFamily="34" charset="0"/>
            </a:rPr>
            <a:t>POBLACIÓN</a:t>
          </a:r>
          <a:endParaRPr lang="es-MX" sz="2000" b="1" dirty="0">
            <a:solidFill>
              <a:srgbClr val="FF0066"/>
            </a:solidFill>
            <a:latin typeface="Calibri" pitchFamily="34" charset="0"/>
          </a:endParaRPr>
        </a:p>
      </dgm:t>
    </dgm:pt>
    <dgm:pt modelId="{D42B965B-DECC-4BB0-815D-7AC0EE234BC2}" type="parTrans" cxnId="{FEE01233-7281-447D-902E-4D5CF532A6C7}">
      <dgm:prSet/>
      <dgm:spPr/>
      <dgm:t>
        <a:bodyPr/>
        <a:lstStyle/>
        <a:p>
          <a:endParaRPr lang="es-MX"/>
        </a:p>
      </dgm:t>
    </dgm:pt>
    <dgm:pt modelId="{BA5F4EF0-99F2-458E-AA84-8B22544A51C1}" type="sibTrans" cxnId="{FEE01233-7281-447D-902E-4D5CF532A6C7}">
      <dgm:prSet/>
      <dgm:spPr/>
      <dgm:t>
        <a:bodyPr/>
        <a:lstStyle/>
        <a:p>
          <a:endParaRPr lang="es-MX"/>
        </a:p>
      </dgm:t>
    </dgm:pt>
    <dgm:pt modelId="{36ADAC10-E801-477D-8165-BBF65EFC8E79}">
      <dgm:prSet phldrT="[Texto]" custT="1"/>
      <dgm:spPr/>
      <dgm:t>
        <a:bodyPr/>
        <a:lstStyle/>
        <a:p>
          <a:r>
            <a:rPr lang="es-MX" sz="2400" b="1" dirty="0" smtClean="0">
              <a:latin typeface="Calibri" pitchFamily="34" charset="0"/>
            </a:rPr>
            <a:t>Pacientes adscritos a la UMF 66 de la consulta de medicina familiar</a:t>
          </a:r>
          <a:endParaRPr lang="es-MX" sz="2400" b="1" dirty="0"/>
        </a:p>
      </dgm:t>
    </dgm:pt>
    <dgm:pt modelId="{F8D976FE-8B49-4786-9DA3-F52799B1C385}" type="parTrans" cxnId="{550C83CB-95BF-4EFF-95E8-D69279352F96}">
      <dgm:prSet/>
      <dgm:spPr/>
      <dgm:t>
        <a:bodyPr/>
        <a:lstStyle/>
        <a:p>
          <a:endParaRPr lang="es-MX"/>
        </a:p>
      </dgm:t>
    </dgm:pt>
    <dgm:pt modelId="{40252EA1-C1E7-4936-8A95-7B91F3ED498F}" type="sibTrans" cxnId="{550C83CB-95BF-4EFF-95E8-D69279352F96}">
      <dgm:prSet/>
      <dgm:spPr/>
      <dgm:t>
        <a:bodyPr/>
        <a:lstStyle/>
        <a:p>
          <a:endParaRPr lang="es-MX"/>
        </a:p>
      </dgm:t>
    </dgm:pt>
    <dgm:pt modelId="{5A1805D6-5E32-4EA1-99E8-8086B526407A}" type="pres">
      <dgm:prSet presAssocID="{3E4E7CF6-6958-40F7-BAB3-8742AA9F9A3E}" presName="linearFlow" presStyleCnt="0">
        <dgm:presLayoutVars>
          <dgm:dir/>
          <dgm:animLvl val="lvl"/>
          <dgm:resizeHandles val="exact"/>
        </dgm:presLayoutVars>
      </dgm:prSet>
      <dgm:spPr/>
      <dgm:t>
        <a:bodyPr/>
        <a:lstStyle/>
        <a:p>
          <a:endParaRPr lang="es-MX"/>
        </a:p>
      </dgm:t>
    </dgm:pt>
    <dgm:pt modelId="{7D998617-23D4-41C1-A334-ABEBEDFC9523}" type="pres">
      <dgm:prSet presAssocID="{568A2FFB-397E-4383-B109-9B927B91B864}" presName="composite" presStyleCnt="0"/>
      <dgm:spPr/>
    </dgm:pt>
    <dgm:pt modelId="{E357F220-5E77-4AE5-B243-B102ECFE82A5}" type="pres">
      <dgm:prSet presAssocID="{568A2FFB-397E-4383-B109-9B927B91B864}" presName="parentText" presStyleLbl="alignNode1" presStyleIdx="0" presStyleCnt="1" custScaleX="139545" custLinFactNeighborX="-17248" custLinFactNeighborY="-332">
        <dgm:presLayoutVars>
          <dgm:chMax val="1"/>
          <dgm:bulletEnabled val="1"/>
        </dgm:presLayoutVars>
      </dgm:prSet>
      <dgm:spPr/>
      <dgm:t>
        <a:bodyPr/>
        <a:lstStyle/>
        <a:p>
          <a:endParaRPr lang="es-MX"/>
        </a:p>
      </dgm:t>
    </dgm:pt>
    <dgm:pt modelId="{C3CA1294-DE6C-4E7D-963B-E308FA05A5F9}" type="pres">
      <dgm:prSet presAssocID="{568A2FFB-397E-4383-B109-9B927B91B864}" presName="descendantText" presStyleLbl="alignAcc1" presStyleIdx="0" presStyleCnt="1" custScaleX="89562" custScaleY="100839" custLinFactNeighborX="2550" custLinFactNeighborY="-8777">
        <dgm:presLayoutVars>
          <dgm:bulletEnabled val="1"/>
        </dgm:presLayoutVars>
      </dgm:prSet>
      <dgm:spPr/>
      <dgm:t>
        <a:bodyPr/>
        <a:lstStyle/>
        <a:p>
          <a:endParaRPr lang="es-MX"/>
        </a:p>
      </dgm:t>
    </dgm:pt>
  </dgm:ptLst>
  <dgm:cxnLst>
    <dgm:cxn modelId="{08BFE2AC-D6E7-462F-A54B-342CDDF77E53}" type="presOf" srcId="{568A2FFB-397E-4383-B109-9B927B91B864}" destId="{E357F220-5E77-4AE5-B243-B102ECFE82A5}" srcOrd="0" destOrd="0" presId="urn:microsoft.com/office/officeart/2005/8/layout/chevron2"/>
    <dgm:cxn modelId="{550C83CB-95BF-4EFF-95E8-D69279352F96}" srcId="{568A2FFB-397E-4383-B109-9B927B91B864}" destId="{36ADAC10-E801-477D-8165-BBF65EFC8E79}" srcOrd="0" destOrd="0" parTransId="{F8D976FE-8B49-4786-9DA3-F52799B1C385}" sibTransId="{40252EA1-C1E7-4936-8A95-7B91F3ED498F}"/>
    <dgm:cxn modelId="{FEE01233-7281-447D-902E-4D5CF532A6C7}" srcId="{3E4E7CF6-6958-40F7-BAB3-8742AA9F9A3E}" destId="{568A2FFB-397E-4383-B109-9B927B91B864}" srcOrd="0" destOrd="0" parTransId="{D42B965B-DECC-4BB0-815D-7AC0EE234BC2}" sibTransId="{BA5F4EF0-99F2-458E-AA84-8B22544A51C1}"/>
    <dgm:cxn modelId="{AED89A7F-5F1F-4FC1-9211-D72CF682DD4C}" type="presOf" srcId="{3E4E7CF6-6958-40F7-BAB3-8742AA9F9A3E}" destId="{5A1805D6-5E32-4EA1-99E8-8086B526407A}" srcOrd="0" destOrd="0" presId="urn:microsoft.com/office/officeart/2005/8/layout/chevron2"/>
    <dgm:cxn modelId="{FD71232A-23E1-4EAE-9D59-A7BAA6F474A3}" type="presOf" srcId="{36ADAC10-E801-477D-8165-BBF65EFC8E79}" destId="{C3CA1294-DE6C-4E7D-963B-E308FA05A5F9}" srcOrd="0" destOrd="0" presId="urn:microsoft.com/office/officeart/2005/8/layout/chevron2"/>
    <dgm:cxn modelId="{95A20571-182C-4E6B-B60B-DD52145B88BA}" type="presParOf" srcId="{5A1805D6-5E32-4EA1-99E8-8086B526407A}" destId="{7D998617-23D4-41C1-A334-ABEBEDFC9523}" srcOrd="0" destOrd="0" presId="urn:microsoft.com/office/officeart/2005/8/layout/chevron2"/>
    <dgm:cxn modelId="{F5881941-DAFA-459B-A334-AF81604671C3}" type="presParOf" srcId="{7D998617-23D4-41C1-A334-ABEBEDFC9523}" destId="{E357F220-5E77-4AE5-B243-B102ECFE82A5}" srcOrd="0" destOrd="0" presId="urn:microsoft.com/office/officeart/2005/8/layout/chevron2"/>
    <dgm:cxn modelId="{C9FD488F-B0F7-4275-A65F-25699100B26F}" type="presParOf" srcId="{7D998617-23D4-41C1-A334-ABEBEDFC9523}" destId="{C3CA1294-DE6C-4E7D-963B-E308FA05A5F9}"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933C6B-CBC5-4ED4-ACB6-7F155D557478}" type="datetimeFigureOut">
              <a:rPr lang="es-MX" smtClean="0"/>
              <a:pPr/>
              <a:t>30/01/2014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B5B527-43A4-455E-855D-772540428A3D}"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8CFA630-13BB-46C4-BD44-B2C5F9B66074}" type="datetimeFigureOut">
              <a:rPr lang="en-US" smtClean="0"/>
              <a:pPr/>
              <a:t>1/30/2014</a:t>
            </a:fld>
            <a:endParaRPr lang="en-US" dirty="0">
              <a:solidFill>
                <a:srgbClr val="FFFFFF"/>
              </a:solidFill>
            </a:endParaRPr>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dirty="0">
              <a:solidFill>
                <a:srgbClr val="FFFFFF"/>
              </a:solidFill>
            </a:endParaRPr>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5217A8-0E06-4059-AC45-433E2E67A85D}" type="slidenum">
              <a:rPr kumimoji="0" lang="en-US" smtClean="0"/>
              <a:pPr/>
              <a:t>‹Nº›</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8CFA630-13BB-46C4-BD44-B2C5F9B66074}" type="datetimeFigureOut">
              <a:rPr lang="en-US" smtClean="0"/>
              <a:pPr/>
              <a:t>1/30/2014</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BC5217A8-0E06-4059-AC45-433E2E67A85D}" type="slidenum">
              <a:rPr kumimoji="0" lang="en-US" smtClean="0"/>
              <a:pPr/>
              <a:t>‹Nº›</a:t>
            </a:fld>
            <a:endParaRPr kumimoji="0"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F8CFA630-13BB-46C4-BD44-B2C5F9B66074}" type="datetimeFigureOut">
              <a:rPr lang="en-US" smtClean="0"/>
              <a:pPr/>
              <a:t>1/30/2014</a:t>
            </a:fld>
            <a:endParaRPr lang="en-US" dirty="0"/>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kumimoji="0" lang="en-US" dirty="0"/>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5217A8-0E06-4059-AC45-433E2E67A85D}" type="slidenum">
              <a:rPr kumimoji="0" lang="en-US" smtClean="0"/>
              <a:pPr/>
              <a:t>‹Nº›</a:t>
            </a:fld>
            <a:endParaRPr kumimoji="0" lang="en-US" dirty="0">
              <a:solidFill>
                <a:schemeClr val="tx2"/>
              </a:solidFill>
            </a:endParaRP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8CFA630-13BB-46C4-BD44-B2C5F9B66074}" type="datetimeFigureOut">
              <a:rPr lang="en-US" smtClean="0"/>
              <a:pPr/>
              <a:t>1/30/2014</a:t>
            </a:fld>
            <a:endParaRPr lang="en-US"/>
          </a:p>
        </p:txBody>
      </p:sp>
      <p:sp>
        <p:nvSpPr>
          <p:cNvPr id="5" name="4 Marcador de pie de página"/>
          <p:cNvSpPr>
            <a:spLocks noGrp="1"/>
          </p:cNvSpPr>
          <p:nvPr>
            <p:ph type="ftr" sz="quarter" idx="11"/>
          </p:nvPr>
        </p:nvSpPr>
        <p:spPr/>
        <p:txBody>
          <a:bodyPr/>
          <a:lstStyle>
            <a:extLst/>
          </a:lstStyle>
          <a:p>
            <a:endParaRPr kumimoji="0" lang="en-US"/>
          </a:p>
        </p:txBody>
      </p:sp>
      <p:sp>
        <p:nvSpPr>
          <p:cNvPr id="6" name="5 Marcador de número de diapositiva"/>
          <p:cNvSpPr>
            <a:spLocks noGrp="1"/>
          </p:cNvSpPr>
          <p:nvPr>
            <p:ph type="sldNum" sz="quarter" idx="12"/>
          </p:nvPr>
        </p:nvSpPr>
        <p:spPr/>
        <p:txBody>
          <a:bodyPr/>
          <a:lstStyle>
            <a:extLst/>
          </a:lstStyle>
          <a:p>
            <a:fld id="{BC5217A8-0E06-4059-AC45-433E2E67A85D}" type="slidenum">
              <a:rPr kumimoji="0" lang="en-US" smtClean="0"/>
              <a:pPr/>
              <a:t>‹Nº›</a:t>
            </a:fld>
            <a:endParaRPr kumimoji="0"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8CFA630-13BB-46C4-BD44-B2C5F9B66074}" type="datetimeFigureOut">
              <a:rPr lang="en-US" smtClean="0"/>
              <a:pPr/>
              <a:t>1/30/2014</a:t>
            </a:fld>
            <a:endParaRPr lang="en-US">
              <a:solidFill>
                <a:schemeClr val="tx2"/>
              </a:solidFill>
            </a:endParaRPr>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solidFill>
                <a:schemeClr val="tx2"/>
              </a:solidFill>
            </a:endParaRPr>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BC5217A8-0E06-4059-AC45-433E2E67A85D}" type="slidenum">
              <a:rPr kumimoji="0" lang="en-US" smtClean="0"/>
              <a:pPr/>
              <a:t>‹Nº›</a:t>
            </a:fld>
            <a:endParaRPr kumimoji="0" lang="en-US"/>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8CFA630-13BB-46C4-BD44-B2C5F9B66074}" type="datetimeFigureOut">
              <a:rPr lang="en-US" smtClean="0"/>
              <a:pPr/>
              <a:t>1/30/2014</a:t>
            </a:fld>
            <a:endParaRPr lang="en-US"/>
          </a:p>
        </p:txBody>
      </p:sp>
      <p:sp>
        <p:nvSpPr>
          <p:cNvPr id="6" name="5 Marcador de pie de página"/>
          <p:cNvSpPr>
            <a:spLocks noGrp="1"/>
          </p:cNvSpPr>
          <p:nvPr>
            <p:ph type="ftr" sz="quarter" idx="11"/>
          </p:nvPr>
        </p:nvSpPr>
        <p:spPr/>
        <p:txBody>
          <a:bodyPr/>
          <a:lstStyle>
            <a:extLst/>
          </a:lstStyle>
          <a:p>
            <a:endParaRPr kumimoji="0" lang="en-US"/>
          </a:p>
        </p:txBody>
      </p:sp>
      <p:sp>
        <p:nvSpPr>
          <p:cNvPr id="7" name="6 Marcador de número de diapositiva"/>
          <p:cNvSpPr>
            <a:spLocks noGrp="1"/>
          </p:cNvSpPr>
          <p:nvPr>
            <p:ph type="sldNum" sz="quarter" idx="12"/>
          </p:nvPr>
        </p:nvSpPr>
        <p:spPr/>
        <p:txBody>
          <a:bodyPr/>
          <a:lstStyle>
            <a:extLst/>
          </a:lstStyle>
          <a:p>
            <a:fld id="{BC5217A8-0E06-4059-AC45-433E2E67A85D}" type="slidenum">
              <a:rPr kumimoji="0" lang="en-US" smtClean="0"/>
              <a:pPr/>
              <a:t>‹Nº›</a:t>
            </a:fld>
            <a:endParaRPr kumimoji="0"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8CFA630-13BB-46C4-BD44-B2C5F9B66074}" type="datetimeFigureOut">
              <a:rPr lang="en-US" smtClean="0"/>
              <a:pPr/>
              <a:t>1/30/2014</a:t>
            </a:fld>
            <a:endParaRPr lang="en-US"/>
          </a:p>
        </p:txBody>
      </p:sp>
      <p:sp>
        <p:nvSpPr>
          <p:cNvPr id="8" name="7 Marcador de pie de página"/>
          <p:cNvSpPr>
            <a:spLocks noGrp="1"/>
          </p:cNvSpPr>
          <p:nvPr>
            <p:ph type="ftr" sz="quarter" idx="11"/>
          </p:nvPr>
        </p:nvSpPr>
        <p:spPr/>
        <p:txBody>
          <a:bodyPr/>
          <a:lstStyle>
            <a:extLst/>
          </a:lstStyle>
          <a:p>
            <a:endParaRPr kumimoji="0" lang="en-US"/>
          </a:p>
        </p:txBody>
      </p:sp>
      <p:sp>
        <p:nvSpPr>
          <p:cNvPr id="9" name="8 Marcador de número de diapositiva"/>
          <p:cNvSpPr>
            <a:spLocks noGrp="1"/>
          </p:cNvSpPr>
          <p:nvPr>
            <p:ph type="sldNum" sz="quarter" idx="12"/>
          </p:nvPr>
        </p:nvSpPr>
        <p:spPr/>
        <p:txBody>
          <a:bodyPr/>
          <a:lstStyle>
            <a:extLst/>
          </a:lstStyle>
          <a:p>
            <a:fld id="{BC5217A8-0E06-4059-AC45-433E2E67A85D}" type="slidenum">
              <a:rPr kumimoji="0" lang="en-US" smtClean="0"/>
              <a:pPr/>
              <a:t>‹Nº›</a:t>
            </a:fld>
            <a:endParaRPr kumimoji="0"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F8CFA630-13BB-46C4-BD44-B2C5F9B66074}" type="datetimeFigureOut">
              <a:rPr lang="en-US" smtClean="0"/>
              <a:pPr/>
              <a:t>1/30/2014</a:t>
            </a:fld>
            <a:endParaRPr lang="en-US"/>
          </a:p>
        </p:txBody>
      </p:sp>
      <p:sp>
        <p:nvSpPr>
          <p:cNvPr id="4" name="3 Marcador de pie de página"/>
          <p:cNvSpPr>
            <a:spLocks noGrp="1"/>
          </p:cNvSpPr>
          <p:nvPr>
            <p:ph type="ftr" sz="quarter" idx="11"/>
          </p:nvPr>
        </p:nvSpPr>
        <p:spPr/>
        <p:txBody>
          <a:bodyPr/>
          <a:lstStyle>
            <a:extLst/>
          </a:lstStyle>
          <a:p>
            <a:endParaRPr kumimoji="0" lang="en-US"/>
          </a:p>
        </p:txBody>
      </p:sp>
      <p:sp>
        <p:nvSpPr>
          <p:cNvPr id="5" name="4 Marcador de número de diapositiva"/>
          <p:cNvSpPr>
            <a:spLocks noGrp="1"/>
          </p:cNvSpPr>
          <p:nvPr>
            <p:ph type="sldNum" sz="quarter" idx="12"/>
          </p:nvPr>
        </p:nvSpPr>
        <p:spPr/>
        <p:txBody>
          <a:bodyPr/>
          <a:lstStyle>
            <a:extLst/>
          </a:lstStyle>
          <a:p>
            <a:fld id="{BC5217A8-0E06-4059-AC45-433E2E67A85D}" type="slidenum">
              <a:rPr kumimoji="0" lang="en-US" smtClean="0"/>
              <a:pPr/>
              <a:t>‹Nº›</a:t>
            </a:fld>
            <a:endParaRPr kumimoji="0"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F8CFA630-13BB-46C4-BD44-B2C5F9B66074}" type="datetimeFigureOut">
              <a:rPr lang="en-US" smtClean="0"/>
              <a:pPr/>
              <a:t>1/30/2014</a:t>
            </a:fld>
            <a:endParaRPr lang="en-US" dirty="0">
              <a:solidFill>
                <a:schemeClr val="tx2"/>
              </a:solidFill>
            </a:endParaRPr>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kumimoji="0" lang="en-US" dirty="0">
              <a:solidFill>
                <a:schemeClr val="tx2"/>
              </a:solidFill>
            </a:endParaRPr>
          </a:p>
        </p:txBody>
      </p:sp>
      <p:sp>
        <p:nvSpPr>
          <p:cNvPr id="4" name="3 Marcador de número de diapositiva"/>
          <p:cNvSpPr>
            <a:spLocks noGrp="1"/>
          </p:cNvSpPr>
          <p:nvPr>
            <p:ph type="sldNum" sz="quarter" idx="12"/>
          </p:nvPr>
        </p:nvSpPr>
        <p:spPr/>
        <p:txBody>
          <a:bodyPr/>
          <a:lstStyle>
            <a:extLst/>
          </a:lstStyle>
          <a:p>
            <a:fld id="{BC5217A8-0E06-4059-AC45-433E2E67A85D}" type="slidenum">
              <a:rPr kumimoji="0" lang="en-US" smtClean="0"/>
              <a:pPr/>
              <a:t>‹Nº›</a:t>
            </a:fld>
            <a:endParaRPr kumimoji="0"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8CFA630-13BB-46C4-BD44-B2C5F9B66074}" type="datetimeFigureOut">
              <a:rPr lang="en-US" smtClean="0"/>
              <a:pPr/>
              <a:t>1/30/2014</a:t>
            </a:fld>
            <a:endParaRPr lang="en-US"/>
          </a:p>
        </p:txBody>
      </p:sp>
      <p:sp>
        <p:nvSpPr>
          <p:cNvPr id="6" name="5 Marcador de pie de página"/>
          <p:cNvSpPr>
            <a:spLocks noGrp="1"/>
          </p:cNvSpPr>
          <p:nvPr>
            <p:ph type="ftr" sz="quarter" idx="11"/>
          </p:nvPr>
        </p:nvSpPr>
        <p:spPr/>
        <p:txBody>
          <a:bodyPr/>
          <a:lstStyle>
            <a:extLst/>
          </a:lstStyle>
          <a:p>
            <a:endParaRPr kumimoji="0" lang="en-US"/>
          </a:p>
        </p:txBody>
      </p:sp>
      <p:sp>
        <p:nvSpPr>
          <p:cNvPr id="7" name="6 Marcador de número de diapositiva"/>
          <p:cNvSpPr>
            <a:spLocks noGrp="1"/>
          </p:cNvSpPr>
          <p:nvPr>
            <p:ph type="sldNum" sz="quarter" idx="12"/>
          </p:nvPr>
        </p:nvSpPr>
        <p:spPr/>
        <p:txBody>
          <a:bodyPr/>
          <a:lstStyle>
            <a:extLst/>
          </a:lstStyle>
          <a:p>
            <a:fld id="{BC5217A8-0E06-4059-AC45-433E2E67A85D}" type="slidenum">
              <a:rPr kumimoji="0" lang="en-US" smtClean="0"/>
              <a:pPr/>
              <a:t>‹Nº›</a:t>
            </a:fld>
            <a:endParaRPr kumimoji="0"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F8CFA630-13BB-46C4-BD44-B2C5F9B66074}" type="datetimeFigureOut">
              <a:rPr lang="en-US" smtClean="0"/>
              <a:pPr/>
              <a:t>1/30/2014</a:t>
            </a:fld>
            <a:endParaRPr lang="en-US"/>
          </a:p>
        </p:txBody>
      </p:sp>
      <p:sp>
        <p:nvSpPr>
          <p:cNvPr id="6" name="5 Marcador de pie de página"/>
          <p:cNvSpPr>
            <a:spLocks noGrp="1"/>
          </p:cNvSpPr>
          <p:nvPr>
            <p:ph type="ftr" sz="quarter" idx="11"/>
          </p:nvPr>
        </p:nvSpPr>
        <p:spPr/>
        <p:txBody>
          <a:bodyPr/>
          <a:lstStyle>
            <a:extLst/>
          </a:lstStyle>
          <a:p>
            <a:endParaRPr kumimoji="0" lang="en-US"/>
          </a:p>
        </p:txBody>
      </p:sp>
      <p:sp>
        <p:nvSpPr>
          <p:cNvPr id="7" name="6 Marcador de número de diapositiva"/>
          <p:cNvSpPr>
            <a:spLocks noGrp="1"/>
          </p:cNvSpPr>
          <p:nvPr>
            <p:ph type="sldNum" sz="quarter" idx="12"/>
          </p:nvPr>
        </p:nvSpPr>
        <p:spPr/>
        <p:txBody>
          <a:bodyPr/>
          <a:lstStyle>
            <a:extLst/>
          </a:lstStyle>
          <a:p>
            <a:fld id="{BC5217A8-0E06-4059-AC45-433E2E67A85D}" type="slidenum">
              <a:rPr kumimoji="0" lang="en-US" smtClean="0"/>
              <a:pPr/>
              <a:t>‹Nº›</a:t>
            </a:fld>
            <a:endParaRPr kumimoji="0" lang="en-U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8CFA630-13BB-46C4-BD44-B2C5F9B66074}" type="datetimeFigureOut">
              <a:rPr lang="en-US" smtClean="0"/>
              <a:pPr/>
              <a:t>1/30/2014</a:t>
            </a:fld>
            <a:endParaRPr lang="en-US" sz="1000" dirty="0">
              <a:solidFill>
                <a:schemeClr val="tx2"/>
              </a:solidFill>
            </a:endParaRPr>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000" dirty="0">
              <a:solidFill>
                <a:schemeClr val="tx2"/>
              </a:solidFill>
            </a:endParaRPr>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‹Nº›</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s.wikipedia.org/wiki/Asistencia_sanitaria" TargetMode="External"/><Relationship Id="rId3" Type="http://schemas.openxmlformats.org/officeDocument/2006/relationships/hyperlink" Target="http://es.wikipedia.org/wiki/Nivel_de_vida" TargetMode="External"/><Relationship Id="rId7" Type="http://schemas.openxmlformats.org/officeDocument/2006/relationships/hyperlink" Target="http://es.wikipedia.org/wiki/Educaci%C3%B3n" TargetMode="External"/><Relationship Id="rId2" Type="http://schemas.openxmlformats.org/officeDocument/2006/relationships/hyperlink" Target="http://es.wikipedia.org/wiki/Estilo_de_vida" TargetMode="External"/><Relationship Id="rId1" Type="http://schemas.openxmlformats.org/officeDocument/2006/relationships/slideLayout" Target="../slideLayouts/slideLayout2.xml"/><Relationship Id="rId6" Type="http://schemas.openxmlformats.org/officeDocument/2006/relationships/hyperlink" Target="http://es.wikipedia.org/wiki/Vivienda" TargetMode="External"/><Relationship Id="rId5" Type="http://schemas.openxmlformats.org/officeDocument/2006/relationships/hyperlink" Target="http://es.wikipedia.org/wiki/Alimentaci%C3%B3n" TargetMode="External"/><Relationship Id="rId4" Type="http://schemas.openxmlformats.org/officeDocument/2006/relationships/hyperlink" Target="http://es.wikipedia.org/wiki/Calidad_de_vida" TargetMode="External"/><Relationship Id="rId9" Type="http://schemas.openxmlformats.org/officeDocument/2006/relationships/hyperlink" Target="http://es.wikipedia.org/wiki/Agua_potable"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diagramLayout" Target="../diagrams/layout6.xml"/><Relationship Id="rId7" Type="http://schemas.openxmlformats.org/officeDocument/2006/relationships/diagramLayout" Target="../diagrams/layout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openxmlformats.org/officeDocument/2006/relationships/diagramData" Target="../diagrams/data7.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openxmlformats.org/officeDocument/2006/relationships/diagramColors" Target="../diagrams/colors7.xml"/></Relationships>
</file>

<file path=ppt/slides/_rels/slide9.xml.rels><?xml version="1.0" encoding="UTF-8" standalone="yes"?>
<Relationships xmlns="http://schemas.openxmlformats.org/package/2006/relationships"><Relationship Id="rId8" Type="http://schemas.openxmlformats.org/officeDocument/2006/relationships/hyperlink" Target="http://deconceptos.com/ciencias-sociales/institucion" TargetMode="External"/><Relationship Id="rId3" Type="http://schemas.openxmlformats.org/officeDocument/2006/relationships/hyperlink" Target="http://es.wikipedia.org/wiki/Ser_vivo" TargetMode="External"/><Relationship Id="rId7" Type="http://schemas.openxmlformats.org/officeDocument/2006/relationships/hyperlink" Target="http://deconceptos.com/ciencias-juridicas/persona-fisica" TargetMode="External"/><Relationship Id="rId2" Type="http://schemas.openxmlformats.org/officeDocument/2006/relationships/hyperlink" Target="http://es.wikipedia.org/wiki/Gen%C3%A9tica" TargetMode="External"/><Relationship Id="rId1" Type="http://schemas.openxmlformats.org/officeDocument/2006/relationships/slideLayout" Target="../slideLayouts/slideLayout2.xml"/><Relationship Id="rId6" Type="http://schemas.openxmlformats.org/officeDocument/2006/relationships/hyperlink" Target="http://deconceptos.com/general/situacion" TargetMode="External"/><Relationship Id="rId5" Type="http://schemas.openxmlformats.org/officeDocument/2006/relationships/hyperlink" Target="http://es.wikipedia.org/wiki/Masculino" TargetMode="External"/><Relationship Id="rId4" Type="http://schemas.openxmlformats.org/officeDocument/2006/relationships/hyperlink" Target="http://es.wikipedia.org/wiki/Femenin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714612" y="0"/>
            <a:ext cx="6429388" cy="6858000"/>
          </a:xfrm>
        </p:spPr>
        <p:txBody>
          <a:bodyPr/>
          <a:lstStyle/>
          <a:p>
            <a:pPr algn="ctr"/>
            <a:r>
              <a:rPr lang="es-MX" sz="2000" dirty="0" smtClean="0">
                <a:latin typeface="Calibri" pitchFamily="34" charset="0"/>
              </a:rPr>
              <a:t> “CARACTERÍSTICAS FAMILIARES Y NIVEL DE ESTRES DE LOS PACIENTES CON </a:t>
            </a:r>
            <a:br>
              <a:rPr lang="es-MX" sz="2000" dirty="0" smtClean="0">
                <a:latin typeface="Calibri" pitchFamily="34" charset="0"/>
              </a:rPr>
            </a:br>
            <a:r>
              <a:rPr lang="es-MX" sz="2000" dirty="0" smtClean="0">
                <a:latin typeface="Calibri" pitchFamily="34" charset="0"/>
              </a:rPr>
              <a:t>SÍNDROME DE INTESTINO IRRITABLE </a:t>
            </a:r>
            <a:br>
              <a:rPr lang="es-MX" sz="2000" dirty="0" smtClean="0">
                <a:latin typeface="Calibri" pitchFamily="34" charset="0"/>
              </a:rPr>
            </a:br>
            <a:r>
              <a:rPr lang="es-MX" sz="2000" dirty="0" smtClean="0">
                <a:latin typeface="Calibri" pitchFamily="34" charset="0"/>
              </a:rPr>
              <a:t>ADSCRITOS A LA UMF 66”</a:t>
            </a:r>
            <a:br>
              <a:rPr lang="es-MX" sz="2000" dirty="0" smtClean="0">
                <a:latin typeface="Calibri" pitchFamily="34" charset="0"/>
              </a:rPr>
            </a:br>
            <a:r>
              <a:rPr lang="es-MX" sz="2000" dirty="0" smtClean="0">
                <a:latin typeface="Calibri" pitchFamily="34" charset="0"/>
              </a:rPr>
              <a:t> </a:t>
            </a:r>
            <a:br>
              <a:rPr lang="es-MX" sz="2000" dirty="0" smtClean="0">
                <a:latin typeface="Calibri" pitchFamily="34" charset="0"/>
              </a:rPr>
            </a:br>
            <a:r>
              <a:rPr lang="es-MX" sz="2000" dirty="0" smtClean="0">
                <a:latin typeface="Calibri" pitchFamily="34" charset="0"/>
              </a:rPr>
              <a:t> </a:t>
            </a:r>
            <a:br>
              <a:rPr lang="es-MX" sz="2000" dirty="0" smtClean="0">
                <a:latin typeface="Calibri" pitchFamily="34" charset="0"/>
              </a:rPr>
            </a:br>
            <a:r>
              <a:rPr lang="es-MX" sz="2000" dirty="0" smtClean="0">
                <a:latin typeface="Calibri" pitchFamily="34" charset="0"/>
              </a:rPr>
              <a:t>INVESTIGADOR PRINCIPAL:</a:t>
            </a:r>
            <a:br>
              <a:rPr lang="es-MX" sz="2000" dirty="0" smtClean="0">
                <a:latin typeface="Calibri" pitchFamily="34" charset="0"/>
              </a:rPr>
            </a:br>
            <a:r>
              <a:rPr lang="es-MX" sz="2000" dirty="0" smtClean="0">
                <a:latin typeface="Calibri" pitchFamily="34" charset="0"/>
              </a:rPr>
              <a:t>DRA: ABIGAIL ARGENTINA </a:t>
            </a:r>
            <a:br>
              <a:rPr lang="es-MX" sz="2000" dirty="0" smtClean="0">
                <a:latin typeface="Calibri" pitchFamily="34" charset="0"/>
              </a:rPr>
            </a:br>
            <a:r>
              <a:rPr lang="es-MX" sz="2000" dirty="0" smtClean="0">
                <a:latin typeface="Calibri" pitchFamily="34" charset="0"/>
              </a:rPr>
              <a:t>BARRIENTOS VERA</a:t>
            </a:r>
            <a:br>
              <a:rPr lang="es-MX" sz="2000" dirty="0" smtClean="0">
                <a:latin typeface="Calibri" pitchFamily="34" charset="0"/>
              </a:rPr>
            </a:br>
            <a:r>
              <a:rPr lang="es-MX" sz="2000" dirty="0" smtClean="0">
                <a:latin typeface="Calibri" pitchFamily="34" charset="0"/>
              </a:rPr>
              <a:t> </a:t>
            </a:r>
            <a:br>
              <a:rPr lang="es-MX" sz="2000" dirty="0" smtClean="0">
                <a:latin typeface="Calibri" pitchFamily="34" charset="0"/>
              </a:rPr>
            </a:br>
            <a:r>
              <a:rPr lang="es-MX" sz="2000" dirty="0" smtClean="0">
                <a:latin typeface="Calibri" pitchFamily="34" charset="0"/>
              </a:rPr>
              <a:t>INSTITUCIÓN DE ADSCRIPCIÓN:</a:t>
            </a:r>
            <a:br>
              <a:rPr lang="es-MX" sz="2000" dirty="0" smtClean="0">
                <a:latin typeface="Calibri" pitchFamily="34" charset="0"/>
              </a:rPr>
            </a:br>
            <a:r>
              <a:rPr lang="es-MX" sz="2000" dirty="0" smtClean="0">
                <a:latin typeface="Calibri" pitchFamily="34" charset="0"/>
              </a:rPr>
              <a:t>UNIDAD DE MEDICINA FAMILIAR NUMERO 66</a:t>
            </a:r>
            <a:br>
              <a:rPr lang="es-MX" sz="2000" dirty="0" smtClean="0">
                <a:latin typeface="Calibri" pitchFamily="34" charset="0"/>
              </a:rPr>
            </a:br>
            <a:r>
              <a:rPr lang="es-MX" sz="2000" dirty="0" smtClean="0">
                <a:latin typeface="Calibri" pitchFamily="34" charset="0"/>
              </a:rPr>
              <a:t> </a:t>
            </a:r>
            <a:br>
              <a:rPr lang="es-MX" sz="2000" dirty="0" smtClean="0">
                <a:latin typeface="Calibri" pitchFamily="34" charset="0"/>
              </a:rPr>
            </a:br>
            <a:r>
              <a:rPr lang="es-MX" sz="2000" dirty="0" smtClean="0">
                <a:latin typeface="Calibri" pitchFamily="34" charset="0"/>
              </a:rPr>
              <a:t>ASESOR:</a:t>
            </a:r>
            <a:br>
              <a:rPr lang="es-MX" sz="2000" dirty="0" smtClean="0">
                <a:latin typeface="Calibri" pitchFamily="34" charset="0"/>
              </a:rPr>
            </a:br>
            <a:r>
              <a:rPr lang="es-MX" sz="2000" dirty="0" smtClean="0">
                <a:latin typeface="Calibri" pitchFamily="34" charset="0"/>
              </a:rPr>
              <a:t>DRA. NORA LUZ VAZQUEZ AZUARA</a:t>
            </a:r>
            <a:br>
              <a:rPr lang="es-MX" sz="2000" dirty="0" smtClean="0">
                <a:latin typeface="Calibri" pitchFamily="34" charset="0"/>
              </a:rPr>
            </a:br>
            <a:r>
              <a:rPr lang="es-MX" sz="2000" dirty="0" smtClean="0">
                <a:latin typeface="Calibri" pitchFamily="34" charset="0"/>
              </a:rPr>
              <a:t> </a:t>
            </a:r>
            <a:br>
              <a:rPr lang="es-MX" sz="2000" dirty="0" smtClean="0">
                <a:latin typeface="Calibri" pitchFamily="34" charset="0"/>
              </a:rPr>
            </a:br>
            <a:r>
              <a:rPr lang="es-MX" sz="2000" dirty="0" smtClean="0">
                <a:latin typeface="Calibri" pitchFamily="34" charset="0"/>
              </a:rPr>
              <a:t> </a:t>
            </a:r>
            <a:br>
              <a:rPr lang="es-MX" sz="2000" dirty="0" smtClean="0">
                <a:latin typeface="Calibri" pitchFamily="34" charset="0"/>
              </a:rPr>
            </a:br>
            <a:endParaRPr lang="es-MX" sz="20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0" y="1"/>
          <a:ext cx="9143999" cy="7270519"/>
        </p:xfrm>
        <a:graphic>
          <a:graphicData uri="http://schemas.openxmlformats.org/drawingml/2006/table">
            <a:tbl>
              <a:tblPr/>
              <a:tblGrid>
                <a:gridCol w="1903620"/>
                <a:gridCol w="2163586"/>
                <a:gridCol w="2144332"/>
                <a:gridCol w="1568010"/>
                <a:gridCol w="1364451"/>
              </a:tblGrid>
              <a:tr h="575325">
                <a:tc>
                  <a:txBody>
                    <a:bodyPr/>
                    <a:lstStyle/>
                    <a:p>
                      <a:pPr algn="ctr">
                        <a:lnSpc>
                          <a:spcPct val="115000"/>
                        </a:lnSpc>
                        <a:spcAft>
                          <a:spcPts val="1620"/>
                        </a:spcAft>
                      </a:pPr>
                      <a:r>
                        <a:rPr lang="es-MX" sz="1000" b="1" dirty="0">
                          <a:solidFill>
                            <a:srgbClr val="FF0066"/>
                          </a:solidFill>
                          <a:latin typeface="Calibri"/>
                          <a:ea typeface="Times New Roman"/>
                          <a:cs typeface="Segoe UI"/>
                        </a:rPr>
                        <a:t>VARIABLE</a:t>
                      </a:r>
                      <a:endParaRPr lang="es-MX" sz="1000" b="1" dirty="0">
                        <a:solidFill>
                          <a:srgbClr val="FF0066"/>
                        </a:solidFill>
                        <a:latin typeface="Calibri"/>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620"/>
                        </a:spcAft>
                      </a:pPr>
                      <a:r>
                        <a:rPr lang="es-MX" sz="1000" b="1" dirty="0">
                          <a:solidFill>
                            <a:srgbClr val="FF0066"/>
                          </a:solidFill>
                          <a:latin typeface="Calibri"/>
                          <a:ea typeface="Times New Roman"/>
                          <a:cs typeface="Segoe UI"/>
                        </a:rPr>
                        <a:t>DEFINICIÓN</a:t>
                      </a:r>
                      <a:endParaRPr lang="es-MX" sz="1000" b="1" dirty="0">
                        <a:solidFill>
                          <a:srgbClr val="FF0066"/>
                        </a:solidFill>
                        <a:latin typeface="Calibri"/>
                        <a:ea typeface="Calibri"/>
                        <a:cs typeface="Times New Roman"/>
                      </a:endParaRPr>
                    </a:p>
                    <a:p>
                      <a:pPr algn="ctr">
                        <a:lnSpc>
                          <a:spcPct val="115000"/>
                        </a:lnSpc>
                        <a:spcAft>
                          <a:spcPts val="1620"/>
                        </a:spcAft>
                      </a:pPr>
                      <a:r>
                        <a:rPr lang="es-MX" sz="1000" b="1" dirty="0">
                          <a:solidFill>
                            <a:srgbClr val="FF0066"/>
                          </a:solidFill>
                          <a:latin typeface="Calibri"/>
                          <a:ea typeface="Times New Roman"/>
                          <a:cs typeface="Segoe UI"/>
                        </a:rPr>
                        <a:t>CONCEPTUAL</a:t>
                      </a:r>
                      <a:endParaRPr lang="es-MX" sz="1000" b="1" dirty="0">
                        <a:solidFill>
                          <a:srgbClr val="FF0066"/>
                        </a:solidFill>
                        <a:latin typeface="Calibri"/>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620"/>
                        </a:spcAft>
                      </a:pPr>
                      <a:r>
                        <a:rPr lang="es-MX" sz="1000" b="1" dirty="0">
                          <a:solidFill>
                            <a:srgbClr val="FF0066"/>
                          </a:solidFill>
                          <a:latin typeface="Calibri"/>
                          <a:ea typeface="Times New Roman"/>
                          <a:cs typeface="Segoe UI"/>
                        </a:rPr>
                        <a:t>DEFINICIÓN</a:t>
                      </a:r>
                      <a:endParaRPr lang="es-MX" sz="1000" b="1" dirty="0">
                        <a:solidFill>
                          <a:srgbClr val="FF0066"/>
                        </a:solidFill>
                        <a:latin typeface="Calibri"/>
                        <a:ea typeface="Calibri"/>
                        <a:cs typeface="Times New Roman"/>
                      </a:endParaRPr>
                    </a:p>
                    <a:p>
                      <a:pPr algn="ctr">
                        <a:lnSpc>
                          <a:spcPct val="115000"/>
                        </a:lnSpc>
                        <a:spcAft>
                          <a:spcPts val="1620"/>
                        </a:spcAft>
                      </a:pPr>
                      <a:r>
                        <a:rPr lang="es-MX" sz="1000" b="1" dirty="0">
                          <a:solidFill>
                            <a:srgbClr val="FF0066"/>
                          </a:solidFill>
                          <a:latin typeface="Calibri"/>
                          <a:ea typeface="Times New Roman"/>
                          <a:cs typeface="Segoe UI"/>
                        </a:rPr>
                        <a:t>OPERACIONAL</a:t>
                      </a:r>
                      <a:endParaRPr lang="es-MX" sz="1000" b="1" dirty="0">
                        <a:solidFill>
                          <a:srgbClr val="FF0066"/>
                        </a:solidFill>
                        <a:latin typeface="Calibri"/>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620"/>
                        </a:spcAft>
                      </a:pPr>
                      <a:r>
                        <a:rPr lang="es-MX" sz="1000" b="1" dirty="0">
                          <a:solidFill>
                            <a:srgbClr val="FF0066"/>
                          </a:solidFill>
                          <a:latin typeface="Calibri"/>
                          <a:ea typeface="Times New Roman"/>
                          <a:cs typeface="Segoe UI"/>
                        </a:rPr>
                        <a:t>CATEGORIAS</a:t>
                      </a:r>
                      <a:endParaRPr lang="es-MX" sz="1000" b="1" dirty="0">
                        <a:solidFill>
                          <a:srgbClr val="FF0066"/>
                        </a:solidFill>
                        <a:latin typeface="Calibri"/>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620"/>
                        </a:spcAft>
                      </a:pPr>
                      <a:r>
                        <a:rPr lang="es-MX" sz="1000" b="1" dirty="0">
                          <a:solidFill>
                            <a:srgbClr val="FF0066"/>
                          </a:solidFill>
                          <a:latin typeface="Calibri"/>
                          <a:ea typeface="Times New Roman"/>
                          <a:cs typeface="Segoe UI"/>
                        </a:rPr>
                        <a:t>ESCALA DE</a:t>
                      </a:r>
                      <a:endParaRPr lang="es-MX" sz="1000" b="1" dirty="0">
                        <a:solidFill>
                          <a:srgbClr val="FF0066"/>
                        </a:solidFill>
                        <a:latin typeface="Calibri"/>
                        <a:ea typeface="Calibri"/>
                        <a:cs typeface="Times New Roman"/>
                      </a:endParaRPr>
                    </a:p>
                    <a:p>
                      <a:pPr algn="ctr">
                        <a:lnSpc>
                          <a:spcPct val="115000"/>
                        </a:lnSpc>
                        <a:spcAft>
                          <a:spcPts val="1620"/>
                        </a:spcAft>
                      </a:pPr>
                      <a:r>
                        <a:rPr lang="es-MX" sz="1000" b="1" dirty="0">
                          <a:solidFill>
                            <a:srgbClr val="FF0066"/>
                          </a:solidFill>
                          <a:latin typeface="Calibri"/>
                          <a:ea typeface="Times New Roman"/>
                          <a:cs typeface="Segoe UI"/>
                        </a:rPr>
                        <a:t>MEDICIÓN</a:t>
                      </a:r>
                      <a:endParaRPr lang="es-MX" sz="1000" b="1" dirty="0">
                        <a:solidFill>
                          <a:srgbClr val="FF0066"/>
                        </a:solidFill>
                        <a:latin typeface="Calibri"/>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1623">
                <a:tc>
                  <a:txBody>
                    <a:bodyPr/>
                    <a:lstStyle/>
                    <a:p>
                      <a:pPr>
                        <a:lnSpc>
                          <a:spcPct val="115000"/>
                        </a:lnSpc>
                        <a:spcAft>
                          <a:spcPts val="1620"/>
                        </a:spcAft>
                      </a:pPr>
                      <a:r>
                        <a:rPr lang="es-MX" sz="1000" b="1" dirty="0">
                          <a:solidFill>
                            <a:srgbClr val="FF0066"/>
                          </a:solidFill>
                          <a:latin typeface="Calibri" pitchFamily="34" charset="0"/>
                          <a:ea typeface="Times New Roman"/>
                          <a:cs typeface="Segoe UI"/>
                        </a:rPr>
                        <a:t>Dolor abdominal </a:t>
                      </a:r>
                      <a:endParaRPr lang="es-MX" sz="1000" b="1" dirty="0">
                        <a:solidFill>
                          <a:srgbClr val="FF0066"/>
                        </a:solidFill>
                        <a:latin typeface="Calibri" pitchFamily="34" charset="0"/>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dirty="0">
                          <a:solidFill>
                            <a:srgbClr val="000000"/>
                          </a:solidFill>
                          <a:latin typeface="Calibri" pitchFamily="34" charset="0"/>
                          <a:ea typeface="Times New Roman"/>
                          <a:cs typeface="Segoe UI"/>
                        </a:rPr>
                        <a:t>Sensación de molestia tipo dolor en la región abdominal en este caso secundario a la ingesta de alimentos grasosos, condimentados, embutidos, irritantes, picosos o flatulentos.  </a:t>
                      </a:r>
                      <a:endParaRPr lang="es-MX" sz="1000" dirty="0">
                        <a:latin typeface="Calibri" pitchFamily="34" charset="0"/>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s-MX" sz="1000" kern="1200" dirty="0" smtClean="0">
                          <a:solidFill>
                            <a:schemeClr val="tx1"/>
                          </a:solidFill>
                          <a:latin typeface="Calibri" pitchFamily="34" charset="0"/>
                          <a:ea typeface="+mn-ea"/>
                          <a:cs typeface="+mn-cs"/>
                        </a:rPr>
                        <a:t>En respuesta a los Criterios de Roma III.</a:t>
                      </a:r>
                      <a:endParaRPr kumimoji="0" lang="es-MX" sz="1000" kern="1200" dirty="0">
                        <a:solidFill>
                          <a:schemeClr val="tx1"/>
                        </a:solidFill>
                        <a:latin typeface="Calibri" pitchFamily="34" charset="0"/>
                        <a:ea typeface="+mn-ea"/>
                        <a:cs typeface="+mn-cs"/>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a:solidFill>
                            <a:srgbClr val="000000"/>
                          </a:solidFill>
                          <a:latin typeface="Calibri" pitchFamily="34" charset="0"/>
                          <a:ea typeface="Times New Roman"/>
                          <a:cs typeface="Segoe UI"/>
                        </a:rPr>
                        <a:t>SI</a:t>
                      </a:r>
                      <a:endParaRPr lang="es-MX" sz="1000">
                        <a:latin typeface="Calibri" pitchFamily="34" charset="0"/>
                        <a:ea typeface="Calibri"/>
                        <a:cs typeface="Times New Roman"/>
                      </a:endParaRPr>
                    </a:p>
                    <a:p>
                      <a:pPr>
                        <a:lnSpc>
                          <a:spcPct val="115000"/>
                        </a:lnSpc>
                        <a:spcAft>
                          <a:spcPts val="1620"/>
                        </a:spcAft>
                      </a:pPr>
                      <a:r>
                        <a:rPr lang="es-MX" sz="1000">
                          <a:solidFill>
                            <a:srgbClr val="000000"/>
                          </a:solidFill>
                          <a:latin typeface="Calibri" pitchFamily="34" charset="0"/>
                          <a:ea typeface="Times New Roman"/>
                          <a:cs typeface="Segoe UI"/>
                        </a:rPr>
                        <a:t>NO</a:t>
                      </a:r>
                      <a:endParaRPr lang="es-MX" sz="1000">
                        <a:latin typeface="Calibri" pitchFamily="34" charset="0"/>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dirty="0">
                          <a:solidFill>
                            <a:srgbClr val="000000"/>
                          </a:solidFill>
                          <a:latin typeface="Calibri" pitchFamily="34" charset="0"/>
                          <a:ea typeface="Times New Roman"/>
                          <a:cs typeface="Segoe UI"/>
                        </a:rPr>
                        <a:t>Nominal</a:t>
                      </a:r>
                      <a:endParaRPr lang="es-MX" sz="1000" dirty="0">
                        <a:latin typeface="Calibri" pitchFamily="34" charset="0"/>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6597">
                <a:tc>
                  <a:txBody>
                    <a:bodyPr/>
                    <a:lstStyle/>
                    <a:p>
                      <a:pPr>
                        <a:lnSpc>
                          <a:spcPct val="115000"/>
                        </a:lnSpc>
                        <a:spcAft>
                          <a:spcPts val="1620"/>
                        </a:spcAft>
                      </a:pPr>
                      <a:r>
                        <a:rPr lang="es-MX" sz="1000" b="1" dirty="0">
                          <a:solidFill>
                            <a:srgbClr val="FF0066"/>
                          </a:solidFill>
                          <a:latin typeface="Calibri" pitchFamily="34" charset="0"/>
                          <a:ea typeface="Times New Roman"/>
                          <a:cs typeface="Segoe UI"/>
                        </a:rPr>
                        <a:t>Frecuencia de evacuaciones</a:t>
                      </a:r>
                      <a:endParaRPr lang="es-MX" sz="1000" b="1" dirty="0">
                        <a:solidFill>
                          <a:srgbClr val="FF0066"/>
                        </a:solidFill>
                        <a:latin typeface="Calibri" pitchFamily="34" charset="0"/>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dirty="0">
                          <a:solidFill>
                            <a:srgbClr val="000000"/>
                          </a:solidFill>
                          <a:latin typeface="Calibri" pitchFamily="34" charset="0"/>
                          <a:ea typeface="Times New Roman"/>
                          <a:cs typeface="Segoe UI"/>
                        </a:rPr>
                        <a:t>Variación del número de veces en que se presentan evacuaciones</a:t>
                      </a:r>
                      <a:endParaRPr lang="es-MX" sz="1000" dirty="0">
                        <a:latin typeface="Calibri" pitchFamily="34" charset="0"/>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s-MX" sz="1000" kern="1200" dirty="0" smtClean="0">
                          <a:solidFill>
                            <a:schemeClr val="tx1"/>
                          </a:solidFill>
                          <a:latin typeface="Calibri" pitchFamily="34" charset="0"/>
                          <a:ea typeface="+mn-ea"/>
                          <a:cs typeface="+mn-cs"/>
                        </a:rPr>
                        <a:t>En respuesta a los Criterios de Roma III.</a:t>
                      </a:r>
                      <a:endParaRPr kumimoji="0" lang="es-MX" sz="1000" kern="1200" dirty="0">
                        <a:solidFill>
                          <a:schemeClr val="tx1"/>
                        </a:solidFill>
                        <a:latin typeface="Calibri" pitchFamily="34" charset="0"/>
                        <a:ea typeface="+mn-ea"/>
                        <a:cs typeface="+mn-cs"/>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dirty="0">
                          <a:solidFill>
                            <a:srgbClr val="000000"/>
                          </a:solidFill>
                          <a:latin typeface="Calibri" pitchFamily="34" charset="0"/>
                          <a:ea typeface="Times New Roman"/>
                          <a:cs typeface="Segoe UI"/>
                        </a:rPr>
                        <a:t>ESTREÑIMIENTO</a:t>
                      </a:r>
                      <a:endParaRPr lang="es-MX" sz="1000" dirty="0">
                        <a:latin typeface="Calibri" pitchFamily="34" charset="0"/>
                        <a:ea typeface="Calibri"/>
                        <a:cs typeface="Times New Roman"/>
                      </a:endParaRPr>
                    </a:p>
                    <a:p>
                      <a:pPr>
                        <a:lnSpc>
                          <a:spcPct val="115000"/>
                        </a:lnSpc>
                        <a:spcAft>
                          <a:spcPts val="1620"/>
                        </a:spcAft>
                      </a:pPr>
                      <a:r>
                        <a:rPr lang="es-MX" sz="1000" dirty="0">
                          <a:solidFill>
                            <a:srgbClr val="000000"/>
                          </a:solidFill>
                          <a:latin typeface="Calibri" pitchFamily="34" charset="0"/>
                          <a:ea typeface="Times New Roman"/>
                          <a:cs typeface="Segoe UI"/>
                        </a:rPr>
                        <a:t>DIARREA</a:t>
                      </a:r>
                      <a:endParaRPr lang="es-MX" sz="1000" dirty="0">
                        <a:latin typeface="Calibri" pitchFamily="34" charset="0"/>
                        <a:ea typeface="Calibri"/>
                        <a:cs typeface="Times New Roman"/>
                      </a:endParaRPr>
                    </a:p>
                    <a:p>
                      <a:pPr>
                        <a:lnSpc>
                          <a:spcPct val="115000"/>
                        </a:lnSpc>
                        <a:spcAft>
                          <a:spcPts val="1620"/>
                        </a:spcAft>
                      </a:pPr>
                      <a:r>
                        <a:rPr lang="es-MX" sz="1000" dirty="0">
                          <a:solidFill>
                            <a:srgbClr val="000000"/>
                          </a:solidFill>
                          <a:latin typeface="Calibri" pitchFamily="34" charset="0"/>
                          <a:ea typeface="Times New Roman"/>
                          <a:cs typeface="Segoe UI"/>
                        </a:rPr>
                        <a:t>AMBAS</a:t>
                      </a:r>
                      <a:endParaRPr lang="es-MX" sz="1000" dirty="0">
                        <a:latin typeface="Calibri" pitchFamily="34" charset="0"/>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dirty="0">
                          <a:solidFill>
                            <a:srgbClr val="000000"/>
                          </a:solidFill>
                          <a:latin typeface="Calibri" pitchFamily="34" charset="0"/>
                          <a:ea typeface="Times New Roman"/>
                          <a:cs typeface="Segoe UI"/>
                        </a:rPr>
                        <a:t>Nominal</a:t>
                      </a:r>
                      <a:endParaRPr lang="es-MX" sz="1000" dirty="0">
                        <a:latin typeface="Calibri" pitchFamily="34" charset="0"/>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325">
                <a:tc>
                  <a:txBody>
                    <a:bodyPr/>
                    <a:lstStyle/>
                    <a:p>
                      <a:pPr>
                        <a:lnSpc>
                          <a:spcPct val="115000"/>
                        </a:lnSpc>
                        <a:spcAft>
                          <a:spcPts val="1620"/>
                        </a:spcAft>
                      </a:pPr>
                      <a:r>
                        <a:rPr lang="es-MX" sz="1000" b="1" dirty="0">
                          <a:solidFill>
                            <a:srgbClr val="FF0066"/>
                          </a:solidFill>
                          <a:latin typeface="Calibri" pitchFamily="34" charset="0"/>
                          <a:ea typeface="Times New Roman"/>
                          <a:cs typeface="Segoe UI"/>
                        </a:rPr>
                        <a:t>Apariencia de evacuaciones</a:t>
                      </a:r>
                      <a:endParaRPr lang="es-MX" sz="1000" b="1" dirty="0">
                        <a:solidFill>
                          <a:srgbClr val="FF0066"/>
                        </a:solidFill>
                        <a:latin typeface="Calibri" pitchFamily="34" charset="0"/>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a:solidFill>
                            <a:srgbClr val="000000"/>
                          </a:solidFill>
                          <a:latin typeface="Calibri" pitchFamily="34" charset="0"/>
                          <a:ea typeface="Times New Roman"/>
                          <a:cs typeface="Segoe UI"/>
                        </a:rPr>
                        <a:t>Formas o  características físicas de las evacuaciones</a:t>
                      </a:r>
                      <a:endParaRPr lang="es-MX" sz="1000">
                        <a:latin typeface="Calibri" pitchFamily="34" charset="0"/>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dirty="0">
                          <a:solidFill>
                            <a:srgbClr val="000000"/>
                          </a:solidFill>
                          <a:latin typeface="Calibri" pitchFamily="34" charset="0"/>
                          <a:ea typeface="Times New Roman"/>
                          <a:cs typeface="Segoe UI"/>
                        </a:rPr>
                        <a:t>Por medio de la identificación de las formas  de las heces a través de la escala de heces de Bristol</a:t>
                      </a:r>
                      <a:endParaRPr lang="es-MX" sz="1000" dirty="0">
                        <a:latin typeface="Calibri" pitchFamily="34" charset="0"/>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dirty="0">
                          <a:solidFill>
                            <a:srgbClr val="000000"/>
                          </a:solidFill>
                          <a:latin typeface="Calibri" pitchFamily="34" charset="0"/>
                          <a:ea typeface="Times New Roman"/>
                          <a:cs typeface="Segoe UI"/>
                        </a:rPr>
                        <a:t>Tipo 1,2,3,4,5,6 y7</a:t>
                      </a:r>
                      <a:endParaRPr lang="es-MX" sz="1000" dirty="0">
                        <a:latin typeface="Calibri" pitchFamily="34" charset="0"/>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dirty="0">
                          <a:solidFill>
                            <a:srgbClr val="000000"/>
                          </a:solidFill>
                          <a:latin typeface="Calibri" pitchFamily="34" charset="0"/>
                          <a:ea typeface="Times New Roman"/>
                          <a:cs typeface="Segoe UI"/>
                        </a:rPr>
                        <a:t>Ordinal </a:t>
                      </a:r>
                      <a:endParaRPr lang="es-MX" sz="1000" dirty="0">
                        <a:latin typeface="Calibri" pitchFamily="34" charset="0"/>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247">
                <a:tc>
                  <a:txBody>
                    <a:bodyPr/>
                    <a:lstStyle/>
                    <a:p>
                      <a:pPr>
                        <a:lnSpc>
                          <a:spcPct val="115000"/>
                        </a:lnSpc>
                        <a:spcAft>
                          <a:spcPts val="1620"/>
                        </a:spcAft>
                      </a:pPr>
                      <a:r>
                        <a:rPr lang="es-MX" sz="1000" b="1" kern="1200" dirty="0">
                          <a:solidFill>
                            <a:srgbClr val="FF0066"/>
                          </a:solidFill>
                          <a:latin typeface="Calibri" pitchFamily="34" charset="0"/>
                          <a:ea typeface="Times New Roman"/>
                          <a:cs typeface="Segoe UI"/>
                        </a:rPr>
                        <a:t>Alteraciones en el hábito </a:t>
                      </a:r>
                      <a:r>
                        <a:rPr lang="es-MX" sz="1000" b="1" kern="1200" dirty="0" err="1">
                          <a:solidFill>
                            <a:srgbClr val="FF0066"/>
                          </a:solidFill>
                          <a:latin typeface="Calibri" pitchFamily="34" charset="0"/>
                          <a:ea typeface="Times New Roman"/>
                          <a:cs typeface="Segoe UI"/>
                        </a:rPr>
                        <a:t>deposicional</a:t>
                      </a:r>
                      <a:r>
                        <a:rPr lang="es-MX" sz="1000" kern="1200" dirty="0">
                          <a:solidFill>
                            <a:srgbClr val="FF0066"/>
                          </a:solidFill>
                          <a:latin typeface="Calibri" pitchFamily="34" charset="0"/>
                          <a:ea typeface="Calibri"/>
                        </a:rPr>
                        <a:t> </a:t>
                      </a:r>
                      <a:endParaRPr lang="es-MX" sz="1000" dirty="0">
                        <a:solidFill>
                          <a:srgbClr val="FF0066"/>
                        </a:solidFill>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a:solidFill>
                            <a:srgbClr val="000000"/>
                          </a:solidFill>
                          <a:latin typeface="Calibri" pitchFamily="34" charset="0"/>
                          <a:ea typeface="Times New Roman"/>
                          <a:cs typeface="Segoe UI"/>
                        </a:rPr>
                        <a:t>Características anormales durante las evacuaciones tales como: esfuerzo, urgencia o evacuaciones incompletas</a:t>
                      </a:r>
                      <a:r>
                        <a:rPr lang="es-MX" sz="1000" kern="1200">
                          <a:solidFill>
                            <a:srgbClr val="000000"/>
                          </a:solidFill>
                          <a:latin typeface="Calibri" pitchFamily="34" charset="0"/>
                          <a:ea typeface="Calibri"/>
                        </a:rPr>
                        <a:t> </a:t>
                      </a:r>
                      <a:endParaRPr lang="es-MX" sz="100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s-MX" sz="1000" kern="1200" dirty="0" smtClean="0">
                          <a:solidFill>
                            <a:schemeClr val="tx1"/>
                          </a:solidFill>
                          <a:latin typeface="Calibri" pitchFamily="34" charset="0"/>
                          <a:ea typeface="+mn-ea"/>
                          <a:cs typeface="+mn-cs"/>
                        </a:rPr>
                        <a:t>En respuesta a los Criterios de Roma III.</a:t>
                      </a:r>
                    </a:p>
                    <a:p>
                      <a:pPr>
                        <a:lnSpc>
                          <a:spcPct val="115000"/>
                        </a:lnSpc>
                        <a:spcAft>
                          <a:spcPts val="1620"/>
                        </a:spcAft>
                      </a:pPr>
                      <a:r>
                        <a:rPr lang="es-MX" sz="1000" kern="1200" dirty="0">
                          <a:solidFill>
                            <a:srgbClr val="000000"/>
                          </a:solidFill>
                          <a:latin typeface="Calibri" pitchFamily="34" charset="0"/>
                          <a:ea typeface="Times New Roman"/>
                          <a:cs typeface="Segoe UI"/>
                        </a:rPr>
                        <a:t> </a:t>
                      </a:r>
                      <a:r>
                        <a:rPr lang="es-MX" sz="1000" kern="1200" dirty="0">
                          <a:solidFill>
                            <a:srgbClr val="000000"/>
                          </a:solidFill>
                          <a:latin typeface="Calibri" pitchFamily="34" charset="0"/>
                          <a:ea typeface="Calibri"/>
                        </a:rPr>
                        <a:t> </a:t>
                      </a:r>
                      <a:endParaRPr lang="es-MX" sz="1000" dirty="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dirty="0">
                          <a:solidFill>
                            <a:srgbClr val="000000"/>
                          </a:solidFill>
                          <a:latin typeface="Calibri" pitchFamily="34" charset="0"/>
                          <a:ea typeface="Times New Roman"/>
                          <a:cs typeface="Segoe UI"/>
                        </a:rPr>
                        <a:t>SI</a:t>
                      </a:r>
                      <a:r>
                        <a:rPr lang="es-MX" sz="1000" kern="1200" dirty="0">
                          <a:solidFill>
                            <a:srgbClr val="000000"/>
                          </a:solidFill>
                          <a:latin typeface="Calibri" pitchFamily="34" charset="0"/>
                          <a:ea typeface="Calibri"/>
                        </a:rPr>
                        <a:t> </a:t>
                      </a:r>
                      <a:endParaRPr lang="es-MX" sz="1000" dirty="0">
                        <a:latin typeface="Calibri" pitchFamily="34" charset="0"/>
                        <a:ea typeface="Times New Roman"/>
                      </a:endParaRPr>
                    </a:p>
                    <a:p>
                      <a:pPr>
                        <a:lnSpc>
                          <a:spcPct val="115000"/>
                        </a:lnSpc>
                        <a:spcAft>
                          <a:spcPts val="1620"/>
                        </a:spcAft>
                      </a:pPr>
                      <a:r>
                        <a:rPr lang="es-MX" sz="1000" kern="1200" dirty="0">
                          <a:solidFill>
                            <a:srgbClr val="000000"/>
                          </a:solidFill>
                          <a:latin typeface="Calibri" pitchFamily="34" charset="0"/>
                          <a:ea typeface="Times New Roman"/>
                          <a:cs typeface="Segoe UI"/>
                        </a:rPr>
                        <a:t>NO</a:t>
                      </a:r>
                      <a:r>
                        <a:rPr lang="es-MX" sz="1000" kern="1200" dirty="0">
                          <a:solidFill>
                            <a:srgbClr val="000000"/>
                          </a:solidFill>
                          <a:latin typeface="Calibri" pitchFamily="34" charset="0"/>
                          <a:ea typeface="Calibri"/>
                        </a:rPr>
                        <a:t> </a:t>
                      </a:r>
                      <a:endParaRPr lang="es-MX" sz="1000" dirty="0">
                        <a:latin typeface="Calibri" pitchFamily="34" charset="0"/>
                        <a:ea typeface="Times New Roman"/>
                      </a:endParaRPr>
                    </a:p>
                    <a:p>
                      <a:pPr>
                        <a:lnSpc>
                          <a:spcPct val="115000"/>
                        </a:lnSpc>
                        <a:spcAft>
                          <a:spcPts val="1620"/>
                        </a:spcAft>
                      </a:pPr>
                      <a:r>
                        <a:rPr lang="es-MX" sz="1000" kern="1200" dirty="0">
                          <a:solidFill>
                            <a:srgbClr val="000000"/>
                          </a:solidFill>
                          <a:latin typeface="Calibri" pitchFamily="34" charset="0"/>
                          <a:ea typeface="Times New Roman"/>
                          <a:cs typeface="Segoe UI"/>
                        </a:rPr>
                        <a:t> </a:t>
                      </a:r>
                      <a:r>
                        <a:rPr lang="es-MX" sz="1000" kern="1200" dirty="0">
                          <a:solidFill>
                            <a:srgbClr val="000000"/>
                          </a:solidFill>
                          <a:latin typeface="Calibri" pitchFamily="34" charset="0"/>
                          <a:ea typeface="Calibri"/>
                        </a:rPr>
                        <a:t> </a:t>
                      </a:r>
                      <a:endParaRPr lang="es-MX" sz="1000" dirty="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dirty="0">
                          <a:solidFill>
                            <a:srgbClr val="000000"/>
                          </a:solidFill>
                          <a:latin typeface="Calibri" pitchFamily="34" charset="0"/>
                          <a:ea typeface="Times New Roman"/>
                          <a:cs typeface="Segoe UI"/>
                        </a:rPr>
                        <a:t>Nominal</a:t>
                      </a:r>
                      <a:r>
                        <a:rPr lang="es-MX" sz="1000" kern="1200" dirty="0">
                          <a:solidFill>
                            <a:srgbClr val="000000"/>
                          </a:solidFill>
                          <a:latin typeface="Calibri" pitchFamily="34" charset="0"/>
                          <a:ea typeface="Calibri"/>
                        </a:rPr>
                        <a:t> </a:t>
                      </a:r>
                      <a:endParaRPr lang="es-MX" sz="1000" dirty="0">
                        <a:latin typeface="Calibri" pitchFamily="34" charset="0"/>
                        <a:ea typeface="Times New Roman"/>
                      </a:endParaRPr>
                    </a:p>
                    <a:p>
                      <a:pPr>
                        <a:lnSpc>
                          <a:spcPct val="115000"/>
                        </a:lnSpc>
                        <a:spcAft>
                          <a:spcPts val="1620"/>
                        </a:spcAft>
                      </a:pPr>
                      <a:r>
                        <a:rPr lang="es-MX" sz="1000" kern="1200" dirty="0">
                          <a:solidFill>
                            <a:srgbClr val="000000"/>
                          </a:solidFill>
                          <a:latin typeface="Calibri" pitchFamily="34" charset="0"/>
                          <a:ea typeface="Times New Roman"/>
                          <a:cs typeface="Segoe UI"/>
                        </a:rPr>
                        <a:t> </a:t>
                      </a:r>
                      <a:r>
                        <a:rPr lang="es-MX" sz="1000" kern="1200" dirty="0">
                          <a:solidFill>
                            <a:srgbClr val="000000"/>
                          </a:solidFill>
                          <a:latin typeface="Calibri" pitchFamily="34" charset="0"/>
                          <a:ea typeface="Calibri"/>
                        </a:rPr>
                        <a:t> </a:t>
                      </a:r>
                      <a:endParaRPr lang="es-MX" sz="1000" dirty="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884">
                <a:tc>
                  <a:txBody>
                    <a:bodyPr/>
                    <a:lstStyle/>
                    <a:p>
                      <a:pPr>
                        <a:lnSpc>
                          <a:spcPct val="115000"/>
                        </a:lnSpc>
                        <a:spcAft>
                          <a:spcPts val="1620"/>
                        </a:spcAft>
                      </a:pPr>
                      <a:r>
                        <a:rPr lang="es-MX" sz="1000" b="1" kern="1200" dirty="0">
                          <a:solidFill>
                            <a:srgbClr val="FF0066"/>
                          </a:solidFill>
                          <a:latin typeface="Calibri" pitchFamily="34" charset="0"/>
                          <a:ea typeface="Times New Roman"/>
                          <a:cs typeface="Segoe UI"/>
                        </a:rPr>
                        <a:t>Meteorismo abdominal</a:t>
                      </a:r>
                      <a:r>
                        <a:rPr lang="es-MX" sz="1000" kern="1200" dirty="0">
                          <a:solidFill>
                            <a:srgbClr val="FF0066"/>
                          </a:solidFill>
                          <a:latin typeface="Calibri" pitchFamily="34" charset="0"/>
                          <a:ea typeface="Calibri"/>
                        </a:rPr>
                        <a:t> </a:t>
                      </a:r>
                      <a:endParaRPr lang="es-MX" sz="1000" dirty="0">
                        <a:solidFill>
                          <a:srgbClr val="FF0066"/>
                        </a:solidFill>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dirty="0">
                          <a:solidFill>
                            <a:srgbClr val="000000"/>
                          </a:solidFill>
                          <a:latin typeface="Calibri" pitchFamily="34" charset="0"/>
                          <a:ea typeface="Times New Roman"/>
                          <a:cs typeface="Segoe UI"/>
                        </a:rPr>
                        <a:t>Distención abdominal caracterizada por aumento del gas </a:t>
                      </a:r>
                      <a:r>
                        <a:rPr lang="es-MX" sz="1000" kern="1200" dirty="0" err="1">
                          <a:solidFill>
                            <a:srgbClr val="000000"/>
                          </a:solidFill>
                          <a:latin typeface="Calibri" pitchFamily="34" charset="0"/>
                          <a:ea typeface="Times New Roman"/>
                          <a:cs typeface="Segoe UI"/>
                        </a:rPr>
                        <a:t>intrabdominal</a:t>
                      </a:r>
                      <a:r>
                        <a:rPr lang="es-MX" sz="1000" kern="1200" dirty="0">
                          <a:solidFill>
                            <a:srgbClr val="000000"/>
                          </a:solidFill>
                          <a:latin typeface="Calibri" pitchFamily="34" charset="0"/>
                          <a:ea typeface="Times New Roman"/>
                          <a:cs typeface="Segoe UI"/>
                        </a:rPr>
                        <a:t>.</a:t>
                      </a:r>
                      <a:r>
                        <a:rPr lang="es-MX" sz="1000" kern="1200" dirty="0">
                          <a:solidFill>
                            <a:srgbClr val="000000"/>
                          </a:solidFill>
                          <a:latin typeface="Calibri" pitchFamily="34" charset="0"/>
                          <a:ea typeface="Calibri"/>
                        </a:rPr>
                        <a:t> </a:t>
                      </a:r>
                      <a:endParaRPr lang="es-MX" sz="1000" dirty="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s-MX" sz="1000" kern="1200" dirty="0" smtClean="0">
                          <a:solidFill>
                            <a:schemeClr val="tx1"/>
                          </a:solidFill>
                          <a:latin typeface="Calibri" pitchFamily="34" charset="0"/>
                          <a:ea typeface="+mn-ea"/>
                          <a:cs typeface="+mn-cs"/>
                        </a:rPr>
                        <a:t>En respuesta a los Criterios de Roma III.</a:t>
                      </a:r>
                      <a:endParaRPr kumimoji="0" lang="es-MX" sz="1000" kern="1200" dirty="0">
                        <a:solidFill>
                          <a:schemeClr val="tx1"/>
                        </a:solidFill>
                        <a:latin typeface="Calibri" pitchFamily="34" charset="0"/>
                        <a:ea typeface="+mn-ea"/>
                        <a:cs typeface="+mn-cs"/>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dirty="0">
                          <a:solidFill>
                            <a:srgbClr val="000000"/>
                          </a:solidFill>
                          <a:latin typeface="Calibri" pitchFamily="34" charset="0"/>
                          <a:ea typeface="Times New Roman"/>
                          <a:cs typeface="Segoe UI"/>
                        </a:rPr>
                        <a:t>SI</a:t>
                      </a:r>
                      <a:r>
                        <a:rPr lang="es-MX" sz="1000" kern="1200" dirty="0">
                          <a:solidFill>
                            <a:srgbClr val="000000"/>
                          </a:solidFill>
                          <a:latin typeface="Calibri" pitchFamily="34" charset="0"/>
                          <a:ea typeface="Calibri"/>
                        </a:rPr>
                        <a:t> </a:t>
                      </a:r>
                      <a:endParaRPr lang="es-MX" sz="1000" dirty="0">
                        <a:latin typeface="Calibri" pitchFamily="34" charset="0"/>
                        <a:ea typeface="Times New Roman"/>
                      </a:endParaRPr>
                    </a:p>
                    <a:p>
                      <a:pPr>
                        <a:lnSpc>
                          <a:spcPct val="115000"/>
                        </a:lnSpc>
                        <a:spcAft>
                          <a:spcPts val="1620"/>
                        </a:spcAft>
                      </a:pPr>
                      <a:r>
                        <a:rPr lang="es-MX" sz="1000" kern="1200" dirty="0">
                          <a:solidFill>
                            <a:srgbClr val="000000"/>
                          </a:solidFill>
                          <a:latin typeface="Calibri" pitchFamily="34" charset="0"/>
                          <a:ea typeface="Times New Roman"/>
                          <a:cs typeface="Segoe UI"/>
                        </a:rPr>
                        <a:t>NO </a:t>
                      </a:r>
                      <a:endParaRPr lang="es-MX" sz="1000" dirty="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a:solidFill>
                            <a:srgbClr val="000000"/>
                          </a:solidFill>
                          <a:latin typeface="Calibri" pitchFamily="34" charset="0"/>
                          <a:ea typeface="Times New Roman"/>
                          <a:cs typeface="Segoe UI"/>
                        </a:rPr>
                        <a:t>Nominal </a:t>
                      </a:r>
                      <a:endParaRPr lang="es-MX" sz="100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884">
                <a:tc>
                  <a:txBody>
                    <a:bodyPr/>
                    <a:lstStyle/>
                    <a:p>
                      <a:pPr>
                        <a:lnSpc>
                          <a:spcPct val="115000"/>
                        </a:lnSpc>
                        <a:spcAft>
                          <a:spcPts val="1620"/>
                        </a:spcAft>
                      </a:pPr>
                      <a:r>
                        <a:rPr lang="es-MX" sz="1000" b="1" kern="1200" dirty="0">
                          <a:solidFill>
                            <a:srgbClr val="FF0066"/>
                          </a:solidFill>
                          <a:latin typeface="Calibri" pitchFamily="34" charset="0"/>
                          <a:ea typeface="Times New Roman"/>
                          <a:cs typeface="Segoe UI"/>
                        </a:rPr>
                        <a:t>Defecación con moco</a:t>
                      </a:r>
                      <a:r>
                        <a:rPr lang="es-MX" sz="1000" kern="1200" dirty="0">
                          <a:solidFill>
                            <a:srgbClr val="FF0066"/>
                          </a:solidFill>
                          <a:latin typeface="Calibri" pitchFamily="34" charset="0"/>
                          <a:ea typeface="Calibri"/>
                        </a:rPr>
                        <a:t> </a:t>
                      </a:r>
                      <a:endParaRPr lang="es-MX" sz="1000" dirty="0">
                        <a:solidFill>
                          <a:srgbClr val="FF0066"/>
                        </a:solidFill>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a:solidFill>
                            <a:srgbClr val="000000"/>
                          </a:solidFill>
                          <a:latin typeface="Calibri" pitchFamily="34" charset="0"/>
                          <a:ea typeface="Times New Roman"/>
                          <a:cs typeface="Segoe UI"/>
                        </a:rPr>
                        <a:t>Evacuaciones con secreción  espesa mucosa.</a:t>
                      </a:r>
                      <a:r>
                        <a:rPr lang="es-MX" sz="1000" kern="1200">
                          <a:solidFill>
                            <a:srgbClr val="000000"/>
                          </a:solidFill>
                          <a:latin typeface="Calibri" pitchFamily="34" charset="0"/>
                          <a:ea typeface="Calibri"/>
                        </a:rPr>
                        <a:t> </a:t>
                      </a:r>
                      <a:endParaRPr lang="es-MX" sz="100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s-MX" sz="1000" kern="1200" dirty="0" smtClean="0">
                          <a:solidFill>
                            <a:schemeClr val="tx1"/>
                          </a:solidFill>
                          <a:latin typeface="Calibri" pitchFamily="34" charset="0"/>
                          <a:ea typeface="+mn-ea"/>
                          <a:cs typeface="+mn-cs"/>
                        </a:rPr>
                        <a:t>En respuesta a los Criterios de Roma III.</a:t>
                      </a:r>
                      <a:endParaRPr kumimoji="0" lang="es-MX" sz="1000" kern="1200" dirty="0">
                        <a:solidFill>
                          <a:schemeClr val="tx1"/>
                        </a:solidFill>
                        <a:latin typeface="Calibri" pitchFamily="34" charset="0"/>
                        <a:ea typeface="+mn-ea"/>
                        <a:cs typeface="+mn-cs"/>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dirty="0">
                          <a:solidFill>
                            <a:srgbClr val="000000"/>
                          </a:solidFill>
                          <a:latin typeface="Calibri" pitchFamily="34" charset="0"/>
                          <a:ea typeface="Times New Roman"/>
                          <a:cs typeface="Segoe UI"/>
                        </a:rPr>
                        <a:t>SI</a:t>
                      </a:r>
                      <a:r>
                        <a:rPr lang="es-MX" sz="1000" kern="1200" dirty="0">
                          <a:solidFill>
                            <a:srgbClr val="000000"/>
                          </a:solidFill>
                          <a:latin typeface="Calibri" pitchFamily="34" charset="0"/>
                          <a:ea typeface="Calibri"/>
                        </a:rPr>
                        <a:t> </a:t>
                      </a:r>
                      <a:endParaRPr lang="es-MX" sz="1000" dirty="0">
                        <a:latin typeface="Calibri" pitchFamily="34" charset="0"/>
                        <a:ea typeface="Times New Roman"/>
                      </a:endParaRPr>
                    </a:p>
                    <a:p>
                      <a:pPr>
                        <a:lnSpc>
                          <a:spcPct val="115000"/>
                        </a:lnSpc>
                        <a:spcAft>
                          <a:spcPts val="1620"/>
                        </a:spcAft>
                      </a:pPr>
                      <a:r>
                        <a:rPr lang="es-MX" sz="1000" kern="1200" dirty="0">
                          <a:solidFill>
                            <a:srgbClr val="000000"/>
                          </a:solidFill>
                          <a:latin typeface="Calibri" pitchFamily="34" charset="0"/>
                          <a:ea typeface="Times New Roman"/>
                          <a:cs typeface="Segoe UI"/>
                        </a:rPr>
                        <a:t>NO</a:t>
                      </a:r>
                      <a:r>
                        <a:rPr lang="es-MX" sz="1000" kern="1200" dirty="0">
                          <a:solidFill>
                            <a:srgbClr val="000000"/>
                          </a:solidFill>
                          <a:latin typeface="Calibri" pitchFamily="34" charset="0"/>
                          <a:ea typeface="Calibri"/>
                        </a:rPr>
                        <a:t> </a:t>
                      </a:r>
                      <a:endParaRPr lang="es-MX" sz="1000" dirty="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a:solidFill>
                            <a:srgbClr val="000000"/>
                          </a:solidFill>
                          <a:latin typeface="Calibri" pitchFamily="34" charset="0"/>
                          <a:ea typeface="Times New Roman"/>
                          <a:cs typeface="Segoe UI"/>
                        </a:rPr>
                        <a:t>Nominal</a:t>
                      </a:r>
                      <a:r>
                        <a:rPr lang="es-MX" sz="1000" kern="1200">
                          <a:solidFill>
                            <a:srgbClr val="000000"/>
                          </a:solidFill>
                          <a:latin typeface="Calibri" pitchFamily="34" charset="0"/>
                          <a:ea typeface="Calibri"/>
                        </a:rPr>
                        <a:t> </a:t>
                      </a:r>
                      <a:endParaRPr lang="es-MX" sz="1000">
                        <a:latin typeface="Calibri" pitchFamily="34" charset="0"/>
                        <a:ea typeface="Times New Roman"/>
                      </a:endParaRPr>
                    </a:p>
                    <a:p>
                      <a:pPr>
                        <a:lnSpc>
                          <a:spcPct val="115000"/>
                        </a:lnSpc>
                        <a:spcAft>
                          <a:spcPts val="1620"/>
                        </a:spcAft>
                      </a:pPr>
                      <a:r>
                        <a:rPr lang="es-MX" sz="1000" kern="1200">
                          <a:solidFill>
                            <a:srgbClr val="000000"/>
                          </a:solidFill>
                          <a:latin typeface="Calibri" pitchFamily="34" charset="0"/>
                          <a:ea typeface="Times New Roman"/>
                          <a:cs typeface="Segoe UI"/>
                        </a:rPr>
                        <a:t> </a:t>
                      </a:r>
                      <a:r>
                        <a:rPr lang="es-MX" sz="1000" kern="1200">
                          <a:solidFill>
                            <a:srgbClr val="000000"/>
                          </a:solidFill>
                          <a:latin typeface="Calibri" pitchFamily="34" charset="0"/>
                          <a:ea typeface="Calibri"/>
                        </a:rPr>
                        <a:t> </a:t>
                      </a:r>
                      <a:endParaRPr lang="es-MX" sz="100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884">
                <a:tc>
                  <a:txBody>
                    <a:bodyPr/>
                    <a:lstStyle/>
                    <a:p>
                      <a:pPr>
                        <a:lnSpc>
                          <a:spcPct val="115000"/>
                        </a:lnSpc>
                        <a:spcAft>
                          <a:spcPts val="1620"/>
                        </a:spcAft>
                      </a:pPr>
                      <a:r>
                        <a:rPr lang="es-MX" sz="1000" b="1" kern="1200" dirty="0">
                          <a:solidFill>
                            <a:srgbClr val="FF0066"/>
                          </a:solidFill>
                          <a:latin typeface="Calibri" pitchFamily="34" charset="0"/>
                          <a:ea typeface="Times New Roman"/>
                          <a:cs typeface="Segoe UI"/>
                        </a:rPr>
                        <a:t>Síntomas que empeoran con la alimentación</a:t>
                      </a:r>
                      <a:r>
                        <a:rPr lang="es-MX" sz="1000" kern="1200" dirty="0">
                          <a:solidFill>
                            <a:srgbClr val="FF0066"/>
                          </a:solidFill>
                          <a:latin typeface="Calibri" pitchFamily="34" charset="0"/>
                          <a:ea typeface="Calibri"/>
                        </a:rPr>
                        <a:t> </a:t>
                      </a:r>
                      <a:endParaRPr lang="es-MX" sz="1000" dirty="0">
                        <a:solidFill>
                          <a:srgbClr val="FF0066"/>
                        </a:solidFill>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a:solidFill>
                            <a:srgbClr val="000000"/>
                          </a:solidFill>
                          <a:latin typeface="Calibri" pitchFamily="34" charset="0"/>
                          <a:ea typeface="Times New Roman"/>
                          <a:cs typeface="Segoe UI"/>
                        </a:rPr>
                        <a:t>Sintomatología de SII que se exacerba ante la ingestión de alimentos específicos.</a:t>
                      </a:r>
                      <a:r>
                        <a:rPr lang="es-MX" sz="1000" kern="1200">
                          <a:solidFill>
                            <a:srgbClr val="000000"/>
                          </a:solidFill>
                          <a:latin typeface="Calibri" pitchFamily="34" charset="0"/>
                          <a:ea typeface="Calibri"/>
                        </a:rPr>
                        <a:t> </a:t>
                      </a:r>
                      <a:endParaRPr lang="es-MX" sz="100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es-MX" sz="1000" kern="1200" dirty="0" smtClean="0">
                          <a:solidFill>
                            <a:schemeClr val="tx1"/>
                          </a:solidFill>
                          <a:latin typeface="Calibri" pitchFamily="34" charset="0"/>
                          <a:ea typeface="+mn-ea"/>
                          <a:cs typeface="+mn-cs"/>
                        </a:rPr>
                        <a:t>En respuesta a los Criterios de Roma III.</a:t>
                      </a:r>
                      <a:endParaRPr kumimoji="0" lang="es-MX" sz="1000" kern="1200" dirty="0">
                        <a:solidFill>
                          <a:schemeClr val="tx1"/>
                        </a:solidFill>
                        <a:latin typeface="Calibri" pitchFamily="34" charset="0"/>
                        <a:ea typeface="+mn-ea"/>
                        <a:cs typeface="+mn-cs"/>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dirty="0">
                          <a:solidFill>
                            <a:srgbClr val="000000"/>
                          </a:solidFill>
                          <a:latin typeface="Calibri" pitchFamily="34" charset="0"/>
                          <a:ea typeface="Times New Roman"/>
                          <a:cs typeface="Segoe UI"/>
                        </a:rPr>
                        <a:t>SI</a:t>
                      </a:r>
                      <a:r>
                        <a:rPr lang="es-MX" sz="1000" kern="1200" dirty="0">
                          <a:solidFill>
                            <a:srgbClr val="000000"/>
                          </a:solidFill>
                          <a:latin typeface="Calibri" pitchFamily="34" charset="0"/>
                          <a:ea typeface="Calibri"/>
                        </a:rPr>
                        <a:t> </a:t>
                      </a:r>
                      <a:endParaRPr lang="es-MX" sz="1000" dirty="0">
                        <a:latin typeface="Calibri" pitchFamily="34" charset="0"/>
                        <a:ea typeface="Times New Roman"/>
                      </a:endParaRPr>
                    </a:p>
                    <a:p>
                      <a:pPr>
                        <a:lnSpc>
                          <a:spcPct val="115000"/>
                        </a:lnSpc>
                        <a:spcAft>
                          <a:spcPts val="1620"/>
                        </a:spcAft>
                      </a:pPr>
                      <a:r>
                        <a:rPr lang="es-MX" sz="1000" kern="1200" dirty="0">
                          <a:solidFill>
                            <a:srgbClr val="000000"/>
                          </a:solidFill>
                          <a:latin typeface="Calibri" pitchFamily="34" charset="0"/>
                          <a:ea typeface="Times New Roman"/>
                          <a:cs typeface="Segoe UI"/>
                        </a:rPr>
                        <a:t>NO</a:t>
                      </a:r>
                      <a:r>
                        <a:rPr lang="es-MX" sz="1000" kern="1200" dirty="0">
                          <a:solidFill>
                            <a:srgbClr val="000000"/>
                          </a:solidFill>
                          <a:latin typeface="Calibri" pitchFamily="34" charset="0"/>
                          <a:ea typeface="Calibri"/>
                        </a:rPr>
                        <a:t> </a:t>
                      </a:r>
                      <a:endParaRPr lang="es-MX" sz="1000" dirty="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a:solidFill>
                            <a:srgbClr val="000000"/>
                          </a:solidFill>
                          <a:latin typeface="Calibri" pitchFamily="34" charset="0"/>
                          <a:ea typeface="Times New Roman"/>
                          <a:cs typeface="Segoe UI"/>
                        </a:rPr>
                        <a:t>Nominal </a:t>
                      </a:r>
                      <a:endParaRPr lang="es-MX" sz="100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690">
                <a:tc>
                  <a:txBody>
                    <a:bodyPr/>
                    <a:lstStyle/>
                    <a:p>
                      <a:pPr>
                        <a:lnSpc>
                          <a:spcPct val="115000"/>
                        </a:lnSpc>
                        <a:spcAft>
                          <a:spcPts val="1620"/>
                        </a:spcAft>
                      </a:pPr>
                      <a:r>
                        <a:rPr lang="es-MX" sz="1000" b="1" kern="1200" dirty="0">
                          <a:solidFill>
                            <a:srgbClr val="FF0066"/>
                          </a:solidFill>
                          <a:latin typeface="Calibri" pitchFamily="34" charset="0"/>
                          <a:ea typeface="Times New Roman"/>
                          <a:cs typeface="Segoe UI"/>
                        </a:rPr>
                        <a:t>Estrés emocional</a:t>
                      </a:r>
                      <a:r>
                        <a:rPr lang="es-MX" sz="1000" kern="1200" dirty="0">
                          <a:solidFill>
                            <a:srgbClr val="FF0066"/>
                          </a:solidFill>
                          <a:latin typeface="Calibri" pitchFamily="34" charset="0"/>
                          <a:ea typeface="Calibri"/>
                        </a:rPr>
                        <a:t> </a:t>
                      </a:r>
                      <a:endParaRPr lang="es-MX" sz="1000" dirty="0">
                        <a:solidFill>
                          <a:srgbClr val="FF0066"/>
                        </a:solidFill>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ES" sz="1000" kern="1200">
                          <a:solidFill>
                            <a:srgbClr val="000000"/>
                          </a:solidFill>
                          <a:latin typeface="Calibri" pitchFamily="34" charset="0"/>
                          <a:ea typeface="Times New Roman"/>
                          <a:cs typeface="Segoe UI"/>
                        </a:rPr>
                        <a:t>(Del inglés </a:t>
                      </a:r>
                      <a:r>
                        <a:rPr lang="es-ES" sz="1000" i="1" kern="1200">
                          <a:solidFill>
                            <a:srgbClr val="000000"/>
                          </a:solidFill>
                          <a:latin typeface="Calibri" pitchFamily="34" charset="0"/>
                          <a:ea typeface="Times New Roman"/>
                          <a:cs typeface="Segoe UI"/>
                        </a:rPr>
                        <a:t>stress</a:t>
                      </a:r>
                      <a:r>
                        <a:rPr lang="es-ES" sz="1000" kern="1200">
                          <a:solidFill>
                            <a:srgbClr val="000000"/>
                          </a:solidFill>
                          <a:latin typeface="Calibri" pitchFamily="34" charset="0"/>
                          <a:ea typeface="Times New Roman"/>
                          <a:cs typeface="Segoe UI"/>
                        </a:rPr>
                        <a:t>, tensión’) es una reacción fisiológica del organismo en el que entran en juego diversos mecanismos de defensa para afrontar una situación que se percibe como amenazante o de demanda incrementada</a:t>
                      </a:r>
                      <a:r>
                        <a:rPr lang="es-ES" sz="1000" kern="1200">
                          <a:solidFill>
                            <a:srgbClr val="000000"/>
                          </a:solidFill>
                          <a:latin typeface="Calibri" pitchFamily="34" charset="0"/>
                          <a:ea typeface="Calibri"/>
                        </a:rPr>
                        <a:t> </a:t>
                      </a:r>
                      <a:endParaRPr lang="es-MX" sz="100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a:solidFill>
                            <a:srgbClr val="000000"/>
                          </a:solidFill>
                          <a:latin typeface="Calibri" pitchFamily="34" charset="0"/>
                          <a:ea typeface="Times New Roman"/>
                          <a:cs typeface="Segoe UI"/>
                        </a:rPr>
                        <a:t>Por medio de la </a:t>
                      </a:r>
                      <a:r>
                        <a:rPr lang="es-MX" sz="1000" kern="1200">
                          <a:solidFill>
                            <a:srgbClr val="000000"/>
                          </a:solidFill>
                          <a:latin typeface="Calibri" pitchFamily="34" charset="0"/>
                          <a:ea typeface="Calibri"/>
                          <a:cs typeface="Tahoma"/>
                        </a:rPr>
                        <a:t>Escala de Estrés Holmes y Rahe</a:t>
                      </a:r>
                      <a:r>
                        <a:rPr lang="es-MX" sz="1000" kern="1200">
                          <a:solidFill>
                            <a:srgbClr val="000000"/>
                          </a:solidFill>
                          <a:latin typeface="Calibri" pitchFamily="34" charset="0"/>
                          <a:ea typeface="Calibri"/>
                        </a:rPr>
                        <a:t> </a:t>
                      </a:r>
                      <a:endParaRPr lang="es-MX" sz="100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000"/>
                        </a:lnSpc>
                        <a:spcAft>
                          <a:spcPts val="315"/>
                        </a:spcAft>
                      </a:pPr>
                      <a:r>
                        <a:rPr lang="es-MX" sz="1000" kern="1200">
                          <a:solidFill>
                            <a:srgbClr val="000000"/>
                          </a:solidFill>
                          <a:latin typeface="Calibri" pitchFamily="34" charset="0"/>
                          <a:ea typeface="Times New Roman"/>
                          <a:cs typeface="Tahoma"/>
                        </a:rPr>
                        <a:t>Puntuación:</a:t>
                      </a:r>
                      <a:r>
                        <a:rPr lang="es-MX" sz="1000" kern="1200">
                          <a:solidFill>
                            <a:srgbClr val="000000"/>
                          </a:solidFill>
                          <a:latin typeface="Calibri" pitchFamily="34" charset="0"/>
                          <a:ea typeface="Calibri"/>
                        </a:rPr>
                        <a:t> </a:t>
                      </a:r>
                      <a:endParaRPr lang="es-MX" sz="1000">
                        <a:latin typeface="Calibri" pitchFamily="34" charset="0"/>
                        <a:ea typeface="Times New Roman"/>
                      </a:endParaRPr>
                    </a:p>
                    <a:p>
                      <a:pPr>
                        <a:lnSpc>
                          <a:spcPts val="1000"/>
                        </a:lnSpc>
                        <a:spcAft>
                          <a:spcPts val="315"/>
                        </a:spcAft>
                      </a:pPr>
                      <a:r>
                        <a:rPr lang="es-MX" sz="1000" kern="1200">
                          <a:solidFill>
                            <a:srgbClr val="000000"/>
                          </a:solidFill>
                          <a:latin typeface="Calibri" pitchFamily="34" charset="0"/>
                          <a:ea typeface="Times New Roman"/>
                          <a:cs typeface="Tahoma"/>
                        </a:rPr>
                        <a:t> 300 +: En riesgo de enfermedad.</a:t>
                      </a:r>
                      <a:r>
                        <a:rPr lang="es-MX" sz="1000" kern="1200">
                          <a:solidFill>
                            <a:srgbClr val="000000"/>
                          </a:solidFill>
                          <a:latin typeface="Calibri" pitchFamily="34" charset="0"/>
                          <a:ea typeface="Calibri"/>
                        </a:rPr>
                        <a:t> </a:t>
                      </a:r>
                      <a:endParaRPr lang="es-MX" sz="1000">
                        <a:latin typeface="Calibri" pitchFamily="34" charset="0"/>
                        <a:ea typeface="Times New Roman"/>
                      </a:endParaRPr>
                    </a:p>
                    <a:p>
                      <a:pPr>
                        <a:lnSpc>
                          <a:spcPts val="1000"/>
                        </a:lnSpc>
                        <a:spcAft>
                          <a:spcPts val="315"/>
                        </a:spcAft>
                      </a:pPr>
                      <a:r>
                        <a:rPr lang="es-MX" sz="1000" kern="1200">
                          <a:solidFill>
                            <a:srgbClr val="000000"/>
                          </a:solidFill>
                          <a:latin typeface="Calibri" pitchFamily="34" charset="0"/>
                          <a:ea typeface="Times New Roman"/>
                          <a:cs typeface="Tahoma"/>
                        </a:rPr>
                        <a:t>150 a 299 +: Riesgo de enfermedad moderado.</a:t>
                      </a:r>
                      <a:r>
                        <a:rPr lang="es-MX" sz="1000" kern="1200">
                          <a:solidFill>
                            <a:srgbClr val="000000"/>
                          </a:solidFill>
                          <a:latin typeface="Calibri" pitchFamily="34" charset="0"/>
                          <a:ea typeface="Calibri"/>
                        </a:rPr>
                        <a:t> </a:t>
                      </a:r>
                      <a:endParaRPr lang="es-MX" sz="1000">
                        <a:latin typeface="Calibri" pitchFamily="34" charset="0"/>
                        <a:ea typeface="Times New Roman"/>
                      </a:endParaRPr>
                    </a:p>
                    <a:p>
                      <a:pPr>
                        <a:lnSpc>
                          <a:spcPts val="1000"/>
                        </a:lnSpc>
                        <a:spcAft>
                          <a:spcPts val="315"/>
                        </a:spcAft>
                      </a:pPr>
                      <a:r>
                        <a:rPr lang="es-MX" sz="1000" kern="1200">
                          <a:solidFill>
                            <a:srgbClr val="000000"/>
                          </a:solidFill>
                          <a:latin typeface="Calibri" pitchFamily="34" charset="0"/>
                          <a:ea typeface="Times New Roman"/>
                          <a:cs typeface="Tahoma"/>
                        </a:rPr>
                        <a:t>150 -: Sólo tiene un pequeño riesgo de enfermedad.</a:t>
                      </a:r>
                      <a:r>
                        <a:rPr lang="es-MX" sz="1000" kern="1200">
                          <a:solidFill>
                            <a:srgbClr val="000000"/>
                          </a:solidFill>
                          <a:latin typeface="Calibri" pitchFamily="34" charset="0"/>
                          <a:ea typeface="Calibri"/>
                        </a:rPr>
                        <a:t> </a:t>
                      </a:r>
                      <a:endParaRPr lang="es-MX" sz="100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kern="1200" dirty="0">
                          <a:solidFill>
                            <a:srgbClr val="000000"/>
                          </a:solidFill>
                          <a:latin typeface="Calibri" pitchFamily="34" charset="0"/>
                          <a:ea typeface="Times New Roman"/>
                          <a:cs typeface="Segoe UI"/>
                        </a:rPr>
                        <a:t>Intervalo</a:t>
                      </a:r>
                      <a:r>
                        <a:rPr lang="es-MX" sz="1000" kern="1200" dirty="0">
                          <a:solidFill>
                            <a:srgbClr val="000000"/>
                          </a:solidFill>
                          <a:latin typeface="Calibri" pitchFamily="34" charset="0"/>
                          <a:ea typeface="Calibri"/>
                        </a:rPr>
                        <a:t> </a:t>
                      </a:r>
                      <a:endParaRPr lang="es-MX" sz="1000" dirty="0">
                        <a:latin typeface="Calibri" pitchFamily="34" charset="0"/>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endParaRPr lang="es-MX" sz="100" dirty="0">
                        <a:latin typeface="Arial"/>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s-MX" sz="100">
                        <a:latin typeface="Arial"/>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s-MX" sz="100">
                        <a:latin typeface="Arial"/>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s-MX" sz="100">
                        <a:latin typeface="Arial"/>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s-MX" sz="100" dirty="0">
                        <a:latin typeface="Arial"/>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1000"/>
                        </a:spcAft>
                      </a:pPr>
                      <a:endParaRPr lang="es-MX" sz="100">
                        <a:latin typeface="Arial"/>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s-MX" sz="100">
                        <a:latin typeface="Arial"/>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s-MX" sz="100">
                        <a:latin typeface="Arial"/>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s-MX" sz="100" dirty="0">
                        <a:latin typeface="Arial"/>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s-MX" sz="100" dirty="0">
                        <a:latin typeface="Arial"/>
                        <a:ea typeface="Calibri"/>
                        <a:cs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 y="-1"/>
          <a:ext cx="8715404" cy="6858001"/>
        </p:xfrm>
        <a:graphic>
          <a:graphicData uri="http://schemas.openxmlformats.org/drawingml/2006/table">
            <a:tbl>
              <a:tblPr/>
              <a:tblGrid>
                <a:gridCol w="1814394"/>
                <a:gridCol w="2062174"/>
                <a:gridCol w="2043824"/>
                <a:gridCol w="1494514"/>
                <a:gridCol w="1300498"/>
              </a:tblGrid>
              <a:tr h="2692767">
                <a:tc>
                  <a:txBody>
                    <a:bodyPr/>
                    <a:lstStyle/>
                    <a:p>
                      <a:pPr>
                        <a:spcAft>
                          <a:spcPts val="1620"/>
                        </a:spcAft>
                      </a:pPr>
                      <a:r>
                        <a:rPr lang="es-MX" sz="2400" b="1" kern="1200" dirty="0">
                          <a:solidFill>
                            <a:srgbClr val="FF0066"/>
                          </a:solidFill>
                          <a:latin typeface="Calibri"/>
                          <a:ea typeface="Times New Roman"/>
                          <a:cs typeface="Segoe UI"/>
                        </a:rPr>
                        <a:t>Pobreza Familiar</a:t>
                      </a:r>
                      <a:r>
                        <a:rPr lang="es-MX" sz="2400" b="1" kern="1200" dirty="0">
                          <a:solidFill>
                            <a:srgbClr val="FF0066"/>
                          </a:solidFill>
                          <a:latin typeface="Calibri"/>
                          <a:ea typeface="Times New Roman"/>
                          <a:cs typeface="Arial"/>
                        </a:rPr>
                        <a:t> </a:t>
                      </a:r>
                      <a:endParaRPr lang="es-MX" sz="2400" b="1" dirty="0">
                        <a:solidFill>
                          <a:srgbClr val="FF0066"/>
                        </a:solidFill>
                        <a:latin typeface="Calibri"/>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1620"/>
                        </a:spcAft>
                      </a:pPr>
                      <a:r>
                        <a:rPr lang="es-ES" sz="1200" kern="1200" dirty="0">
                          <a:solidFill>
                            <a:schemeClr val="tx1"/>
                          </a:solidFill>
                          <a:latin typeface="Calibri"/>
                          <a:ea typeface="Calibri"/>
                        </a:rPr>
                        <a:t>situación o </a:t>
                      </a:r>
                      <a:r>
                        <a:rPr lang="es-ES" sz="1200" u="none" strike="noStrike" kern="1200" dirty="0">
                          <a:solidFill>
                            <a:schemeClr val="tx1"/>
                          </a:solidFill>
                          <a:latin typeface="Calibri"/>
                          <a:ea typeface="Calibri"/>
                          <a:hlinkClick r:id="rId2"/>
                        </a:rPr>
                        <a:t>forma de vida</a:t>
                      </a:r>
                      <a:r>
                        <a:rPr lang="es-ES" sz="1200" kern="1200" dirty="0">
                          <a:solidFill>
                            <a:schemeClr val="tx1"/>
                          </a:solidFill>
                          <a:latin typeface="Calibri"/>
                          <a:ea typeface="Calibri"/>
                        </a:rPr>
                        <a:t> que surge como producto de la imposibilidad de acceso a los recursos para satisfacer las necesidades físicas y psíquicas básicas humanas que inciden en un desgaste del </a:t>
                      </a:r>
                      <a:r>
                        <a:rPr lang="es-ES" sz="1200" u="none" strike="noStrike" kern="1200" dirty="0">
                          <a:solidFill>
                            <a:schemeClr val="tx1"/>
                          </a:solidFill>
                          <a:latin typeface="Calibri"/>
                          <a:ea typeface="Calibri"/>
                          <a:hlinkClick r:id="rId3"/>
                        </a:rPr>
                        <a:t>nivel</a:t>
                      </a:r>
                      <a:r>
                        <a:rPr lang="es-ES" sz="1200" kern="1200" dirty="0">
                          <a:solidFill>
                            <a:schemeClr val="tx1"/>
                          </a:solidFill>
                          <a:latin typeface="Calibri"/>
                          <a:ea typeface="Calibri"/>
                        </a:rPr>
                        <a:t> y </a:t>
                      </a:r>
                      <a:r>
                        <a:rPr lang="es-ES" sz="1200" u="none" strike="noStrike" kern="1200" dirty="0">
                          <a:solidFill>
                            <a:schemeClr val="tx1"/>
                          </a:solidFill>
                          <a:latin typeface="Calibri"/>
                          <a:ea typeface="Calibri"/>
                          <a:hlinkClick r:id="rId4"/>
                        </a:rPr>
                        <a:t>calidad de vida</a:t>
                      </a:r>
                      <a:r>
                        <a:rPr lang="es-ES" sz="1200" kern="1200" dirty="0">
                          <a:solidFill>
                            <a:schemeClr val="tx1"/>
                          </a:solidFill>
                          <a:latin typeface="Calibri"/>
                          <a:ea typeface="Calibri"/>
                        </a:rPr>
                        <a:t> de las personas, tales como la </a:t>
                      </a:r>
                      <a:r>
                        <a:rPr lang="es-ES" sz="1200" u="none" strike="noStrike" kern="1200" dirty="0">
                          <a:solidFill>
                            <a:schemeClr val="tx1"/>
                          </a:solidFill>
                          <a:latin typeface="Calibri"/>
                          <a:ea typeface="Calibri"/>
                          <a:hlinkClick r:id="rId5"/>
                        </a:rPr>
                        <a:t>alimentación</a:t>
                      </a:r>
                      <a:r>
                        <a:rPr lang="es-ES" sz="1200" kern="1200" dirty="0">
                          <a:solidFill>
                            <a:schemeClr val="tx1"/>
                          </a:solidFill>
                          <a:latin typeface="Calibri"/>
                          <a:ea typeface="Calibri"/>
                        </a:rPr>
                        <a:t>, la </a:t>
                      </a:r>
                      <a:r>
                        <a:rPr lang="es-ES" sz="1200" u="none" strike="noStrike" kern="1200" dirty="0">
                          <a:solidFill>
                            <a:schemeClr val="tx1"/>
                          </a:solidFill>
                          <a:latin typeface="Calibri"/>
                          <a:ea typeface="Calibri"/>
                          <a:hlinkClick r:id="rId6"/>
                        </a:rPr>
                        <a:t>vivienda</a:t>
                      </a:r>
                      <a:r>
                        <a:rPr lang="es-ES" sz="1200" kern="1200" dirty="0">
                          <a:solidFill>
                            <a:schemeClr val="tx1"/>
                          </a:solidFill>
                          <a:latin typeface="Calibri"/>
                          <a:ea typeface="Calibri"/>
                        </a:rPr>
                        <a:t>, la </a:t>
                      </a:r>
                      <a:r>
                        <a:rPr lang="es-ES" sz="1200" u="none" strike="noStrike" kern="1200" dirty="0">
                          <a:solidFill>
                            <a:schemeClr val="tx1"/>
                          </a:solidFill>
                          <a:latin typeface="Calibri"/>
                          <a:ea typeface="Calibri"/>
                          <a:hlinkClick r:id="rId7"/>
                        </a:rPr>
                        <a:t>educación</a:t>
                      </a:r>
                      <a:r>
                        <a:rPr lang="es-ES" sz="1200" kern="1200" dirty="0">
                          <a:solidFill>
                            <a:schemeClr val="tx1"/>
                          </a:solidFill>
                          <a:latin typeface="Calibri"/>
                          <a:ea typeface="Calibri"/>
                        </a:rPr>
                        <a:t>, la </a:t>
                      </a:r>
                      <a:r>
                        <a:rPr lang="es-ES" sz="1200" u="none" strike="noStrike" kern="1200" dirty="0">
                          <a:solidFill>
                            <a:schemeClr val="tx1"/>
                          </a:solidFill>
                          <a:latin typeface="Calibri"/>
                          <a:ea typeface="Calibri"/>
                          <a:hlinkClick r:id="rId8"/>
                        </a:rPr>
                        <a:t>asistencia sanitaria</a:t>
                      </a:r>
                      <a:r>
                        <a:rPr lang="es-ES" sz="1200" kern="1200" dirty="0">
                          <a:solidFill>
                            <a:schemeClr val="tx1"/>
                          </a:solidFill>
                          <a:latin typeface="Calibri"/>
                          <a:ea typeface="Calibri"/>
                        </a:rPr>
                        <a:t> o el acceso al </a:t>
                      </a:r>
                      <a:r>
                        <a:rPr lang="es-ES" sz="1200" u="none" strike="noStrike" kern="1200" dirty="0">
                          <a:solidFill>
                            <a:schemeClr val="tx1"/>
                          </a:solidFill>
                          <a:latin typeface="Calibri"/>
                          <a:ea typeface="Calibri"/>
                          <a:hlinkClick r:id="rId9"/>
                        </a:rPr>
                        <a:t>agua potable</a:t>
                      </a:r>
                      <a:r>
                        <a:rPr lang="es-ES" sz="1200" kern="1200" dirty="0">
                          <a:solidFill>
                            <a:schemeClr val="tx1"/>
                          </a:solidFill>
                          <a:latin typeface="Calibri"/>
                          <a:ea typeface="Calibri"/>
                        </a:rPr>
                        <a:t> </a:t>
                      </a:r>
                      <a:endParaRPr lang="es-MX" sz="1200" dirty="0">
                        <a:solidFill>
                          <a:schemeClr val="tx1"/>
                        </a:solidFill>
                        <a:latin typeface="Calibri"/>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s-MX" sz="1200" kern="1200" dirty="0">
                          <a:solidFill>
                            <a:srgbClr val="000000"/>
                          </a:solidFill>
                          <a:latin typeface="Calibri"/>
                          <a:ea typeface="Times New Roman"/>
                          <a:cs typeface="Segoe UI"/>
                        </a:rPr>
                        <a:t>Por medio del </a:t>
                      </a:r>
                      <a:r>
                        <a:rPr lang="es-MX" sz="1200" kern="1200" dirty="0">
                          <a:solidFill>
                            <a:srgbClr val="000000"/>
                          </a:solidFill>
                          <a:latin typeface="Calibri"/>
                          <a:ea typeface="Calibri"/>
                        </a:rPr>
                        <a:t>índice simplificado de pobreza familiar</a:t>
                      </a:r>
                      <a:r>
                        <a:rPr lang="es-MX" sz="1200" kern="1200" dirty="0">
                          <a:solidFill>
                            <a:srgbClr val="000000"/>
                          </a:solidFill>
                          <a:latin typeface="Calibri"/>
                          <a:ea typeface="Times New Roman"/>
                          <a:cs typeface="Arial"/>
                        </a:rPr>
                        <a:t> </a:t>
                      </a:r>
                      <a:endParaRPr lang="es-MX" sz="1200" dirty="0">
                        <a:latin typeface="Calibri"/>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s-MX" sz="1200" kern="1200" dirty="0">
                          <a:solidFill>
                            <a:srgbClr val="000000"/>
                          </a:solidFill>
                          <a:latin typeface="Calibri"/>
                          <a:ea typeface="Calibri"/>
                        </a:rPr>
                        <a:t>0-3 sin evidencia de pobreza familiar</a:t>
                      </a:r>
                      <a:r>
                        <a:rPr lang="es-MX" sz="1200" kern="1200" dirty="0">
                          <a:solidFill>
                            <a:srgbClr val="000000"/>
                          </a:solidFill>
                          <a:latin typeface="Calibri"/>
                          <a:ea typeface="Times New Roman"/>
                          <a:cs typeface="Arial"/>
                        </a:rPr>
                        <a:t> </a:t>
                      </a:r>
                      <a:endParaRPr lang="es-MX" sz="1200" dirty="0">
                        <a:latin typeface="Calibri"/>
                        <a:ea typeface="Times New Roman"/>
                      </a:endParaRPr>
                    </a:p>
                    <a:p>
                      <a:pPr>
                        <a:spcAft>
                          <a:spcPts val="0"/>
                        </a:spcAft>
                      </a:pPr>
                      <a:r>
                        <a:rPr lang="es-MX" sz="1200" kern="1200" dirty="0">
                          <a:solidFill>
                            <a:srgbClr val="000000"/>
                          </a:solidFill>
                          <a:latin typeface="Calibri"/>
                          <a:ea typeface="Calibri"/>
                        </a:rPr>
                        <a:t>4- 6 pobreza familiar baja</a:t>
                      </a:r>
                      <a:r>
                        <a:rPr lang="es-MX" sz="1200" kern="1200" dirty="0">
                          <a:solidFill>
                            <a:srgbClr val="000000"/>
                          </a:solidFill>
                          <a:latin typeface="Calibri"/>
                          <a:ea typeface="Times New Roman"/>
                          <a:cs typeface="Arial"/>
                        </a:rPr>
                        <a:t> </a:t>
                      </a:r>
                      <a:endParaRPr lang="es-MX" sz="1200" dirty="0">
                        <a:latin typeface="Calibri"/>
                        <a:ea typeface="Times New Roman"/>
                      </a:endParaRPr>
                    </a:p>
                    <a:p>
                      <a:pPr>
                        <a:spcAft>
                          <a:spcPts val="0"/>
                        </a:spcAft>
                      </a:pPr>
                      <a:r>
                        <a:rPr lang="es-MX" sz="1200" kern="1200" dirty="0">
                          <a:solidFill>
                            <a:srgbClr val="000000"/>
                          </a:solidFill>
                          <a:latin typeface="Calibri"/>
                          <a:ea typeface="Calibri"/>
                        </a:rPr>
                        <a:t>7- 10 pobreza familiar alta.</a:t>
                      </a:r>
                      <a:r>
                        <a:rPr lang="es-MX" sz="1200" kern="1200" dirty="0">
                          <a:solidFill>
                            <a:srgbClr val="000000"/>
                          </a:solidFill>
                          <a:latin typeface="Calibri"/>
                          <a:ea typeface="Times New Roman"/>
                          <a:cs typeface="Arial"/>
                        </a:rPr>
                        <a:t> </a:t>
                      </a:r>
                      <a:endParaRPr lang="es-MX" sz="1200" dirty="0">
                        <a:latin typeface="Calibri"/>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1620"/>
                        </a:spcAft>
                      </a:pPr>
                      <a:r>
                        <a:rPr lang="es-MX" sz="1200" kern="1200" dirty="0">
                          <a:solidFill>
                            <a:srgbClr val="000000"/>
                          </a:solidFill>
                          <a:latin typeface="Calibri"/>
                          <a:ea typeface="Times New Roman"/>
                          <a:cs typeface="Segoe UI"/>
                        </a:rPr>
                        <a:t>ordinal</a:t>
                      </a:r>
                      <a:r>
                        <a:rPr lang="es-MX" sz="1200" kern="1200" dirty="0">
                          <a:solidFill>
                            <a:srgbClr val="000000"/>
                          </a:solidFill>
                          <a:latin typeface="Calibri"/>
                          <a:ea typeface="Calibri"/>
                        </a:rPr>
                        <a:t> </a:t>
                      </a:r>
                      <a:endParaRPr lang="es-MX" sz="1200" dirty="0">
                        <a:latin typeface="Calibri"/>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165234">
                <a:tc>
                  <a:txBody>
                    <a:bodyPr/>
                    <a:lstStyle/>
                    <a:p>
                      <a:pPr>
                        <a:spcAft>
                          <a:spcPts val="1620"/>
                        </a:spcAft>
                      </a:pPr>
                      <a:r>
                        <a:rPr lang="es-MX" sz="2400" b="1" kern="1200" dirty="0">
                          <a:solidFill>
                            <a:srgbClr val="FF0066"/>
                          </a:solidFill>
                          <a:latin typeface="Calibri"/>
                          <a:ea typeface="Times New Roman"/>
                          <a:cs typeface="Segoe UI"/>
                        </a:rPr>
                        <a:t>Tipología</a:t>
                      </a:r>
                      <a:r>
                        <a:rPr lang="es-MX" sz="2400" b="1" kern="1200" dirty="0">
                          <a:solidFill>
                            <a:srgbClr val="FF0066"/>
                          </a:solidFill>
                          <a:latin typeface="Calibri"/>
                          <a:ea typeface="Times New Roman"/>
                          <a:cs typeface="Arial"/>
                        </a:rPr>
                        <a:t> </a:t>
                      </a:r>
                      <a:endParaRPr lang="es-MX" sz="2400" b="1" dirty="0">
                        <a:solidFill>
                          <a:srgbClr val="FF0066"/>
                        </a:solidFill>
                        <a:latin typeface="Calibri"/>
                        <a:ea typeface="Times New Roman"/>
                      </a:endParaRPr>
                    </a:p>
                    <a:p>
                      <a:pPr>
                        <a:spcAft>
                          <a:spcPts val="1620"/>
                        </a:spcAft>
                      </a:pPr>
                      <a:r>
                        <a:rPr lang="es-MX" sz="2400" b="1" kern="1200" dirty="0">
                          <a:solidFill>
                            <a:srgbClr val="FF0066"/>
                          </a:solidFill>
                          <a:latin typeface="Calibri"/>
                          <a:ea typeface="Times New Roman"/>
                          <a:cs typeface="Segoe UI"/>
                        </a:rPr>
                        <a:t>Familiar</a:t>
                      </a:r>
                      <a:r>
                        <a:rPr lang="es-MX" sz="2400" b="1" kern="1200" dirty="0">
                          <a:solidFill>
                            <a:srgbClr val="FF0066"/>
                          </a:solidFill>
                          <a:latin typeface="Calibri"/>
                          <a:ea typeface="Times New Roman"/>
                          <a:cs typeface="Arial"/>
                        </a:rPr>
                        <a:t> </a:t>
                      </a:r>
                      <a:endParaRPr lang="es-MX" sz="2400" b="1" dirty="0">
                        <a:solidFill>
                          <a:srgbClr val="FF0066"/>
                        </a:solidFill>
                        <a:latin typeface="Calibri"/>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8890">
                        <a:lnSpc>
                          <a:spcPct val="115000"/>
                        </a:lnSpc>
                        <a:spcAft>
                          <a:spcPts val="1620"/>
                        </a:spcAft>
                      </a:pPr>
                      <a:r>
                        <a:rPr lang="es-ES" sz="1200" kern="1200" dirty="0">
                          <a:solidFill>
                            <a:srgbClr val="000000"/>
                          </a:solidFill>
                          <a:latin typeface="Calibri"/>
                          <a:ea typeface="Times New Roman"/>
                          <a:cs typeface="Segoe UI"/>
                        </a:rPr>
                        <a:t>Categorización de ésta en función de sus miembros presentes, la cuales importante dado que ellas determinan </a:t>
                      </a:r>
                      <a:r>
                        <a:rPr lang="es-ES" sz="1200" kern="1200" dirty="0" err="1">
                          <a:solidFill>
                            <a:srgbClr val="000000"/>
                          </a:solidFill>
                          <a:latin typeface="Calibri"/>
                          <a:ea typeface="Times New Roman"/>
                          <a:cs typeface="Segoe UI"/>
                        </a:rPr>
                        <a:t>lasinteracciones</a:t>
                      </a:r>
                      <a:r>
                        <a:rPr lang="es-ES" sz="1200" kern="1200" dirty="0">
                          <a:solidFill>
                            <a:srgbClr val="000000"/>
                          </a:solidFill>
                          <a:latin typeface="Calibri"/>
                          <a:ea typeface="Times New Roman"/>
                          <a:cs typeface="Segoe UI"/>
                        </a:rPr>
                        <a:t> posibles y el contexto en el </a:t>
                      </a:r>
                      <a:r>
                        <a:rPr lang="es-ES" sz="1200" kern="1200" dirty="0" err="1">
                          <a:solidFill>
                            <a:srgbClr val="000000"/>
                          </a:solidFill>
                          <a:latin typeface="Calibri"/>
                          <a:ea typeface="Times New Roman"/>
                          <a:cs typeface="Segoe UI"/>
                        </a:rPr>
                        <a:t>quese</a:t>
                      </a:r>
                      <a:r>
                        <a:rPr lang="es-ES" sz="1200" kern="1200" dirty="0">
                          <a:solidFill>
                            <a:srgbClr val="000000"/>
                          </a:solidFill>
                          <a:latin typeface="Calibri"/>
                          <a:ea typeface="Times New Roman"/>
                          <a:cs typeface="Segoe UI"/>
                        </a:rPr>
                        <a:t> encuentra inmerso la familia.</a:t>
                      </a:r>
                      <a:r>
                        <a:rPr lang="es-ES" sz="1200" kern="1200" dirty="0">
                          <a:solidFill>
                            <a:srgbClr val="000000"/>
                          </a:solidFill>
                          <a:latin typeface="Calibri"/>
                          <a:ea typeface="Calibri"/>
                        </a:rPr>
                        <a:t> </a:t>
                      </a:r>
                      <a:endParaRPr lang="es-MX" sz="1200" dirty="0">
                        <a:latin typeface="Calibri"/>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620"/>
                        </a:spcAft>
                      </a:pPr>
                      <a:r>
                        <a:rPr lang="es-MX" sz="1200" kern="1200" dirty="0">
                          <a:solidFill>
                            <a:srgbClr val="000000"/>
                          </a:solidFill>
                          <a:latin typeface="Calibri"/>
                          <a:ea typeface="Times New Roman"/>
                          <a:cs typeface="Segoe UI"/>
                        </a:rPr>
                        <a:t>Por medio de </a:t>
                      </a:r>
                      <a:r>
                        <a:rPr lang="es-MX" sz="1200" kern="1200" dirty="0" smtClean="0">
                          <a:solidFill>
                            <a:srgbClr val="000000"/>
                          </a:solidFill>
                          <a:latin typeface="Calibri"/>
                          <a:ea typeface="Times New Roman"/>
                          <a:cs typeface="Segoe UI"/>
                        </a:rPr>
                        <a:t>la contestación </a:t>
                      </a:r>
                      <a:r>
                        <a:rPr lang="es-MX" sz="1200" kern="1200" dirty="0">
                          <a:solidFill>
                            <a:srgbClr val="000000"/>
                          </a:solidFill>
                          <a:latin typeface="Calibri"/>
                          <a:ea typeface="Times New Roman"/>
                          <a:cs typeface="Segoe UI"/>
                        </a:rPr>
                        <a:t>del paciente al cuestionario  se hará la clasificación</a:t>
                      </a:r>
                      <a:r>
                        <a:rPr lang="es-MX" sz="1200" kern="1200" dirty="0">
                          <a:solidFill>
                            <a:srgbClr val="000000"/>
                          </a:solidFill>
                          <a:latin typeface="Calibri"/>
                          <a:ea typeface="Calibri"/>
                        </a:rPr>
                        <a:t> </a:t>
                      </a:r>
                      <a:endParaRPr lang="es-MX" sz="1200" dirty="0">
                        <a:latin typeface="Calibri"/>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ts val="1200"/>
                        </a:lnSpc>
                        <a:spcAft>
                          <a:spcPts val="315"/>
                        </a:spcAft>
                      </a:pPr>
                      <a:r>
                        <a:rPr lang="es-MX" sz="1200" kern="1200" dirty="0">
                          <a:solidFill>
                            <a:srgbClr val="000000"/>
                          </a:solidFill>
                          <a:latin typeface="Calibri"/>
                          <a:ea typeface="Times New Roman"/>
                          <a:cs typeface="Tahoma"/>
                        </a:rPr>
                        <a:t>*Composición: nuclear, extensa y compuesta</a:t>
                      </a:r>
                      <a:r>
                        <a:rPr lang="es-MX" sz="1200" kern="1200" dirty="0">
                          <a:solidFill>
                            <a:srgbClr val="000000"/>
                          </a:solidFill>
                          <a:latin typeface="Calibri"/>
                          <a:ea typeface="Times New Roman"/>
                          <a:cs typeface="Arial"/>
                        </a:rPr>
                        <a:t> </a:t>
                      </a:r>
                      <a:endParaRPr lang="es-MX" sz="1200" dirty="0">
                        <a:latin typeface="Calibri"/>
                        <a:ea typeface="Times New Roman"/>
                      </a:endParaRPr>
                    </a:p>
                    <a:p>
                      <a:pPr>
                        <a:lnSpc>
                          <a:spcPts val="1200"/>
                        </a:lnSpc>
                        <a:spcAft>
                          <a:spcPts val="315"/>
                        </a:spcAft>
                      </a:pPr>
                      <a:r>
                        <a:rPr lang="es-MX" sz="1200" kern="1200" dirty="0">
                          <a:solidFill>
                            <a:srgbClr val="000000"/>
                          </a:solidFill>
                          <a:latin typeface="Calibri"/>
                          <a:ea typeface="Times New Roman"/>
                          <a:cs typeface="Tahoma"/>
                        </a:rPr>
                        <a:t>*desarrollo: tradicional, moderna y arcaica</a:t>
                      </a:r>
                      <a:r>
                        <a:rPr lang="es-MX" sz="1200" kern="1200" dirty="0">
                          <a:solidFill>
                            <a:srgbClr val="000000"/>
                          </a:solidFill>
                          <a:latin typeface="Calibri"/>
                          <a:ea typeface="Times New Roman"/>
                          <a:cs typeface="Arial"/>
                        </a:rPr>
                        <a:t> </a:t>
                      </a:r>
                      <a:endParaRPr lang="es-MX" sz="1200" dirty="0">
                        <a:latin typeface="Calibri"/>
                        <a:ea typeface="Times New Roman"/>
                      </a:endParaRPr>
                    </a:p>
                    <a:p>
                      <a:pPr>
                        <a:lnSpc>
                          <a:spcPts val="1200"/>
                        </a:lnSpc>
                        <a:spcAft>
                          <a:spcPts val="315"/>
                        </a:spcAft>
                      </a:pPr>
                      <a:r>
                        <a:rPr lang="es-MX" sz="1200" kern="1200" dirty="0">
                          <a:solidFill>
                            <a:srgbClr val="000000"/>
                          </a:solidFill>
                          <a:latin typeface="Calibri"/>
                          <a:ea typeface="Times New Roman"/>
                          <a:cs typeface="Tahoma"/>
                        </a:rPr>
                        <a:t>*demografía: urbana, suburbana y rural.</a:t>
                      </a:r>
                      <a:r>
                        <a:rPr lang="es-MX" sz="1200" kern="1200" dirty="0">
                          <a:solidFill>
                            <a:srgbClr val="000000"/>
                          </a:solidFill>
                          <a:latin typeface="Calibri"/>
                          <a:ea typeface="Times New Roman"/>
                          <a:cs typeface="Arial"/>
                        </a:rPr>
                        <a:t> </a:t>
                      </a:r>
                      <a:endParaRPr lang="es-MX" sz="1200" dirty="0">
                        <a:latin typeface="Calibri"/>
                        <a:ea typeface="Times New Roman"/>
                      </a:endParaRPr>
                    </a:p>
                    <a:p>
                      <a:pPr>
                        <a:lnSpc>
                          <a:spcPts val="1200"/>
                        </a:lnSpc>
                        <a:spcAft>
                          <a:spcPts val="315"/>
                        </a:spcAft>
                      </a:pPr>
                      <a:r>
                        <a:rPr lang="es-MX" sz="1200" kern="1200" dirty="0">
                          <a:solidFill>
                            <a:srgbClr val="000000"/>
                          </a:solidFill>
                          <a:latin typeface="Calibri"/>
                          <a:ea typeface="Times New Roman"/>
                          <a:cs typeface="Tahoma"/>
                        </a:rPr>
                        <a:t>*ocupación: campesino, empleado y profesionista</a:t>
                      </a:r>
                      <a:r>
                        <a:rPr lang="es-MX" sz="1200" kern="1200" dirty="0">
                          <a:solidFill>
                            <a:srgbClr val="000000"/>
                          </a:solidFill>
                          <a:latin typeface="Calibri"/>
                          <a:ea typeface="Times New Roman"/>
                          <a:cs typeface="Arial"/>
                        </a:rPr>
                        <a:t> </a:t>
                      </a:r>
                      <a:endParaRPr lang="es-MX" sz="1200" dirty="0">
                        <a:latin typeface="Calibri"/>
                        <a:ea typeface="Times New Roman"/>
                      </a:endParaRPr>
                    </a:p>
                    <a:p>
                      <a:pPr>
                        <a:lnSpc>
                          <a:spcPts val="1200"/>
                        </a:lnSpc>
                        <a:spcAft>
                          <a:spcPts val="315"/>
                        </a:spcAft>
                      </a:pPr>
                      <a:r>
                        <a:rPr lang="es-MX" sz="1200" kern="1200" dirty="0">
                          <a:solidFill>
                            <a:srgbClr val="000000"/>
                          </a:solidFill>
                          <a:latin typeface="Calibri"/>
                          <a:ea typeface="Times New Roman"/>
                          <a:cs typeface="Tahoma"/>
                        </a:rPr>
                        <a:t>*integración: integrada, desintegrada y </a:t>
                      </a:r>
                      <a:r>
                        <a:rPr lang="es-MX" sz="1200" kern="1200" dirty="0" err="1">
                          <a:solidFill>
                            <a:srgbClr val="000000"/>
                          </a:solidFill>
                          <a:latin typeface="Calibri"/>
                          <a:ea typeface="Times New Roman"/>
                          <a:cs typeface="Tahoma"/>
                        </a:rPr>
                        <a:t>semiintegrada</a:t>
                      </a:r>
                      <a:r>
                        <a:rPr lang="es-MX" sz="1200" kern="1200" dirty="0">
                          <a:solidFill>
                            <a:srgbClr val="000000"/>
                          </a:solidFill>
                          <a:latin typeface="Calibri"/>
                          <a:ea typeface="Times New Roman"/>
                          <a:cs typeface="Arial"/>
                        </a:rPr>
                        <a:t> </a:t>
                      </a:r>
                      <a:endParaRPr lang="es-MX" sz="1200" dirty="0">
                        <a:latin typeface="Calibri"/>
                        <a:ea typeface="Times New Roman"/>
                      </a:endParaRPr>
                    </a:p>
                    <a:p>
                      <a:pPr>
                        <a:lnSpc>
                          <a:spcPts val="1200"/>
                        </a:lnSpc>
                        <a:spcAft>
                          <a:spcPts val="315"/>
                        </a:spcAft>
                      </a:pPr>
                      <a:r>
                        <a:rPr lang="es-MX" sz="1200" kern="1200" dirty="0">
                          <a:solidFill>
                            <a:srgbClr val="000000"/>
                          </a:solidFill>
                          <a:latin typeface="Calibri"/>
                          <a:ea typeface="Times New Roman"/>
                          <a:cs typeface="Tahoma"/>
                        </a:rPr>
                        <a:t>*Presencia física:</a:t>
                      </a:r>
                      <a:r>
                        <a:rPr lang="es-MX" sz="1200" kern="1200" dirty="0">
                          <a:solidFill>
                            <a:srgbClr val="000000"/>
                          </a:solidFill>
                          <a:latin typeface="Calibri"/>
                          <a:ea typeface="Times New Roman"/>
                          <a:cs typeface="Arial"/>
                        </a:rPr>
                        <a:t> </a:t>
                      </a:r>
                      <a:endParaRPr lang="es-MX" sz="1200" dirty="0">
                        <a:latin typeface="Calibri"/>
                        <a:ea typeface="Times New Roman"/>
                      </a:endParaRPr>
                    </a:p>
                    <a:p>
                      <a:pPr>
                        <a:lnSpc>
                          <a:spcPts val="1200"/>
                        </a:lnSpc>
                        <a:spcAft>
                          <a:spcPts val="315"/>
                        </a:spcAft>
                      </a:pPr>
                      <a:r>
                        <a:rPr lang="es-MX" sz="1200" kern="1200" dirty="0">
                          <a:solidFill>
                            <a:srgbClr val="000000"/>
                          </a:solidFill>
                          <a:latin typeface="Calibri"/>
                          <a:ea typeface="Times New Roman"/>
                          <a:cs typeface="Tahoma"/>
                        </a:rPr>
                        <a:t>Núcleo integrado,</a:t>
                      </a:r>
                      <a:r>
                        <a:rPr lang="es-MX" sz="1200" kern="1200" dirty="0">
                          <a:solidFill>
                            <a:srgbClr val="000000"/>
                          </a:solidFill>
                          <a:latin typeface="Calibri"/>
                          <a:ea typeface="Times New Roman"/>
                          <a:cs typeface="Arial"/>
                        </a:rPr>
                        <a:t> </a:t>
                      </a:r>
                      <a:endParaRPr lang="es-MX" sz="1200" dirty="0">
                        <a:latin typeface="Calibri"/>
                        <a:ea typeface="Times New Roman"/>
                      </a:endParaRPr>
                    </a:p>
                    <a:p>
                      <a:pPr>
                        <a:lnSpc>
                          <a:spcPts val="1200"/>
                        </a:lnSpc>
                        <a:spcAft>
                          <a:spcPts val="315"/>
                        </a:spcAft>
                        <a:tabLst>
                          <a:tab pos="457200" algn="l"/>
                        </a:tabLst>
                      </a:pPr>
                      <a:r>
                        <a:rPr lang="es-MX" sz="1200" kern="1200" dirty="0">
                          <a:solidFill>
                            <a:srgbClr val="000000"/>
                          </a:solidFill>
                          <a:latin typeface="Calibri"/>
                          <a:ea typeface="Times New Roman"/>
                          <a:cs typeface="Tahoma"/>
                        </a:rPr>
                        <a:t>Núcleo no integrado,</a:t>
                      </a:r>
                      <a:r>
                        <a:rPr lang="es-MX" sz="1200" kern="1200" dirty="0">
                          <a:solidFill>
                            <a:srgbClr val="000000"/>
                          </a:solidFill>
                          <a:latin typeface="Calibri"/>
                          <a:ea typeface="Times New Roman"/>
                          <a:cs typeface="Arial"/>
                        </a:rPr>
                        <a:t> </a:t>
                      </a:r>
                      <a:endParaRPr lang="es-MX" sz="1200" dirty="0">
                        <a:latin typeface="Calibri"/>
                        <a:ea typeface="Times New Roman"/>
                      </a:endParaRPr>
                    </a:p>
                    <a:p>
                      <a:pPr>
                        <a:lnSpc>
                          <a:spcPts val="1200"/>
                        </a:lnSpc>
                        <a:spcAft>
                          <a:spcPts val="315"/>
                        </a:spcAft>
                        <a:tabLst>
                          <a:tab pos="457200" algn="l"/>
                        </a:tabLst>
                      </a:pPr>
                      <a:r>
                        <a:rPr lang="es-MX" sz="1200" kern="1200" dirty="0">
                          <a:solidFill>
                            <a:srgbClr val="000000"/>
                          </a:solidFill>
                          <a:latin typeface="Calibri"/>
                          <a:ea typeface="Times New Roman"/>
                          <a:cs typeface="Tahoma"/>
                        </a:rPr>
                        <a:t>Extensa ascendente,</a:t>
                      </a:r>
                      <a:r>
                        <a:rPr lang="es-MX" sz="1200" kern="1200" dirty="0">
                          <a:solidFill>
                            <a:srgbClr val="000000"/>
                          </a:solidFill>
                          <a:latin typeface="Calibri"/>
                          <a:ea typeface="Times New Roman"/>
                          <a:cs typeface="Arial"/>
                        </a:rPr>
                        <a:t> </a:t>
                      </a:r>
                      <a:endParaRPr lang="es-MX" sz="1200" dirty="0">
                        <a:latin typeface="Calibri"/>
                        <a:ea typeface="Times New Roman"/>
                      </a:endParaRPr>
                    </a:p>
                    <a:p>
                      <a:pPr>
                        <a:lnSpc>
                          <a:spcPts val="1200"/>
                        </a:lnSpc>
                        <a:spcAft>
                          <a:spcPts val="315"/>
                        </a:spcAft>
                      </a:pPr>
                      <a:r>
                        <a:rPr lang="es-MX" sz="1200" kern="1200" dirty="0">
                          <a:solidFill>
                            <a:srgbClr val="000000"/>
                          </a:solidFill>
                          <a:latin typeface="Calibri"/>
                          <a:ea typeface="Times New Roman"/>
                          <a:cs typeface="Tahoma"/>
                        </a:rPr>
                        <a:t>Extensa descendente,</a:t>
                      </a:r>
                      <a:r>
                        <a:rPr lang="es-MX" sz="1200" kern="1200" dirty="0">
                          <a:solidFill>
                            <a:srgbClr val="000000"/>
                          </a:solidFill>
                          <a:latin typeface="Calibri"/>
                          <a:ea typeface="Times New Roman"/>
                          <a:cs typeface="Arial"/>
                        </a:rPr>
                        <a:t> </a:t>
                      </a:r>
                      <a:endParaRPr lang="es-MX" sz="1200" dirty="0">
                        <a:latin typeface="Calibri"/>
                        <a:ea typeface="Times New Roman"/>
                      </a:endParaRPr>
                    </a:p>
                    <a:p>
                      <a:pPr>
                        <a:lnSpc>
                          <a:spcPts val="1200"/>
                        </a:lnSpc>
                        <a:spcAft>
                          <a:spcPts val="315"/>
                        </a:spcAft>
                      </a:pPr>
                      <a:r>
                        <a:rPr lang="es-MX" sz="1200" kern="1200" dirty="0">
                          <a:solidFill>
                            <a:srgbClr val="000000"/>
                          </a:solidFill>
                          <a:latin typeface="Calibri"/>
                          <a:ea typeface="Times New Roman"/>
                          <a:cs typeface="Tahoma"/>
                        </a:rPr>
                        <a:t>Extensa colateral .</a:t>
                      </a:r>
                      <a:r>
                        <a:rPr lang="es-MX" sz="1200" kern="1200" dirty="0">
                          <a:solidFill>
                            <a:srgbClr val="000000"/>
                          </a:solidFill>
                          <a:latin typeface="Calibri"/>
                          <a:ea typeface="Times New Roman"/>
                          <a:cs typeface="Arial"/>
                        </a:rPr>
                        <a:t> </a:t>
                      </a:r>
                      <a:endParaRPr lang="es-MX" sz="1200" dirty="0">
                        <a:latin typeface="Calibri"/>
                        <a:ea typeface="Times New Roman"/>
                      </a:endParaRPr>
                    </a:p>
                    <a:p>
                      <a:pPr>
                        <a:lnSpc>
                          <a:spcPts val="1200"/>
                        </a:lnSpc>
                        <a:spcAft>
                          <a:spcPts val="315"/>
                        </a:spcAft>
                      </a:pPr>
                      <a:r>
                        <a:rPr lang="es-MX" sz="1200" kern="1200" dirty="0">
                          <a:solidFill>
                            <a:srgbClr val="000000"/>
                          </a:solidFill>
                          <a:latin typeface="Calibri"/>
                          <a:ea typeface="Times New Roman"/>
                          <a:cs typeface="Tahoma"/>
                        </a:rPr>
                        <a:t>*Medios de Subsistencia: Agrícolas, Industrial, Comercial, Servicios.</a:t>
                      </a:r>
                      <a:r>
                        <a:rPr lang="es-MX" sz="1200" kern="1200" dirty="0">
                          <a:solidFill>
                            <a:srgbClr val="000000"/>
                          </a:solidFill>
                          <a:latin typeface="Calibri"/>
                          <a:ea typeface="Times New Roman"/>
                          <a:cs typeface="Arial"/>
                        </a:rPr>
                        <a:t> </a:t>
                      </a:r>
                      <a:endParaRPr lang="es-MX" sz="1200" dirty="0">
                        <a:latin typeface="Calibri"/>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620"/>
                        </a:spcAft>
                      </a:pPr>
                      <a:r>
                        <a:rPr lang="es-MX" sz="1200" kern="1200" dirty="0">
                          <a:solidFill>
                            <a:srgbClr val="000000"/>
                          </a:solidFill>
                          <a:latin typeface="Calibri"/>
                          <a:ea typeface="Times New Roman"/>
                          <a:cs typeface="Segoe UI"/>
                        </a:rPr>
                        <a:t>nominal</a:t>
                      </a:r>
                      <a:r>
                        <a:rPr lang="es-MX" sz="1200" kern="1200" dirty="0">
                          <a:solidFill>
                            <a:srgbClr val="000000"/>
                          </a:solidFill>
                          <a:latin typeface="Calibri"/>
                          <a:ea typeface="Calibri"/>
                        </a:rPr>
                        <a:t> </a:t>
                      </a:r>
                      <a:endParaRPr lang="es-MX" sz="1200" dirty="0">
                        <a:latin typeface="Calibri"/>
                        <a:ea typeface="Times New Roman"/>
                      </a:endParaRPr>
                    </a:p>
                  </a:txBody>
                  <a:tcPr marL="15057" marR="15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214282" y="1000108"/>
          <a:ext cx="7481918" cy="5456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a:spLocks noGrp="1"/>
          </p:cNvSpPr>
          <p:nvPr>
            <p:ph type="title"/>
          </p:nvPr>
        </p:nvSpPr>
        <p:spPr>
          <a:xfrm>
            <a:off x="785786" y="214290"/>
            <a:ext cx="6810396" cy="537192"/>
          </a:xfrm>
        </p:spPr>
        <p:txBody>
          <a:bodyPr>
            <a:normAutofit fontScale="90000"/>
          </a:bodyPr>
          <a:lstStyle/>
          <a:p>
            <a:r>
              <a:rPr lang="es-MX" dirty="0" smtClean="0"/>
              <a:t>             ANTECEDENTES</a:t>
            </a:r>
            <a:endParaRPr lang="es-MX"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0" y="0"/>
          <a:ext cx="81439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Flecha derecha"/>
          <p:cNvSpPr/>
          <p:nvPr/>
        </p:nvSpPr>
        <p:spPr>
          <a:xfrm>
            <a:off x="4857752" y="1928802"/>
            <a:ext cx="85725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Flecha derecha"/>
          <p:cNvSpPr/>
          <p:nvPr/>
        </p:nvSpPr>
        <p:spPr>
          <a:xfrm>
            <a:off x="1857356" y="2285992"/>
            <a:ext cx="928694"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Flecha derecha"/>
          <p:cNvSpPr/>
          <p:nvPr/>
        </p:nvSpPr>
        <p:spPr>
          <a:xfrm>
            <a:off x="1928794" y="2857496"/>
            <a:ext cx="107157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Flecha derecha"/>
          <p:cNvSpPr/>
          <p:nvPr/>
        </p:nvSpPr>
        <p:spPr>
          <a:xfrm>
            <a:off x="5786446" y="2786058"/>
            <a:ext cx="107157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Flecha derecha"/>
          <p:cNvSpPr/>
          <p:nvPr/>
        </p:nvSpPr>
        <p:spPr>
          <a:xfrm>
            <a:off x="1643042" y="4357694"/>
            <a:ext cx="57150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Flecha derecha"/>
          <p:cNvSpPr/>
          <p:nvPr/>
        </p:nvSpPr>
        <p:spPr>
          <a:xfrm>
            <a:off x="4857752" y="4286256"/>
            <a:ext cx="57150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Flecha derecha"/>
          <p:cNvSpPr/>
          <p:nvPr/>
        </p:nvSpPr>
        <p:spPr>
          <a:xfrm>
            <a:off x="2857488" y="4643446"/>
            <a:ext cx="71438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Flecha derecha"/>
          <p:cNvSpPr/>
          <p:nvPr/>
        </p:nvSpPr>
        <p:spPr>
          <a:xfrm>
            <a:off x="3428992" y="5000636"/>
            <a:ext cx="71438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Flecha derecha"/>
          <p:cNvSpPr/>
          <p:nvPr/>
        </p:nvSpPr>
        <p:spPr>
          <a:xfrm>
            <a:off x="6072198" y="5643578"/>
            <a:ext cx="71438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3 Flecha derecha"/>
          <p:cNvSpPr/>
          <p:nvPr/>
        </p:nvSpPr>
        <p:spPr>
          <a:xfrm>
            <a:off x="2357422" y="5643578"/>
            <a:ext cx="71438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Estrella de 5 puntas"/>
          <p:cNvSpPr/>
          <p:nvPr/>
        </p:nvSpPr>
        <p:spPr>
          <a:xfrm>
            <a:off x="4000496" y="2786058"/>
            <a:ext cx="428628" cy="357190"/>
          </a:xfrm>
          <a:prstGeom prst="star5">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15 Flecha derecha"/>
          <p:cNvSpPr/>
          <p:nvPr/>
        </p:nvSpPr>
        <p:spPr>
          <a:xfrm>
            <a:off x="5643570" y="5286388"/>
            <a:ext cx="78581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0" y="0"/>
          <a:ext cx="821533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Flecha derecha"/>
          <p:cNvSpPr/>
          <p:nvPr/>
        </p:nvSpPr>
        <p:spPr>
          <a:xfrm rot="5400000">
            <a:off x="3178959" y="1607331"/>
            <a:ext cx="1214446" cy="1000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Flecha derecha"/>
          <p:cNvSpPr/>
          <p:nvPr/>
        </p:nvSpPr>
        <p:spPr>
          <a:xfrm rot="5400000">
            <a:off x="3321835" y="3679033"/>
            <a:ext cx="1000132" cy="9286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0" y="0"/>
          <a:ext cx="81439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Flecha derecha"/>
          <p:cNvSpPr/>
          <p:nvPr/>
        </p:nvSpPr>
        <p:spPr>
          <a:xfrm>
            <a:off x="4000496" y="392906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Flecha derecha"/>
          <p:cNvSpPr/>
          <p:nvPr/>
        </p:nvSpPr>
        <p:spPr>
          <a:xfrm>
            <a:off x="4000496" y="4429132"/>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Flecha en U"/>
          <p:cNvSpPr/>
          <p:nvPr/>
        </p:nvSpPr>
        <p:spPr>
          <a:xfrm rot="5400000">
            <a:off x="7179487" y="2964653"/>
            <a:ext cx="571504" cy="500066"/>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0" y="928670"/>
          <a:ext cx="76962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1 Título"/>
          <p:cNvSpPr>
            <a:spLocks noGrp="1"/>
          </p:cNvSpPr>
          <p:nvPr>
            <p:ph type="title"/>
          </p:nvPr>
        </p:nvSpPr>
        <p:spPr>
          <a:xfrm>
            <a:off x="457200" y="320040"/>
            <a:ext cx="7115196" cy="465754"/>
          </a:xfrm>
        </p:spPr>
        <p:txBody>
          <a:bodyPr>
            <a:normAutofit fontScale="90000"/>
          </a:bodyPr>
          <a:lstStyle/>
          <a:p>
            <a:pPr algn="ctr"/>
            <a:r>
              <a:rPr lang="es-MX" dirty="0" smtClean="0"/>
              <a:t> JUSTIFICACIÓN</a:t>
            </a:r>
            <a:endParaRPr lang="es-MX"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7615262" cy="465754"/>
          </a:xfrm>
        </p:spPr>
        <p:txBody>
          <a:bodyPr>
            <a:normAutofit fontScale="90000"/>
          </a:bodyPr>
          <a:lstStyle/>
          <a:p>
            <a:r>
              <a:rPr lang="es-MX" dirty="0" smtClean="0"/>
              <a:t>PLANTEAMIENTO DEL PROBLEMA</a:t>
            </a:r>
            <a:endParaRPr lang="es-MX" dirty="0"/>
          </a:p>
        </p:txBody>
      </p:sp>
      <p:sp>
        <p:nvSpPr>
          <p:cNvPr id="3" name="2 Marcador de contenido"/>
          <p:cNvSpPr>
            <a:spLocks noGrp="1"/>
          </p:cNvSpPr>
          <p:nvPr>
            <p:ph idx="1"/>
          </p:nvPr>
        </p:nvSpPr>
        <p:spPr>
          <a:xfrm>
            <a:off x="0" y="428604"/>
            <a:ext cx="8143900" cy="1571636"/>
          </a:xfrm>
        </p:spPr>
        <p:txBody>
          <a:bodyPr>
            <a:normAutofit fontScale="55000" lnSpcReduction="20000"/>
          </a:bodyPr>
          <a:lstStyle/>
          <a:p>
            <a:pPr algn="ctr">
              <a:buNone/>
            </a:pPr>
            <a:endParaRPr lang="es-MX" sz="3500" dirty="0" smtClean="0">
              <a:latin typeface="Calibri" pitchFamily="34" charset="0"/>
            </a:endParaRPr>
          </a:p>
          <a:p>
            <a:pPr algn="ctr">
              <a:buNone/>
            </a:pPr>
            <a:endParaRPr lang="es-MX" sz="3500" dirty="0" smtClean="0">
              <a:latin typeface="Calibri" pitchFamily="34" charset="0"/>
            </a:endParaRPr>
          </a:p>
          <a:p>
            <a:r>
              <a:rPr lang="es-MX" sz="3600" dirty="0" smtClean="0">
                <a:latin typeface="Calibri" pitchFamily="34" charset="0"/>
              </a:rPr>
              <a:t>¿Cuáles son las Características Familiares y Nivel de Estrés de </a:t>
            </a:r>
            <a:r>
              <a:rPr lang="es-MX" sz="3600" dirty="0" smtClean="0">
                <a:latin typeface="Calibri" pitchFamily="34" charset="0"/>
              </a:rPr>
              <a:t>los pacientes con Síndrome de Intestino Irritable Adscritos a la UMF 66?</a:t>
            </a:r>
          </a:p>
          <a:p>
            <a:pPr>
              <a:buNone/>
            </a:pPr>
            <a:endParaRPr lang="es-MX" dirty="0" smtClean="0"/>
          </a:p>
          <a:p>
            <a:pPr>
              <a:buNone/>
            </a:pPr>
            <a:endParaRPr lang="es-MX" dirty="0" smtClean="0"/>
          </a:p>
          <a:p>
            <a:pPr>
              <a:buNone/>
            </a:pPr>
            <a:endParaRPr lang="es-MX" dirty="0" smtClean="0"/>
          </a:p>
          <a:p>
            <a:pPr>
              <a:buNone/>
            </a:pPr>
            <a:endParaRPr lang="es-MX" dirty="0"/>
          </a:p>
        </p:txBody>
      </p:sp>
      <p:sp>
        <p:nvSpPr>
          <p:cNvPr id="4" name="1 Título"/>
          <p:cNvSpPr txBox="1">
            <a:spLocks/>
          </p:cNvSpPr>
          <p:nvPr/>
        </p:nvSpPr>
        <p:spPr>
          <a:xfrm>
            <a:off x="357158" y="1571612"/>
            <a:ext cx="7239000" cy="894382"/>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MX"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hipótesis</a:t>
            </a:r>
            <a:endParaRPr kumimoji="0" lang="es-MX"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grpSp>
        <p:nvGrpSpPr>
          <p:cNvPr id="5" name="4 Grupo"/>
          <p:cNvGrpSpPr/>
          <p:nvPr/>
        </p:nvGrpSpPr>
        <p:grpSpPr>
          <a:xfrm>
            <a:off x="571472" y="2928934"/>
            <a:ext cx="7134264" cy="3692767"/>
            <a:chOff x="403623" y="569887"/>
            <a:chExt cx="7134264" cy="3692767"/>
          </a:xfrm>
        </p:grpSpPr>
        <p:sp>
          <p:nvSpPr>
            <p:cNvPr id="6" name="5 Rectángulo redondeado"/>
            <p:cNvSpPr/>
            <p:nvPr/>
          </p:nvSpPr>
          <p:spPr>
            <a:xfrm>
              <a:off x="403623" y="569887"/>
              <a:ext cx="7134264" cy="3692767"/>
            </a:xfrm>
            <a:prstGeom prst="roundRect">
              <a:avLst/>
            </a:prstGeom>
            <a:solidFill>
              <a:schemeClr val="tx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6 Rectángulo"/>
            <p:cNvSpPr/>
            <p:nvPr/>
          </p:nvSpPr>
          <p:spPr>
            <a:xfrm>
              <a:off x="583889" y="750153"/>
              <a:ext cx="6773732" cy="33322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3584" tIns="0" rIns="213584" bIns="0" numCol="1" spcCol="1270" anchor="ctr" anchorCtr="0">
              <a:noAutofit/>
            </a:bodyPr>
            <a:lstStyle/>
            <a:p>
              <a:pPr lvl="0" algn="l" defTabSz="800100">
                <a:lnSpc>
                  <a:spcPct val="90000"/>
                </a:lnSpc>
                <a:spcBef>
                  <a:spcPct val="0"/>
                </a:spcBef>
                <a:spcAft>
                  <a:spcPct val="35000"/>
                </a:spcAft>
              </a:pPr>
              <a:r>
                <a:rPr lang="es-MX" sz="1800" kern="1200" dirty="0" smtClean="0"/>
                <a:t>Las características familiares que presentan los pacientes con síndrome de intestino irritable principalmente serían de acuerdo a la composición, en familias extensas, compuestas, </a:t>
              </a:r>
              <a:r>
                <a:rPr lang="es-MX" sz="1800" kern="1200" dirty="0" err="1" smtClean="0"/>
                <a:t>monoparentales</a:t>
              </a:r>
              <a:r>
                <a:rPr lang="es-MX" sz="1800" kern="1200" dirty="0" smtClean="0"/>
                <a:t> y </a:t>
              </a:r>
              <a:r>
                <a:rPr lang="es-MX" sz="1800" kern="1200" dirty="0" err="1" smtClean="0"/>
                <a:t>modernas.En</a:t>
              </a:r>
              <a:r>
                <a:rPr lang="es-MX" sz="1800" kern="1200" dirty="0" smtClean="0"/>
                <a:t> cuanto a la demografía se presentaría más en la urbana, en cuanto a la integración se piensa que se presenta con más frecuencia en familias desintegradas y en cuanto a la ocupación en profesionistas. A su vez Los pacientes que presentan Síndrome de Intestino Irritable, podrían contar hasta con un puntaje de 300 ó más en la escala del estrés de Holmes y </a:t>
              </a:r>
              <a:r>
                <a:rPr lang="es-MX" sz="1800" kern="1200" dirty="0" err="1" smtClean="0"/>
                <a:t>Rahe</a:t>
              </a:r>
              <a:r>
                <a:rPr lang="es-MX" sz="1800" kern="1200" dirty="0" smtClean="0"/>
                <a:t> y con un </a:t>
              </a:r>
              <a:r>
                <a:rPr lang="es-MX" sz="1800" kern="1200" dirty="0" err="1" smtClean="0"/>
                <a:t>Indice</a:t>
              </a:r>
              <a:r>
                <a:rPr lang="es-MX" sz="1800" kern="1200" dirty="0" smtClean="0"/>
                <a:t> de Pobreza Familiar Alto</a:t>
              </a:r>
              <a:endParaRPr lang="es-MX" sz="1800" b="1" kern="1200" dirty="0">
                <a:solidFill>
                  <a:srgbClr val="FF0066"/>
                </a:solidFill>
                <a:latin typeface="Calibri" pitchFamily="34" charset="0"/>
              </a:endParaRPr>
            </a:p>
          </p:txBody>
        </p:sp>
      </p:gr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28596" y="142852"/>
            <a:ext cx="7239000" cy="748684"/>
          </a:xfrm>
        </p:spPr>
        <p:txBody>
          <a:bodyPr/>
          <a:lstStyle/>
          <a:p>
            <a:r>
              <a:rPr lang="es-MX" dirty="0" smtClean="0"/>
              <a:t>      MATERIAL Y MÉTODOS</a:t>
            </a:r>
            <a:endParaRPr lang="es-MX" dirty="0"/>
          </a:p>
        </p:txBody>
      </p:sp>
      <p:graphicFrame>
        <p:nvGraphicFramePr>
          <p:cNvPr id="6" name="5 Diagrama"/>
          <p:cNvGraphicFramePr/>
          <p:nvPr/>
        </p:nvGraphicFramePr>
        <p:xfrm>
          <a:off x="0" y="4000504"/>
          <a:ext cx="8072462" cy="1714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7 Diagrama"/>
          <p:cNvGraphicFramePr/>
          <p:nvPr/>
        </p:nvGraphicFramePr>
        <p:xfrm>
          <a:off x="0" y="1285860"/>
          <a:ext cx="8072462" cy="235745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0" y="142879"/>
          <a:ext cx="9143999" cy="6561911"/>
        </p:xfrm>
        <a:graphic>
          <a:graphicData uri="http://schemas.openxmlformats.org/drawingml/2006/table">
            <a:tbl>
              <a:tblPr/>
              <a:tblGrid>
                <a:gridCol w="1903622"/>
                <a:gridCol w="2163587"/>
                <a:gridCol w="2144333"/>
                <a:gridCol w="1568013"/>
                <a:gridCol w="1364444"/>
              </a:tblGrid>
              <a:tr h="459959">
                <a:tc>
                  <a:txBody>
                    <a:bodyPr/>
                    <a:lstStyle/>
                    <a:p>
                      <a:pPr algn="ctr">
                        <a:lnSpc>
                          <a:spcPct val="100000"/>
                        </a:lnSpc>
                        <a:spcAft>
                          <a:spcPts val="1620"/>
                        </a:spcAft>
                      </a:pPr>
                      <a:r>
                        <a:rPr lang="es-MX" sz="1050" b="1" dirty="0">
                          <a:solidFill>
                            <a:srgbClr val="FF0066"/>
                          </a:solidFill>
                          <a:latin typeface="Calibri"/>
                          <a:ea typeface="Times New Roman"/>
                          <a:cs typeface="Segoe UI"/>
                        </a:rPr>
                        <a:t>VARIABLE</a:t>
                      </a:r>
                      <a:endParaRPr lang="es-MX" sz="1050" b="1" dirty="0">
                        <a:solidFill>
                          <a:srgbClr val="FF0066"/>
                        </a:solidFill>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620"/>
                        </a:spcAft>
                      </a:pPr>
                      <a:r>
                        <a:rPr lang="es-MX" sz="1050" b="1" dirty="0">
                          <a:solidFill>
                            <a:srgbClr val="FF0066"/>
                          </a:solidFill>
                          <a:latin typeface="Calibri"/>
                          <a:ea typeface="Times New Roman"/>
                          <a:cs typeface="Segoe UI"/>
                        </a:rPr>
                        <a:t>DEFINICIÓN</a:t>
                      </a:r>
                      <a:endParaRPr lang="es-MX" sz="1050" b="1" dirty="0">
                        <a:solidFill>
                          <a:srgbClr val="FF0066"/>
                        </a:solidFill>
                        <a:latin typeface="Calibri"/>
                        <a:ea typeface="Calibri"/>
                        <a:cs typeface="Times New Roman"/>
                      </a:endParaRPr>
                    </a:p>
                    <a:p>
                      <a:pPr algn="ctr">
                        <a:lnSpc>
                          <a:spcPct val="100000"/>
                        </a:lnSpc>
                        <a:spcAft>
                          <a:spcPts val="1620"/>
                        </a:spcAft>
                      </a:pPr>
                      <a:r>
                        <a:rPr lang="es-MX" sz="1050" b="1" dirty="0">
                          <a:solidFill>
                            <a:srgbClr val="FF0066"/>
                          </a:solidFill>
                          <a:latin typeface="Calibri"/>
                          <a:ea typeface="Times New Roman"/>
                          <a:cs typeface="Segoe UI"/>
                        </a:rPr>
                        <a:t>CONCEPTUAL</a:t>
                      </a:r>
                      <a:endParaRPr lang="es-MX" sz="1050" b="1" dirty="0">
                        <a:solidFill>
                          <a:srgbClr val="FF0066"/>
                        </a:solidFill>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620"/>
                        </a:spcAft>
                      </a:pPr>
                      <a:r>
                        <a:rPr lang="es-MX" sz="1050" b="1" dirty="0">
                          <a:solidFill>
                            <a:srgbClr val="FF0066"/>
                          </a:solidFill>
                          <a:latin typeface="Calibri"/>
                          <a:ea typeface="Times New Roman"/>
                          <a:cs typeface="Segoe UI"/>
                        </a:rPr>
                        <a:t>DEFINICIÓN</a:t>
                      </a:r>
                      <a:endParaRPr lang="es-MX" sz="1050" b="1" dirty="0">
                        <a:solidFill>
                          <a:srgbClr val="FF0066"/>
                        </a:solidFill>
                        <a:latin typeface="Calibri"/>
                        <a:ea typeface="Calibri"/>
                        <a:cs typeface="Times New Roman"/>
                      </a:endParaRPr>
                    </a:p>
                    <a:p>
                      <a:pPr algn="ctr">
                        <a:lnSpc>
                          <a:spcPct val="100000"/>
                        </a:lnSpc>
                        <a:spcAft>
                          <a:spcPts val="1620"/>
                        </a:spcAft>
                      </a:pPr>
                      <a:r>
                        <a:rPr lang="es-MX" sz="1050" b="1" dirty="0">
                          <a:solidFill>
                            <a:srgbClr val="FF0066"/>
                          </a:solidFill>
                          <a:latin typeface="Calibri"/>
                          <a:ea typeface="Times New Roman"/>
                          <a:cs typeface="Segoe UI"/>
                        </a:rPr>
                        <a:t>OPERACIONAL</a:t>
                      </a:r>
                      <a:endParaRPr lang="es-MX" sz="1050" b="1" dirty="0">
                        <a:solidFill>
                          <a:srgbClr val="FF0066"/>
                        </a:solidFill>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620"/>
                        </a:spcAft>
                      </a:pPr>
                      <a:r>
                        <a:rPr lang="es-MX" sz="1050" b="1" dirty="0">
                          <a:solidFill>
                            <a:srgbClr val="FF0066"/>
                          </a:solidFill>
                          <a:latin typeface="Calibri"/>
                          <a:ea typeface="Times New Roman"/>
                          <a:cs typeface="Segoe UI"/>
                        </a:rPr>
                        <a:t>CATEGORIAS</a:t>
                      </a:r>
                      <a:endParaRPr lang="es-MX" sz="1050" b="1" dirty="0">
                        <a:solidFill>
                          <a:srgbClr val="FF0066"/>
                        </a:solidFill>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620"/>
                        </a:spcAft>
                      </a:pPr>
                      <a:r>
                        <a:rPr lang="es-MX" sz="1050" b="1" dirty="0">
                          <a:solidFill>
                            <a:srgbClr val="FF0066"/>
                          </a:solidFill>
                          <a:latin typeface="Calibri"/>
                          <a:ea typeface="Times New Roman"/>
                          <a:cs typeface="Segoe UI"/>
                        </a:rPr>
                        <a:t>ESCALA DE</a:t>
                      </a:r>
                      <a:endParaRPr lang="es-MX" sz="1050" b="1" dirty="0">
                        <a:solidFill>
                          <a:srgbClr val="FF0066"/>
                        </a:solidFill>
                        <a:latin typeface="Calibri"/>
                        <a:ea typeface="Calibri"/>
                        <a:cs typeface="Times New Roman"/>
                      </a:endParaRPr>
                    </a:p>
                    <a:p>
                      <a:pPr algn="ctr">
                        <a:lnSpc>
                          <a:spcPct val="100000"/>
                        </a:lnSpc>
                        <a:spcAft>
                          <a:spcPts val="1620"/>
                        </a:spcAft>
                      </a:pPr>
                      <a:r>
                        <a:rPr lang="es-MX" sz="1050" b="1" dirty="0">
                          <a:solidFill>
                            <a:srgbClr val="FF0066"/>
                          </a:solidFill>
                          <a:latin typeface="Calibri"/>
                          <a:ea typeface="Times New Roman"/>
                          <a:cs typeface="Segoe UI"/>
                        </a:rPr>
                        <a:t>MEDICIÓN</a:t>
                      </a:r>
                      <a:endParaRPr lang="es-MX" sz="1050" b="1" dirty="0">
                        <a:solidFill>
                          <a:srgbClr val="FF0066"/>
                        </a:solidFill>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2690">
                <a:tc>
                  <a:txBody>
                    <a:bodyPr/>
                    <a:lstStyle/>
                    <a:p>
                      <a:pPr>
                        <a:lnSpc>
                          <a:spcPct val="115000"/>
                        </a:lnSpc>
                        <a:spcAft>
                          <a:spcPts val="1620"/>
                        </a:spcAft>
                      </a:pPr>
                      <a:r>
                        <a:rPr lang="es-MX" sz="1050" b="1" dirty="0">
                          <a:solidFill>
                            <a:srgbClr val="FF0066"/>
                          </a:solidFill>
                          <a:latin typeface="Calibri"/>
                          <a:ea typeface="Times New Roman"/>
                          <a:cs typeface="Segoe UI"/>
                        </a:rPr>
                        <a:t>Edad</a:t>
                      </a:r>
                      <a:endParaRPr lang="es-MX" sz="1050" b="1" dirty="0">
                        <a:solidFill>
                          <a:srgbClr val="FF0066"/>
                        </a:solidFill>
                        <a:latin typeface="Calibri"/>
                        <a:ea typeface="Calibri"/>
                        <a:cs typeface="Times New Roman"/>
                      </a:endParaRPr>
                    </a:p>
                    <a:p>
                      <a:pPr>
                        <a:lnSpc>
                          <a:spcPct val="115000"/>
                        </a:lnSpc>
                        <a:spcAft>
                          <a:spcPts val="1620"/>
                        </a:spcAft>
                      </a:pPr>
                      <a:r>
                        <a:rPr lang="es-MX" sz="1050" b="1" dirty="0">
                          <a:solidFill>
                            <a:srgbClr val="FF0066"/>
                          </a:solidFill>
                          <a:latin typeface="Calibri"/>
                          <a:ea typeface="Times New Roman"/>
                          <a:cs typeface="Segoe UI"/>
                        </a:rPr>
                        <a:t> </a:t>
                      </a:r>
                      <a:endParaRPr lang="es-MX" sz="1050" b="1" dirty="0">
                        <a:solidFill>
                          <a:srgbClr val="FF0066"/>
                        </a:solidFill>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ES" sz="1050" dirty="0">
                          <a:solidFill>
                            <a:srgbClr val="000000"/>
                          </a:solidFill>
                          <a:latin typeface="Calibri"/>
                          <a:ea typeface="Times New Roman"/>
                          <a:cs typeface="Segoe UI"/>
                        </a:rPr>
                        <a:t>Tiempo transcurrido a partir del nacimiento de un individuo a la fecha</a:t>
                      </a:r>
                      <a:endParaRPr lang="es-MX" sz="1050" dirty="0">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50" dirty="0">
                          <a:solidFill>
                            <a:srgbClr val="000000"/>
                          </a:solidFill>
                          <a:latin typeface="Calibri"/>
                          <a:ea typeface="Times New Roman"/>
                          <a:cs typeface="Segoe UI"/>
                        </a:rPr>
                        <a:t>Por medio del cálculo  de la edad a través de la credencial de elector o por medio de su tarjeta de citas IMSS.</a:t>
                      </a:r>
                      <a:endParaRPr lang="es-MX" sz="1050" dirty="0">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50">
                          <a:solidFill>
                            <a:srgbClr val="000000"/>
                          </a:solidFill>
                          <a:latin typeface="Calibri"/>
                          <a:ea typeface="Times New Roman"/>
                          <a:cs typeface="Segoe UI"/>
                        </a:rPr>
                        <a:t> </a:t>
                      </a:r>
                      <a:endParaRPr lang="es-MX" sz="1050">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50">
                          <a:solidFill>
                            <a:srgbClr val="000000"/>
                          </a:solidFill>
                          <a:latin typeface="Calibri"/>
                          <a:ea typeface="Times New Roman"/>
                          <a:cs typeface="Segoe UI"/>
                        </a:rPr>
                        <a:t>Razón</a:t>
                      </a:r>
                      <a:endParaRPr lang="es-MX" sz="1050">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1745">
                <a:tc>
                  <a:txBody>
                    <a:bodyPr/>
                    <a:lstStyle/>
                    <a:p>
                      <a:pPr>
                        <a:lnSpc>
                          <a:spcPct val="115000"/>
                        </a:lnSpc>
                        <a:spcAft>
                          <a:spcPts val="1620"/>
                        </a:spcAft>
                      </a:pPr>
                      <a:r>
                        <a:rPr lang="es-MX" sz="1050" b="1" dirty="0">
                          <a:solidFill>
                            <a:srgbClr val="FF0066"/>
                          </a:solidFill>
                          <a:latin typeface="Calibri"/>
                          <a:ea typeface="Times New Roman"/>
                          <a:cs typeface="Segoe UI"/>
                        </a:rPr>
                        <a:t>Género</a:t>
                      </a:r>
                      <a:endParaRPr lang="es-MX" sz="1050" b="1" dirty="0">
                        <a:solidFill>
                          <a:srgbClr val="FF0066"/>
                        </a:solidFill>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ES" sz="1050" dirty="0">
                          <a:solidFill>
                            <a:srgbClr val="000000"/>
                          </a:solidFill>
                          <a:latin typeface="Calibri"/>
                          <a:ea typeface="Times New Roman"/>
                          <a:cs typeface="Segoe UI"/>
                        </a:rPr>
                        <a:t>Es un proceso de combinación y </a:t>
                      </a:r>
                      <a:r>
                        <a:rPr lang="es-ES" sz="1050" dirty="0">
                          <a:latin typeface="Calibri"/>
                          <a:ea typeface="Times New Roman"/>
                          <a:cs typeface="Segoe UI"/>
                        </a:rPr>
                        <a:t>mezcla de rasgos </a:t>
                      </a:r>
                      <a:r>
                        <a:rPr lang="es-ES" sz="1050" u="none" strike="noStrike" dirty="0">
                          <a:solidFill>
                            <a:srgbClr val="0072C6"/>
                          </a:solidFill>
                          <a:latin typeface="Calibri"/>
                          <a:ea typeface="Times New Roman"/>
                          <a:cs typeface="Segoe UI"/>
                          <a:hlinkClick r:id="rId2" tooltip="Genética"/>
                        </a:rPr>
                        <a:t>genéticos</a:t>
                      </a:r>
                      <a:r>
                        <a:rPr lang="es-ES" sz="1050" dirty="0">
                          <a:latin typeface="Calibri"/>
                          <a:ea typeface="Times New Roman"/>
                          <a:cs typeface="Segoe UI"/>
                        </a:rPr>
                        <a:t> a menudo dando por resultado la especialización de </a:t>
                      </a:r>
                      <a:r>
                        <a:rPr lang="es-ES" sz="1050" u="none" strike="noStrike" dirty="0">
                          <a:solidFill>
                            <a:srgbClr val="0072C6"/>
                          </a:solidFill>
                          <a:latin typeface="Calibri"/>
                          <a:ea typeface="Times New Roman"/>
                          <a:cs typeface="Segoe UI"/>
                          <a:hlinkClick r:id="rId3" tooltip="Ser vivo"/>
                        </a:rPr>
                        <a:t>organismos</a:t>
                      </a:r>
                      <a:r>
                        <a:rPr lang="es-ES" sz="1050" dirty="0">
                          <a:latin typeface="Calibri"/>
                          <a:ea typeface="Times New Roman"/>
                          <a:cs typeface="Segoe UI"/>
                        </a:rPr>
                        <a:t> en variedades </a:t>
                      </a:r>
                      <a:r>
                        <a:rPr lang="es-ES" sz="1050" u="none" strike="noStrike" dirty="0">
                          <a:solidFill>
                            <a:srgbClr val="0072C6"/>
                          </a:solidFill>
                          <a:latin typeface="Calibri"/>
                          <a:ea typeface="Times New Roman"/>
                          <a:cs typeface="Segoe UI"/>
                          <a:hlinkClick r:id="rId4" tooltip="Femenino"/>
                        </a:rPr>
                        <a:t>femenina</a:t>
                      </a:r>
                      <a:r>
                        <a:rPr lang="es-ES" sz="1050" dirty="0">
                          <a:latin typeface="Calibri"/>
                          <a:ea typeface="Times New Roman"/>
                          <a:cs typeface="Segoe UI"/>
                        </a:rPr>
                        <a:t> y </a:t>
                      </a:r>
                      <a:r>
                        <a:rPr lang="es-ES" sz="1050" u="none" strike="noStrike" dirty="0">
                          <a:solidFill>
                            <a:srgbClr val="0072C6"/>
                          </a:solidFill>
                          <a:latin typeface="Calibri"/>
                          <a:ea typeface="Times New Roman"/>
                          <a:cs typeface="Segoe UI"/>
                          <a:hlinkClick r:id="rId5" tooltip="Masculino"/>
                        </a:rPr>
                        <a:t>masculina</a:t>
                      </a:r>
                      <a:endParaRPr lang="es-MX" sz="1050" dirty="0">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50" dirty="0">
                          <a:solidFill>
                            <a:srgbClr val="000000"/>
                          </a:solidFill>
                          <a:latin typeface="Calibri"/>
                          <a:ea typeface="Times New Roman"/>
                          <a:cs typeface="Segoe UI"/>
                        </a:rPr>
                        <a:t>Por medio de la letra que aparece en el agregado del número de afiliación</a:t>
                      </a:r>
                      <a:endParaRPr lang="es-MX" sz="1050" dirty="0">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50" dirty="0">
                          <a:solidFill>
                            <a:srgbClr val="000000"/>
                          </a:solidFill>
                          <a:latin typeface="Calibri"/>
                          <a:ea typeface="Times New Roman"/>
                          <a:cs typeface="Segoe UI"/>
                        </a:rPr>
                        <a:t>Masculino</a:t>
                      </a:r>
                      <a:endParaRPr lang="es-MX" sz="1050" dirty="0">
                        <a:latin typeface="Calibri"/>
                        <a:ea typeface="Calibri"/>
                        <a:cs typeface="Times New Roman"/>
                      </a:endParaRPr>
                    </a:p>
                    <a:p>
                      <a:pPr>
                        <a:lnSpc>
                          <a:spcPct val="115000"/>
                        </a:lnSpc>
                        <a:spcAft>
                          <a:spcPts val="1620"/>
                        </a:spcAft>
                      </a:pPr>
                      <a:r>
                        <a:rPr lang="es-MX" sz="1050" dirty="0">
                          <a:solidFill>
                            <a:srgbClr val="000000"/>
                          </a:solidFill>
                          <a:latin typeface="Calibri"/>
                          <a:ea typeface="Times New Roman"/>
                          <a:cs typeface="Segoe UI"/>
                        </a:rPr>
                        <a:t>Femenino</a:t>
                      </a:r>
                      <a:endParaRPr lang="es-MX" sz="1050" dirty="0">
                        <a:latin typeface="Calibri"/>
                        <a:ea typeface="Calibri"/>
                        <a:cs typeface="Times New Roman"/>
                      </a:endParaRPr>
                    </a:p>
                    <a:p>
                      <a:pPr>
                        <a:lnSpc>
                          <a:spcPct val="115000"/>
                        </a:lnSpc>
                        <a:spcAft>
                          <a:spcPts val="1620"/>
                        </a:spcAft>
                      </a:pPr>
                      <a:r>
                        <a:rPr lang="es-MX" sz="1050" dirty="0">
                          <a:solidFill>
                            <a:srgbClr val="000000"/>
                          </a:solidFill>
                          <a:latin typeface="Calibri"/>
                          <a:ea typeface="Times New Roman"/>
                          <a:cs typeface="Segoe UI"/>
                        </a:rPr>
                        <a:t> </a:t>
                      </a:r>
                      <a:endParaRPr lang="es-MX" sz="1050" dirty="0">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50" dirty="0">
                          <a:solidFill>
                            <a:srgbClr val="000000"/>
                          </a:solidFill>
                          <a:latin typeface="Calibri"/>
                          <a:ea typeface="Times New Roman"/>
                          <a:cs typeface="Segoe UI"/>
                        </a:rPr>
                        <a:t>Nominal </a:t>
                      </a:r>
                      <a:endParaRPr lang="es-MX" sz="1050" dirty="0">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4706">
                <a:tc>
                  <a:txBody>
                    <a:bodyPr/>
                    <a:lstStyle/>
                    <a:p>
                      <a:pPr>
                        <a:lnSpc>
                          <a:spcPct val="115000"/>
                        </a:lnSpc>
                        <a:spcAft>
                          <a:spcPts val="1620"/>
                        </a:spcAft>
                      </a:pPr>
                      <a:r>
                        <a:rPr lang="es-MX" sz="1050" b="1" dirty="0" smtClean="0">
                          <a:solidFill>
                            <a:srgbClr val="FF0066"/>
                          </a:solidFill>
                          <a:latin typeface="Calibri"/>
                          <a:ea typeface="Calibri"/>
                          <a:cs typeface="Times New Roman"/>
                        </a:rPr>
                        <a:t>Estado</a:t>
                      </a:r>
                      <a:r>
                        <a:rPr lang="es-MX" sz="1050" b="1" baseline="0" dirty="0" smtClean="0">
                          <a:solidFill>
                            <a:srgbClr val="FF0066"/>
                          </a:solidFill>
                          <a:latin typeface="Calibri"/>
                          <a:ea typeface="Calibri"/>
                          <a:cs typeface="Times New Roman"/>
                        </a:rPr>
                        <a:t> Civil</a:t>
                      </a:r>
                      <a:endParaRPr lang="es-MX" sz="1050" b="1" dirty="0">
                        <a:solidFill>
                          <a:srgbClr val="FF0066"/>
                        </a:solidFill>
                        <a:latin typeface="Calibri"/>
                        <a:ea typeface="Calibri"/>
                        <a:cs typeface="Times New Roman"/>
                      </a:endParaRPr>
                    </a:p>
                  </a:txBody>
                  <a:tcPr marL="13800" marR="138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ES" sz="1050" dirty="0">
                          <a:latin typeface="Calibri"/>
                          <a:ea typeface="Times New Roman"/>
                          <a:cs typeface="Times New Roman"/>
                        </a:rPr>
                        <a:t>Se denomina estado civil a la </a:t>
                      </a:r>
                      <a:r>
                        <a:rPr lang="es-ES" sz="1050" u="none" strike="noStrike" dirty="0">
                          <a:solidFill>
                            <a:srgbClr val="0072C6"/>
                          </a:solidFill>
                          <a:latin typeface="Calibri"/>
                          <a:ea typeface="Times New Roman"/>
                          <a:cs typeface="Times New Roman"/>
                          <a:hlinkClick r:id="rId6" tooltip="situación"/>
                        </a:rPr>
                        <a:t>situación</a:t>
                      </a:r>
                      <a:r>
                        <a:rPr lang="es-ES" sz="1050" dirty="0">
                          <a:latin typeface="Calibri"/>
                          <a:ea typeface="Times New Roman"/>
                          <a:cs typeface="Times New Roman"/>
                        </a:rPr>
                        <a:t> personal en que se encuentra o no una </a:t>
                      </a:r>
                      <a:r>
                        <a:rPr lang="es-ES" sz="1050" u="none" strike="noStrike" dirty="0">
                          <a:solidFill>
                            <a:srgbClr val="0072C6"/>
                          </a:solidFill>
                          <a:latin typeface="Calibri"/>
                          <a:ea typeface="Times New Roman"/>
                          <a:cs typeface="Times New Roman"/>
                          <a:hlinkClick r:id="rId7" tooltip="persona física"/>
                        </a:rPr>
                        <a:t>persona física</a:t>
                      </a:r>
                      <a:r>
                        <a:rPr lang="es-ES" sz="1050" dirty="0">
                          <a:latin typeface="Calibri"/>
                          <a:ea typeface="Times New Roman"/>
                          <a:cs typeface="Times New Roman"/>
                        </a:rPr>
                        <a:t> en relación a otra, con quien se crean lazos jurídicamente reconocidos sin que sea su pariente, constituyendo con ella una </a:t>
                      </a:r>
                      <a:r>
                        <a:rPr lang="es-ES" sz="1050" u="none" strike="noStrike" dirty="0">
                          <a:solidFill>
                            <a:srgbClr val="0072C6"/>
                          </a:solidFill>
                          <a:latin typeface="Calibri"/>
                          <a:ea typeface="Times New Roman"/>
                          <a:cs typeface="Times New Roman"/>
                          <a:hlinkClick r:id="rId8" tooltip="institución"/>
                        </a:rPr>
                        <a:t>institución</a:t>
                      </a:r>
                      <a:r>
                        <a:rPr lang="es-ES" sz="1050" dirty="0">
                          <a:latin typeface="Calibri"/>
                          <a:ea typeface="Times New Roman"/>
                          <a:cs typeface="Times New Roman"/>
                        </a:rPr>
                        <a:t> familiar, y adquiriendo derechos y deberes al respecto</a:t>
                      </a:r>
                      <a:br>
                        <a:rPr lang="es-ES" sz="1050" dirty="0">
                          <a:latin typeface="Calibri"/>
                          <a:ea typeface="Times New Roman"/>
                          <a:cs typeface="Times New Roman"/>
                        </a:rPr>
                      </a:br>
                      <a:r>
                        <a:rPr lang="es-ES" sz="1050" dirty="0">
                          <a:latin typeface="Calibri"/>
                          <a:ea typeface="Times New Roman"/>
                          <a:cs typeface="Times New Roman"/>
                        </a:rPr>
                        <a:t/>
                      </a:r>
                      <a:br>
                        <a:rPr lang="es-ES" sz="1050" dirty="0">
                          <a:latin typeface="Calibri"/>
                          <a:ea typeface="Times New Roman"/>
                          <a:cs typeface="Times New Roman"/>
                        </a:rPr>
                      </a:br>
                      <a:endParaRPr lang="es-MX" sz="105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50" dirty="0">
                          <a:solidFill>
                            <a:srgbClr val="000000"/>
                          </a:solidFill>
                          <a:latin typeface="Calibri"/>
                          <a:ea typeface="Times New Roman"/>
                          <a:cs typeface="Segoe UI"/>
                        </a:rPr>
                        <a:t>Por medio de respuesta a la entrevista.</a:t>
                      </a:r>
                      <a:endParaRPr lang="es-MX" sz="105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50" dirty="0">
                          <a:solidFill>
                            <a:srgbClr val="000000"/>
                          </a:solidFill>
                          <a:latin typeface="Calibri"/>
                          <a:ea typeface="Times New Roman"/>
                          <a:cs typeface="Segoe UI"/>
                        </a:rPr>
                        <a:t>Soltero</a:t>
                      </a:r>
                      <a:endParaRPr lang="es-MX" sz="1050" dirty="0">
                        <a:latin typeface="Calibri"/>
                      </a:endParaRPr>
                    </a:p>
                    <a:p>
                      <a:pPr>
                        <a:lnSpc>
                          <a:spcPct val="115000"/>
                        </a:lnSpc>
                        <a:spcAft>
                          <a:spcPts val="1620"/>
                        </a:spcAft>
                      </a:pPr>
                      <a:r>
                        <a:rPr lang="es-MX" sz="1050" dirty="0">
                          <a:solidFill>
                            <a:srgbClr val="000000"/>
                          </a:solidFill>
                          <a:latin typeface="Calibri"/>
                          <a:ea typeface="Times New Roman"/>
                          <a:cs typeface="Segoe UI"/>
                        </a:rPr>
                        <a:t>Casado</a:t>
                      </a:r>
                      <a:endParaRPr lang="es-MX" sz="1050" dirty="0">
                        <a:latin typeface="Calibri"/>
                      </a:endParaRPr>
                    </a:p>
                    <a:p>
                      <a:pPr>
                        <a:lnSpc>
                          <a:spcPct val="115000"/>
                        </a:lnSpc>
                        <a:spcAft>
                          <a:spcPts val="1620"/>
                        </a:spcAft>
                      </a:pPr>
                      <a:r>
                        <a:rPr lang="es-MX" sz="1050" dirty="0">
                          <a:solidFill>
                            <a:srgbClr val="000000"/>
                          </a:solidFill>
                          <a:latin typeface="Calibri"/>
                          <a:ea typeface="Times New Roman"/>
                          <a:cs typeface="Segoe UI"/>
                        </a:rPr>
                        <a:t>Divorciado</a:t>
                      </a:r>
                      <a:endParaRPr lang="es-MX" sz="1050" dirty="0">
                        <a:latin typeface="Calibri"/>
                      </a:endParaRPr>
                    </a:p>
                    <a:p>
                      <a:pPr>
                        <a:lnSpc>
                          <a:spcPct val="115000"/>
                        </a:lnSpc>
                        <a:spcAft>
                          <a:spcPts val="1620"/>
                        </a:spcAft>
                      </a:pPr>
                      <a:r>
                        <a:rPr lang="es-MX" sz="1050" dirty="0">
                          <a:solidFill>
                            <a:srgbClr val="000000"/>
                          </a:solidFill>
                          <a:latin typeface="Calibri"/>
                          <a:ea typeface="Times New Roman"/>
                          <a:cs typeface="Segoe UI"/>
                        </a:rPr>
                        <a:t>Viudo </a:t>
                      </a:r>
                      <a:endParaRPr lang="es-MX" sz="1050" dirty="0">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50" dirty="0">
                          <a:solidFill>
                            <a:srgbClr val="000000"/>
                          </a:solidFill>
                          <a:latin typeface="Calibri"/>
                          <a:ea typeface="Times New Roman"/>
                          <a:cs typeface="Segoe UI"/>
                        </a:rPr>
                        <a:t>Nominal</a:t>
                      </a:r>
                      <a:endParaRPr lang="es-MX" sz="105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7885">
                <a:tc>
                  <a:txBody>
                    <a:bodyPr/>
                    <a:lstStyle/>
                    <a:p>
                      <a:pPr>
                        <a:lnSpc>
                          <a:spcPct val="115000"/>
                        </a:lnSpc>
                        <a:spcAft>
                          <a:spcPts val="1620"/>
                        </a:spcAft>
                      </a:pPr>
                      <a:r>
                        <a:rPr lang="es-MX" sz="1000" b="1" dirty="0">
                          <a:solidFill>
                            <a:srgbClr val="FF0066"/>
                          </a:solidFill>
                          <a:latin typeface="Calibri"/>
                          <a:ea typeface="Times New Roman"/>
                          <a:cs typeface="Segoe UI"/>
                        </a:rPr>
                        <a:t>Escolaridad</a:t>
                      </a:r>
                      <a:endParaRPr lang="es-MX" sz="1100" dirty="0">
                        <a:solidFill>
                          <a:srgbClr val="FF0066"/>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ES" sz="1000">
                          <a:solidFill>
                            <a:srgbClr val="000000"/>
                          </a:solidFill>
                          <a:latin typeface="Calibri"/>
                          <a:ea typeface="Times New Roman"/>
                          <a:cs typeface="Segoe UI"/>
                        </a:rPr>
                        <a:t>Nivel o grado de estudios que tiene una persona.</a:t>
                      </a:r>
                      <a:endParaRPr lang="es-MX"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a:solidFill>
                            <a:srgbClr val="000000"/>
                          </a:solidFill>
                          <a:latin typeface="Calibri"/>
                          <a:ea typeface="Times New Roman"/>
                          <a:cs typeface="Segoe UI"/>
                        </a:rPr>
                        <a:t>Por medio de respuesta a la entrevista.</a:t>
                      </a:r>
                      <a:endParaRPr lang="es-MX"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s-MX" sz="1000" dirty="0">
                          <a:solidFill>
                            <a:srgbClr val="000000"/>
                          </a:solidFill>
                          <a:latin typeface="Calibri"/>
                          <a:ea typeface="Times New Roman"/>
                          <a:cs typeface="Segoe UI"/>
                        </a:rPr>
                        <a:t>Ninguna</a:t>
                      </a:r>
                      <a:endParaRPr lang="es-MX" sz="1100" dirty="0">
                        <a:latin typeface="Calibri"/>
                        <a:ea typeface="Times New Roman"/>
                        <a:cs typeface="Times New Roman"/>
                      </a:endParaRPr>
                    </a:p>
                    <a:p>
                      <a:pPr>
                        <a:lnSpc>
                          <a:spcPct val="100000"/>
                        </a:lnSpc>
                        <a:spcAft>
                          <a:spcPts val="0"/>
                        </a:spcAft>
                      </a:pPr>
                      <a:r>
                        <a:rPr lang="es-MX" sz="1000" dirty="0">
                          <a:solidFill>
                            <a:srgbClr val="000000"/>
                          </a:solidFill>
                          <a:latin typeface="Calibri"/>
                          <a:ea typeface="Times New Roman"/>
                          <a:cs typeface="Segoe UI"/>
                        </a:rPr>
                        <a:t>Primaria</a:t>
                      </a:r>
                      <a:endParaRPr lang="es-MX" sz="1100" dirty="0">
                        <a:latin typeface="Calibri"/>
                        <a:ea typeface="Times New Roman"/>
                        <a:cs typeface="Times New Roman"/>
                      </a:endParaRPr>
                    </a:p>
                    <a:p>
                      <a:pPr>
                        <a:lnSpc>
                          <a:spcPct val="100000"/>
                        </a:lnSpc>
                        <a:spcAft>
                          <a:spcPts val="0"/>
                        </a:spcAft>
                      </a:pPr>
                      <a:r>
                        <a:rPr lang="es-MX" sz="1000" dirty="0">
                          <a:solidFill>
                            <a:srgbClr val="000000"/>
                          </a:solidFill>
                          <a:latin typeface="Calibri"/>
                          <a:ea typeface="Times New Roman"/>
                          <a:cs typeface="Segoe UI"/>
                        </a:rPr>
                        <a:t>Secundaria</a:t>
                      </a:r>
                      <a:endParaRPr lang="es-MX" sz="1100" dirty="0">
                        <a:latin typeface="Calibri"/>
                        <a:ea typeface="Times New Roman"/>
                        <a:cs typeface="Times New Roman"/>
                      </a:endParaRPr>
                    </a:p>
                    <a:p>
                      <a:pPr>
                        <a:lnSpc>
                          <a:spcPct val="100000"/>
                        </a:lnSpc>
                        <a:spcAft>
                          <a:spcPts val="0"/>
                        </a:spcAft>
                      </a:pPr>
                      <a:r>
                        <a:rPr lang="es-MX" sz="1000" dirty="0">
                          <a:solidFill>
                            <a:srgbClr val="000000"/>
                          </a:solidFill>
                          <a:latin typeface="Calibri"/>
                          <a:ea typeface="Times New Roman"/>
                          <a:cs typeface="Segoe UI"/>
                        </a:rPr>
                        <a:t>Preparatoria</a:t>
                      </a:r>
                      <a:endParaRPr lang="es-MX" sz="1100" dirty="0">
                        <a:latin typeface="Calibri"/>
                        <a:ea typeface="Times New Roman"/>
                        <a:cs typeface="Times New Roman"/>
                      </a:endParaRPr>
                    </a:p>
                    <a:p>
                      <a:pPr>
                        <a:lnSpc>
                          <a:spcPct val="100000"/>
                        </a:lnSpc>
                        <a:spcAft>
                          <a:spcPts val="0"/>
                        </a:spcAft>
                      </a:pPr>
                      <a:r>
                        <a:rPr lang="es-MX" sz="1000" dirty="0">
                          <a:solidFill>
                            <a:srgbClr val="000000"/>
                          </a:solidFill>
                          <a:latin typeface="Calibri"/>
                          <a:ea typeface="Times New Roman"/>
                          <a:cs typeface="Segoe UI"/>
                        </a:rPr>
                        <a:t>Universidad</a:t>
                      </a:r>
                      <a:endParaRPr lang="es-MX" sz="1100" dirty="0">
                        <a:latin typeface="Calibri"/>
                        <a:ea typeface="Times New Roman"/>
                        <a:cs typeface="Times New Roman"/>
                      </a:endParaRPr>
                    </a:p>
                    <a:p>
                      <a:pPr>
                        <a:lnSpc>
                          <a:spcPct val="100000"/>
                        </a:lnSpc>
                        <a:spcAft>
                          <a:spcPts val="0"/>
                        </a:spcAft>
                      </a:pPr>
                      <a:r>
                        <a:rPr lang="es-MX" sz="1000" dirty="0" smtClean="0">
                          <a:solidFill>
                            <a:srgbClr val="000000"/>
                          </a:solidFill>
                          <a:latin typeface="Calibri"/>
                          <a:ea typeface="Times New Roman"/>
                          <a:cs typeface="Segoe UI"/>
                        </a:rPr>
                        <a:t>Profesionista</a:t>
                      </a:r>
                      <a:endParaRPr lang="es-MX" sz="1100" dirty="0" smtClean="0">
                        <a:solidFill>
                          <a:srgbClr val="000000"/>
                        </a:solidFill>
                        <a:latin typeface="Calibri"/>
                        <a:ea typeface="Times New Roman"/>
                        <a:cs typeface="Times New Roman"/>
                      </a:endParaRPr>
                    </a:p>
                    <a:p>
                      <a:pPr>
                        <a:lnSpc>
                          <a:spcPct val="100000"/>
                        </a:lnSpc>
                        <a:spcAft>
                          <a:spcPts val="0"/>
                        </a:spcAft>
                      </a:pPr>
                      <a:r>
                        <a:rPr lang="es-MX" sz="1000" dirty="0" smtClean="0">
                          <a:solidFill>
                            <a:srgbClr val="000000"/>
                          </a:solidFill>
                          <a:latin typeface="Calibri"/>
                          <a:ea typeface="Times New Roman"/>
                          <a:cs typeface="Segoe UI"/>
                        </a:rPr>
                        <a:t>Posgrado</a:t>
                      </a:r>
                      <a:endParaRPr lang="es-MX"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a:solidFill>
                            <a:srgbClr val="000000"/>
                          </a:solidFill>
                          <a:latin typeface="Calibri"/>
                          <a:ea typeface="Times New Roman"/>
                          <a:cs typeface="Segoe UI"/>
                        </a:rPr>
                        <a:t>Nominal</a:t>
                      </a:r>
                      <a:endParaRPr lang="es-MX"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6964">
                <a:tc>
                  <a:txBody>
                    <a:bodyPr/>
                    <a:lstStyle/>
                    <a:p>
                      <a:pPr>
                        <a:lnSpc>
                          <a:spcPct val="115000"/>
                        </a:lnSpc>
                        <a:spcAft>
                          <a:spcPts val="1620"/>
                        </a:spcAft>
                      </a:pPr>
                      <a:r>
                        <a:rPr lang="es-MX" sz="1000" b="1" dirty="0" err="1">
                          <a:solidFill>
                            <a:srgbClr val="FF0066"/>
                          </a:solidFill>
                          <a:latin typeface="Calibri"/>
                          <a:ea typeface="Times New Roman"/>
                          <a:cs typeface="Segoe UI"/>
                        </a:rPr>
                        <a:t>Sx</a:t>
                      </a:r>
                      <a:r>
                        <a:rPr lang="es-MX" sz="1000" b="1" dirty="0">
                          <a:solidFill>
                            <a:srgbClr val="FF0066"/>
                          </a:solidFill>
                          <a:latin typeface="Calibri"/>
                          <a:ea typeface="Times New Roman"/>
                          <a:cs typeface="Segoe UI"/>
                        </a:rPr>
                        <a:t> Intestino Irritable</a:t>
                      </a:r>
                      <a:endParaRPr lang="es-MX" sz="1100" dirty="0">
                        <a:solidFill>
                          <a:srgbClr val="FF0066"/>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a:solidFill>
                            <a:srgbClr val="000000"/>
                          </a:solidFill>
                          <a:latin typeface="Calibri"/>
                          <a:ea typeface="Times New Roman"/>
                          <a:cs typeface="Segoe UI"/>
                        </a:rPr>
                        <a:t>Conjunto de signos y síntomas que caracterizan a la </a:t>
                      </a:r>
                      <a:r>
                        <a:rPr lang="es-MX" sz="1000">
                          <a:latin typeface="Calibri"/>
                          <a:ea typeface="Times New Roman"/>
                          <a:cs typeface="Segoe UI"/>
                        </a:rPr>
                        <a:t>inflamación aguda o crónica del colon.</a:t>
                      </a:r>
                      <a:endParaRPr lang="es-MX"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a:solidFill>
                            <a:srgbClr val="000000"/>
                          </a:solidFill>
                          <a:latin typeface="Calibri"/>
                          <a:ea typeface="Times New Roman"/>
                          <a:cs typeface="Segoe UI"/>
                        </a:rPr>
                        <a:t>En base a los criterios de Roma III se realizará una entrevista para saber si los signos o síntomas del paciente son compatibles con  SII</a:t>
                      </a:r>
                      <a:endParaRPr lang="es-MX"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a:solidFill>
                            <a:srgbClr val="000000"/>
                          </a:solidFill>
                          <a:latin typeface="Calibri"/>
                          <a:ea typeface="Times New Roman"/>
                          <a:cs typeface="Segoe UI"/>
                        </a:rPr>
                        <a:t>CON Dx de SII</a:t>
                      </a:r>
                      <a:endParaRPr lang="es-MX" sz="1100">
                        <a:latin typeface="Calibri"/>
                        <a:ea typeface="Times New Roman"/>
                        <a:cs typeface="Times New Roman"/>
                      </a:endParaRPr>
                    </a:p>
                    <a:p>
                      <a:pPr>
                        <a:lnSpc>
                          <a:spcPct val="115000"/>
                        </a:lnSpc>
                        <a:spcAft>
                          <a:spcPts val="1620"/>
                        </a:spcAft>
                      </a:pPr>
                      <a:r>
                        <a:rPr lang="es-MX" sz="1000">
                          <a:solidFill>
                            <a:srgbClr val="000000"/>
                          </a:solidFill>
                          <a:latin typeface="Calibri"/>
                          <a:ea typeface="Times New Roman"/>
                          <a:cs typeface="Segoe UI"/>
                        </a:rPr>
                        <a:t>SIN  Dx de SII</a:t>
                      </a:r>
                      <a:endParaRPr lang="es-MX"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620"/>
                        </a:spcAft>
                      </a:pPr>
                      <a:r>
                        <a:rPr lang="es-MX" sz="1000" dirty="0">
                          <a:solidFill>
                            <a:srgbClr val="000000"/>
                          </a:solidFill>
                          <a:latin typeface="Calibri"/>
                          <a:ea typeface="Times New Roman"/>
                          <a:cs typeface="Segoe UI"/>
                        </a:rPr>
                        <a:t>Nominal</a:t>
                      </a:r>
                      <a:endParaRPr lang="es-MX" sz="1100" dirty="0">
                        <a:latin typeface="Calibri"/>
                        <a:ea typeface="Times New Roman"/>
                        <a:cs typeface="Times New Roman"/>
                      </a:endParaRPr>
                    </a:p>
                    <a:p>
                      <a:pPr>
                        <a:lnSpc>
                          <a:spcPct val="115000"/>
                        </a:lnSpc>
                        <a:spcAft>
                          <a:spcPts val="1620"/>
                        </a:spcAft>
                      </a:pPr>
                      <a:r>
                        <a:rPr lang="es-MX" sz="1000" dirty="0">
                          <a:solidFill>
                            <a:srgbClr val="000000"/>
                          </a:solidFill>
                          <a:latin typeface="Calibri"/>
                          <a:ea typeface="Times New Roman"/>
                          <a:cs typeface="Segoe UI"/>
                        </a:rPr>
                        <a:t>            </a:t>
                      </a:r>
                      <a:endParaRPr lang="es-MX"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2044</TotalTime>
  <Words>1299</Words>
  <Application>Microsoft Office PowerPoint</Application>
  <PresentationFormat>Presentación en pantalla (4:3)</PresentationFormat>
  <Paragraphs>175</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Default Theme</vt:lpstr>
      <vt:lpstr> “CARACTERÍSTICAS FAMILIARES Y NIVEL DE ESTRES DE LOS PACIENTES CON  SÍNDROME DE INTESTINO IRRITABLE  ADSCRITOS A LA UMF 66”     INVESTIGADOR PRINCIPAL: DRA: ABIGAIL ARGENTINA  BARRIENTOS VERA   INSTITUCIÓN DE ADSCRIPCIÓN: UNIDAD DE MEDICINA FAMILIAR NUMERO 66   ASESOR: DRA. NORA LUZ VAZQUEZ AZUARA     </vt:lpstr>
      <vt:lpstr>             ANTECEDENTES</vt:lpstr>
      <vt:lpstr>Diapositiva 3</vt:lpstr>
      <vt:lpstr>Diapositiva 4</vt:lpstr>
      <vt:lpstr>Diapositiva 5</vt:lpstr>
      <vt:lpstr> JUSTIFICACIÓN</vt:lpstr>
      <vt:lpstr>PLANTEAMIENTO DEL PROBLEMA</vt:lpstr>
      <vt:lpstr>      MATERIAL Y MÉTODOS</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“CARACTERÍSTICAS FAMILIARES Y NIVEL DE ESTRES DE LOS PACIENTES CON  SÍNDROME DE INTESTINO IRRITABLE  ADSCRITOS A LA UMF 66”     INVESTIGADOR PRINCIPAL: DRA: ABIGAIL ARGENTINA  BARRIENTOS VERA   INSTITUCIÓN DE ADSCRIPCIÓN: UNIDAD DE MEDICINA FAMILIAR NUMERO 66   ASESOR: DRA. NORA LUZ VAZQUEZ AZUARA     FECHA: 9 DE ENERO DEL 2014</dc:title>
  <dc:creator>Argentina</dc:creator>
  <cp:lastModifiedBy>Argentina</cp:lastModifiedBy>
  <cp:revision>29</cp:revision>
  <dcterms:created xsi:type="dcterms:W3CDTF">2014-01-08T00:41:28Z</dcterms:created>
  <dcterms:modified xsi:type="dcterms:W3CDTF">2014-01-30T20:12:34Z</dcterms:modified>
</cp:coreProperties>
</file>