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7" r:id="rId6"/>
    <p:sldId id="268" r:id="rId7"/>
    <p:sldId id="261" r:id="rId8"/>
    <p:sldId id="270" r:id="rId9"/>
    <p:sldId id="262" r:id="rId10"/>
    <p:sldId id="266" r:id="rId11"/>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4660"/>
  </p:normalViewPr>
  <p:slideViewPr>
    <p:cSldViewPr snapToGrid="0">
      <p:cViewPr varScale="1">
        <p:scale>
          <a:sx n="70" d="100"/>
          <a:sy n="70" d="100"/>
        </p:scale>
        <p:origin x="73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3EC50764-31E1-4A37-B565-3C46244070B4}" type="datetimeFigureOut">
              <a:rPr lang="es-MX" smtClean="0"/>
              <a:t>14/01/2014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DD43FA8-94D6-44A5-8178-1B1182FFA943}" type="slidenum">
              <a:rPr lang="es-MX" smtClean="0"/>
              <a:t>‹Nº›</a:t>
            </a:fld>
            <a:endParaRPr lang="es-MX"/>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4401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EC50764-31E1-4A37-B565-3C46244070B4}" type="datetimeFigureOut">
              <a:rPr lang="es-MX" smtClean="0"/>
              <a:t>14/01/2014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DD43FA8-94D6-44A5-8178-1B1182FFA943}" type="slidenum">
              <a:rPr lang="es-MX" smtClean="0"/>
              <a:t>‹Nº›</a:t>
            </a:fld>
            <a:endParaRPr lang="es-MX"/>
          </a:p>
        </p:txBody>
      </p:sp>
    </p:spTree>
    <p:extLst>
      <p:ext uri="{BB962C8B-B14F-4D97-AF65-F5344CB8AC3E}">
        <p14:creationId xmlns:p14="http://schemas.microsoft.com/office/powerpoint/2010/main" val="963679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EC50764-31E1-4A37-B565-3C46244070B4}" type="datetimeFigureOut">
              <a:rPr lang="es-MX" smtClean="0"/>
              <a:t>14/01/2014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DD43FA8-94D6-44A5-8178-1B1182FFA943}" type="slidenum">
              <a:rPr lang="es-MX" smtClean="0"/>
              <a:t>‹Nº›</a:t>
            </a:fld>
            <a:endParaRPr lang="es-MX"/>
          </a:p>
        </p:txBody>
      </p:sp>
    </p:spTree>
    <p:extLst>
      <p:ext uri="{BB962C8B-B14F-4D97-AF65-F5344CB8AC3E}">
        <p14:creationId xmlns:p14="http://schemas.microsoft.com/office/powerpoint/2010/main" val="4254559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EC50764-31E1-4A37-B565-3C46244070B4}" type="datetimeFigureOut">
              <a:rPr lang="es-MX" smtClean="0"/>
              <a:t>14/01/2014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DD43FA8-94D6-44A5-8178-1B1182FFA943}" type="slidenum">
              <a:rPr lang="es-MX" smtClean="0"/>
              <a:t>‹Nº›</a:t>
            </a:fld>
            <a:endParaRPr lang="es-MX"/>
          </a:p>
        </p:txBody>
      </p:sp>
    </p:spTree>
    <p:extLst>
      <p:ext uri="{BB962C8B-B14F-4D97-AF65-F5344CB8AC3E}">
        <p14:creationId xmlns:p14="http://schemas.microsoft.com/office/powerpoint/2010/main" val="3711361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EC50764-31E1-4A37-B565-3C46244070B4}" type="datetimeFigureOut">
              <a:rPr lang="es-MX" smtClean="0"/>
              <a:t>14/01/2014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DD43FA8-94D6-44A5-8178-1B1182FFA943}" type="slidenum">
              <a:rPr lang="es-MX" smtClean="0"/>
              <a:t>‹Nº›</a:t>
            </a:fld>
            <a:endParaRPr lang="es-MX"/>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9750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3EC50764-31E1-4A37-B565-3C46244070B4}" type="datetimeFigureOut">
              <a:rPr lang="es-MX" smtClean="0"/>
              <a:t>14/01/2014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DD43FA8-94D6-44A5-8178-1B1182FFA943}" type="slidenum">
              <a:rPr lang="es-MX" smtClean="0"/>
              <a:t>‹Nº›</a:t>
            </a:fld>
            <a:endParaRPr lang="es-MX"/>
          </a:p>
        </p:txBody>
      </p:sp>
    </p:spTree>
    <p:extLst>
      <p:ext uri="{BB962C8B-B14F-4D97-AF65-F5344CB8AC3E}">
        <p14:creationId xmlns:p14="http://schemas.microsoft.com/office/powerpoint/2010/main" val="1787912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3EC50764-31E1-4A37-B565-3C46244070B4}" type="datetimeFigureOut">
              <a:rPr lang="es-MX" smtClean="0"/>
              <a:t>14/01/2014</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DDD43FA8-94D6-44A5-8178-1B1182FFA943}" type="slidenum">
              <a:rPr lang="es-MX" smtClean="0"/>
              <a:t>‹Nº›</a:t>
            </a:fld>
            <a:endParaRPr lang="es-MX"/>
          </a:p>
        </p:txBody>
      </p:sp>
    </p:spTree>
    <p:extLst>
      <p:ext uri="{BB962C8B-B14F-4D97-AF65-F5344CB8AC3E}">
        <p14:creationId xmlns:p14="http://schemas.microsoft.com/office/powerpoint/2010/main" val="3062010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3EC50764-31E1-4A37-B565-3C46244070B4}" type="datetimeFigureOut">
              <a:rPr lang="es-MX" smtClean="0"/>
              <a:t>14/01/2014</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DDD43FA8-94D6-44A5-8178-1B1182FFA943}" type="slidenum">
              <a:rPr lang="es-MX" smtClean="0"/>
              <a:t>‹Nº›</a:t>
            </a:fld>
            <a:endParaRPr lang="es-MX"/>
          </a:p>
        </p:txBody>
      </p:sp>
    </p:spTree>
    <p:extLst>
      <p:ext uri="{BB962C8B-B14F-4D97-AF65-F5344CB8AC3E}">
        <p14:creationId xmlns:p14="http://schemas.microsoft.com/office/powerpoint/2010/main" val="277598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EC50764-31E1-4A37-B565-3C46244070B4}" type="datetimeFigureOut">
              <a:rPr lang="es-MX" smtClean="0"/>
              <a:t>14/01/2014</a:t>
            </a:fld>
            <a:endParaRPr lang="es-MX"/>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MX"/>
          </a:p>
        </p:txBody>
      </p:sp>
      <p:sp>
        <p:nvSpPr>
          <p:cNvPr id="9" name="Slide Number Placeholder 8"/>
          <p:cNvSpPr>
            <a:spLocks noGrp="1"/>
          </p:cNvSpPr>
          <p:nvPr>
            <p:ph type="sldNum" sz="quarter" idx="12"/>
          </p:nvPr>
        </p:nvSpPr>
        <p:spPr/>
        <p:txBody>
          <a:bodyPr/>
          <a:lstStyle/>
          <a:p>
            <a:fld id="{DDD43FA8-94D6-44A5-8178-1B1182FFA943}" type="slidenum">
              <a:rPr lang="es-MX" smtClean="0"/>
              <a:t>‹Nº›</a:t>
            </a:fld>
            <a:endParaRPr lang="es-MX"/>
          </a:p>
        </p:txBody>
      </p:sp>
    </p:spTree>
    <p:extLst>
      <p:ext uri="{BB962C8B-B14F-4D97-AF65-F5344CB8AC3E}">
        <p14:creationId xmlns:p14="http://schemas.microsoft.com/office/powerpoint/2010/main" val="1360566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EC50764-31E1-4A37-B565-3C46244070B4}" type="datetimeFigureOut">
              <a:rPr lang="es-MX" smtClean="0"/>
              <a:t>14/01/2014</a:t>
            </a:fld>
            <a:endParaRPr lang="es-MX"/>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s-MX"/>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DD43FA8-94D6-44A5-8178-1B1182FFA943}" type="slidenum">
              <a:rPr lang="es-MX" smtClean="0"/>
              <a:t>‹Nº›</a:t>
            </a:fld>
            <a:endParaRPr lang="es-MX"/>
          </a:p>
        </p:txBody>
      </p:sp>
    </p:spTree>
    <p:extLst>
      <p:ext uri="{BB962C8B-B14F-4D97-AF65-F5344CB8AC3E}">
        <p14:creationId xmlns:p14="http://schemas.microsoft.com/office/powerpoint/2010/main" val="2056864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EC50764-31E1-4A37-B565-3C46244070B4}" type="datetimeFigureOut">
              <a:rPr lang="es-MX" smtClean="0"/>
              <a:t>14/01/2014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DD43FA8-94D6-44A5-8178-1B1182FFA943}" type="slidenum">
              <a:rPr lang="es-MX" smtClean="0"/>
              <a:t>‹Nº›</a:t>
            </a:fld>
            <a:endParaRPr lang="es-MX"/>
          </a:p>
        </p:txBody>
      </p:sp>
    </p:spTree>
    <p:extLst>
      <p:ext uri="{BB962C8B-B14F-4D97-AF65-F5344CB8AC3E}">
        <p14:creationId xmlns:p14="http://schemas.microsoft.com/office/powerpoint/2010/main" val="3379566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EC50764-31E1-4A37-B565-3C46244070B4}" type="datetimeFigureOut">
              <a:rPr lang="es-MX" smtClean="0"/>
              <a:t>14/01/2014</a:t>
            </a:fld>
            <a:endParaRPr lang="es-MX"/>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MX"/>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DD43FA8-94D6-44A5-8178-1B1182FFA943}" type="slidenum">
              <a:rPr lang="es-MX" smtClean="0"/>
              <a:t>‹Nº›</a:t>
            </a:fld>
            <a:endParaRPr lang="es-MX"/>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7528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pPr algn="ctr"/>
            <a:r>
              <a:rPr lang="es-ES" sz="2700" b="1" cap="small" dirty="0"/>
              <a:t>Instituto Mexicano del Seguro Social</a:t>
            </a:r>
            <a:r>
              <a:rPr lang="es-MX" sz="2700" dirty="0"/>
              <a:t/>
            </a:r>
            <a:br>
              <a:rPr lang="es-MX" sz="2700" dirty="0"/>
            </a:br>
            <a:r>
              <a:rPr lang="es-ES" sz="2700" b="1" cap="small" dirty="0"/>
              <a:t>Universidad Veracruzana</a:t>
            </a:r>
            <a:r>
              <a:rPr lang="es-MX" sz="2700" dirty="0"/>
              <a:t/>
            </a:r>
            <a:br>
              <a:rPr lang="es-MX" sz="2700" dirty="0"/>
            </a:br>
            <a:r>
              <a:rPr lang="es-ES" sz="2700" b="1" cap="small" dirty="0"/>
              <a:t>División de Estudios de Postgrado e Investigación</a:t>
            </a:r>
            <a:r>
              <a:rPr lang="es-MX" dirty="0"/>
              <a:t/>
            </a:r>
            <a:br>
              <a:rPr lang="es-MX" dirty="0"/>
            </a:br>
            <a:endParaRPr lang="es-MX" dirty="0"/>
          </a:p>
        </p:txBody>
      </p:sp>
      <p:sp>
        <p:nvSpPr>
          <p:cNvPr id="3" name="Subtítulo 2"/>
          <p:cNvSpPr>
            <a:spLocks noGrp="1"/>
          </p:cNvSpPr>
          <p:nvPr>
            <p:ph type="subTitle" idx="1"/>
          </p:nvPr>
        </p:nvSpPr>
        <p:spPr/>
        <p:txBody>
          <a:bodyPr/>
          <a:lstStyle/>
          <a:p>
            <a:endParaRPr lang="es-MX" dirty="0"/>
          </a:p>
        </p:txBody>
      </p:sp>
      <p:pic>
        <p:nvPicPr>
          <p:cNvPr id="6" name="Imagen 5"/>
          <p:cNvPicPr/>
          <p:nvPr/>
        </p:nvPicPr>
        <p:blipFill>
          <a:blip r:embed="rId2" cstate="print"/>
          <a:srcRect/>
          <a:stretch>
            <a:fillRect/>
          </a:stretch>
        </p:blipFill>
        <p:spPr bwMode="auto">
          <a:xfrm>
            <a:off x="1097280" y="1180592"/>
            <a:ext cx="1550386" cy="1780972"/>
          </a:xfrm>
          <a:prstGeom prst="rect">
            <a:avLst/>
          </a:prstGeom>
          <a:solidFill>
            <a:srgbClr val="FFFFFF"/>
          </a:solidFill>
          <a:ln w="9525">
            <a:noFill/>
            <a:miter lim="800000"/>
            <a:headEnd/>
            <a:tailEnd/>
          </a:ln>
        </p:spPr>
      </p:pic>
      <p:pic>
        <p:nvPicPr>
          <p:cNvPr id="7" name="Imagen 6"/>
          <p:cNvPicPr/>
          <p:nvPr/>
        </p:nvPicPr>
        <p:blipFill>
          <a:blip r:embed="rId3" cstate="print"/>
          <a:srcRect/>
          <a:stretch>
            <a:fillRect/>
          </a:stretch>
        </p:blipFill>
        <p:spPr bwMode="auto">
          <a:xfrm>
            <a:off x="9815973" y="1345895"/>
            <a:ext cx="1339707" cy="1450365"/>
          </a:xfrm>
          <a:prstGeom prst="rect">
            <a:avLst/>
          </a:prstGeom>
          <a:solidFill>
            <a:srgbClr val="FFFFFF"/>
          </a:solidFill>
          <a:ln w="9525">
            <a:noFill/>
            <a:miter lim="800000"/>
            <a:headEnd/>
            <a:tailEnd/>
          </a:ln>
        </p:spPr>
      </p:pic>
    </p:spTree>
    <p:extLst>
      <p:ext uri="{BB962C8B-B14F-4D97-AF65-F5344CB8AC3E}">
        <p14:creationId xmlns:p14="http://schemas.microsoft.com/office/powerpoint/2010/main" val="7683616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Conclusiones …</a:t>
            </a:r>
            <a:endParaRPr lang="es-MX" dirty="0"/>
          </a:p>
        </p:txBody>
      </p:sp>
      <p:sp>
        <p:nvSpPr>
          <p:cNvPr id="3" name="Marcador de contenido 2"/>
          <p:cNvSpPr>
            <a:spLocks noGrp="1"/>
          </p:cNvSpPr>
          <p:nvPr>
            <p:ph idx="1"/>
          </p:nvPr>
        </p:nvSpPr>
        <p:spPr/>
        <p:txBody>
          <a:bodyPr/>
          <a:lstStyle/>
          <a:p>
            <a:r>
              <a:rPr lang="es-MX" b="1" dirty="0"/>
              <a:t>CONCLUSION</a:t>
            </a:r>
            <a:endParaRPr lang="es-MX" dirty="0"/>
          </a:p>
          <a:p>
            <a:pPr lvl="0">
              <a:lnSpc>
                <a:spcPct val="250000"/>
              </a:lnSpc>
            </a:pPr>
            <a:r>
              <a:rPr lang="es-ES" dirty="0"/>
              <a:t>La  administración  subcutánea   previa  a la  incisión quirúrgica   de  </a:t>
            </a:r>
            <a:r>
              <a:rPr lang="es-ES" dirty="0" err="1"/>
              <a:t>bupivacaina</a:t>
            </a:r>
            <a:r>
              <a:rPr lang="es-ES" dirty="0"/>
              <a:t>  mas  </a:t>
            </a:r>
            <a:r>
              <a:rPr lang="es-ES" dirty="0" err="1"/>
              <a:t>nalbufina</a:t>
            </a:r>
            <a:r>
              <a:rPr lang="es-ES" dirty="0"/>
              <a:t>  y  </a:t>
            </a:r>
            <a:r>
              <a:rPr lang="es-ES" dirty="0" err="1"/>
              <a:t>ropivacaina</a:t>
            </a:r>
            <a:r>
              <a:rPr lang="es-ES" dirty="0"/>
              <a:t>  mas </a:t>
            </a:r>
            <a:r>
              <a:rPr lang="es-ES" dirty="0" err="1"/>
              <a:t>nalbufina</a:t>
            </a:r>
            <a:r>
              <a:rPr lang="es-ES" dirty="0"/>
              <a:t>  son iguales de eficaces  para   disminuir el  dolor  post operatorio  en cirugía de cesárea.</a:t>
            </a:r>
            <a:endParaRPr lang="es-MX" dirty="0"/>
          </a:p>
          <a:p>
            <a:pPr>
              <a:lnSpc>
                <a:spcPct val="250000"/>
              </a:lnSpc>
            </a:pPr>
            <a:endParaRPr lang="es-MX" dirty="0"/>
          </a:p>
        </p:txBody>
      </p:sp>
    </p:spTree>
    <p:extLst>
      <p:ext uri="{BB962C8B-B14F-4D97-AF65-F5344CB8AC3E}">
        <p14:creationId xmlns:p14="http://schemas.microsoft.com/office/powerpoint/2010/main" val="12372706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normAutofit/>
          </a:bodyPr>
          <a:lstStyle/>
          <a:p>
            <a:pPr algn="ctr"/>
            <a:r>
              <a:rPr lang="es-ES" sz="2200" dirty="0"/>
              <a:t>“Eficacia del infiltrado  de herida  quirúrgica  con  </a:t>
            </a:r>
            <a:r>
              <a:rPr lang="es-ES" sz="2200" dirty="0" err="1"/>
              <a:t>bupivacaina</a:t>
            </a:r>
            <a:r>
              <a:rPr lang="es-ES" sz="2200" dirty="0"/>
              <a:t>  más  </a:t>
            </a:r>
            <a:r>
              <a:rPr lang="es-ES" sz="2200" dirty="0" err="1"/>
              <a:t>nalbufina</a:t>
            </a:r>
            <a:r>
              <a:rPr lang="es-ES" sz="2200" dirty="0"/>
              <a:t>  vs </a:t>
            </a:r>
            <a:r>
              <a:rPr lang="es-ES" sz="2200" dirty="0" err="1"/>
              <a:t>ropivacaina</a:t>
            </a:r>
            <a:r>
              <a:rPr lang="es-ES" sz="2200" dirty="0"/>
              <a:t>  mas  </a:t>
            </a:r>
            <a:r>
              <a:rPr lang="es-ES" sz="2200" dirty="0" err="1"/>
              <a:t>nalbufina</a:t>
            </a:r>
            <a:r>
              <a:rPr lang="es-ES" sz="2200" dirty="0"/>
              <a:t> para  el control del dolor  post operatorio  en  cirugía  por cesárea</a:t>
            </a:r>
            <a:r>
              <a:rPr lang="es-MX" sz="2200" dirty="0"/>
              <a:t>”</a:t>
            </a:r>
            <a:br>
              <a:rPr lang="es-MX" sz="2200" dirty="0"/>
            </a:br>
            <a:r>
              <a:rPr lang="es-ES" sz="2200" b="1" dirty="0"/>
              <a:t> </a:t>
            </a:r>
            <a:r>
              <a:rPr lang="es-MX" sz="2200" dirty="0"/>
              <a:t/>
            </a:r>
            <a:br>
              <a:rPr lang="es-MX" sz="2200" dirty="0"/>
            </a:br>
            <a:r>
              <a:rPr lang="es-ES" sz="2200" b="1" dirty="0"/>
              <a:t>Tesis para obtener el grado de médico especialista en:</a:t>
            </a:r>
            <a:r>
              <a:rPr lang="es-MX" sz="2200" dirty="0"/>
              <a:t/>
            </a:r>
            <a:br>
              <a:rPr lang="es-MX" sz="2200" dirty="0"/>
            </a:br>
            <a:r>
              <a:rPr lang="es-ES" sz="2200" b="1" dirty="0"/>
              <a:t>ANESTESIOLOGIA</a:t>
            </a:r>
            <a:r>
              <a:rPr lang="es-MX" dirty="0"/>
              <a:t/>
            </a:r>
            <a:br>
              <a:rPr lang="es-MX" dirty="0"/>
            </a:br>
            <a:endParaRPr lang="es-MX" dirty="0"/>
          </a:p>
        </p:txBody>
      </p:sp>
      <p:sp>
        <p:nvSpPr>
          <p:cNvPr id="5" name="Subtítulo 4"/>
          <p:cNvSpPr>
            <a:spLocks noGrp="1"/>
          </p:cNvSpPr>
          <p:nvPr>
            <p:ph type="subTitle" idx="1"/>
          </p:nvPr>
        </p:nvSpPr>
        <p:spPr/>
        <p:txBody>
          <a:bodyPr>
            <a:noAutofit/>
          </a:bodyPr>
          <a:lstStyle/>
          <a:p>
            <a:pPr algn="ctr"/>
            <a:r>
              <a:rPr lang="es-ES" sz="1400" b="1" dirty="0"/>
              <a:t>Presenta:</a:t>
            </a:r>
            <a:endParaRPr lang="es-MX" sz="1400" dirty="0"/>
          </a:p>
          <a:p>
            <a:pPr algn="ctr"/>
            <a:r>
              <a:rPr lang="es-ES" sz="1400" dirty="0"/>
              <a:t>Dr. Tomas Valdivieso </a:t>
            </a:r>
            <a:r>
              <a:rPr lang="es-ES" sz="1400" dirty="0" smtClean="0"/>
              <a:t>Nieve </a:t>
            </a:r>
          </a:p>
          <a:p>
            <a:r>
              <a:rPr lang="es-ES" sz="1400" b="1" dirty="0" err="1" smtClean="0"/>
              <a:t>Asesores:</a:t>
            </a:r>
            <a:r>
              <a:rPr lang="es-ES" sz="1400" dirty="0" err="1" smtClean="0"/>
              <a:t>Dr</a:t>
            </a:r>
            <a:r>
              <a:rPr lang="es-ES" sz="1400" dirty="0"/>
              <a:t>. Ageo Barón León  </a:t>
            </a:r>
            <a:r>
              <a:rPr lang="es-ES" sz="1400" dirty="0" smtClean="0"/>
              <a:t>Dr</a:t>
            </a:r>
            <a:r>
              <a:rPr lang="es-ES" sz="1400" dirty="0"/>
              <a:t>. Felipe  González Velázquez</a:t>
            </a:r>
            <a:endParaRPr lang="es-MX" sz="1400" dirty="0"/>
          </a:p>
          <a:p>
            <a:pPr algn="ctr"/>
            <a:endParaRPr lang="es-MX" sz="1400" dirty="0"/>
          </a:p>
        </p:txBody>
      </p:sp>
    </p:spTree>
    <p:extLst>
      <p:ext uri="{BB962C8B-B14F-4D97-AF65-F5344CB8AC3E}">
        <p14:creationId xmlns:p14="http://schemas.microsoft.com/office/powerpoint/2010/main" val="5544615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t>Introducción : </a:t>
            </a:r>
            <a:endParaRPr lang="es-MX" dirty="0"/>
          </a:p>
        </p:txBody>
      </p:sp>
      <p:sp>
        <p:nvSpPr>
          <p:cNvPr id="3" name="Marcador de contenido 2"/>
          <p:cNvSpPr>
            <a:spLocks noGrp="1"/>
          </p:cNvSpPr>
          <p:nvPr>
            <p:ph idx="1"/>
          </p:nvPr>
        </p:nvSpPr>
        <p:spPr/>
        <p:txBody>
          <a:bodyPr>
            <a:normAutofit/>
          </a:bodyPr>
          <a:lstStyle/>
          <a:p>
            <a:pPr algn="just">
              <a:lnSpc>
                <a:spcPct val="150000"/>
              </a:lnSpc>
            </a:pPr>
            <a:r>
              <a:rPr lang="es-ES" dirty="0"/>
              <a:t>En la  actualidad  el  manejo  del  dolor  post  operatorio  sigue  siendo  difícil,  esto establece  un  reto  para  el  anestesiólogo que   tiene la obligación  de  resolver   y  garantizar    el  mejor   alivio  del dolor. </a:t>
            </a:r>
            <a:endParaRPr lang="es-ES" dirty="0" smtClean="0"/>
          </a:p>
          <a:p>
            <a:pPr algn="just">
              <a:lnSpc>
                <a:spcPct val="150000"/>
              </a:lnSpc>
            </a:pPr>
            <a:r>
              <a:rPr lang="es-ES" dirty="0" smtClean="0"/>
              <a:t>El </a:t>
            </a:r>
            <a:r>
              <a:rPr lang="es-ES" dirty="0"/>
              <a:t>apropiado  control del dolor  posoperatorio es  importante  para  una  recuperación  del posoperatorio más  rápida , disminuyendo a si la  morbimortalidad .</a:t>
            </a:r>
            <a:r>
              <a:rPr lang="es-ES" baseline="30000" dirty="0"/>
              <a:t> </a:t>
            </a:r>
            <a:endParaRPr lang="es-MX" dirty="0"/>
          </a:p>
        </p:txBody>
      </p:sp>
    </p:spTree>
    <p:extLst>
      <p:ext uri="{BB962C8B-B14F-4D97-AF65-F5344CB8AC3E}">
        <p14:creationId xmlns:p14="http://schemas.microsoft.com/office/powerpoint/2010/main" val="14295299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t>Justificación  </a:t>
            </a:r>
            <a:endParaRPr lang="es-MX" dirty="0"/>
          </a:p>
        </p:txBody>
      </p:sp>
      <p:sp>
        <p:nvSpPr>
          <p:cNvPr id="3" name="Marcador de contenido 2"/>
          <p:cNvSpPr>
            <a:spLocks noGrp="1"/>
          </p:cNvSpPr>
          <p:nvPr>
            <p:ph idx="1"/>
          </p:nvPr>
        </p:nvSpPr>
        <p:spPr/>
        <p:txBody>
          <a:bodyPr>
            <a:normAutofit fontScale="92500" lnSpcReduction="20000"/>
          </a:bodyPr>
          <a:lstStyle/>
          <a:p>
            <a:pPr algn="just">
              <a:lnSpc>
                <a:spcPct val="200000"/>
              </a:lnSpc>
            </a:pPr>
            <a:r>
              <a:rPr lang="es-MX" dirty="0"/>
              <a:t>Se   han  estudiado  varios  modelos  de  manejo  analgésico  post  operatorio, pero  ninguno    que   compare  el  uso de  dos  anestésicos   locales   de   largo   efecto   más   un  opioide   sintético    aplicados   en  cirugías   de  cesárea  sub cutáneas .  Esto   nos   motiva   a   realizar un  estudio  de   investigación  donde  se   evalué   el  efecto   analgésico   post operatorio  comparando  :  </a:t>
            </a:r>
            <a:r>
              <a:rPr lang="es-MX" dirty="0" err="1"/>
              <a:t>ropivacaina</a:t>
            </a:r>
            <a:r>
              <a:rPr lang="es-MX" dirty="0"/>
              <a:t>   mas  </a:t>
            </a:r>
            <a:r>
              <a:rPr lang="es-MX" dirty="0" err="1"/>
              <a:t>nalbufina</a:t>
            </a:r>
            <a:r>
              <a:rPr lang="es-MX" dirty="0"/>
              <a:t>  sub cutánea  VS  </a:t>
            </a:r>
            <a:r>
              <a:rPr lang="es-MX" dirty="0" err="1"/>
              <a:t>bupivacaina</a:t>
            </a:r>
            <a:r>
              <a:rPr lang="es-MX" dirty="0"/>
              <a:t>    más  </a:t>
            </a:r>
            <a:r>
              <a:rPr lang="es-MX" dirty="0" err="1"/>
              <a:t>nalbufina</a:t>
            </a:r>
            <a:r>
              <a:rPr lang="es-MX" dirty="0"/>
              <a:t>   sub cutánea   en  cirugía   de  cesárea . Para  control de  dolor de pacientes  sometidos a  cesárea.  </a:t>
            </a:r>
          </a:p>
          <a:p>
            <a:pPr algn="just">
              <a:lnSpc>
                <a:spcPct val="200000"/>
              </a:lnSpc>
            </a:pPr>
            <a:r>
              <a:rPr lang="es-MX" b="1" dirty="0"/>
              <a:t> </a:t>
            </a:r>
            <a:endParaRPr lang="es-MX" dirty="0"/>
          </a:p>
          <a:p>
            <a:pPr algn="ctr">
              <a:lnSpc>
                <a:spcPct val="200000"/>
              </a:lnSpc>
            </a:pPr>
            <a:endParaRPr lang="es-MX" dirty="0"/>
          </a:p>
        </p:txBody>
      </p:sp>
    </p:spTree>
    <p:extLst>
      <p:ext uri="{BB962C8B-B14F-4D97-AF65-F5344CB8AC3E}">
        <p14:creationId xmlns:p14="http://schemas.microsoft.com/office/powerpoint/2010/main" val="24996606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t>Planteamiento  del  problema </a:t>
            </a:r>
            <a:endParaRPr lang="es-MX" dirty="0"/>
          </a:p>
        </p:txBody>
      </p:sp>
      <p:sp>
        <p:nvSpPr>
          <p:cNvPr id="3" name="Marcador de contenido 2"/>
          <p:cNvSpPr>
            <a:spLocks noGrp="1"/>
          </p:cNvSpPr>
          <p:nvPr>
            <p:ph idx="1"/>
          </p:nvPr>
        </p:nvSpPr>
        <p:spPr/>
        <p:txBody>
          <a:bodyPr/>
          <a:lstStyle/>
          <a:p>
            <a:r>
              <a:rPr lang="es-MX" dirty="0"/>
              <a:t> </a:t>
            </a:r>
          </a:p>
          <a:p>
            <a:pPr algn="ctr">
              <a:lnSpc>
                <a:spcPct val="200000"/>
              </a:lnSpc>
            </a:pPr>
            <a:r>
              <a:rPr lang="es-MX" dirty="0"/>
              <a:t>¿Es la  aplicación  de   </a:t>
            </a:r>
            <a:r>
              <a:rPr lang="es-MX" dirty="0" err="1"/>
              <a:t>ropivacaina</a:t>
            </a:r>
            <a:r>
              <a:rPr lang="es-MX" dirty="0"/>
              <a:t>   mas  </a:t>
            </a:r>
            <a:r>
              <a:rPr lang="es-MX" dirty="0" err="1"/>
              <a:t>nalbufina</a:t>
            </a:r>
            <a:r>
              <a:rPr lang="es-MX" dirty="0"/>
              <a:t>  sub cutánea   más eficaz que   </a:t>
            </a:r>
            <a:r>
              <a:rPr lang="es-MX" dirty="0" err="1"/>
              <a:t>bupivacaina</a:t>
            </a:r>
            <a:r>
              <a:rPr lang="es-MX" dirty="0"/>
              <a:t>    mas  </a:t>
            </a:r>
            <a:r>
              <a:rPr lang="es-MX" dirty="0" err="1"/>
              <a:t>nalbufina</a:t>
            </a:r>
            <a:r>
              <a:rPr lang="es-MX" dirty="0"/>
              <a:t>   sub cutánea  en  el  control  del  dolor  post operatorio en cirugía  de  cesárea ?</a:t>
            </a:r>
          </a:p>
          <a:p>
            <a:pPr algn="ctr">
              <a:lnSpc>
                <a:spcPct val="200000"/>
              </a:lnSpc>
            </a:pPr>
            <a:r>
              <a:rPr lang="es-MX" dirty="0"/>
              <a:t> </a:t>
            </a:r>
          </a:p>
          <a:p>
            <a:endParaRPr lang="es-MX" dirty="0"/>
          </a:p>
        </p:txBody>
      </p:sp>
    </p:spTree>
    <p:extLst>
      <p:ext uri="{BB962C8B-B14F-4D97-AF65-F5344CB8AC3E}">
        <p14:creationId xmlns:p14="http://schemas.microsoft.com/office/powerpoint/2010/main" val="2639520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t>Hipótesis </a:t>
            </a:r>
            <a:endParaRPr lang="es-MX" dirty="0"/>
          </a:p>
        </p:txBody>
      </p:sp>
      <p:sp>
        <p:nvSpPr>
          <p:cNvPr id="3" name="Marcador de contenido 2"/>
          <p:cNvSpPr>
            <a:spLocks noGrp="1"/>
          </p:cNvSpPr>
          <p:nvPr>
            <p:ph idx="1"/>
          </p:nvPr>
        </p:nvSpPr>
        <p:spPr/>
        <p:txBody>
          <a:bodyPr>
            <a:normAutofit fontScale="77500" lnSpcReduction="20000"/>
          </a:bodyPr>
          <a:lstStyle/>
          <a:p>
            <a:pPr algn="just">
              <a:lnSpc>
                <a:spcPct val="150000"/>
              </a:lnSpc>
              <a:buFont typeface="Wingdings" panose="05000000000000000000" pitchFamily="2" charset="2"/>
              <a:buChar char="v"/>
            </a:pPr>
            <a:endParaRPr lang="es-MX" dirty="0" smtClean="0"/>
          </a:p>
          <a:p>
            <a:pPr algn="just">
              <a:lnSpc>
                <a:spcPct val="150000"/>
              </a:lnSpc>
              <a:buFont typeface="Wingdings" panose="05000000000000000000" pitchFamily="2" charset="2"/>
              <a:buChar char="v"/>
            </a:pPr>
            <a:r>
              <a:rPr lang="es-MX" dirty="0" smtClean="0"/>
              <a:t>H1 </a:t>
            </a:r>
            <a:r>
              <a:rPr lang="es-MX" dirty="0"/>
              <a:t>:  La   administración    de  </a:t>
            </a:r>
            <a:r>
              <a:rPr lang="es-MX" dirty="0" err="1"/>
              <a:t>ropivacaina</a:t>
            </a:r>
            <a:r>
              <a:rPr lang="es-MX" dirty="0"/>
              <a:t>  3.75  %   mas   </a:t>
            </a:r>
            <a:r>
              <a:rPr lang="es-MX" dirty="0" err="1"/>
              <a:t>nalbufina</a:t>
            </a:r>
            <a:r>
              <a:rPr lang="es-MX" dirty="0"/>
              <a:t>  10 mg  subcutánea   es  más eficaz  que la   administración  de   </a:t>
            </a:r>
            <a:r>
              <a:rPr lang="es-MX" dirty="0" err="1"/>
              <a:t>bupivacaina</a:t>
            </a:r>
            <a:r>
              <a:rPr lang="es-MX" dirty="0"/>
              <a:t>  al .125 %   mas   </a:t>
            </a:r>
            <a:r>
              <a:rPr lang="es-MX" dirty="0" err="1"/>
              <a:t>nalbufina</a:t>
            </a:r>
            <a:r>
              <a:rPr lang="es-MX" dirty="0"/>
              <a:t> 10mg    sub   cutánea    para el control  del  dolor   postoperatorio de la  operación cesárea </a:t>
            </a:r>
            <a:r>
              <a:rPr lang="es-MX" dirty="0" smtClean="0"/>
              <a:t>.}</a:t>
            </a:r>
          </a:p>
          <a:p>
            <a:pPr algn="just">
              <a:lnSpc>
                <a:spcPct val="150000"/>
              </a:lnSpc>
              <a:buFont typeface="Wingdings" panose="05000000000000000000" pitchFamily="2" charset="2"/>
              <a:buChar char="v"/>
            </a:pPr>
            <a:endParaRPr lang="es-MX" dirty="0"/>
          </a:p>
          <a:p>
            <a:pPr algn="just">
              <a:lnSpc>
                <a:spcPct val="150000"/>
              </a:lnSpc>
              <a:buFont typeface="Wingdings" panose="05000000000000000000" pitchFamily="2" charset="2"/>
              <a:buChar char="v"/>
            </a:pPr>
            <a:r>
              <a:rPr lang="es-MX" dirty="0"/>
              <a:t>H0 : no existe  diferencia  entre  la  administración de </a:t>
            </a:r>
            <a:r>
              <a:rPr lang="es-MX" dirty="0" err="1"/>
              <a:t>ropivacaina</a:t>
            </a:r>
            <a:r>
              <a:rPr lang="es-MX" dirty="0"/>
              <a:t>  3.75  % mas   </a:t>
            </a:r>
            <a:r>
              <a:rPr lang="es-MX" dirty="0" err="1"/>
              <a:t>nalbufina</a:t>
            </a:r>
            <a:r>
              <a:rPr lang="es-MX" dirty="0"/>
              <a:t>  10 mg  subcutánea   es  mejor   que la   administración  de   </a:t>
            </a:r>
            <a:r>
              <a:rPr lang="es-MX" dirty="0" err="1"/>
              <a:t>bupivacaina</a:t>
            </a:r>
            <a:r>
              <a:rPr lang="es-MX" dirty="0"/>
              <a:t>  al .125 %   mas   </a:t>
            </a:r>
            <a:r>
              <a:rPr lang="es-MX" dirty="0" err="1"/>
              <a:t>nalbufina</a:t>
            </a:r>
            <a:r>
              <a:rPr lang="es-MX" dirty="0"/>
              <a:t> 10mg    sub   </a:t>
            </a:r>
            <a:r>
              <a:rPr lang="es-MX" dirty="0" err="1"/>
              <a:t>cutátanea</a:t>
            </a:r>
            <a:r>
              <a:rPr lang="es-MX" dirty="0"/>
              <a:t>    para el control  del  dolor   sometidos a   operación cesárea .</a:t>
            </a:r>
          </a:p>
          <a:p>
            <a:pPr>
              <a:buFont typeface="Wingdings" panose="05000000000000000000" pitchFamily="2" charset="2"/>
              <a:buChar char="v"/>
            </a:pPr>
            <a:endParaRPr lang="es-MX" dirty="0"/>
          </a:p>
          <a:p>
            <a:r>
              <a:rPr lang="es-MX" dirty="0"/>
              <a:t> </a:t>
            </a:r>
          </a:p>
          <a:p>
            <a:endParaRPr lang="es-MX" dirty="0"/>
          </a:p>
          <a:p>
            <a:endParaRPr lang="es-MX" dirty="0"/>
          </a:p>
        </p:txBody>
      </p:sp>
    </p:spTree>
    <p:extLst>
      <p:ext uri="{BB962C8B-B14F-4D97-AF65-F5344CB8AC3E}">
        <p14:creationId xmlns:p14="http://schemas.microsoft.com/office/powerpoint/2010/main" val="4124500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t>Metodología  </a:t>
            </a:r>
            <a:endParaRPr lang="es-MX" dirty="0"/>
          </a:p>
        </p:txBody>
      </p:sp>
      <p:sp>
        <p:nvSpPr>
          <p:cNvPr id="3" name="Marcador de contenido 2"/>
          <p:cNvSpPr>
            <a:spLocks noGrp="1"/>
          </p:cNvSpPr>
          <p:nvPr>
            <p:ph idx="1"/>
          </p:nvPr>
        </p:nvSpPr>
        <p:spPr/>
        <p:txBody>
          <a:bodyPr>
            <a:normAutofit fontScale="92500" lnSpcReduction="20000"/>
          </a:bodyPr>
          <a:lstStyle/>
          <a:p>
            <a:pPr algn="just"/>
            <a:endParaRPr lang="es-ES" dirty="0" smtClean="0"/>
          </a:p>
          <a:p>
            <a:pPr algn="just"/>
            <a:endParaRPr lang="es-ES" dirty="0"/>
          </a:p>
          <a:p>
            <a:pPr algn="just"/>
            <a:r>
              <a:rPr lang="es-ES" dirty="0" smtClean="0"/>
              <a:t>Se </a:t>
            </a:r>
            <a:r>
              <a:rPr lang="es-ES" dirty="0"/>
              <a:t>realizó un ensayo clínico aleatorizado, en la UMAE,  Hospital de Especialidades No. 14 Centro Médico Nacional Adolfo Ruiz Cortines en el periodo comprendido de diciembre del 2012  a  diciembre 2013.  El estudio fue aprobado por el comité de investigación y ética del hospital. </a:t>
            </a:r>
            <a:endParaRPr lang="es-MX" dirty="0"/>
          </a:p>
          <a:p>
            <a:pPr algn="just"/>
            <a:endParaRPr lang="es-ES" dirty="0" smtClean="0"/>
          </a:p>
          <a:p>
            <a:pPr algn="just"/>
            <a:endParaRPr lang="es-ES" dirty="0"/>
          </a:p>
          <a:p>
            <a:pPr algn="just"/>
            <a:r>
              <a:rPr lang="es-ES" dirty="0" smtClean="0"/>
              <a:t>Al </a:t>
            </a:r>
            <a:r>
              <a:rPr lang="es-ES" dirty="0"/>
              <a:t>grupo 1 se les administro </a:t>
            </a:r>
            <a:r>
              <a:rPr lang="es-ES" dirty="0" err="1"/>
              <a:t>Bupivacaina</a:t>
            </a:r>
            <a:r>
              <a:rPr lang="es-ES" dirty="0"/>
              <a:t> 1.25  %   mas </a:t>
            </a:r>
            <a:r>
              <a:rPr lang="es-ES" dirty="0" err="1"/>
              <a:t>nalbufina</a:t>
            </a:r>
            <a:r>
              <a:rPr lang="es-ES" dirty="0"/>
              <a:t> 10 mg . Dosis única  sub cutánea  previo al inicio de  la incisión quirúrgica</a:t>
            </a:r>
            <a:r>
              <a:rPr lang="es-ES" dirty="0" smtClean="0"/>
              <a:t>.</a:t>
            </a:r>
          </a:p>
          <a:p>
            <a:pPr algn="just"/>
            <a:r>
              <a:rPr lang="es-ES" dirty="0" smtClean="0"/>
              <a:t>Al </a:t>
            </a:r>
            <a:r>
              <a:rPr lang="es-ES" dirty="0"/>
              <a:t>Grupo 2  se les administro </a:t>
            </a:r>
            <a:r>
              <a:rPr lang="es-ES" dirty="0" err="1"/>
              <a:t>ropivacaina</a:t>
            </a:r>
            <a:r>
              <a:rPr lang="es-ES" dirty="0"/>
              <a:t>  2%  isobárica  más </a:t>
            </a:r>
            <a:r>
              <a:rPr lang="es-ES" dirty="0" err="1"/>
              <a:t>nalbufina</a:t>
            </a:r>
            <a:r>
              <a:rPr lang="es-ES" dirty="0"/>
              <a:t> 10 mg. Dosis única  sub cutánea  previo al inicio de  la incisión quirúrgica. </a:t>
            </a:r>
            <a:endParaRPr lang="es-ES" dirty="0" smtClean="0"/>
          </a:p>
          <a:p>
            <a:pPr algn="just"/>
            <a:r>
              <a:rPr lang="es-ES" dirty="0" smtClean="0"/>
              <a:t>se </a:t>
            </a:r>
            <a:r>
              <a:rPr lang="es-ES" dirty="0"/>
              <a:t>valoró </a:t>
            </a:r>
            <a:r>
              <a:rPr lang="es-ES" dirty="0" smtClean="0"/>
              <a:t>la </a:t>
            </a:r>
            <a:r>
              <a:rPr lang="es-ES" dirty="0"/>
              <a:t>duración de la analgesia y la calidad de la misma, mediante la escala visual análoga (EVA)  en  relación  a  tiempo   1  hora,   3 horas,  8 horas, 10 horas.    </a:t>
            </a:r>
            <a:endParaRPr lang="es-MX" dirty="0"/>
          </a:p>
          <a:p>
            <a:pPr algn="just"/>
            <a:endParaRPr lang="es-MX" dirty="0"/>
          </a:p>
        </p:txBody>
      </p:sp>
    </p:spTree>
    <p:extLst>
      <p:ext uri="{BB962C8B-B14F-4D97-AF65-F5344CB8AC3E}">
        <p14:creationId xmlns:p14="http://schemas.microsoft.com/office/powerpoint/2010/main" val="12638649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t>Metodología </a:t>
            </a:r>
            <a:endParaRPr lang="es-MX" dirty="0"/>
          </a:p>
        </p:txBody>
      </p:sp>
      <p:sp>
        <p:nvSpPr>
          <p:cNvPr id="3" name="Marcador de contenido 2"/>
          <p:cNvSpPr>
            <a:spLocks noGrp="1"/>
          </p:cNvSpPr>
          <p:nvPr>
            <p:ph idx="1"/>
          </p:nvPr>
        </p:nvSpPr>
        <p:spPr/>
        <p:txBody>
          <a:bodyPr>
            <a:normAutofit fontScale="85000" lnSpcReduction="20000"/>
          </a:bodyPr>
          <a:lstStyle/>
          <a:p>
            <a:pPr>
              <a:buFont typeface="Wingdings" panose="05000000000000000000" pitchFamily="2" charset="2"/>
              <a:buChar char="v"/>
            </a:pPr>
            <a:r>
              <a:rPr lang="es-ES" dirty="0"/>
              <a:t>Las variables  de  interés  fueron: </a:t>
            </a:r>
            <a:endParaRPr lang="es-MX" dirty="0"/>
          </a:p>
          <a:p>
            <a:pPr>
              <a:buFont typeface="Wingdings" panose="05000000000000000000" pitchFamily="2" charset="2"/>
              <a:buChar char="v"/>
            </a:pPr>
            <a:r>
              <a:rPr lang="es-ES" dirty="0"/>
              <a:t>Infiltrado sub cutáneo : lo definimos  como la técnica de administración de un medicamento en el tejido celular  subcutáneo  realizado  con una jeringa   y ajuga  hipodérmica  previo a la incisión  quirúrgica en la  región abdominal </a:t>
            </a:r>
            <a:r>
              <a:rPr lang="es-ES" dirty="0" smtClean="0"/>
              <a:t>.</a:t>
            </a:r>
          </a:p>
          <a:p>
            <a:pPr>
              <a:buFont typeface="Wingdings" panose="05000000000000000000" pitchFamily="2" charset="2"/>
              <a:buChar char="v"/>
            </a:pPr>
            <a:endParaRPr lang="es-MX" dirty="0"/>
          </a:p>
          <a:p>
            <a:pPr>
              <a:buFont typeface="Wingdings" panose="05000000000000000000" pitchFamily="2" charset="2"/>
              <a:buChar char="v"/>
            </a:pPr>
            <a:r>
              <a:rPr lang="es-ES" dirty="0" err="1"/>
              <a:t>Nalbufina</a:t>
            </a:r>
            <a:r>
              <a:rPr lang="es-ES" dirty="0"/>
              <a:t>  más  </a:t>
            </a:r>
            <a:r>
              <a:rPr lang="es-ES" dirty="0" err="1"/>
              <a:t>ropivacaina</a:t>
            </a:r>
            <a:r>
              <a:rPr lang="es-ES" dirty="0"/>
              <a:t>: Analgésico   opioide   sintético  agonista / antagonista Anestésico   local   amino  amida  de larga  duración  con mayor  bloqueo   sensitivo     , y   menor toxicidad respectivamente</a:t>
            </a:r>
            <a:r>
              <a:rPr lang="es-ES" dirty="0" smtClean="0"/>
              <a:t>.</a:t>
            </a:r>
          </a:p>
          <a:p>
            <a:pPr>
              <a:buFont typeface="Wingdings" panose="05000000000000000000" pitchFamily="2" charset="2"/>
              <a:buChar char="v"/>
            </a:pPr>
            <a:endParaRPr lang="es-MX" dirty="0"/>
          </a:p>
          <a:p>
            <a:pPr>
              <a:buFont typeface="Wingdings" panose="05000000000000000000" pitchFamily="2" charset="2"/>
              <a:buChar char="v"/>
            </a:pPr>
            <a:r>
              <a:rPr lang="es-ES" dirty="0" err="1"/>
              <a:t>Nalbufina</a:t>
            </a:r>
            <a:r>
              <a:rPr lang="es-ES" dirty="0"/>
              <a:t> más </a:t>
            </a:r>
            <a:r>
              <a:rPr lang="es-ES" dirty="0" err="1"/>
              <a:t>bupivacaina</a:t>
            </a:r>
            <a:r>
              <a:rPr lang="es-ES" dirty="0"/>
              <a:t>: Analgésico   opioide   sintético  agonista / </a:t>
            </a:r>
            <a:r>
              <a:rPr lang="es-ES" dirty="0" err="1" smtClean="0"/>
              <a:t>antagonistaAnestesio</a:t>
            </a:r>
            <a:r>
              <a:rPr lang="es-ES" dirty="0" smtClean="0"/>
              <a:t> </a:t>
            </a:r>
            <a:r>
              <a:rPr lang="es-ES" dirty="0"/>
              <a:t>local    amino amida   de larga   duración  con  bloqueo  motor y sensitivo  equivalente,  con   mayor toxicidad  cardiológica respectivamente</a:t>
            </a:r>
            <a:r>
              <a:rPr lang="es-ES" dirty="0" smtClean="0"/>
              <a:t>.</a:t>
            </a:r>
          </a:p>
          <a:p>
            <a:pPr>
              <a:buFont typeface="Wingdings" panose="05000000000000000000" pitchFamily="2" charset="2"/>
              <a:buChar char="v"/>
            </a:pPr>
            <a:endParaRPr lang="es-MX" dirty="0"/>
          </a:p>
          <a:p>
            <a:pPr>
              <a:buFont typeface="Wingdings" panose="05000000000000000000" pitchFamily="2" charset="2"/>
              <a:buChar char="v"/>
            </a:pPr>
            <a:r>
              <a:rPr lang="es-ES" dirty="0"/>
              <a:t>Tiempo  de analgesia: Tiempo transcurrido desde la aplicación del medicamento hasta la percepción del dolor.</a:t>
            </a:r>
            <a:endParaRPr lang="es-MX" dirty="0"/>
          </a:p>
          <a:p>
            <a:endParaRPr lang="es-MX" dirty="0"/>
          </a:p>
        </p:txBody>
      </p:sp>
    </p:spTree>
    <p:extLst>
      <p:ext uri="{BB962C8B-B14F-4D97-AF65-F5344CB8AC3E}">
        <p14:creationId xmlns:p14="http://schemas.microsoft.com/office/powerpoint/2010/main" val="2134281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Resultados …</a:t>
            </a:r>
            <a:endParaRPr lang="es-MX" dirty="0"/>
          </a:p>
        </p:txBody>
      </p:sp>
      <p:sp>
        <p:nvSpPr>
          <p:cNvPr id="3" name="Marcador de contenido 2"/>
          <p:cNvSpPr>
            <a:spLocks noGrp="1"/>
          </p:cNvSpPr>
          <p:nvPr>
            <p:ph idx="1"/>
          </p:nvPr>
        </p:nvSpPr>
        <p:spPr/>
        <p:txBody>
          <a:bodyPr>
            <a:normAutofit fontScale="92500" lnSpcReduction="10000"/>
          </a:bodyPr>
          <a:lstStyle/>
          <a:p>
            <a:r>
              <a:rPr lang="es-ES" dirty="0" smtClean="0"/>
              <a:t>Se  encontró : </a:t>
            </a:r>
          </a:p>
          <a:p>
            <a:endParaRPr lang="es-ES" dirty="0"/>
          </a:p>
          <a:p>
            <a:pPr>
              <a:lnSpc>
                <a:spcPct val="250000"/>
              </a:lnSpc>
            </a:pPr>
            <a:endParaRPr lang="es-ES" dirty="0" smtClean="0"/>
          </a:p>
          <a:p>
            <a:pPr>
              <a:lnSpc>
                <a:spcPct val="250000"/>
              </a:lnSpc>
            </a:pPr>
            <a:r>
              <a:rPr lang="es-ES" dirty="0" smtClean="0"/>
              <a:t>un </a:t>
            </a:r>
            <a:r>
              <a:rPr lang="es-ES" dirty="0"/>
              <a:t>comportamiento similar en el transcurso de las horas, siendo mayor el efecto analgésico  con el uso de  </a:t>
            </a:r>
            <a:r>
              <a:rPr lang="es-ES" dirty="0" err="1"/>
              <a:t>bupivacaina</a:t>
            </a:r>
            <a:r>
              <a:rPr lang="es-ES" dirty="0"/>
              <a:t>  a las 8 horas con respecto a la </a:t>
            </a:r>
            <a:r>
              <a:rPr lang="es-ES" dirty="0" err="1"/>
              <a:t>ropivacaina</a:t>
            </a:r>
            <a:r>
              <a:rPr lang="es-ES" dirty="0"/>
              <a:t> sin llegar a ser estadísticamente  significativo.</a:t>
            </a:r>
            <a:endParaRPr lang="es-MX" dirty="0"/>
          </a:p>
          <a:p>
            <a:endParaRPr lang="es-MX" dirty="0"/>
          </a:p>
        </p:txBody>
      </p:sp>
    </p:spTree>
    <p:extLst>
      <p:ext uri="{BB962C8B-B14F-4D97-AF65-F5344CB8AC3E}">
        <p14:creationId xmlns:p14="http://schemas.microsoft.com/office/powerpoint/2010/main" val="1032003060"/>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ción">
  <a:themeElements>
    <a:clrScheme name="Retrospección">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54</TotalTime>
  <Words>609</Words>
  <Application>Microsoft Office PowerPoint</Application>
  <PresentationFormat>Panorámica</PresentationFormat>
  <Paragraphs>48</Paragraphs>
  <Slides>10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Calibri</vt:lpstr>
      <vt:lpstr>Calibri Light</vt:lpstr>
      <vt:lpstr>Wingdings</vt:lpstr>
      <vt:lpstr>Retrospección</vt:lpstr>
      <vt:lpstr>Instituto Mexicano del Seguro Social Universidad Veracruzana División de Estudios de Postgrado e Investigación </vt:lpstr>
      <vt:lpstr>“Eficacia del infiltrado  de herida  quirúrgica  con  bupivacaina  más  nalbufina  vs ropivacaina  mas  nalbufina para  el control del dolor  post operatorio  en  cirugía  por cesárea”   Tesis para obtener el grado de médico especialista en: ANESTESIOLOGIA </vt:lpstr>
      <vt:lpstr>Introducción : </vt:lpstr>
      <vt:lpstr>Justificación  </vt:lpstr>
      <vt:lpstr>Planteamiento  del  problema </vt:lpstr>
      <vt:lpstr>Hipótesis </vt:lpstr>
      <vt:lpstr>Metodología  </vt:lpstr>
      <vt:lpstr>Metodología </vt:lpstr>
      <vt:lpstr>Resultados …</vt:lpstr>
      <vt:lpstr>Conclusiones …</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Instituto Mexicano del Seguro Social Universidad Veracruzana División de Estudios de Postgrado e Investigación</dc:title>
  <dc:creator>Big dog</dc:creator>
  <cp:lastModifiedBy>Big dog</cp:lastModifiedBy>
  <cp:revision>5</cp:revision>
  <dcterms:created xsi:type="dcterms:W3CDTF">2014-01-07T02:23:02Z</dcterms:created>
  <dcterms:modified xsi:type="dcterms:W3CDTF">2014-01-14T16:41:16Z</dcterms:modified>
</cp:coreProperties>
</file>