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30D00EBD-845A-4053-AC2B-8E2CDE88C3C2}" type="datetimeFigureOut">
              <a:rPr lang="es-MX" smtClean="0"/>
              <a:pPr/>
              <a:t>22/01/2014</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592D57CB-2948-4096-8667-7A58F5FAE35A}"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0D00EBD-845A-4053-AC2B-8E2CDE88C3C2}" type="datetimeFigureOut">
              <a:rPr lang="es-MX" smtClean="0"/>
              <a:pPr/>
              <a:t>22/01/2014</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30D00EBD-845A-4053-AC2B-8E2CDE88C3C2}" type="datetimeFigureOut">
              <a:rPr lang="es-MX" smtClean="0"/>
              <a:pPr/>
              <a:t>22/01/2014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592D57CB-2948-4096-8667-7A58F5FAE35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30D00EBD-845A-4053-AC2B-8E2CDE88C3C2}" type="datetimeFigureOut">
              <a:rPr lang="es-MX" smtClean="0"/>
              <a:pPr/>
              <a:t>22/01/2014</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592D57CB-2948-4096-8667-7A58F5FAE35A}"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D00EBD-845A-4053-AC2B-8E2CDE88C3C2}" type="datetimeFigureOut">
              <a:rPr lang="es-MX" smtClean="0"/>
              <a:pPr/>
              <a:t>22/01/2014</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2D57CB-2948-4096-8667-7A58F5FAE35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nsp.mx/salud/index.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2"/>
            <a:ext cx="7772400" cy="3168351"/>
          </a:xfrm>
        </p:spPr>
        <p:txBody>
          <a:bodyPr>
            <a:noAutofit/>
          </a:bodyPr>
          <a:lstStyle/>
          <a:p>
            <a:pPr algn="ctr"/>
            <a:r>
              <a:rPr lang="es-MX" sz="2000" dirty="0"/>
              <a:t>Instituto Mexicano del Seguro Social</a:t>
            </a:r>
            <a:br>
              <a:rPr lang="es-MX" sz="2000" dirty="0"/>
            </a:br>
            <a:r>
              <a:rPr lang="es-MX" sz="2000" dirty="0"/>
              <a:t>Unidad de Medicina Familiar No. 73</a:t>
            </a:r>
            <a:br>
              <a:rPr lang="es-MX" sz="2000" dirty="0"/>
            </a:br>
            <a:r>
              <a:rPr lang="es-MX" sz="2000" dirty="0"/>
              <a:t>Universidad Veracruzana</a:t>
            </a:r>
            <a:br>
              <a:rPr lang="es-MX" sz="2000" dirty="0"/>
            </a:br>
            <a:r>
              <a:rPr lang="es-MX" sz="2000" dirty="0"/>
              <a:t>Poza Rica Veracruz</a:t>
            </a:r>
            <a:br>
              <a:rPr lang="es-MX" sz="2000" dirty="0"/>
            </a:br>
            <a:r>
              <a:rPr lang="es-MX" sz="3200" b="1" i="1" dirty="0">
                <a:effectLst>
                  <a:outerShdw blurRad="38100" dist="38100" dir="2700000" algn="tl">
                    <a:srgbClr val="000000">
                      <a:alpha val="43137"/>
                    </a:srgbClr>
                  </a:outerShdw>
                </a:effectLst>
              </a:rPr>
              <a:t> </a:t>
            </a:r>
            <a:r>
              <a:rPr lang="es-MX" sz="3200" b="1" dirty="0">
                <a:effectLst>
                  <a:outerShdw blurRad="38100" dist="38100" dir="2700000" algn="tl">
                    <a:srgbClr val="000000">
                      <a:alpha val="43137"/>
                    </a:srgbClr>
                  </a:outerShdw>
                </a:effectLst>
              </a:rPr>
              <a:t/>
            </a:r>
            <a:br>
              <a:rPr lang="es-MX" sz="3200" b="1" dirty="0">
                <a:effectLst>
                  <a:outerShdw blurRad="38100" dist="38100" dir="2700000" algn="tl">
                    <a:srgbClr val="000000">
                      <a:alpha val="43137"/>
                    </a:srgbClr>
                  </a:outerShdw>
                </a:effectLst>
              </a:rPr>
            </a:br>
            <a:r>
              <a:rPr lang="es-MX" sz="3200" b="1" dirty="0">
                <a:effectLst>
                  <a:outerShdw blurRad="38100" dist="38100" dir="2700000" algn="tl">
                    <a:srgbClr val="000000">
                      <a:alpha val="43137"/>
                    </a:srgbClr>
                  </a:outerShdw>
                </a:effectLst>
              </a:rPr>
              <a:t>Factores que influyen en la falta de realización de autoexploración de </a:t>
            </a:r>
            <a:r>
              <a:rPr lang="es-MX" sz="3200" b="1" dirty="0" smtClean="0">
                <a:effectLst>
                  <a:outerShdw blurRad="38100" dist="38100" dir="2700000" algn="tl">
                    <a:srgbClr val="000000">
                      <a:alpha val="43137"/>
                    </a:srgbClr>
                  </a:outerShdw>
                </a:effectLst>
              </a:rPr>
              <a:t>mama</a:t>
            </a:r>
            <a:endParaRPr lang="es-MX" sz="32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noAutofit/>
          </a:bodyPr>
          <a:lstStyle/>
          <a:p>
            <a:pPr algn="ctr"/>
            <a:r>
              <a:rPr lang="es-MX" sz="2000" dirty="0" smtClean="0">
                <a:latin typeface="Aparajita" pitchFamily="34" charset="0"/>
                <a:cs typeface="Aparajita" pitchFamily="34" charset="0"/>
              </a:rPr>
              <a:t/>
            </a:r>
            <a:br>
              <a:rPr lang="es-MX" sz="2000" dirty="0" smtClean="0">
                <a:latin typeface="Aparajita" pitchFamily="34" charset="0"/>
                <a:cs typeface="Aparajita" pitchFamily="34" charset="0"/>
              </a:rPr>
            </a:br>
            <a:r>
              <a:rPr lang="es-MX" sz="2000" dirty="0" smtClean="0">
                <a:latin typeface="Aparajita" pitchFamily="34" charset="0"/>
                <a:cs typeface="Aparajita" pitchFamily="34" charset="0"/>
              </a:rPr>
              <a:t> </a:t>
            </a:r>
            <a:br>
              <a:rPr lang="es-MX" sz="2000" dirty="0" smtClean="0">
                <a:latin typeface="Aparajita" pitchFamily="34" charset="0"/>
                <a:cs typeface="Aparajita" pitchFamily="34" charset="0"/>
              </a:rPr>
            </a:br>
            <a:r>
              <a:rPr lang="es-MX" sz="2000" dirty="0" smtClean="0">
                <a:latin typeface="Aparajita" pitchFamily="34" charset="0"/>
                <a:cs typeface="Aparajita" pitchFamily="34" charset="0"/>
              </a:rPr>
              <a:t>Presenta:</a:t>
            </a:r>
            <a:br>
              <a:rPr lang="es-MX" sz="2000" dirty="0" smtClean="0">
                <a:latin typeface="Aparajita" pitchFamily="34" charset="0"/>
                <a:cs typeface="Aparajita" pitchFamily="34" charset="0"/>
              </a:rPr>
            </a:br>
            <a:r>
              <a:rPr lang="es-MX" sz="2000" dirty="0" smtClean="0">
                <a:latin typeface="Aparajita" pitchFamily="34" charset="0"/>
                <a:cs typeface="Aparajita" pitchFamily="34" charset="0"/>
              </a:rPr>
              <a:t>Nadia Salazar Valdez</a:t>
            </a:r>
            <a:br>
              <a:rPr lang="es-MX" sz="2000" dirty="0" smtClean="0">
                <a:latin typeface="Aparajita" pitchFamily="34" charset="0"/>
                <a:cs typeface="Aparajita" pitchFamily="34" charset="0"/>
              </a:rPr>
            </a:br>
            <a:r>
              <a:rPr lang="es-MX" sz="2000" dirty="0" smtClean="0">
                <a:latin typeface="Aparajita" pitchFamily="34" charset="0"/>
                <a:cs typeface="Aparajita" pitchFamily="34" charset="0"/>
              </a:rPr>
              <a:t>Residente de Medicina Familiar</a:t>
            </a:r>
            <a:br>
              <a:rPr lang="es-MX" sz="2000" dirty="0" smtClean="0">
                <a:latin typeface="Aparajita" pitchFamily="34" charset="0"/>
                <a:cs typeface="Aparajita" pitchFamily="34" charset="0"/>
              </a:rPr>
            </a:br>
            <a:endParaRPr lang="es-MX" sz="2000"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ctr">
              <a:buNone/>
            </a:pPr>
            <a:r>
              <a:rPr lang="es-MX" dirty="0" smtClean="0"/>
              <a:t>Criterios de exclusión</a:t>
            </a:r>
          </a:p>
          <a:p>
            <a:pPr algn="ctr">
              <a:buNone/>
            </a:pPr>
            <a:endParaRPr lang="es-MX" dirty="0" smtClean="0"/>
          </a:p>
          <a:p>
            <a:pPr lvl="0"/>
            <a:r>
              <a:rPr lang="es-MX" sz="2200" dirty="0" smtClean="0"/>
              <a:t>Pacientes con diagnósticos previos de patología de mama como quistes, </a:t>
            </a:r>
            <a:r>
              <a:rPr lang="es-MX" sz="2200" dirty="0" err="1" smtClean="0"/>
              <a:t>fibroadenomas</a:t>
            </a:r>
            <a:r>
              <a:rPr lang="es-MX" sz="2200" dirty="0" smtClean="0"/>
              <a:t> o Ca </a:t>
            </a:r>
            <a:r>
              <a:rPr lang="es-MX" sz="2200" smtClean="0"/>
              <a:t>de mama.</a:t>
            </a:r>
            <a:endParaRPr lang="es-MX" sz="2200" dirty="0" smtClean="0"/>
          </a:p>
          <a:p>
            <a:pPr lvl="0"/>
            <a:endParaRPr lang="es-MX" sz="2200" dirty="0" smtClean="0"/>
          </a:p>
          <a:p>
            <a:pPr lvl="0"/>
            <a:r>
              <a:rPr lang="es-MX" sz="2200" dirty="0" smtClean="0"/>
              <a:t>Pacientes  embarazadas durante el estudio.</a:t>
            </a:r>
          </a:p>
          <a:p>
            <a:pPr lvl="0"/>
            <a:endParaRPr lang="es-MX" sz="2200" dirty="0" smtClean="0"/>
          </a:p>
          <a:p>
            <a:pPr lvl="0"/>
            <a:r>
              <a:rPr lang="es-MX" sz="2200" dirty="0" smtClean="0"/>
              <a:t>Pacientes que se encuentren lactando  durante el estudio.</a:t>
            </a:r>
          </a:p>
          <a:p>
            <a:pPr lvl="0"/>
            <a:endParaRPr lang="es-MX" sz="2200" dirty="0" smtClean="0"/>
          </a:p>
          <a:p>
            <a:pPr lvl="0"/>
            <a:r>
              <a:rPr lang="es-MX" sz="2200" dirty="0" smtClean="0"/>
              <a:t>Mujeres que se realiza autoexploración de manera periódica.</a:t>
            </a:r>
          </a:p>
          <a:p>
            <a:pPr lvl="0"/>
            <a:endParaRPr lang="es-MX" sz="2200" dirty="0" smtClean="0"/>
          </a:p>
          <a:p>
            <a:pPr lvl="0"/>
            <a:r>
              <a:rPr lang="es-MX" sz="2200" dirty="0" smtClean="0"/>
              <a:t>Mujeres que no deseen participa</a:t>
            </a:r>
            <a:r>
              <a:rPr lang="es-MX" dirty="0" smtClean="0"/>
              <a:t>r </a:t>
            </a:r>
            <a:r>
              <a:rPr lang="es-MX" sz="2200" dirty="0" smtClean="0"/>
              <a:t>en el estudio</a:t>
            </a:r>
          </a:p>
          <a:p>
            <a:endParaRPr lang="es-MX"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ctr">
              <a:buNone/>
            </a:pPr>
            <a:r>
              <a:rPr lang="es-MX" dirty="0" smtClean="0"/>
              <a:t>Criterios de eliminación</a:t>
            </a:r>
          </a:p>
          <a:p>
            <a:endParaRPr lang="es-MX" dirty="0" smtClean="0"/>
          </a:p>
          <a:p>
            <a:pPr lvl="0"/>
            <a:r>
              <a:rPr lang="es-MX" sz="2000" dirty="0" smtClean="0"/>
              <a:t>Mujeres que no contesten la encuesta completa</a:t>
            </a:r>
          </a:p>
          <a:p>
            <a:pPr lvl="0"/>
            <a:r>
              <a:rPr lang="es-MX" sz="2000" dirty="0" smtClean="0"/>
              <a:t>Mujeres que no autoricen el consentimiento informado</a:t>
            </a:r>
          </a:p>
          <a:p>
            <a:endParaRPr lang="es-MX"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
        <p:nvSpPr>
          <p:cNvPr id="5" name="4 Marcador de contenido"/>
          <p:cNvSpPr>
            <a:spLocks noGrp="1"/>
          </p:cNvSpPr>
          <p:nvPr>
            <p:ph idx="1"/>
          </p:nvPr>
        </p:nvSpPr>
        <p:spPr/>
        <p:txBody>
          <a:bodyPr>
            <a:normAutofit/>
          </a:bodyPr>
          <a:lstStyle/>
          <a:p>
            <a:pPr algn="ctr">
              <a:buNone/>
            </a:pPr>
            <a:r>
              <a:rPr lang="es-MX" sz="2000" dirty="0" smtClean="0"/>
              <a:t>ENCUESTA</a:t>
            </a:r>
            <a:r>
              <a:rPr lang="es-MX" sz="2000" dirty="0" smtClean="0"/>
              <a:t>:</a:t>
            </a:r>
            <a:endParaRPr lang="es-MX" sz="2000" dirty="0" smtClean="0"/>
          </a:p>
          <a:p>
            <a:pPr marL="1481328" indent="-1371600">
              <a:buNone/>
            </a:pPr>
            <a:r>
              <a:rPr lang="es-MX" sz="2000" dirty="0" smtClean="0"/>
              <a:t>1. Edad</a:t>
            </a:r>
            <a:r>
              <a:rPr lang="es-MX" sz="2000" dirty="0" smtClean="0"/>
              <a:t>:</a:t>
            </a:r>
          </a:p>
          <a:p>
            <a:pPr marL="1481328" lvl="0" indent="-1371600">
              <a:buNone/>
            </a:pPr>
            <a:r>
              <a:rPr lang="es-MX" sz="2000" dirty="0" smtClean="0"/>
              <a:t>2. Escolaridad</a:t>
            </a:r>
            <a:r>
              <a:rPr lang="es-MX" sz="2000" dirty="0" smtClean="0"/>
              <a:t>: </a:t>
            </a:r>
          </a:p>
          <a:p>
            <a:pPr marL="1481328" lvl="0" indent="-1371600">
              <a:buNone/>
            </a:pPr>
            <a:r>
              <a:rPr lang="es-MX" sz="2000" dirty="0" smtClean="0"/>
              <a:t>3. Ocupación:</a:t>
            </a:r>
          </a:p>
          <a:p>
            <a:pPr marL="1481328" lvl="0" indent="-1371600">
              <a:buNone/>
            </a:pPr>
            <a:r>
              <a:rPr lang="es-MX" sz="2000" dirty="0" smtClean="0"/>
              <a:t>4. </a:t>
            </a:r>
            <a:r>
              <a:rPr lang="es-MX" sz="2000" dirty="0" smtClean="0"/>
              <a:t>Estado </a:t>
            </a:r>
            <a:r>
              <a:rPr lang="es-MX" sz="2000" dirty="0" smtClean="0"/>
              <a:t>civil</a:t>
            </a:r>
            <a:r>
              <a:rPr lang="es-MX" sz="2000" dirty="0" smtClean="0"/>
              <a:t>:</a:t>
            </a:r>
            <a:endParaRPr lang="es-MX" sz="2000" dirty="0" smtClean="0"/>
          </a:p>
          <a:p>
            <a:pPr marL="1481328" lvl="0" indent="-1371600">
              <a:buNone/>
            </a:pPr>
            <a:r>
              <a:rPr lang="es-MX" sz="2000" dirty="0" smtClean="0"/>
              <a:t>5. </a:t>
            </a:r>
            <a:r>
              <a:rPr lang="es-MX" sz="2000" dirty="0" smtClean="0"/>
              <a:t>Número </a:t>
            </a:r>
            <a:r>
              <a:rPr lang="es-MX" sz="2000" dirty="0" smtClean="0"/>
              <a:t>de embarazos</a:t>
            </a:r>
          </a:p>
          <a:p>
            <a:pPr marL="1481328" lvl="0" indent="-1371600">
              <a:buNone/>
            </a:pPr>
            <a:r>
              <a:rPr lang="es-MX" sz="2000" dirty="0" smtClean="0"/>
              <a:t>6. Se </a:t>
            </a:r>
            <a:r>
              <a:rPr lang="es-MX" sz="2000" dirty="0" smtClean="0"/>
              <a:t>realiza autoexploración de mamas:</a:t>
            </a:r>
          </a:p>
          <a:p>
            <a:pPr marL="1481328" lvl="0" indent="-1371600">
              <a:buNone/>
            </a:pPr>
            <a:r>
              <a:rPr lang="es-MX" sz="2000" dirty="0" smtClean="0"/>
              <a:t>7</a:t>
            </a:r>
            <a:r>
              <a:rPr lang="es-MX" sz="2000" dirty="0" smtClean="0"/>
              <a:t>. ¿Ha </a:t>
            </a:r>
            <a:r>
              <a:rPr lang="es-MX" sz="2000" dirty="0" smtClean="0"/>
              <a:t>utilizado hormonales </a:t>
            </a:r>
            <a:r>
              <a:rPr lang="es-MX" sz="2000" dirty="0" smtClean="0"/>
              <a:t>(</a:t>
            </a:r>
            <a:r>
              <a:rPr lang="es-MX" sz="2000" dirty="0" smtClean="0"/>
              <a:t>Pastillas o inyecciones</a:t>
            </a:r>
            <a:r>
              <a:rPr lang="es-MX" sz="2000" dirty="0" smtClean="0"/>
              <a:t>)</a:t>
            </a:r>
          </a:p>
          <a:p>
            <a:pPr marL="1481328" lvl="0" indent="-1371600">
              <a:buNone/>
            </a:pPr>
            <a:r>
              <a:rPr lang="es-MX" sz="2000" dirty="0" smtClean="0"/>
              <a:t> </a:t>
            </a:r>
            <a:r>
              <a:rPr lang="es-MX" sz="2000" dirty="0" smtClean="0"/>
              <a:t>como </a:t>
            </a:r>
            <a:r>
              <a:rPr lang="es-MX" sz="2000" dirty="0" smtClean="0"/>
              <a:t> método de planificación familiar?</a:t>
            </a:r>
          </a:p>
          <a:p>
            <a:pPr marL="1481328" lvl="0" indent="-1371600">
              <a:buNone/>
            </a:pPr>
            <a:r>
              <a:rPr lang="es-MX" sz="2000" dirty="0" smtClean="0"/>
              <a:t>8. Ha utilizado hormonales como terapia de reemplazo</a:t>
            </a:r>
          </a:p>
          <a:p>
            <a:pPr marL="1481328" indent="-1371600">
              <a:buNone/>
            </a:pPr>
            <a:r>
              <a:rPr lang="es-MX" sz="2000" dirty="0" smtClean="0"/>
              <a:t>9. Si su respuesta a las preguntas 7 u 8  es  “Si”</a:t>
            </a:r>
          </a:p>
          <a:p>
            <a:pPr marL="1481328" indent="-1371600">
              <a:buNone/>
            </a:pPr>
            <a:r>
              <a:rPr lang="es-MX" sz="2000" dirty="0" smtClean="0"/>
              <a:t>¿Por cuánto tiempo lo utilizó?</a:t>
            </a:r>
          </a:p>
          <a:p>
            <a:pPr marL="1481328" lvl="0" indent="-1371600">
              <a:buNone/>
            </a:pPr>
            <a:endParaRPr lang="es-MX"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1481328" indent="-1371600">
              <a:buNone/>
            </a:pPr>
            <a:r>
              <a:rPr lang="es-MX" sz="2000" dirty="0" smtClean="0"/>
              <a:t>10. ¿</a:t>
            </a:r>
            <a:r>
              <a:rPr lang="es-MX" sz="2000" dirty="0" smtClean="0"/>
              <a:t>Con que frecuencia se realiza autoexploración?:</a:t>
            </a:r>
          </a:p>
          <a:p>
            <a:pPr marL="1481328" lvl="0" indent="-1371600">
              <a:buNone/>
            </a:pPr>
            <a:r>
              <a:rPr lang="es-MX" sz="2000" dirty="0" smtClean="0"/>
              <a:t>11. ¿Sabe </a:t>
            </a:r>
            <a:r>
              <a:rPr lang="es-MX" sz="2000" dirty="0" smtClean="0"/>
              <a:t>cuál es la técnica correcta?:</a:t>
            </a:r>
          </a:p>
          <a:p>
            <a:pPr marL="1481328" lvl="0" indent="-1371600">
              <a:buNone/>
            </a:pPr>
            <a:r>
              <a:rPr lang="es-MX" sz="2000" dirty="0" smtClean="0"/>
              <a:t>12. ¿Cómo </a:t>
            </a:r>
            <a:r>
              <a:rPr lang="es-MX" sz="2000" dirty="0" smtClean="0"/>
              <a:t>aprendió la técnica?</a:t>
            </a:r>
          </a:p>
          <a:p>
            <a:pPr marL="1481328" indent="-1371600">
              <a:buNone/>
            </a:pPr>
            <a:r>
              <a:rPr lang="es-MX" sz="2000" dirty="0" smtClean="0"/>
              <a:t>13. Marque la opción que ejemplifique mejor la manera en cómo se realiza la autoexploración</a:t>
            </a:r>
            <a:r>
              <a:rPr lang="es-MX" sz="2000" dirty="0" smtClean="0"/>
              <a:t>:</a:t>
            </a:r>
          </a:p>
          <a:p>
            <a:pPr marL="1481328" indent="-1371600">
              <a:buNone/>
            </a:pPr>
            <a:endParaRPr lang="es-MX" sz="2000" dirty="0" smtClean="0"/>
          </a:p>
          <a:p>
            <a:pPr marL="1481328" indent="-1371600">
              <a:buNone/>
            </a:pPr>
            <a:endParaRPr lang="es-MX" sz="2000" dirty="0" smtClean="0"/>
          </a:p>
          <a:p>
            <a:pPr marL="1481328" indent="-1371600">
              <a:buNone/>
            </a:pPr>
            <a:endParaRPr lang="es-MX" sz="2000" dirty="0" smtClean="0"/>
          </a:p>
          <a:p>
            <a:pPr marL="1481328" indent="-1371600">
              <a:buNone/>
            </a:pPr>
            <a:endParaRPr lang="es-MX" sz="2000" dirty="0" smtClean="0"/>
          </a:p>
          <a:p>
            <a:pPr marL="1481328" indent="-1371600">
              <a:buNone/>
            </a:pPr>
            <a:endParaRPr lang="es-MX" sz="2000" dirty="0" smtClean="0"/>
          </a:p>
          <a:p>
            <a:pPr marL="1481328" indent="-1371600">
              <a:buNone/>
            </a:pPr>
            <a:endParaRPr lang="es-MX" sz="2000" dirty="0" smtClean="0"/>
          </a:p>
          <a:p>
            <a:pPr marL="1481328" indent="-1371600">
              <a:buNone/>
            </a:pPr>
            <a:r>
              <a:rPr lang="es-MX" sz="2000" dirty="0" smtClean="0"/>
              <a:t>14. En </a:t>
            </a:r>
            <a:r>
              <a:rPr lang="es-MX" sz="2000" dirty="0" smtClean="0"/>
              <a:t>caso de no realizarse autoexploración exprese cuál es el motivo por el que no se lo realiza</a:t>
            </a:r>
          </a:p>
          <a:p>
            <a:endParaRPr lang="es-MX" sz="2000"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pic>
        <p:nvPicPr>
          <p:cNvPr id="4" name="3 Imagen" descr="http://1.bp.blogspot.com/-fpA1SyRMQwA/UPbaoM-mvFI/AAAAAAAABNM/SjDZ70aCkS8/s1600/auto-exploracion-cancer-mama.jpg"/>
          <p:cNvPicPr/>
          <p:nvPr/>
        </p:nvPicPr>
        <p:blipFill>
          <a:blip r:embed="rId2" cstate="print"/>
          <a:srcRect/>
          <a:stretch>
            <a:fillRect/>
          </a:stretch>
        </p:blipFill>
        <p:spPr bwMode="auto">
          <a:xfrm>
            <a:off x="827584" y="3068960"/>
            <a:ext cx="2376264" cy="1872208"/>
          </a:xfrm>
          <a:prstGeom prst="rect">
            <a:avLst/>
          </a:prstGeom>
          <a:noFill/>
          <a:ln w="9525">
            <a:noFill/>
            <a:miter lim="800000"/>
            <a:headEnd/>
            <a:tailEnd/>
          </a:ln>
        </p:spPr>
      </p:pic>
      <p:pic>
        <p:nvPicPr>
          <p:cNvPr id="5" name="4 Imagen" descr="7cancer.jpg"/>
          <p:cNvPicPr/>
          <p:nvPr/>
        </p:nvPicPr>
        <p:blipFill>
          <a:blip r:embed="rId3" cstate="print"/>
          <a:srcRect/>
          <a:stretch>
            <a:fillRect/>
          </a:stretch>
        </p:blipFill>
        <p:spPr bwMode="auto">
          <a:xfrm>
            <a:off x="5292081" y="3068961"/>
            <a:ext cx="1800200" cy="18722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MX" sz="2400" dirty="0" smtClean="0"/>
              <a:t>En el mundo, uno de los cánceres más comunes en las mujeres es el de mama. </a:t>
            </a:r>
          </a:p>
          <a:p>
            <a:pPr algn="just"/>
            <a:endParaRPr lang="es-MX" sz="2400" dirty="0" smtClean="0"/>
          </a:p>
          <a:p>
            <a:pPr algn="just"/>
            <a:r>
              <a:rPr lang="es-MX" sz="2400" dirty="0" smtClean="0"/>
              <a:t>Se ha estimado que una de cada 13 mujeres se ve afectada a lo largo de su vida por esta enfermedad;</a:t>
            </a:r>
          </a:p>
          <a:p>
            <a:pPr algn="just">
              <a:buNone/>
            </a:pPr>
            <a:r>
              <a:rPr lang="es-MX" sz="2400" dirty="0" smtClean="0"/>
              <a:t> </a:t>
            </a:r>
          </a:p>
          <a:p>
            <a:pPr algn="just"/>
            <a:r>
              <a:rPr lang="es-MX" sz="2400" dirty="0" smtClean="0"/>
              <a:t>Aproximadamente cada año se diagnostican un millón de casos y mueren por esta causa 372 mil mujeres.</a:t>
            </a:r>
          </a:p>
          <a:p>
            <a:pPr algn="just"/>
            <a:endParaRPr lang="es-MX" sz="2400" dirty="0" smtClean="0"/>
          </a:p>
          <a:p>
            <a:pPr algn="just"/>
            <a:r>
              <a:rPr lang="es-MX" sz="1100" dirty="0" err="1" smtClean="0"/>
              <a:t>Inegi</a:t>
            </a:r>
            <a:r>
              <a:rPr lang="es-MX" sz="1100" dirty="0" smtClean="0"/>
              <a:t>. </a:t>
            </a:r>
            <a:r>
              <a:rPr lang="es-MX" sz="1100" dirty="0" err="1" smtClean="0"/>
              <a:t>Estadisticas</a:t>
            </a:r>
            <a:r>
              <a:rPr lang="es-MX" sz="1100" dirty="0" smtClean="0"/>
              <a:t> a propósito del </a:t>
            </a:r>
            <a:r>
              <a:rPr lang="es-MX" sz="1100" dirty="0" err="1" smtClean="0"/>
              <a:t>dia</a:t>
            </a:r>
            <a:r>
              <a:rPr lang="es-MX" sz="1100" dirty="0" smtClean="0"/>
              <a:t> mundial contra el cáncer. Datos nacionales</a:t>
            </a:r>
          </a:p>
          <a:p>
            <a:pPr lvl="0" algn="just"/>
            <a:r>
              <a:rPr lang="en-US" sz="1100" dirty="0" smtClean="0"/>
              <a:t>Risk factors for breast cancer for women aged 30 to 59 years: a systematic review and meta-analysis.</a:t>
            </a:r>
            <a:endParaRPr lang="es-MX" sz="1100" dirty="0" smtClean="0"/>
          </a:p>
          <a:p>
            <a:pPr algn="just"/>
            <a:r>
              <a:rPr lang="en-US" sz="1100" dirty="0" smtClean="0"/>
              <a:t>Nelson HD, </a:t>
            </a:r>
            <a:r>
              <a:rPr lang="en-US" sz="1100" dirty="0" err="1" smtClean="0"/>
              <a:t>Zakher</a:t>
            </a:r>
            <a:r>
              <a:rPr lang="en-US" sz="1100" dirty="0" smtClean="0"/>
              <a:t> B, et al. Intern Med. 2012;156(9):635</a:t>
            </a:r>
          </a:p>
          <a:p>
            <a:pPr algn="just"/>
            <a:r>
              <a:rPr lang="es-MX" sz="1100" u="sng" dirty="0" smtClean="0">
                <a:hlinkClick r:id="rId2"/>
              </a:rPr>
              <a:t>http://www.insp.mx/salud/index.htm*</a:t>
            </a:r>
            <a:endParaRPr lang="es-MX" sz="1100"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481328"/>
            <a:ext cx="8892480" cy="4525963"/>
          </a:xfrm>
        </p:spPr>
        <p:txBody>
          <a:bodyPr>
            <a:normAutofit fontScale="92500" lnSpcReduction="20000"/>
          </a:bodyPr>
          <a:lstStyle/>
          <a:p>
            <a:pPr algn="ctr">
              <a:buNone/>
            </a:pPr>
            <a:r>
              <a:rPr lang="es-MX" dirty="0" smtClean="0"/>
              <a:t>JUSTIFICACIÓN:</a:t>
            </a:r>
          </a:p>
          <a:p>
            <a:endParaRPr lang="es-MX" dirty="0" smtClean="0"/>
          </a:p>
          <a:p>
            <a:pPr lvl="0" algn="just"/>
            <a:r>
              <a:rPr lang="es-MX" sz="2100" dirty="0" smtClean="0"/>
              <a:t>El cáncer de mama es la primer causa de muerte por neoplasias en la mujer en el país. En sus inicios dicho padecimiento no refleja síntomas por lo que la realización mensual de autoexploración es de gran utilidad para detectar cambios en la mama y con esta actividad hacer un diagnóstico oportuno y reducir la mortalidad. Por lo tanto es importante conocer los factores por los que las mujeres no se realizan el autoexamen de mamas que se traduce en una detección tardía y como consecuencia un incremento en la prevalencia de  dicha enfermedad</a:t>
            </a:r>
          </a:p>
          <a:p>
            <a:pPr lvl="0"/>
            <a:endParaRPr lang="es-MX" sz="1600" dirty="0" smtClean="0"/>
          </a:p>
          <a:p>
            <a:pPr lvl="0"/>
            <a:endParaRPr lang="es-MX" sz="1600" dirty="0" smtClean="0"/>
          </a:p>
          <a:p>
            <a:pPr lvl="0"/>
            <a:endParaRPr lang="es-MX" sz="1600" dirty="0" smtClean="0"/>
          </a:p>
          <a:p>
            <a:pPr lvl="0"/>
            <a:r>
              <a:rPr lang="es-MX" sz="1200" dirty="0" smtClean="0"/>
              <a:t>Romero Figueroa S. </a:t>
            </a:r>
            <a:r>
              <a:rPr lang="es-MX" sz="1200" dirty="0" err="1" smtClean="0"/>
              <a:t>Santillan</a:t>
            </a:r>
            <a:r>
              <a:rPr lang="es-MX" sz="1200" dirty="0" smtClean="0"/>
              <a:t> </a:t>
            </a:r>
            <a:r>
              <a:rPr lang="es-MX" sz="1200" dirty="0" err="1" smtClean="0"/>
              <a:t>Arreyque</a:t>
            </a:r>
            <a:r>
              <a:rPr lang="es-MX" sz="1200" dirty="0" smtClean="0"/>
              <a:t> L. Frecuencia de factores de riesgo de cáncer de mama. ISSN-0300-9041 Volumen 76, núm. 11, noviembre 2008 .</a:t>
            </a:r>
          </a:p>
          <a:p>
            <a:pPr lvl="0"/>
            <a:r>
              <a:rPr lang="es-MX" sz="1200" dirty="0" smtClean="0"/>
              <a:t>Informe de la Red de Centros Estatales de Cancerología, de la Secretaría de Salud. México, D. F. (2009). </a:t>
            </a:r>
          </a:p>
          <a:p>
            <a:endParaRPr lang="es-MX" dirty="0" smtClean="0"/>
          </a:p>
          <a:p>
            <a:endParaRPr lang="es-MX" dirty="0" smtClean="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ctr">
              <a:buNone/>
            </a:pPr>
            <a:endParaRPr lang="es-MX" dirty="0" smtClean="0"/>
          </a:p>
          <a:p>
            <a:pPr algn="ctr">
              <a:buNone/>
            </a:pPr>
            <a:r>
              <a:rPr lang="es-MX" dirty="0" smtClean="0"/>
              <a:t>HIPÓTESIS:</a:t>
            </a:r>
          </a:p>
          <a:p>
            <a:pPr algn="ctr">
              <a:buNone/>
            </a:pPr>
            <a:endParaRPr lang="es-MX" dirty="0" smtClean="0"/>
          </a:p>
          <a:p>
            <a:pPr algn="ctr">
              <a:buNone/>
            </a:pPr>
            <a:endParaRPr lang="es-MX" dirty="0" smtClean="0"/>
          </a:p>
          <a:p>
            <a:r>
              <a:rPr lang="es-MX" dirty="0" smtClean="0"/>
              <a:t>Un aproximado de un 30% de la población de mujeres no se realizan autoexploración de mama  . </a:t>
            </a:r>
          </a:p>
          <a:p>
            <a:endParaRPr lang="es-MX" dirty="0" smtClean="0"/>
          </a:p>
          <a:p>
            <a:endParaRPr lang="es-MX"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ctr">
              <a:buNone/>
            </a:pPr>
            <a:endParaRPr lang="es-MX" dirty="0" smtClean="0"/>
          </a:p>
          <a:p>
            <a:pPr algn="ctr">
              <a:buNone/>
            </a:pPr>
            <a:r>
              <a:rPr lang="es-MX" dirty="0" smtClean="0"/>
              <a:t>OBJETIVO GENERAL:</a:t>
            </a:r>
          </a:p>
          <a:p>
            <a:pPr algn="ctr">
              <a:buNone/>
            </a:pPr>
            <a:endParaRPr lang="es-MX" dirty="0" smtClean="0"/>
          </a:p>
          <a:p>
            <a:r>
              <a:rPr lang="es-MX" dirty="0" smtClean="0"/>
              <a:t>Conocer los factores que influyen en la falta de realización de autoexploración mamaria.</a:t>
            </a:r>
          </a:p>
          <a:p>
            <a:endParaRPr lang="es-MX"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ctr">
              <a:buNone/>
            </a:pPr>
            <a:r>
              <a:rPr lang="es-MX" dirty="0" smtClean="0"/>
              <a:t>OBJETIVOS ESPECÍFICOS:</a:t>
            </a:r>
          </a:p>
          <a:p>
            <a:pPr lvl="0"/>
            <a:r>
              <a:rPr lang="es-MX" sz="1900" dirty="0" smtClean="0"/>
              <a:t>Identificar si la escolaridad de las pacientes influye en la falta de realización de autoexploración mamaria</a:t>
            </a:r>
          </a:p>
          <a:p>
            <a:pPr lvl="0"/>
            <a:endParaRPr lang="es-MX" sz="1900" dirty="0" smtClean="0"/>
          </a:p>
          <a:p>
            <a:pPr lvl="0"/>
            <a:r>
              <a:rPr lang="es-MX" sz="1900" dirty="0" smtClean="0"/>
              <a:t>Investigar el predominio de causas que influyen en la falta de realización de autoexploración mamaria.</a:t>
            </a:r>
          </a:p>
          <a:p>
            <a:pPr lvl="0"/>
            <a:endParaRPr lang="es-MX" sz="1900" dirty="0" smtClean="0"/>
          </a:p>
          <a:p>
            <a:pPr lvl="0"/>
            <a:r>
              <a:rPr lang="es-MX" sz="1900" dirty="0" smtClean="0"/>
              <a:t>Analizar el grado de conocimiento acerca de la autoexploración de mama</a:t>
            </a:r>
          </a:p>
          <a:p>
            <a:pPr lvl="0"/>
            <a:endParaRPr lang="es-MX" sz="1900" dirty="0" smtClean="0"/>
          </a:p>
          <a:p>
            <a:pPr lvl="0"/>
            <a:r>
              <a:rPr lang="es-MX" sz="1900" dirty="0" smtClean="0"/>
              <a:t>Relacionar la edad con la frecuencia de realización de autoexamen de mama.</a:t>
            </a:r>
          </a:p>
          <a:p>
            <a:pPr lvl="0"/>
            <a:endParaRPr lang="es-MX" sz="1900" dirty="0" smtClean="0"/>
          </a:p>
          <a:p>
            <a:pPr lvl="0"/>
            <a:r>
              <a:rPr lang="es-MX" sz="1900" dirty="0" smtClean="0"/>
              <a:t>Valorar  si la ocupación es un factor que influya en la realización del autoexamen de mama.</a:t>
            </a:r>
          </a:p>
          <a:p>
            <a:pPr lvl="0"/>
            <a:endParaRPr lang="es-MX" sz="1900" dirty="0" smtClean="0"/>
          </a:p>
          <a:p>
            <a:r>
              <a:rPr lang="es-MX" sz="1900" dirty="0" smtClean="0"/>
              <a:t>Comprobar si el estado civil contribuye a la falta de realización de autoexamen de mama.</a:t>
            </a:r>
            <a:endParaRPr lang="es-MX" sz="1900"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MX" dirty="0" smtClean="0"/>
              <a:t>Material y métodos.</a:t>
            </a:r>
          </a:p>
          <a:p>
            <a:pPr algn="ctr">
              <a:buNone/>
            </a:pPr>
            <a:endParaRPr lang="es-MX" dirty="0" smtClean="0"/>
          </a:p>
          <a:p>
            <a:pPr algn="just"/>
            <a:r>
              <a:rPr lang="es-MX" sz="1800" dirty="0" smtClean="0"/>
              <a:t>Se utilizará un diseño descriptivo transversal no comparativo en la UMF No 73 Poza Rica, aplicado a mujeres  en rango de edad de 20 a 59 años. Las pacientes deberán contar con un  expediente en el </a:t>
            </a:r>
            <a:r>
              <a:rPr lang="es-MX" sz="1800" dirty="0" smtClean="0"/>
              <a:t>y </a:t>
            </a:r>
            <a:r>
              <a:rPr lang="es-MX" sz="1800" dirty="0" smtClean="0"/>
              <a:t>sin antecedentes de patología mamaria previa. Se </a:t>
            </a:r>
            <a:r>
              <a:rPr lang="es-MX" sz="1800" dirty="0" err="1" smtClean="0"/>
              <a:t>incluiran</a:t>
            </a:r>
            <a:r>
              <a:rPr lang="es-MX" sz="1800" dirty="0" smtClean="0"/>
              <a:t> </a:t>
            </a:r>
            <a:r>
              <a:rPr lang="es-MX" sz="1800" dirty="0" smtClean="0"/>
              <a:t>a 375 mujeres,  por medio de muestreo probabilístico aleatorio simple, </a:t>
            </a:r>
            <a:r>
              <a:rPr lang="es-MX" sz="1800" dirty="0" smtClean="0"/>
              <a:t>previo consentimiento </a:t>
            </a:r>
            <a:r>
              <a:rPr lang="es-MX" sz="1800" dirty="0" smtClean="0"/>
              <a:t>informado </a:t>
            </a:r>
            <a:r>
              <a:rPr lang="es-MX" sz="1800" dirty="0" smtClean="0"/>
              <a:t>.</a:t>
            </a:r>
            <a:endParaRPr lang="es-MX" sz="1800" dirty="0" smtClean="0"/>
          </a:p>
          <a:p>
            <a:endParaRPr lang="es-MX" dirty="0" smtClean="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MX" dirty="0" smtClean="0"/>
              <a:t>Material y métodos.</a:t>
            </a:r>
          </a:p>
          <a:p>
            <a:endParaRPr lang="es-MX" dirty="0" smtClean="0"/>
          </a:p>
          <a:p>
            <a:pPr algn="just"/>
            <a:r>
              <a:rPr lang="es-MX" sz="1900" dirty="0" smtClean="0"/>
              <a:t>Se utilizará como instrumento de medición una encuesta que consta de 14 ítems, referentes a la técnica de autoexploración de mama, basadas en la Norma Oficial Mexicana para la Prevención, Diagnóstico, Tratamiento, Control y Vigilancia epidemiológica del Cáncer de Mama , así  como preguntas relacionadas a la frecuencia de la misma  y otros factores asociados ( características personales) como edad, estado civil, escolaridad y causas comunes para la no realización de autoexploración de mama.</a:t>
            </a:r>
          </a:p>
          <a:p>
            <a:endParaRPr lang="es-MX"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endParaRPr lang="es-MX" dirty="0" smtClean="0"/>
          </a:p>
          <a:p>
            <a:pPr algn="ctr">
              <a:buNone/>
            </a:pPr>
            <a:r>
              <a:rPr lang="es-MX" dirty="0" smtClean="0"/>
              <a:t>Criterios de inclusión. </a:t>
            </a:r>
          </a:p>
          <a:p>
            <a:pPr algn="ctr">
              <a:buNone/>
            </a:pPr>
            <a:endParaRPr lang="es-MX" dirty="0" smtClean="0"/>
          </a:p>
          <a:p>
            <a:pPr algn="just"/>
            <a:r>
              <a:rPr lang="es-MX" sz="2400" dirty="0" smtClean="0"/>
              <a:t>Mujeres de  entre  20 y 59 años derechohabientes de la UMF 73 , elegidas al azar en la sala de espera de los consultorios de medicina familiar en ambos turnos.</a:t>
            </a:r>
          </a:p>
          <a:p>
            <a:pPr algn="just"/>
            <a:endParaRPr lang="es-MX" sz="2400" dirty="0"/>
          </a:p>
        </p:txBody>
      </p:sp>
      <p:sp>
        <p:nvSpPr>
          <p:cNvPr id="3" name="2 Título"/>
          <p:cNvSpPr>
            <a:spLocks noGrp="1"/>
          </p:cNvSpPr>
          <p:nvPr>
            <p:ph type="title"/>
          </p:nvPr>
        </p:nvSpPr>
        <p:spPr/>
        <p:txBody>
          <a:bodyPr>
            <a:normAutofit/>
          </a:bodyPr>
          <a:lstStyle/>
          <a:p>
            <a:pPr algn="ctr"/>
            <a:r>
              <a:rPr lang="es-MX" sz="3200" dirty="0" smtClean="0">
                <a:effectLst>
                  <a:outerShdw blurRad="38100" dist="38100" dir="2700000" algn="tl">
                    <a:srgbClr val="000000">
                      <a:alpha val="43137"/>
                    </a:srgbClr>
                  </a:outerShdw>
                </a:effectLst>
              </a:rPr>
              <a:t>Factores que influyen en la falta de realización de autoexploración de mama</a:t>
            </a:r>
            <a:endParaRPr lang="es-MX"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10">
      <a:dk1>
        <a:sysClr val="windowText" lastClr="000000"/>
      </a:dk1>
      <a:lt1>
        <a:srgbClr val="CDFFCD"/>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946</Words>
  <Application>Microsoft Office PowerPoint</Application>
  <PresentationFormat>Presentación en pantalla (4:3)</PresentationFormat>
  <Paragraphs>101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Instituto Mexicano del Seguro Social Unidad de Medicina Familiar No. 73 Universidad Veracruzana Poza Rica Veracruz   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lpstr>Factores que influyen en la falta de realización de autoexploración de mama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Mexicano del Seguro Social Unidad de Medicina Familiar No. 73 Universidad Veracruzana Poza Rica Veracruz   Factores que influyen en la falta de realización de autoexploración de mama</dc:title>
  <dc:creator>Nadia Salazar</dc:creator>
  <cp:lastModifiedBy>Nadia Salazar</cp:lastModifiedBy>
  <cp:revision>11</cp:revision>
  <dcterms:created xsi:type="dcterms:W3CDTF">2014-01-22T23:53:53Z</dcterms:created>
  <dcterms:modified xsi:type="dcterms:W3CDTF">2014-01-23T01:00:09Z</dcterms:modified>
</cp:coreProperties>
</file>