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8"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0D74DA-12F1-442E-A45C-8BDBED19ABDA}"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0D74DA-12F1-442E-A45C-8BDBED19ABDA}"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0D74DA-12F1-442E-A45C-8BDBED19ABDA}"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0D74DA-12F1-442E-A45C-8BDBED19ABDA}"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C0D74DA-12F1-442E-A45C-8BDBED19ABDA}"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C0D74DA-12F1-442E-A45C-8BDBED19ABDA}" type="datetimeFigureOut">
              <a:rPr lang="es-ES" smtClean="0"/>
              <a:t>31/01/2014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C0D74DA-12F1-442E-A45C-8BDBED19ABDA}" type="datetimeFigureOut">
              <a:rPr lang="es-ES" smtClean="0"/>
              <a:t>31/01/2014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C0D74DA-12F1-442E-A45C-8BDBED19ABDA}" type="datetimeFigureOut">
              <a:rPr lang="es-ES" smtClean="0"/>
              <a:t>31/01/2014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D74DA-12F1-442E-A45C-8BDBED19ABDA}" type="datetimeFigureOut">
              <a:rPr lang="es-ES" smtClean="0"/>
              <a:t>31/01/2014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B155D90-DF72-489E-8195-08F37530089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0D74DA-12F1-442E-A45C-8BDBED19ABDA}" type="datetimeFigureOut">
              <a:rPr lang="es-ES" smtClean="0"/>
              <a:t>31/01/2014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B155D90-DF72-489E-8195-08F375300897}"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3C0D74DA-12F1-442E-A45C-8BDBED19ABDA}" type="datetimeFigureOut">
              <a:rPr lang="es-ES" smtClean="0"/>
              <a:t>31/01/2014</a:t>
            </a:fld>
            <a:endParaRPr lang="es-ES"/>
          </a:p>
        </p:txBody>
      </p:sp>
      <p:sp>
        <p:nvSpPr>
          <p:cNvPr id="9" name="Slide Number Placeholder 8"/>
          <p:cNvSpPr>
            <a:spLocks noGrp="1"/>
          </p:cNvSpPr>
          <p:nvPr>
            <p:ph type="sldNum" sz="quarter" idx="11"/>
          </p:nvPr>
        </p:nvSpPr>
        <p:spPr/>
        <p:txBody>
          <a:bodyPr/>
          <a:lstStyle/>
          <a:p>
            <a:fld id="{CB155D90-DF72-489E-8195-08F375300897}"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B155D90-DF72-489E-8195-08F375300897}"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C0D74DA-12F1-442E-A45C-8BDBED19ABDA}" type="datetimeFigureOut">
              <a:rPr lang="es-ES" smtClean="0"/>
              <a:t>31/01/2014</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lvl="0">
              <a:spcBef>
                <a:spcPct val="20000"/>
              </a:spcBef>
            </a:pPr>
            <a:r>
              <a:rPr lang="es-ES" sz="4000" spc="0" dirty="0">
                <a:solidFill>
                  <a:schemeClr val="tx1"/>
                </a:solidFill>
                <a:latin typeface="Calibri"/>
                <a:ea typeface="+mn-ea"/>
                <a:cs typeface="+mn-cs"/>
              </a:rPr>
              <a:t>Evolución clínica de pacientes de 1 mes a 5 años con diagnostico de neumonía en el hospital de rio blanco </a:t>
            </a:r>
            <a:r>
              <a:rPr lang="es-ES" sz="2000" spc="0" dirty="0">
                <a:solidFill>
                  <a:srgbClr val="2F2B20">
                    <a:tint val="75000"/>
                  </a:srgbClr>
                </a:solidFill>
                <a:latin typeface="Calibri"/>
                <a:ea typeface="+mn-ea"/>
                <a:cs typeface="+mn-cs"/>
              </a:rPr>
              <a:t/>
            </a:r>
            <a:br>
              <a:rPr lang="es-ES" sz="2000" spc="0" dirty="0">
                <a:solidFill>
                  <a:srgbClr val="2F2B20">
                    <a:tint val="75000"/>
                  </a:srgbClr>
                </a:solidFill>
                <a:latin typeface="Calibri"/>
                <a:ea typeface="+mn-ea"/>
                <a:cs typeface="+mn-cs"/>
              </a:rPr>
            </a:br>
            <a:endParaRPr lang="es-ES" dirty="0"/>
          </a:p>
        </p:txBody>
      </p:sp>
      <p:sp>
        <p:nvSpPr>
          <p:cNvPr id="3" name="2 Subtítulo"/>
          <p:cNvSpPr>
            <a:spLocks noGrp="1"/>
          </p:cNvSpPr>
          <p:nvPr>
            <p:ph type="subTitle" idx="1"/>
          </p:nvPr>
        </p:nvSpPr>
        <p:spPr/>
        <p:txBody>
          <a:bodyPr>
            <a:normAutofit/>
          </a:bodyPr>
          <a:lstStyle/>
          <a:p>
            <a:r>
              <a:rPr lang="es-ES" dirty="0" smtClean="0">
                <a:solidFill>
                  <a:schemeClr val="tx1"/>
                </a:solidFill>
              </a:rPr>
              <a:t>DR. OSCAR GUILLERMO RISSER NIEVES </a:t>
            </a:r>
          </a:p>
          <a:p>
            <a:r>
              <a:rPr lang="es-ES" dirty="0" smtClean="0">
                <a:solidFill>
                  <a:schemeClr val="tx1"/>
                </a:solidFill>
              </a:rPr>
              <a:t>RESIDENTE DE PEDIATRIA.</a:t>
            </a:r>
            <a:endParaRPr lang="es-ES" dirty="0">
              <a:solidFill>
                <a:schemeClr val="tx1"/>
              </a:solidFill>
            </a:endParaRPr>
          </a:p>
        </p:txBody>
      </p:sp>
    </p:spTree>
    <p:extLst>
      <p:ext uri="{BB962C8B-B14F-4D97-AF65-F5344CB8AC3E}">
        <p14:creationId xmlns:p14="http://schemas.microsoft.com/office/powerpoint/2010/main" val="3766013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a:t>
            </a:r>
            <a:endParaRPr lang="es-ES" dirty="0"/>
          </a:p>
        </p:txBody>
      </p:sp>
      <p:sp>
        <p:nvSpPr>
          <p:cNvPr id="3" name="2 Marcador de contenido"/>
          <p:cNvSpPr>
            <a:spLocks noGrp="1"/>
          </p:cNvSpPr>
          <p:nvPr>
            <p:ph idx="1"/>
          </p:nvPr>
        </p:nvSpPr>
        <p:spPr>
          <a:xfrm>
            <a:off x="457200" y="1124744"/>
            <a:ext cx="7620000" cy="5276056"/>
          </a:xfrm>
        </p:spPr>
        <p:txBody>
          <a:bodyPr/>
          <a:lstStyle/>
          <a:p>
            <a:r>
              <a:rPr lang="es-ES" sz="1800" dirty="0" smtClean="0"/>
              <a:t>En este estudio encontramos que los pacientes con diagnostico de neumonía menores de 1 años son mas susceptibles a presentar complicaciones</a:t>
            </a:r>
            <a:r>
              <a:rPr lang="es-ES" sz="1800" dirty="0" smtClean="0"/>
              <a:t>.</a:t>
            </a:r>
          </a:p>
          <a:p>
            <a:r>
              <a:rPr lang="es-ES" sz="1800" dirty="0" smtClean="0"/>
              <a:t>El tratamiento con antibióticos mas utilizado es penicilina sódica, el doble esquema es ampicilina y amikacina.</a:t>
            </a:r>
          </a:p>
          <a:p>
            <a:r>
              <a:rPr lang="es-ES" sz="1800" dirty="0" smtClean="0"/>
              <a:t>La evolución clínica es claramente a mejoría y resolución total de la neumonía</a:t>
            </a:r>
          </a:p>
          <a:p>
            <a:r>
              <a:rPr lang="es-ES" sz="1800" dirty="0" smtClean="0"/>
              <a:t>La tasa de mortalidad fue de 0.9% y la tasa de letalidad de 9.1%</a:t>
            </a:r>
            <a:endParaRPr lang="es-ES" sz="1800" dirty="0" smtClean="0"/>
          </a:p>
          <a:p>
            <a:r>
              <a:rPr lang="es-ES" sz="1800" dirty="0" smtClean="0"/>
              <a:t> Al realizar análisis de chi 2 y razón de momios encontramos que las siguientes  variables tienen un alto factor de riesgo asociado a mortalidad. Los pacientes que presentan dificultad para el traslado al medico tienen 6.1 veces mas riesgo de morir, los pacientes con cianosis tienen 13 veces mas riesgo de morir, los que presentan acidosis metabólica tienen 63 veces mas riesgo de morir, los pacientes que ingresan a terapia pediátrica tienen 33 veces mayor riesgo de morir, los pacientes que presenta alguna complicación tiene 39 veces mas riesgo de morir.</a:t>
            </a:r>
          </a:p>
          <a:p>
            <a:endParaRPr lang="es-ES" dirty="0"/>
          </a:p>
        </p:txBody>
      </p:sp>
    </p:spTree>
    <p:extLst>
      <p:ext uri="{BB962C8B-B14F-4D97-AF65-F5344CB8AC3E}">
        <p14:creationId xmlns:p14="http://schemas.microsoft.com/office/powerpoint/2010/main" val="3063623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Antecedentes. </a:t>
            </a:r>
            <a:endParaRPr lang="es-ES" dirty="0"/>
          </a:p>
        </p:txBody>
      </p:sp>
      <p:sp>
        <p:nvSpPr>
          <p:cNvPr id="3" name="2 Marcador de contenido"/>
          <p:cNvSpPr>
            <a:spLocks noGrp="1"/>
          </p:cNvSpPr>
          <p:nvPr>
            <p:ph idx="1"/>
          </p:nvPr>
        </p:nvSpPr>
        <p:spPr/>
        <p:txBody>
          <a:bodyPr/>
          <a:lstStyle/>
          <a:p>
            <a:r>
              <a:rPr lang="es-ES" dirty="0" smtClean="0"/>
              <a:t>Neumonía es frecuente de morbimortalidad en Pediatría.</a:t>
            </a:r>
          </a:p>
          <a:p>
            <a:r>
              <a:rPr lang="es-ES" dirty="0" smtClean="0"/>
              <a:t>140-150 millones de casos anuales en el mundo.</a:t>
            </a:r>
          </a:p>
          <a:p>
            <a:r>
              <a:rPr lang="es-ES" dirty="0" smtClean="0"/>
              <a:t>Letalidad de 4% en pacientes hospitalizados. </a:t>
            </a:r>
          </a:p>
          <a:p>
            <a:pPr marL="114300" indent="0">
              <a:buNone/>
            </a:pPr>
            <a:endParaRPr lang="es-ES" dirty="0" smtClean="0"/>
          </a:p>
          <a:p>
            <a:pPr marL="114300" indent="0">
              <a:buNone/>
            </a:pPr>
            <a:r>
              <a:rPr lang="es-ES" sz="4800" dirty="0" smtClean="0"/>
              <a:t>Justificación.  </a:t>
            </a:r>
          </a:p>
          <a:p>
            <a:pPr marL="114300" indent="0">
              <a:buNone/>
            </a:pPr>
            <a:r>
              <a:rPr lang="es-ES" sz="2000" dirty="0"/>
              <a:t>La neumonía comunitaria es una enfermedad que afecta comúnmente a la población pediátrica y en el hospital regional de rio blanco es una de las causas más frecuentes de admisión hospitalaria y que puede ser prevenible en algunos casos mediante aplicación adecuada de esquema de vacunación, buen estado nutricional, medidas de higiene y prevención en casa.</a:t>
            </a:r>
          </a:p>
          <a:p>
            <a:pPr marL="114300" indent="0">
              <a:buNone/>
            </a:pPr>
            <a:endParaRPr lang="es-ES" sz="1600" dirty="0"/>
          </a:p>
        </p:txBody>
      </p:sp>
    </p:spTree>
    <p:extLst>
      <p:ext uri="{BB962C8B-B14F-4D97-AF65-F5344CB8AC3E}">
        <p14:creationId xmlns:p14="http://schemas.microsoft.com/office/powerpoint/2010/main" val="4013092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 general</a:t>
            </a:r>
            <a:endParaRPr lang="es-ES" dirty="0"/>
          </a:p>
        </p:txBody>
      </p:sp>
      <p:sp>
        <p:nvSpPr>
          <p:cNvPr id="3" name="2 Marcador de contenido"/>
          <p:cNvSpPr>
            <a:spLocks noGrp="1"/>
          </p:cNvSpPr>
          <p:nvPr>
            <p:ph idx="1"/>
          </p:nvPr>
        </p:nvSpPr>
        <p:spPr/>
        <p:txBody>
          <a:bodyPr/>
          <a:lstStyle/>
          <a:p>
            <a:r>
              <a:rPr lang="es-ES" dirty="0" smtClean="0"/>
              <a:t>Determinar la evolución clínica del niño menor de 6 años con neumonía hospitalizado en el HRRB</a:t>
            </a:r>
          </a:p>
          <a:p>
            <a:r>
              <a:rPr lang="es-ES" dirty="0" smtClean="0"/>
              <a:t>Calcular la mortalidad y letalidad de la neumonía en menores de 6 años hospitalizados en el HRRB</a:t>
            </a:r>
            <a:endParaRPr lang="es-ES" dirty="0"/>
          </a:p>
        </p:txBody>
      </p:sp>
    </p:spTree>
    <p:extLst>
      <p:ext uri="{BB962C8B-B14F-4D97-AF65-F5344CB8AC3E}">
        <p14:creationId xmlns:p14="http://schemas.microsoft.com/office/powerpoint/2010/main" val="401351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MATERIAL Y METODOS</a:t>
            </a:r>
            <a:endParaRPr lang="es-ES" dirty="0"/>
          </a:p>
        </p:txBody>
      </p:sp>
      <p:sp>
        <p:nvSpPr>
          <p:cNvPr id="3" name="2 Marcador de contenido"/>
          <p:cNvSpPr>
            <a:spLocks noGrp="1"/>
          </p:cNvSpPr>
          <p:nvPr>
            <p:ph idx="1"/>
          </p:nvPr>
        </p:nvSpPr>
        <p:spPr/>
        <p:txBody>
          <a:bodyPr/>
          <a:lstStyle/>
          <a:p>
            <a:r>
              <a:rPr lang="es-ES" dirty="0"/>
              <a:t>Tipo de estudio:</a:t>
            </a:r>
          </a:p>
          <a:p>
            <a:pPr marL="411480" lvl="1" indent="0">
              <a:buNone/>
            </a:pPr>
            <a:r>
              <a:rPr lang="es-ES" dirty="0"/>
              <a:t>Revisión de casos </a:t>
            </a:r>
          </a:p>
          <a:p>
            <a:r>
              <a:rPr lang="es-ES" dirty="0"/>
              <a:t>Expedientes de niños de 1 mes a menores de 6 años que sean hospitalizados en el servicio de Pediatría o Unidad de Cuidados Intensivos Pediátricos del HRRB</a:t>
            </a:r>
            <a:r>
              <a:rPr lang="es-ES" dirty="0" smtClean="0"/>
              <a:t>. Del 1 de enero de 2011 a 31 de diciembre de 2011.</a:t>
            </a:r>
            <a:endParaRPr lang="es-ES" dirty="0"/>
          </a:p>
          <a:p>
            <a:endParaRPr lang="es-ES" dirty="0"/>
          </a:p>
        </p:txBody>
      </p:sp>
    </p:spTree>
    <p:extLst>
      <p:ext uri="{BB962C8B-B14F-4D97-AF65-F5344CB8AC3E}">
        <p14:creationId xmlns:p14="http://schemas.microsoft.com/office/powerpoint/2010/main" val="346120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Resultados </a:t>
            </a:r>
            <a:endParaRPr lang="es-ES" dirty="0"/>
          </a:p>
        </p:txBody>
      </p:sp>
      <p:sp>
        <p:nvSpPr>
          <p:cNvPr id="3" name="2 Marcador de contenido"/>
          <p:cNvSpPr>
            <a:spLocks noGrp="1"/>
          </p:cNvSpPr>
          <p:nvPr>
            <p:ph idx="1"/>
          </p:nvPr>
        </p:nvSpPr>
        <p:spPr/>
        <p:txBody>
          <a:bodyPr/>
          <a:lstStyle/>
          <a:p>
            <a:r>
              <a:rPr lang="es-ES" dirty="0" smtClean="0"/>
              <a:t>Características demográficas.</a:t>
            </a:r>
          </a:p>
          <a:p>
            <a:pPr marL="114300" indent="0">
              <a:buNone/>
            </a:pPr>
            <a:r>
              <a:rPr lang="es-ES" dirty="0" smtClean="0"/>
              <a:t> </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149137122"/>
              </p:ext>
            </p:extLst>
          </p:nvPr>
        </p:nvGraphicFramePr>
        <p:xfrm>
          <a:off x="539551" y="2060848"/>
          <a:ext cx="7776864" cy="3456384"/>
        </p:xfrm>
        <a:graphic>
          <a:graphicData uri="http://schemas.openxmlformats.org/drawingml/2006/table">
            <a:tbl>
              <a:tblPr firstRow="1" bandRow="1">
                <a:tableStyleId>{5C22544A-7EE6-4342-B048-85BDC9FD1C3A}</a:tableStyleId>
              </a:tblPr>
              <a:tblGrid>
                <a:gridCol w="2592288"/>
                <a:gridCol w="2592288"/>
                <a:gridCol w="2592288"/>
              </a:tblGrid>
              <a:tr h="864096">
                <a:tc>
                  <a:txBody>
                    <a:bodyPr/>
                    <a:lstStyle/>
                    <a:p>
                      <a:r>
                        <a:rPr lang="es-ES" dirty="0" smtClean="0"/>
                        <a:t>Variable </a:t>
                      </a:r>
                      <a:endParaRPr lang="es-ES" dirty="0"/>
                    </a:p>
                  </a:txBody>
                  <a:tcPr/>
                </a:tc>
                <a:tc>
                  <a:txBody>
                    <a:bodyPr/>
                    <a:lstStyle/>
                    <a:p>
                      <a:r>
                        <a:rPr lang="es-ES" dirty="0" smtClean="0"/>
                        <a:t>numero</a:t>
                      </a:r>
                      <a:endParaRPr lang="es-ES" dirty="0"/>
                    </a:p>
                  </a:txBody>
                  <a:tcPr/>
                </a:tc>
                <a:tc>
                  <a:txBody>
                    <a:bodyPr/>
                    <a:lstStyle/>
                    <a:p>
                      <a:r>
                        <a:rPr lang="es-ES" dirty="0" smtClean="0"/>
                        <a:t>Porcentaje</a:t>
                      </a:r>
                      <a:endParaRPr lang="es-ES" dirty="0"/>
                    </a:p>
                  </a:txBody>
                  <a:tcPr/>
                </a:tc>
              </a:tr>
              <a:tr h="864096">
                <a:tc>
                  <a:txBody>
                    <a:bodyPr/>
                    <a:lstStyle/>
                    <a:p>
                      <a:r>
                        <a:rPr lang="es-ES" dirty="0" smtClean="0"/>
                        <a:t>Sexo masculino</a:t>
                      </a:r>
                      <a:endParaRPr lang="es-ES" dirty="0"/>
                    </a:p>
                  </a:txBody>
                  <a:tcPr/>
                </a:tc>
                <a:tc>
                  <a:txBody>
                    <a:bodyPr/>
                    <a:lstStyle/>
                    <a:p>
                      <a:r>
                        <a:rPr lang="es-ES" dirty="0" smtClean="0"/>
                        <a:t>42</a:t>
                      </a:r>
                      <a:endParaRPr lang="es-ES" dirty="0"/>
                    </a:p>
                  </a:txBody>
                  <a:tcPr/>
                </a:tc>
                <a:tc>
                  <a:txBody>
                    <a:bodyPr/>
                    <a:lstStyle/>
                    <a:p>
                      <a:r>
                        <a:rPr lang="es-ES" dirty="0" smtClean="0"/>
                        <a:t>47.7%</a:t>
                      </a:r>
                      <a:endParaRPr lang="es-ES" dirty="0"/>
                    </a:p>
                  </a:txBody>
                  <a:tcPr/>
                </a:tc>
              </a:tr>
              <a:tr h="864096">
                <a:tc>
                  <a:txBody>
                    <a:bodyPr/>
                    <a:lstStyle/>
                    <a:p>
                      <a:r>
                        <a:rPr lang="es-ES" dirty="0" smtClean="0"/>
                        <a:t>Menor</a:t>
                      </a:r>
                      <a:r>
                        <a:rPr lang="es-ES" baseline="0" dirty="0" smtClean="0"/>
                        <a:t> de 1 año</a:t>
                      </a:r>
                      <a:endParaRPr lang="es-ES" dirty="0"/>
                    </a:p>
                  </a:txBody>
                  <a:tcPr/>
                </a:tc>
                <a:tc>
                  <a:txBody>
                    <a:bodyPr/>
                    <a:lstStyle/>
                    <a:p>
                      <a:r>
                        <a:rPr lang="es-ES" dirty="0" smtClean="0"/>
                        <a:t>56</a:t>
                      </a:r>
                      <a:endParaRPr lang="es-ES" dirty="0"/>
                    </a:p>
                  </a:txBody>
                  <a:tcPr/>
                </a:tc>
                <a:tc>
                  <a:txBody>
                    <a:bodyPr/>
                    <a:lstStyle/>
                    <a:p>
                      <a:r>
                        <a:rPr lang="es-ES" dirty="0" smtClean="0"/>
                        <a:t>63.3%</a:t>
                      </a:r>
                      <a:endParaRPr lang="es-ES" dirty="0"/>
                    </a:p>
                  </a:txBody>
                  <a:tcPr/>
                </a:tc>
              </a:tr>
              <a:tr h="864096">
                <a:tc>
                  <a:txBody>
                    <a:bodyPr/>
                    <a:lstStyle/>
                    <a:p>
                      <a:r>
                        <a:rPr lang="es-ES" dirty="0" smtClean="0"/>
                        <a:t>Desnutrición</a:t>
                      </a:r>
                      <a:endParaRPr lang="es-ES" dirty="0"/>
                    </a:p>
                  </a:txBody>
                  <a:tcPr/>
                </a:tc>
                <a:tc>
                  <a:txBody>
                    <a:bodyPr/>
                    <a:lstStyle/>
                    <a:p>
                      <a:r>
                        <a:rPr lang="es-ES" dirty="0" smtClean="0"/>
                        <a:t>46</a:t>
                      </a:r>
                      <a:endParaRPr lang="es-ES" dirty="0"/>
                    </a:p>
                  </a:txBody>
                  <a:tcPr/>
                </a:tc>
                <a:tc>
                  <a:txBody>
                    <a:bodyPr/>
                    <a:lstStyle/>
                    <a:p>
                      <a:r>
                        <a:rPr lang="es-ES" dirty="0" smtClean="0"/>
                        <a:t>57.5%</a:t>
                      </a:r>
                      <a:endParaRPr lang="es-ES" dirty="0"/>
                    </a:p>
                  </a:txBody>
                  <a:tcPr/>
                </a:tc>
              </a:tr>
            </a:tbl>
          </a:graphicData>
        </a:graphic>
      </p:graphicFrame>
      <p:sp>
        <p:nvSpPr>
          <p:cNvPr id="5" name="4 CuadroTexto"/>
          <p:cNvSpPr txBox="1"/>
          <p:nvPr/>
        </p:nvSpPr>
        <p:spPr>
          <a:xfrm>
            <a:off x="3059832" y="5949280"/>
            <a:ext cx="5184576" cy="369332"/>
          </a:xfrm>
          <a:prstGeom prst="rect">
            <a:avLst/>
          </a:prstGeom>
          <a:noFill/>
        </p:spPr>
        <p:txBody>
          <a:bodyPr wrap="square" rtlCol="0">
            <a:spAutoFit/>
          </a:bodyPr>
          <a:lstStyle/>
          <a:p>
            <a:r>
              <a:rPr lang="es-ES" dirty="0" smtClean="0"/>
              <a:t>Fuente: archivo clínico HRRB</a:t>
            </a:r>
            <a:endParaRPr lang="es-ES" dirty="0"/>
          </a:p>
        </p:txBody>
      </p:sp>
    </p:spTree>
    <p:extLst>
      <p:ext uri="{BB962C8B-B14F-4D97-AF65-F5344CB8AC3E}">
        <p14:creationId xmlns:p14="http://schemas.microsoft.com/office/powerpoint/2010/main" val="2079911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4074814682"/>
              </p:ext>
            </p:extLst>
          </p:nvPr>
        </p:nvGraphicFramePr>
        <p:xfrm>
          <a:off x="1187624" y="908720"/>
          <a:ext cx="6096000" cy="37084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s-ES" dirty="0" smtClean="0"/>
                        <a:t>variable</a:t>
                      </a:r>
                      <a:endParaRPr lang="es-ES" dirty="0"/>
                    </a:p>
                  </a:txBody>
                  <a:tcPr/>
                </a:tc>
                <a:tc>
                  <a:txBody>
                    <a:bodyPr/>
                    <a:lstStyle/>
                    <a:p>
                      <a:r>
                        <a:rPr lang="es-ES" dirty="0" smtClean="0"/>
                        <a:t>numero</a:t>
                      </a:r>
                      <a:endParaRPr lang="es-ES" dirty="0"/>
                    </a:p>
                  </a:txBody>
                  <a:tcPr/>
                </a:tc>
                <a:tc>
                  <a:txBody>
                    <a:bodyPr/>
                    <a:lstStyle/>
                    <a:p>
                      <a:r>
                        <a:rPr lang="es-ES" dirty="0" smtClean="0"/>
                        <a:t>Porcentaje</a:t>
                      </a:r>
                      <a:endParaRPr lang="es-ES" dirty="0"/>
                    </a:p>
                  </a:txBody>
                  <a:tcPr/>
                </a:tc>
              </a:tr>
              <a:tr h="370840">
                <a:tc>
                  <a:txBody>
                    <a:bodyPr/>
                    <a:lstStyle/>
                    <a:p>
                      <a:r>
                        <a:rPr lang="es-ES" dirty="0" smtClean="0"/>
                        <a:t>fiebre</a:t>
                      </a:r>
                      <a:endParaRPr lang="es-ES" dirty="0"/>
                    </a:p>
                  </a:txBody>
                  <a:tcPr/>
                </a:tc>
                <a:tc>
                  <a:txBody>
                    <a:bodyPr/>
                    <a:lstStyle/>
                    <a:p>
                      <a:r>
                        <a:rPr lang="es-ES" dirty="0" smtClean="0"/>
                        <a:t>65</a:t>
                      </a:r>
                      <a:endParaRPr lang="es-ES" dirty="0"/>
                    </a:p>
                  </a:txBody>
                  <a:tcPr/>
                </a:tc>
                <a:tc>
                  <a:txBody>
                    <a:bodyPr/>
                    <a:lstStyle/>
                    <a:p>
                      <a:r>
                        <a:rPr lang="es-ES" dirty="0" smtClean="0"/>
                        <a:t>73.9%</a:t>
                      </a:r>
                      <a:endParaRPr lang="es-ES" dirty="0"/>
                    </a:p>
                  </a:txBody>
                  <a:tcPr/>
                </a:tc>
              </a:tr>
              <a:tr h="370840">
                <a:tc>
                  <a:txBody>
                    <a:bodyPr/>
                    <a:lstStyle/>
                    <a:p>
                      <a:r>
                        <a:rPr lang="es-ES" dirty="0" smtClean="0"/>
                        <a:t>Dif.</a:t>
                      </a:r>
                      <a:r>
                        <a:rPr lang="es-ES" baseline="0" dirty="0" smtClean="0"/>
                        <a:t> respiratoria</a:t>
                      </a:r>
                      <a:endParaRPr lang="es-ES" dirty="0"/>
                    </a:p>
                  </a:txBody>
                  <a:tcPr/>
                </a:tc>
                <a:tc>
                  <a:txBody>
                    <a:bodyPr/>
                    <a:lstStyle/>
                    <a:p>
                      <a:r>
                        <a:rPr lang="es-ES" dirty="0" smtClean="0"/>
                        <a:t>73</a:t>
                      </a:r>
                      <a:endParaRPr lang="es-ES" dirty="0"/>
                    </a:p>
                  </a:txBody>
                  <a:tcPr/>
                </a:tc>
                <a:tc>
                  <a:txBody>
                    <a:bodyPr/>
                    <a:lstStyle/>
                    <a:p>
                      <a:r>
                        <a:rPr lang="es-ES" dirty="0" smtClean="0"/>
                        <a:t>83%</a:t>
                      </a:r>
                      <a:endParaRPr lang="es-ES" dirty="0"/>
                    </a:p>
                  </a:txBody>
                  <a:tcPr/>
                </a:tc>
              </a:tr>
              <a:tr h="370840">
                <a:tc>
                  <a:txBody>
                    <a:bodyPr/>
                    <a:lstStyle/>
                    <a:p>
                      <a:r>
                        <a:rPr lang="es-ES" dirty="0" smtClean="0"/>
                        <a:t>polipnea</a:t>
                      </a:r>
                      <a:endParaRPr lang="es-ES" dirty="0"/>
                    </a:p>
                  </a:txBody>
                  <a:tcPr/>
                </a:tc>
                <a:tc>
                  <a:txBody>
                    <a:bodyPr/>
                    <a:lstStyle/>
                    <a:p>
                      <a:r>
                        <a:rPr lang="es-ES" dirty="0" smtClean="0"/>
                        <a:t>70</a:t>
                      </a:r>
                      <a:endParaRPr lang="es-ES" dirty="0"/>
                    </a:p>
                  </a:txBody>
                  <a:tcPr/>
                </a:tc>
                <a:tc>
                  <a:txBody>
                    <a:bodyPr/>
                    <a:lstStyle/>
                    <a:p>
                      <a:r>
                        <a:rPr lang="es-ES" dirty="0" smtClean="0"/>
                        <a:t>79.5%</a:t>
                      </a:r>
                      <a:endParaRPr lang="es-ES" dirty="0"/>
                    </a:p>
                  </a:txBody>
                  <a:tcPr/>
                </a:tc>
              </a:tr>
              <a:tr h="370840">
                <a:tc>
                  <a:txBody>
                    <a:bodyPr/>
                    <a:lstStyle/>
                    <a:p>
                      <a:r>
                        <a:rPr lang="es-ES" dirty="0" smtClean="0"/>
                        <a:t>cardiopatía</a:t>
                      </a:r>
                      <a:endParaRPr lang="es-ES" dirty="0"/>
                    </a:p>
                  </a:txBody>
                  <a:tcPr/>
                </a:tc>
                <a:tc>
                  <a:txBody>
                    <a:bodyPr/>
                    <a:lstStyle/>
                    <a:p>
                      <a:r>
                        <a:rPr lang="es-ES" dirty="0" smtClean="0"/>
                        <a:t>9</a:t>
                      </a:r>
                      <a:endParaRPr lang="es-ES" dirty="0"/>
                    </a:p>
                  </a:txBody>
                  <a:tcPr/>
                </a:tc>
                <a:tc>
                  <a:txBody>
                    <a:bodyPr/>
                    <a:lstStyle/>
                    <a:p>
                      <a:r>
                        <a:rPr lang="es-ES" dirty="0" smtClean="0"/>
                        <a:t>10.2%</a:t>
                      </a:r>
                      <a:endParaRPr lang="es-ES" dirty="0"/>
                    </a:p>
                  </a:txBody>
                  <a:tcPr/>
                </a:tc>
              </a:tr>
              <a:tr h="370840">
                <a:tc>
                  <a:txBody>
                    <a:bodyPr/>
                    <a:lstStyle/>
                    <a:p>
                      <a:r>
                        <a:rPr lang="es-ES" dirty="0" smtClean="0"/>
                        <a:t>Sx. Down</a:t>
                      </a:r>
                      <a:endParaRPr lang="es-ES" dirty="0"/>
                    </a:p>
                  </a:txBody>
                  <a:tcPr/>
                </a:tc>
                <a:tc>
                  <a:txBody>
                    <a:bodyPr/>
                    <a:lstStyle/>
                    <a:p>
                      <a:r>
                        <a:rPr lang="es-ES" dirty="0" smtClean="0"/>
                        <a:t>1</a:t>
                      </a:r>
                      <a:endParaRPr lang="es-ES" dirty="0"/>
                    </a:p>
                  </a:txBody>
                  <a:tcPr/>
                </a:tc>
                <a:tc>
                  <a:txBody>
                    <a:bodyPr/>
                    <a:lstStyle/>
                    <a:p>
                      <a:r>
                        <a:rPr lang="es-ES" dirty="0" smtClean="0"/>
                        <a:t>1.1%</a:t>
                      </a:r>
                      <a:endParaRPr lang="es-ES" dirty="0"/>
                    </a:p>
                  </a:txBody>
                  <a:tcPr/>
                </a:tc>
              </a:tr>
              <a:tr h="370840">
                <a:tc>
                  <a:txBody>
                    <a:bodyPr/>
                    <a:lstStyle/>
                    <a:p>
                      <a:r>
                        <a:rPr lang="es-ES" dirty="0" smtClean="0"/>
                        <a:t>inmunodeficiencia</a:t>
                      </a:r>
                      <a:endParaRPr lang="es-ES" dirty="0"/>
                    </a:p>
                  </a:txBody>
                  <a:tcPr/>
                </a:tc>
                <a:tc>
                  <a:txBody>
                    <a:bodyPr/>
                    <a:lstStyle/>
                    <a:p>
                      <a:r>
                        <a:rPr lang="es-ES" dirty="0" smtClean="0"/>
                        <a:t>1</a:t>
                      </a:r>
                      <a:endParaRPr lang="es-ES" dirty="0"/>
                    </a:p>
                  </a:txBody>
                  <a:tcPr/>
                </a:tc>
                <a:tc>
                  <a:txBody>
                    <a:bodyPr/>
                    <a:lstStyle/>
                    <a:p>
                      <a:r>
                        <a:rPr lang="es-ES" dirty="0" smtClean="0"/>
                        <a:t>1.1%</a:t>
                      </a:r>
                      <a:endParaRPr lang="es-ES" dirty="0"/>
                    </a:p>
                  </a:txBody>
                  <a:tcPr/>
                </a:tc>
              </a:tr>
              <a:tr h="370840">
                <a:tc>
                  <a:txBody>
                    <a:bodyPr/>
                    <a:lstStyle/>
                    <a:p>
                      <a:r>
                        <a:rPr lang="es-ES" dirty="0" smtClean="0"/>
                        <a:t>cianosis</a:t>
                      </a:r>
                      <a:endParaRPr lang="es-ES" dirty="0"/>
                    </a:p>
                  </a:txBody>
                  <a:tcPr/>
                </a:tc>
                <a:tc>
                  <a:txBody>
                    <a:bodyPr/>
                    <a:lstStyle/>
                    <a:p>
                      <a:r>
                        <a:rPr lang="es-ES" dirty="0" smtClean="0"/>
                        <a:t>4</a:t>
                      </a:r>
                      <a:endParaRPr lang="es-ES" dirty="0"/>
                    </a:p>
                  </a:txBody>
                  <a:tcPr/>
                </a:tc>
                <a:tc>
                  <a:txBody>
                    <a:bodyPr/>
                    <a:lstStyle/>
                    <a:p>
                      <a:r>
                        <a:rPr lang="es-ES" dirty="0" smtClean="0"/>
                        <a:t>4.5%</a:t>
                      </a:r>
                      <a:endParaRPr lang="es-ES" dirty="0"/>
                    </a:p>
                  </a:txBody>
                  <a:tcPr/>
                </a:tc>
              </a:tr>
              <a:tr h="370840">
                <a:tc>
                  <a:txBody>
                    <a:bodyPr/>
                    <a:lstStyle/>
                    <a:p>
                      <a:endParaRPr lang="es-ES" dirty="0"/>
                    </a:p>
                  </a:txBody>
                  <a:tcPr/>
                </a:tc>
                <a:tc>
                  <a:txBody>
                    <a:bodyPr/>
                    <a:lstStyle/>
                    <a:p>
                      <a:endParaRPr lang="es-ES" dirty="0"/>
                    </a:p>
                  </a:txBody>
                  <a:tcPr/>
                </a:tc>
                <a:tc>
                  <a:txBody>
                    <a:bodyPr/>
                    <a:lstStyle/>
                    <a:p>
                      <a:endParaRPr lang="es-ES" dirty="0"/>
                    </a:p>
                  </a:txBody>
                  <a:tcPr/>
                </a:tc>
              </a:tr>
              <a:tr h="370840">
                <a:tc>
                  <a:txBody>
                    <a:bodyPr/>
                    <a:lstStyle/>
                    <a:p>
                      <a:endParaRPr lang="es-ES" dirty="0"/>
                    </a:p>
                  </a:txBody>
                  <a:tcPr/>
                </a:tc>
                <a:tc>
                  <a:txBody>
                    <a:bodyPr/>
                    <a:lstStyle/>
                    <a:p>
                      <a:endParaRPr lang="es-ES" dirty="0"/>
                    </a:p>
                  </a:txBody>
                  <a:tcPr/>
                </a:tc>
                <a:tc>
                  <a:txBody>
                    <a:bodyPr/>
                    <a:lstStyle/>
                    <a:p>
                      <a:endParaRPr lang="es-ES" dirty="0"/>
                    </a:p>
                  </a:txBody>
                  <a:tcPr/>
                </a:tc>
              </a:tr>
            </a:tbl>
          </a:graphicData>
        </a:graphic>
      </p:graphicFrame>
      <p:sp>
        <p:nvSpPr>
          <p:cNvPr id="7" name="6 CuadroTexto"/>
          <p:cNvSpPr txBox="1"/>
          <p:nvPr/>
        </p:nvSpPr>
        <p:spPr>
          <a:xfrm>
            <a:off x="683568" y="404664"/>
            <a:ext cx="4968552" cy="369332"/>
          </a:xfrm>
          <a:prstGeom prst="rect">
            <a:avLst/>
          </a:prstGeom>
          <a:noFill/>
        </p:spPr>
        <p:txBody>
          <a:bodyPr wrap="square" rtlCol="0">
            <a:spAutoFit/>
          </a:bodyPr>
          <a:lstStyle/>
          <a:p>
            <a:r>
              <a:rPr lang="es-ES" dirty="0" smtClean="0"/>
              <a:t>Manifestaciones clínicas </a:t>
            </a:r>
            <a:endParaRPr lang="es-ES" dirty="0"/>
          </a:p>
        </p:txBody>
      </p:sp>
      <p:graphicFrame>
        <p:nvGraphicFramePr>
          <p:cNvPr id="8" name="7 Tabla"/>
          <p:cNvGraphicFramePr>
            <a:graphicFrameLocks noGrp="1"/>
          </p:cNvGraphicFramePr>
          <p:nvPr>
            <p:extLst>
              <p:ext uri="{D42A27DB-BD31-4B8C-83A1-F6EECF244321}">
                <p14:modId xmlns:p14="http://schemas.microsoft.com/office/powerpoint/2010/main" val="941337006"/>
              </p:ext>
            </p:extLst>
          </p:nvPr>
        </p:nvGraphicFramePr>
        <p:xfrm>
          <a:off x="1187624" y="3933056"/>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algn="l" defTabSz="914400" rtl="0" eaLnBrk="1" latinLnBrk="0" hangingPunct="1"/>
                      <a:r>
                        <a:rPr lang="es-ES" sz="1800" b="0" kern="1200" dirty="0" smtClean="0">
                          <a:solidFill>
                            <a:schemeClr val="dk1"/>
                          </a:solidFill>
                          <a:latin typeface="+mn-lt"/>
                          <a:ea typeface="+mn-ea"/>
                          <a:cs typeface="+mn-cs"/>
                        </a:rPr>
                        <a:t>anemia</a:t>
                      </a:r>
                      <a:endParaRPr lang="es-ES" sz="1800" b="0" kern="1200" dirty="0">
                        <a:solidFill>
                          <a:schemeClr val="dk1"/>
                        </a:solidFill>
                        <a:latin typeface="+mn-lt"/>
                        <a:ea typeface="+mn-ea"/>
                        <a:cs typeface="+mn-cs"/>
                      </a:endParaRPr>
                    </a:p>
                  </a:txBody>
                  <a:tcPr>
                    <a:solidFill>
                      <a:schemeClr val="tx1">
                        <a:lumMod val="10000"/>
                        <a:lumOff val="90000"/>
                      </a:schemeClr>
                    </a:solidFill>
                  </a:tcPr>
                </a:tc>
                <a:tc>
                  <a:txBody>
                    <a:bodyPr/>
                    <a:lstStyle/>
                    <a:p>
                      <a:pPr marL="0" algn="l" defTabSz="914400" rtl="0" eaLnBrk="1" latinLnBrk="0" hangingPunct="1"/>
                      <a:r>
                        <a:rPr lang="es-ES" sz="1800" b="0" kern="1200" dirty="0" smtClean="0">
                          <a:solidFill>
                            <a:schemeClr val="dk1"/>
                          </a:solidFill>
                          <a:latin typeface="+mn-lt"/>
                          <a:ea typeface="+mn-ea"/>
                          <a:cs typeface="+mn-cs"/>
                        </a:rPr>
                        <a:t>50</a:t>
                      </a:r>
                      <a:endParaRPr lang="es-ES" sz="1800" b="0" kern="1200" dirty="0">
                        <a:solidFill>
                          <a:schemeClr val="dk1"/>
                        </a:solidFill>
                        <a:latin typeface="+mn-lt"/>
                        <a:ea typeface="+mn-ea"/>
                        <a:cs typeface="+mn-cs"/>
                      </a:endParaRPr>
                    </a:p>
                  </a:txBody>
                  <a:tcPr>
                    <a:solidFill>
                      <a:schemeClr val="tx1">
                        <a:lumMod val="10000"/>
                        <a:lumOff val="90000"/>
                      </a:schemeClr>
                    </a:solidFill>
                  </a:tcPr>
                </a:tc>
                <a:tc>
                  <a:txBody>
                    <a:bodyPr/>
                    <a:lstStyle/>
                    <a:p>
                      <a:pPr marL="0" algn="l" defTabSz="914400" rtl="0" eaLnBrk="1" latinLnBrk="0" hangingPunct="1"/>
                      <a:r>
                        <a:rPr lang="es-ES" sz="1800" b="0" kern="1200" dirty="0" smtClean="0">
                          <a:solidFill>
                            <a:schemeClr val="dk1"/>
                          </a:solidFill>
                          <a:latin typeface="+mn-lt"/>
                          <a:ea typeface="+mn-ea"/>
                          <a:cs typeface="+mn-cs"/>
                        </a:rPr>
                        <a:t>56.8</a:t>
                      </a:r>
                      <a:endParaRPr lang="es-ES" sz="1800" b="0" kern="1200" dirty="0">
                        <a:solidFill>
                          <a:schemeClr val="dk1"/>
                        </a:solidFill>
                        <a:latin typeface="+mn-lt"/>
                        <a:ea typeface="+mn-ea"/>
                        <a:cs typeface="+mn-cs"/>
                      </a:endParaRPr>
                    </a:p>
                  </a:txBody>
                  <a:tcPr>
                    <a:solidFill>
                      <a:schemeClr val="tx1">
                        <a:lumMod val="10000"/>
                        <a:lumOff val="90000"/>
                      </a:schemeClr>
                    </a:solidFill>
                  </a:tcPr>
                </a:tc>
              </a:tr>
              <a:tr h="370840">
                <a:tc>
                  <a:txBody>
                    <a:bodyPr/>
                    <a:lstStyle/>
                    <a:p>
                      <a:r>
                        <a:rPr lang="es-ES" dirty="0" smtClean="0"/>
                        <a:t>leucocitosis</a:t>
                      </a:r>
                      <a:endParaRPr lang="es-ES" dirty="0"/>
                    </a:p>
                  </a:txBody>
                  <a:tcPr/>
                </a:tc>
                <a:tc>
                  <a:txBody>
                    <a:bodyPr/>
                    <a:lstStyle/>
                    <a:p>
                      <a:r>
                        <a:rPr lang="es-ES" dirty="0" smtClean="0"/>
                        <a:t>39</a:t>
                      </a:r>
                      <a:endParaRPr lang="es-ES" dirty="0"/>
                    </a:p>
                  </a:txBody>
                  <a:tcPr/>
                </a:tc>
                <a:tc>
                  <a:txBody>
                    <a:bodyPr/>
                    <a:lstStyle/>
                    <a:p>
                      <a:r>
                        <a:rPr lang="es-ES" dirty="0" smtClean="0"/>
                        <a:t>44.3%</a:t>
                      </a:r>
                      <a:endParaRPr lang="es-ES" dirty="0"/>
                    </a:p>
                  </a:txBody>
                  <a:tcPr/>
                </a:tc>
              </a:tr>
              <a:tr h="370840">
                <a:tc>
                  <a:txBody>
                    <a:bodyPr/>
                    <a:lstStyle/>
                    <a:p>
                      <a:r>
                        <a:rPr lang="es-ES" dirty="0" smtClean="0"/>
                        <a:t>acidosis</a:t>
                      </a:r>
                      <a:endParaRPr lang="es-ES" dirty="0"/>
                    </a:p>
                  </a:txBody>
                  <a:tcPr/>
                </a:tc>
                <a:tc>
                  <a:txBody>
                    <a:bodyPr/>
                    <a:lstStyle/>
                    <a:p>
                      <a:r>
                        <a:rPr lang="es-ES" dirty="0" smtClean="0"/>
                        <a:t>19</a:t>
                      </a:r>
                      <a:endParaRPr lang="es-ES" dirty="0"/>
                    </a:p>
                  </a:txBody>
                  <a:tcPr/>
                </a:tc>
                <a:tc>
                  <a:txBody>
                    <a:bodyPr/>
                    <a:lstStyle/>
                    <a:p>
                      <a:r>
                        <a:rPr lang="es-ES" dirty="0" smtClean="0"/>
                        <a:t>21.5%</a:t>
                      </a:r>
                      <a:endParaRPr lang="es-ES" dirty="0"/>
                    </a:p>
                  </a:txBody>
                  <a:tcPr/>
                </a:tc>
              </a:tr>
              <a:tr h="370840">
                <a:tc>
                  <a:txBody>
                    <a:bodyPr/>
                    <a:lstStyle/>
                    <a:p>
                      <a:r>
                        <a:rPr lang="es-ES" dirty="0" smtClean="0"/>
                        <a:t>Derrame pleural</a:t>
                      </a:r>
                      <a:endParaRPr lang="es-ES" dirty="0"/>
                    </a:p>
                  </a:txBody>
                  <a:tcPr/>
                </a:tc>
                <a:tc>
                  <a:txBody>
                    <a:bodyPr/>
                    <a:lstStyle/>
                    <a:p>
                      <a:r>
                        <a:rPr lang="es-ES" dirty="0" smtClean="0"/>
                        <a:t>3</a:t>
                      </a:r>
                      <a:endParaRPr lang="es-ES" dirty="0"/>
                    </a:p>
                  </a:txBody>
                  <a:tcPr/>
                </a:tc>
                <a:tc>
                  <a:txBody>
                    <a:bodyPr/>
                    <a:lstStyle/>
                    <a:p>
                      <a:r>
                        <a:rPr lang="es-ES" dirty="0" smtClean="0"/>
                        <a:t>3.4%</a:t>
                      </a:r>
                      <a:endParaRPr lang="es-ES" dirty="0"/>
                    </a:p>
                  </a:txBody>
                  <a:tcPr/>
                </a:tc>
              </a:tr>
              <a:tr h="370840">
                <a:tc>
                  <a:txBody>
                    <a:bodyPr/>
                    <a:lstStyle/>
                    <a:p>
                      <a:r>
                        <a:rPr lang="es-ES" dirty="0" smtClean="0"/>
                        <a:t>sepsis</a:t>
                      </a:r>
                      <a:endParaRPr lang="es-ES" dirty="0"/>
                    </a:p>
                  </a:txBody>
                  <a:tcPr/>
                </a:tc>
                <a:tc>
                  <a:txBody>
                    <a:bodyPr/>
                    <a:lstStyle/>
                    <a:p>
                      <a:r>
                        <a:rPr lang="es-ES" dirty="0" smtClean="0"/>
                        <a:t>5</a:t>
                      </a:r>
                      <a:endParaRPr lang="es-ES" dirty="0"/>
                    </a:p>
                  </a:txBody>
                  <a:tcPr/>
                </a:tc>
                <a:tc>
                  <a:txBody>
                    <a:bodyPr/>
                    <a:lstStyle/>
                    <a:p>
                      <a:r>
                        <a:rPr lang="es-ES" dirty="0" smtClean="0"/>
                        <a:t>5.7%</a:t>
                      </a:r>
                      <a:endParaRPr lang="es-ES" dirty="0"/>
                    </a:p>
                  </a:txBody>
                  <a:tcPr/>
                </a:tc>
              </a:tr>
            </a:tbl>
          </a:graphicData>
        </a:graphic>
      </p:graphicFrame>
    </p:spTree>
    <p:extLst>
      <p:ext uri="{BB962C8B-B14F-4D97-AF65-F5344CB8AC3E}">
        <p14:creationId xmlns:p14="http://schemas.microsoft.com/office/powerpoint/2010/main" val="962594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620000" cy="1143000"/>
          </a:xfrm>
        </p:spPr>
        <p:txBody>
          <a:bodyPr/>
          <a:lstStyle/>
          <a:p>
            <a:r>
              <a:rPr lang="es-ES" dirty="0" smtClean="0"/>
              <a:t>Manejo recibido</a:t>
            </a:r>
            <a:endParaRPr lang="es-ES"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274611280"/>
              </p:ext>
            </p:extLst>
          </p:nvPr>
        </p:nvGraphicFramePr>
        <p:xfrm>
          <a:off x="395536" y="980728"/>
          <a:ext cx="7620000" cy="2966720"/>
        </p:xfrm>
        <a:graphic>
          <a:graphicData uri="http://schemas.openxmlformats.org/drawingml/2006/table">
            <a:tbl>
              <a:tblPr firstRow="1" bandRow="1">
                <a:tableStyleId>{5C22544A-7EE6-4342-B048-85BDC9FD1C3A}</a:tableStyleId>
              </a:tblPr>
              <a:tblGrid>
                <a:gridCol w="2540000"/>
                <a:gridCol w="2540000"/>
                <a:gridCol w="2540000"/>
              </a:tblGrid>
              <a:tr h="370840">
                <a:tc>
                  <a:txBody>
                    <a:bodyPr/>
                    <a:lstStyle/>
                    <a:p>
                      <a:r>
                        <a:rPr lang="es-ES" dirty="0" smtClean="0"/>
                        <a:t>variable</a:t>
                      </a:r>
                      <a:endParaRPr lang="es-ES" dirty="0"/>
                    </a:p>
                  </a:txBody>
                  <a:tcPr/>
                </a:tc>
                <a:tc>
                  <a:txBody>
                    <a:bodyPr/>
                    <a:lstStyle/>
                    <a:p>
                      <a:r>
                        <a:rPr lang="es-ES" dirty="0" smtClean="0"/>
                        <a:t>numero</a:t>
                      </a:r>
                      <a:endParaRPr lang="es-ES" dirty="0"/>
                    </a:p>
                  </a:txBody>
                  <a:tcPr/>
                </a:tc>
                <a:tc>
                  <a:txBody>
                    <a:bodyPr/>
                    <a:lstStyle/>
                    <a:p>
                      <a:r>
                        <a:rPr lang="es-ES" dirty="0" smtClean="0"/>
                        <a:t>Porcentaje</a:t>
                      </a:r>
                      <a:endParaRPr lang="es-ES" dirty="0"/>
                    </a:p>
                  </a:txBody>
                  <a:tcPr/>
                </a:tc>
              </a:tr>
              <a:tr h="370840">
                <a:tc>
                  <a:txBody>
                    <a:bodyPr/>
                    <a:lstStyle/>
                    <a:p>
                      <a:r>
                        <a:rPr lang="es-ES" dirty="0" smtClean="0"/>
                        <a:t>Oxigeno con casco</a:t>
                      </a:r>
                      <a:endParaRPr lang="es-ES" dirty="0"/>
                    </a:p>
                  </a:txBody>
                  <a:tcPr/>
                </a:tc>
                <a:tc>
                  <a:txBody>
                    <a:bodyPr/>
                    <a:lstStyle/>
                    <a:p>
                      <a:r>
                        <a:rPr lang="es-ES" dirty="0" smtClean="0"/>
                        <a:t>65</a:t>
                      </a:r>
                      <a:endParaRPr lang="es-ES" dirty="0"/>
                    </a:p>
                  </a:txBody>
                  <a:tcPr/>
                </a:tc>
                <a:tc>
                  <a:txBody>
                    <a:bodyPr/>
                    <a:lstStyle/>
                    <a:p>
                      <a:r>
                        <a:rPr lang="es-ES" dirty="0" smtClean="0"/>
                        <a:t>73.9%</a:t>
                      </a:r>
                      <a:endParaRPr lang="es-ES" dirty="0"/>
                    </a:p>
                  </a:txBody>
                  <a:tcPr/>
                </a:tc>
              </a:tr>
              <a:tr h="370840">
                <a:tc>
                  <a:txBody>
                    <a:bodyPr/>
                    <a:lstStyle/>
                    <a:p>
                      <a:r>
                        <a:rPr lang="es-ES" dirty="0" smtClean="0"/>
                        <a:t>Ventilación mecánica</a:t>
                      </a:r>
                      <a:endParaRPr lang="es-ES" dirty="0"/>
                    </a:p>
                  </a:txBody>
                  <a:tcPr/>
                </a:tc>
                <a:tc>
                  <a:txBody>
                    <a:bodyPr/>
                    <a:lstStyle/>
                    <a:p>
                      <a:r>
                        <a:rPr lang="es-ES" dirty="0" smtClean="0"/>
                        <a:t>23</a:t>
                      </a:r>
                      <a:endParaRPr lang="es-ES" dirty="0"/>
                    </a:p>
                  </a:txBody>
                  <a:tcPr/>
                </a:tc>
                <a:tc>
                  <a:txBody>
                    <a:bodyPr/>
                    <a:lstStyle/>
                    <a:p>
                      <a:r>
                        <a:rPr lang="es-ES" dirty="0" smtClean="0"/>
                        <a:t>26.1%</a:t>
                      </a:r>
                      <a:endParaRPr lang="es-ES" dirty="0"/>
                    </a:p>
                  </a:txBody>
                  <a:tcPr/>
                </a:tc>
              </a:tr>
              <a:tr h="370840">
                <a:tc>
                  <a:txBody>
                    <a:bodyPr/>
                    <a:lstStyle/>
                    <a:p>
                      <a:r>
                        <a:rPr lang="es-ES" dirty="0" smtClean="0"/>
                        <a:t>Ingreso</a:t>
                      </a:r>
                      <a:r>
                        <a:rPr lang="es-ES" baseline="0" dirty="0" smtClean="0"/>
                        <a:t> a UCIP</a:t>
                      </a:r>
                      <a:endParaRPr lang="es-ES" dirty="0"/>
                    </a:p>
                  </a:txBody>
                  <a:tcPr/>
                </a:tc>
                <a:tc>
                  <a:txBody>
                    <a:bodyPr/>
                    <a:lstStyle/>
                    <a:p>
                      <a:r>
                        <a:rPr lang="es-ES" dirty="0" smtClean="0"/>
                        <a:t>21</a:t>
                      </a:r>
                      <a:endParaRPr lang="es-ES" dirty="0"/>
                    </a:p>
                  </a:txBody>
                  <a:tcPr/>
                </a:tc>
                <a:tc>
                  <a:txBody>
                    <a:bodyPr/>
                    <a:lstStyle/>
                    <a:p>
                      <a:r>
                        <a:rPr lang="es-ES" dirty="0" smtClean="0"/>
                        <a:t>23.9%</a:t>
                      </a:r>
                      <a:endParaRPr lang="es-ES" dirty="0"/>
                    </a:p>
                  </a:txBody>
                  <a:tcPr/>
                </a:tc>
              </a:tr>
              <a:tr h="370840">
                <a:tc>
                  <a:txBody>
                    <a:bodyPr/>
                    <a:lstStyle/>
                    <a:p>
                      <a:r>
                        <a:rPr lang="es-ES" dirty="0" smtClean="0"/>
                        <a:t>transfusiones</a:t>
                      </a:r>
                      <a:endParaRPr lang="es-ES" dirty="0"/>
                    </a:p>
                  </a:txBody>
                  <a:tcPr/>
                </a:tc>
                <a:tc>
                  <a:txBody>
                    <a:bodyPr/>
                    <a:lstStyle/>
                    <a:p>
                      <a:r>
                        <a:rPr lang="es-ES" dirty="0" smtClean="0"/>
                        <a:t>22</a:t>
                      </a:r>
                      <a:endParaRPr lang="es-ES" dirty="0"/>
                    </a:p>
                  </a:txBody>
                  <a:tcPr/>
                </a:tc>
                <a:tc>
                  <a:txBody>
                    <a:bodyPr/>
                    <a:lstStyle/>
                    <a:p>
                      <a:r>
                        <a:rPr lang="es-ES" dirty="0" smtClean="0"/>
                        <a:t>25%</a:t>
                      </a:r>
                      <a:endParaRPr lang="es-ES" dirty="0"/>
                    </a:p>
                  </a:txBody>
                  <a:tcPr/>
                </a:tc>
              </a:tr>
              <a:tr h="370840">
                <a:tc>
                  <a:txBody>
                    <a:bodyPr/>
                    <a:lstStyle/>
                    <a:p>
                      <a:r>
                        <a:rPr lang="es-ES" dirty="0" smtClean="0"/>
                        <a:t>Penicilina </a:t>
                      </a:r>
                      <a:endParaRPr lang="es-ES" dirty="0"/>
                    </a:p>
                  </a:txBody>
                  <a:tcPr/>
                </a:tc>
                <a:tc>
                  <a:txBody>
                    <a:bodyPr/>
                    <a:lstStyle/>
                    <a:p>
                      <a:r>
                        <a:rPr lang="es-ES" dirty="0" smtClean="0"/>
                        <a:t>36</a:t>
                      </a:r>
                      <a:endParaRPr lang="es-ES" dirty="0"/>
                    </a:p>
                  </a:txBody>
                  <a:tcPr/>
                </a:tc>
                <a:tc>
                  <a:txBody>
                    <a:bodyPr/>
                    <a:lstStyle/>
                    <a:p>
                      <a:r>
                        <a:rPr lang="es-ES" dirty="0" smtClean="0"/>
                        <a:t>40.9%</a:t>
                      </a:r>
                      <a:endParaRPr lang="es-ES" dirty="0"/>
                    </a:p>
                  </a:txBody>
                  <a:tcPr/>
                </a:tc>
              </a:tr>
              <a:tr h="370840">
                <a:tc>
                  <a:txBody>
                    <a:bodyPr/>
                    <a:lstStyle/>
                    <a:p>
                      <a:r>
                        <a:rPr lang="es-ES" dirty="0" smtClean="0"/>
                        <a:t>Ampicilina/amikacina</a:t>
                      </a:r>
                      <a:endParaRPr lang="es-ES" dirty="0"/>
                    </a:p>
                  </a:txBody>
                  <a:tcPr/>
                </a:tc>
                <a:tc>
                  <a:txBody>
                    <a:bodyPr/>
                    <a:lstStyle/>
                    <a:p>
                      <a:r>
                        <a:rPr lang="es-ES" dirty="0" smtClean="0"/>
                        <a:t>38</a:t>
                      </a:r>
                      <a:endParaRPr lang="es-ES" dirty="0"/>
                    </a:p>
                  </a:txBody>
                  <a:tcPr/>
                </a:tc>
                <a:tc>
                  <a:txBody>
                    <a:bodyPr/>
                    <a:lstStyle/>
                    <a:p>
                      <a:r>
                        <a:rPr lang="es-ES" dirty="0" smtClean="0"/>
                        <a:t>43.2%</a:t>
                      </a:r>
                      <a:endParaRPr lang="es-ES" dirty="0"/>
                    </a:p>
                  </a:txBody>
                  <a:tcPr/>
                </a:tc>
              </a:tr>
              <a:tr h="370840">
                <a:tc>
                  <a:txBody>
                    <a:bodyPr/>
                    <a:lstStyle/>
                    <a:p>
                      <a:r>
                        <a:rPr lang="es-ES" dirty="0" err="1" smtClean="0"/>
                        <a:t>Cefotaxima</a:t>
                      </a:r>
                      <a:r>
                        <a:rPr lang="es-ES" dirty="0" smtClean="0"/>
                        <a:t>/amikacina</a:t>
                      </a:r>
                      <a:endParaRPr lang="es-ES" dirty="0"/>
                    </a:p>
                  </a:txBody>
                  <a:tcPr/>
                </a:tc>
                <a:tc>
                  <a:txBody>
                    <a:bodyPr/>
                    <a:lstStyle/>
                    <a:p>
                      <a:r>
                        <a:rPr lang="es-ES" dirty="0" smtClean="0"/>
                        <a:t>8</a:t>
                      </a:r>
                      <a:endParaRPr lang="es-ES" dirty="0"/>
                    </a:p>
                  </a:txBody>
                  <a:tcPr/>
                </a:tc>
                <a:tc>
                  <a:txBody>
                    <a:bodyPr/>
                    <a:lstStyle/>
                    <a:p>
                      <a:r>
                        <a:rPr lang="es-ES" dirty="0" smtClean="0"/>
                        <a:t>9.1%</a:t>
                      </a:r>
                      <a:endParaRPr lang="es-ES" dirty="0"/>
                    </a:p>
                  </a:txBody>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805536357"/>
              </p:ext>
            </p:extLst>
          </p:nvPr>
        </p:nvGraphicFramePr>
        <p:xfrm>
          <a:off x="395536" y="4005064"/>
          <a:ext cx="7632849" cy="370840"/>
        </p:xfrm>
        <a:graphic>
          <a:graphicData uri="http://schemas.openxmlformats.org/drawingml/2006/table">
            <a:tbl>
              <a:tblPr firstRow="1" bandRow="1">
                <a:tableStyleId>{5C22544A-7EE6-4342-B048-85BDC9FD1C3A}</a:tableStyleId>
              </a:tblPr>
              <a:tblGrid>
                <a:gridCol w="2544283"/>
                <a:gridCol w="2544283"/>
                <a:gridCol w="2544283"/>
              </a:tblGrid>
              <a:tr h="370840">
                <a:tc>
                  <a:txBody>
                    <a:bodyPr/>
                    <a:lstStyle/>
                    <a:p>
                      <a:r>
                        <a:rPr lang="es-ES" b="0" dirty="0" err="1" smtClean="0">
                          <a:solidFill>
                            <a:schemeClr val="tx1"/>
                          </a:solidFill>
                        </a:rPr>
                        <a:t>Clindamicina</a:t>
                      </a:r>
                      <a:r>
                        <a:rPr lang="es-ES" b="0" dirty="0" smtClean="0">
                          <a:solidFill>
                            <a:schemeClr val="tx1"/>
                          </a:solidFill>
                        </a:rPr>
                        <a:t>/amikacina</a:t>
                      </a:r>
                      <a:endParaRPr lang="es-ES" b="0" dirty="0">
                        <a:solidFill>
                          <a:schemeClr val="tx1"/>
                        </a:solidFill>
                      </a:endParaRPr>
                    </a:p>
                  </a:txBody>
                  <a:tcPr>
                    <a:solidFill>
                      <a:schemeClr val="tx1">
                        <a:lumMod val="10000"/>
                        <a:lumOff val="90000"/>
                      </a:schemeClr>
                    </a:solidFill>
                  </a:tcPr>
                </a:tc>
                <a:tc>
                  <a:txBody>
                    <a:bodyPr/>
                    <a:lstStyle/>
                    <a:p>
                      <a:r>
                        <a:rPr lang="es-ES" b="0" dirty="0" smtClean="0">
                          <a:solidFill>
                            <a:schemeClr val="tx1"/>
                          </a:solidFill>
                        </a:rPr>
                        <a:t>6</a:t>
                      </a:r>
                      <a:endParaRPr lang="es-ES" b="0" dirty="0">
                        <a:solidFill>
                          <a:schemeClr val="tx1"/>
                        </a:solidFill>
                      </a:endParaRPr>
                    </a:p>
                  </a:txBody>
                  <a:tcPr>
                    <a:solidFill>
                      <a:schemeClr val="tx1">
                        <a:lumMod val="10000"/>
                        <a:lumOff val="90000"/>
                      </a:schemeClr>
                    </a:solidFill>
                  </a:tcPr>
                </a:tc>
                <a:tc>
                  <a:txBody>
                    <a:bodyPr/>
                    <a:lstStyle/>
                    <a:p>
                      <a:r>
                        <a:rPr lang="es-ES" b="0" dirty="0" smtClean="0">
                          <a:solidFill>
                            <a:schemeClr val="tx1"/>
                          </a:solidFill>
                        </a:rPr>
                        <a:t>6.8%</a:t>
                      </a:r>
                      <a:endParaRPr lang="es-ES" b="0" dirty="0">
                        <a:solidFill>
                          <a:schemeClr val="tx1"/>
                        </a:solidFill>
                      </a:endParaRPr>
                    </a:p>
                  </a:txBody>
                  <a:tcPr>
                    <a:solidFill>
                      <a:schemeClr val="tx1">
                        <a:lumMod val="10000"/>
                        <a:lumOff val="90000"/>
                      </a:schemeClr>
                    </a:solidFill>
                  </a:tcPr>
                </a:tc>
              </a:tr>
            </a:tbl>
          </a:graphicData>
        </a:graphic>
      </p:graphicFrame>
    </p:spTree>
    <p:extLst>
      <p:ext uri="{BB962C8B-B14F-4D97-AF65-F5344CB8AC3E}">
        <p14:creationId xmlns:p14="http://schemas.microsoft.com/office/powerpoint/2010/main" val="805222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Tasa de mortalidad y letalidad</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00155835"/>
              </p:ext>
            </p:extLst>
          </p:nvPr>
        </p:nvGraphicFramePr>
        <p:xfrm>
          <a:off x="467544" y="1628800"/>
          <a:ext cx="7848872" cy="3672410"/>
        </p:xfrm>
        <a:graphic>
          <a:graphicData uri="http://schemas.openxmlformats.org/drawingml/2006/table">
            <a:tbl>
              <a:tblPr firstRow="1" bandRow="1">
                <a:tableStyleId>{5C22544A-7EE6-4342-B048-85BDC9FD1C3A}</a:tableStyleId>
              </a:tblPr>
              <a:tblGrid>
                <a:gridCol w="3924436"/>
                <a:gridCol w="3924436"/>
              </a:tblGrid>
              <a:tr h="734482">
                <a:tc>
                  <a:txBody>
                    <a:bodyPr/>
                    <a:lstStyle/>
                    <a:p>
                      <a:r>
                        <a:rPr lang="es-ES" dirty="0" smtClean="0"/>
                        <a:t>Numero de egresos</a:t>
                      </a:r>
                      <a:endParaRPr lang="es-ES" dirty="0"/>
                    </a:p>
                  </a:txBody>
                  <a:tcPr/>
                </a:tc>
                <a:tc>
                  <a:txBody>
                    <a:bodyPr/>
                    <a:lstStyle/>
                    <a:p>
                      <a:r>
                        <a:rPr lang="es-ES" dirty="0" smtClean="0"/>
                        <a:t>834</a:t>
                      </a:r>
                      <a:endParaRPr lang="es-ES" dirty="0"/>
                    </a:p>
                  </a:txBody>
                  <a:tcPr/>
                </a:tc>
              </a:tr>
              <a:tr h="734482">
                <a:tc>
                  <a:txBody>
                    <a:bodyPr/>
                    <a:lstStyle/>
                    <a:p>
                      <a:r>
                        <a:rPr lang="es-ES" dirty="0" smtClean="0"/>
                        <a:t>Numero de casos</a:t>
                      </a:r>
                      <a:endParaRPr lang="es-ES" dirty="0"/>
                    </a:p>
                  </a:txBody>
                  <a:tcPr/>
                </a:tc>
                <a:tc>
                  <a:txBody>
                    <a:bodyPr/>
                    <a:lstStyle/>
                    <a:p>
                      <a:r>
                        <a:rPr lang="es-ES" dirty="0" smtClean="0"/>
                        <a:t>88</a:t>
                      </a:r>
                      <a:endParaRPr lang="es-ES" dirty="0"/>
                    </a:p>
                  </a:txBody>
                  <a:tcPr/>
                </a:tc>
              </a:tr>
              <a:tr h="734482">
                <a:tc>
                  <a:txBody>
                    <a:bodyPr/>
                    <a:lstStyle/>
                    <a:p>
                      <a:r>
                        <a:rPr lang="es-ES" dirty="0" smtClean="0"/>
                        <a:t>Numero de defunciones</a:t>
                      </a:r>
                      <a:endParaRPr lang="es-ES" dirty="0"/>
                    </a:p>
                  </a:txBody>
                  <a:tcPr/>
                </a:tc>
                <a:tc>
                  <a:txBody>
                    <a:bodyPr/>
                    <a:lstStyle/>
                    <a:p>
                      <a:r>
                        <a:rPr lang="es-ES" dirty="0" smtClean="0"/>
                        <a:t>8</a:t>
                      </a:r>
                      <a:endParaRPr lang="es-ES" dirty="0"/>
                    </a:p>
                  </a:txBody>
                  <a:tcPr/>
                </a:tc>
              </a:tr>
              <a:tr h="734482">
                <a:tc>
                  <a:txBody>
                    <a:bodyPr/>
                    <a:lstStyle/>
                    <a:p>
                      <a:r>
                        <a:rPr lang="es-ES" dirty="0" smtClean="0"/>
                        <a:t>Taza de</a:t>
                      </a:r>
                      <a:r>
                        <a:rPr lang="es-ES" baseline="0" dirty="0" smtClean="0"/>
                        <a:t> mortalidad</a:t>
                      </a:r>
                      <a:endParaRPr lang="es-ES" dirty="0"/>
                    </a:p>
                  </a:txBody>
                  <a:tcPr/>
                </a:tc>
                <a:tc>
                  <a:txBody>
                    <a:bodyPr/>
                    <a:lstStyle/>
                    <a:p>
                      <a:r>
                        <a:rPr lang="es-ES" dirty="0" smtClean="0"/>
                        <a:t>0.9%</a:t>
                      </a:r>
                      <a:endParaRPr lang="es-ES" dirty="0"/>
                    </a:p>
                  </a:txBody>
                  <a:tcPr/>
                </a:tc>
              </a:tr>
              <a:tr h="734482">
                <a:tc>
                  <a:txBody>
                    <a:bodyPr/>
                    <a:lstStyle/>
                    <a:p>
                      <a:r>
                        <a:rPr lang="es-ES" dirty="0" smtClean="0"/>
                        <a:t>Taza de letalidad</a:t>
                      </a:r>
                      <a:endParaRPr lang="es-ES" dirty="0"/>
                    </a:p>
                  </a:txBody>
                  <a:tcPr/>
                </a:tc>
                <a:tc>
                  <a:txBody>
                    <a:bodyPr/>
                    <a:lstStyle/>
                    <a:p>
                      <a:r>
                        <a:rPr lang="es-ES" dirty="0" smtClean="0"/>
                        <a:t>9.1%</a:t>
                      </a:r>
                      <a:endParaRPr lang="es-ES" dirty="0"/>
                    </a:p>
                  </a:txBody>
                  <a:tcPr/>
                </a:tc>
              </a:tr>
            </a:tbl>
          </a:graphicData>
        </a:graphic>
      </p:graphicFrame>
    </p:spTree>
    <p:extLst>
      <p:ext uri="{BB962C8B-B14F-4D97-AF65-F5344CB8AC3E}">
        <p14:creationId xmlns:p14="http://schemas.microsoft.com/office/powerpoint/2010/main" val="176800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620000" cy="706090"/>
          </a:xfrm>
        </p:spPr>
        <p:txBody>
          <a:bodyPr/>
          <a:lstStyle/>
          <a:p>
            <a:r>
              <a:rPr lang="es-ES" sz="1800" spc="0" dirty="0">
                <a:solidFill>
                  <a:prstClr val="black"/>
                </a:solidFill>
                <a:latin typeface="Tw Cen MT"/>
              </a:rPr>
              <a:t>Neumonía en niños menores de 6 años. Distribución de acuerdo a Razón de Momios (OR) y Chi Cuadrada para factores de riesgo asociados. Hospital Regional de Rio Blanco.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88168817"/>
              </p:ext>
            </p:extLst>
          </p:nvPr>
        </p:nvGraphicFramePr>
        <p:xfrm>
          <a:off x="457200" y="1600200"/>
          <a:ext cx="7620000" cy="3685808"/>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820688">
                <a:tc>
                  <a:txBody>
                    <a:bodyPr/>
                    <a:lstStyle/>
                    <a:p>
                      <a:r>
                        <a:rPr lang="es-ES" dirty="0" smtClean="0"/>
                        <a:t>variable</a:t>
                      </a:r>
                      <a:endParaRPr lang="es-ES" dirty="0"/>
                    </a:p>
                  </a:txBody>
                  <a:tcPr/>
                </a:tc>
                <a:tc>
                  <a:txBody>
                    <a:bodyPr/>
                    <a:lstStyle/>
                    <a:p>
                      <a:r>
                        <a:rPr lang="es-ES" dirty="0" smtClean="0"/>
                        <a:t>Defunción n=8</a:t>
                      </a:r>
                      <a:endParaRPr lang="es-ES" dirty="0"/>
                    </a:p>
                  </a:txBody>
                  <a:tcPr/>
                </a:tc>
                <a:tc>
                  <a:txBody>
                    <a:bodyPr/>
                    <a:lstStyle/>
                    <a:p>
                      <a:r>
                        <a:rPr lang="es-ES" dirty="0" smtClean="0"/>
                        <a:t>Mejoría n= 80</a:t>
                      </a:r>
                      <a:endParaRPr lang="es-ES" dirty="0"/>
                    </a:p>
                  </a:txBody>
                  <a:tcPr/>
                </a:tc>
                <a:tc>
                  <a:txBody>
                    <a:bodyPr/>
                    <a:lstStyle/>
                    <a:p>
                      <a:r>
                        <a:rPr lang="es-ES" dirty="0" smtClean="0"/>
                        <a:t>OR</a:t>
                      </a:r>
                      <a:endParaRPr lang="es-ES" dirty="0"/>
                    </a:p>
                  </a:txBody>
                  <a:tcPr/>
                </a:tc>
                <a:tc>
                  <a:txBody>
                    <a:bodyPr/>
                    <a:lstStyle/>
                    <a:p>
                      <a:r>
                        <a:rPr lang="es-ES" dirty="0" smtClean="0"/>
                        <a:t>VALOR</a:t>
                      </a:r>
                      <a:r>
                        <a:rPr lang="es-ES" baseline="0" dirty="0" smtClean="0"/>
                        <a:t> DE P</a:t>
                      </a:r>
                      <a:endParaRPr lang="es-ES" dirty="0"/>
                    </a:p>
                  </a:txBody>
                  <a:tcPr/>
                </a:tc>
              </a:tr>
              <a:tr h="370840">
                <a:tc>
                  <a:txBody>
                    <a:bodyPr/>
                    <a:lstStyle/>
                    <a:p>
                      <a:r>
                        <a:rPr lang="es-ES" dirty="0" smtClean="0"/>
                        <a:t>Menor</a:t>
                      </a:r>
                      <a:r>
                        <a:rPr lang="es-ES" baseline="0" dirty="0" smtClean="0"/>
                        <a:t> de 1 a.</a:t>
                      </a:r>
                      <a:endParaRPr lang="es-ES" dirty="0"/>
                    </a:p>
                  </a:txBody>
                  <a:tcPr/>
                </a:tc>
                <a:tc>
                  <a:txBody>
                    <a:bodyPr/>
                    <a:lstStyle/>
                    <a:p>
                      <a:r>
                        <a:rPr lang="es-ES" dirty="0" smtClean="0"/>
                        <a:t>6 (75%)</a:t>
                      </a:r>
                      <a:endParaRPr lang="es-ES" dirty="0"/>
                    </a:p>
                  </a:txBody>
                  <a:tcPr/>
                </a:tc>
                <a:tc>
                  <a:txBody>
                    <a:bodyPr/>
                    <a:lstStyle/>
                    <a:p>
                      <a:r>
                        <a:rPr lang="es-ES" dirty="0" smtClean="0"/>
                        <a:t>50 (62.5)</a:t>
                      </a:r>
                      <a:endParaRPr lang="es-ES" dirty="0"/>
                    </a:p>
                  </a:txBody>
                  <a:tcPr/>
                </a:tc>
                <a:tc>
                  <a:txBody>
                    <a:bodyPr/>
                    <a:lstStyle/>
                    <a:p>
                      <a:r>
                        <a:rPr lang="es-ES" dirty="0" smtClean="0"/>
                        <a:t>1.800</a:t>
                      </a:r>
                      <a:endParaRPr lang="es-ES" dirty="0"/>
                    </a:p>
                  </a:txBody>
                  <a:tcPr/>
                </a:tc>
                <a:tc>
                  <a:txBody>
                    <a:bodyPr/>
                    <a:lstStyle/>
                    <a:p>
                      <a:r>
                        <a:rPr lang="es-ES" dirty="0" smtClean="0"/>
                        <a:t>0.4834</a:t>
                      </a:r>
                      <a:endParaRPr lang="es-ES" dirty="0"/>
                    </a:p>
                  </a:txBody>
                  <a:tcPr/>
                </a:tc>
              </a:tr>
              <a:tr h="370840">
                <a:tc>
                  <a:txBody>
                    <a:bodyPr/>
                    <a:lstStyle/>
                    <a:p>
                      <a:r>
                        <a:rPr lang="es-ES" dirty="0" smtClean="0"/>
                        <a:t>desnutrición</a:t>
                      </a:r>
                      <a:endParaRPr lang="es-ES" dirty="0"/>
                    </a:p>
                  </a:txBody>
                  <a:tcPr/>
                </a:tc>
                <a:tc>
                  <a:txBody>
                    <a:bodyPr/>
                    <a:lstStyle/>
                    <a:p>
                      <a:r>
                        <a:rPr lang="es-ES" dirty="0" smtClean="0"/>
                        <a:t>5 (62.5%)</a:t>
                      </a:r>
                      <a:endParaRPr lang="es-ES" dirty="0"/>
                    </a:p>
                  </a:txBody>
                  <a:tcPr/>
                </a:tc>
                <a:tc>
                  <a:txBody>
                    <a:bodyPr/>
                    <a:lstStyle/>
                    <a:p>
                      <a:r>
                        <a:rPr lang="es-ES" dirty="0" smtClean="0"/>
                        <a:t>41 (51.1%)</a:t>
                      </a:r>
                      <a:endParaRPr lang="es-ES" dirty="0"/>
                    </a:p>
                  </a:txBody>
                  <a:tcPr/>
                </a:tc>
                <a:tc>
                  <a:txBody>
                    <a:bodyPr/>
                    <a:lstStyle/>
                    <a:p>
                      <a:r>
                        <a:rPr lang="es-ES" dirty="0" smtClean="0"/>
                        <a:t>1.585</a:t>
                      </a:r>
                      <a:endParaRPr lang="es-ES" dirty="0"/>
                    </a:p>
                  </a:txBody>
                  <a:tcPr/>
                </a:tc>
                <a:tc>
                  <a:txBody>
                    <a:bodyPr/>
                    <a:lstStyle/>
                    <a:p>
                      <a:r>
                        <a:rPr lang="es-ES" dirty="0" smtClean="0"/>
                        <a:t>0.5436</a:t>
                      </a:r>
                      <a:endParaRPr lang="es-ES" dirty="0"/>
                    </a:p>
                  </a:txBody>
                  <a:tcPr/>
                </a:tc>
              </a:tr>
              <a:tr h="370840">
                <a:tc>
                  <a:txBody>
                    <a:bodyPr/>
                    <a:lstStyle/>
                    <a:p>
                      <a:r>
                        <a:rPr lang="es-ES" dirty="0" smtClean="0"/>
                        <a:t>Dif. Para</a:t>
                      </a:r>
                      <a:r>
                        <a:rPr lang="es-ES" baseline="0" dirty="0" smtClean="0"/>
                        <a:t> traslado</a:t>
                      </a:r>
                      <a:endParaRPr lang="es-ES" dirty="0"/>
                    </a:p>
                  </a:txBody>
                  <a:tcPr/>
                </a:tc>
                <a:tc>
                  <a:txBody>
                    <a:bodyPr/>
                    <a:lstStyle/>
                    <a:p>
                      <a:r>
                        <a:rPr lang="es-ES" dirty="0" smtClean="0"/>
                        <a:t>5 (62.5%)</a:t>
                      </a:r>
                      <a:endParaRPr lang="es-ES" dirty="0"/>
                    </a:p>
                  </a:txBody>
                  <a:tcPr/>
                </a:tc>
                <a:tc>
                  <a:txBody>
                    <a:bodyPr/>
                    <a:lstStyle/>
                    <a:p>
                      <a:r>
                        <a:rPr lang="es-ES" dirty="0" smtClean="0"/>
                        <a:t>17 (21.2%)</a:t>
                      </a:r>
                      <a:endParaRPr lang="es-ES" dirty="0"/>
                    </a:p>
                  </a:txBody>
                  <a:tcPr/>
                </a:tc>
                <a:tc>
                  <a:txBody>
                    <a:bodyPr/>
                    <a:lstStyle/>
                    <a:p>
                      <a:r>
                        <a:rPr lang="es-ES" dirty="0" smtClean="0"/>
                        <a:t>6.176</a:t>
                      </a:r>
                      <a:endParaRPr lang="es-ES" dirty="0"/>
                    </a:p>
                  </a:txBody>
                  <a:tcPr/>
                </a:tc>
                <a:tc>
                  <a:txBody>
                    <a:bodyPr/>
                    <a:lstStyle/>
                    <a:p>
                      <a:r>
                        <a:rPr lang="es-ES" dirty="0" smtClean="0"/>
                        <a:t>0.0102</a:t>
                      </a:r>
                      <a:endParaRPr lang="es-ES" dirty="0"/>
                    </a:p>
                  </a:txBody>
                  <a:tcPr/>
                </a:tc>
              </a:tr>
              <a:tr h="370840">
                <a:tc>
                  <a:txBody>
                    <a:bodyPr/>
                    <a:lstStyle/>
                    <a:p>
                      <a:r>
                        <a:rPr lang="es-ES" dirty="0" smtClean="0"/>
                        <a:t>cianosis</a:t>
                      </a:r>
                      <a:endParaRPr lang="es-ES" dirty="0"/>
                    </a:p>
                  </a:txBody>
                  <a:tcPr/>
                </a:tc>
                <a:tc>
                  <a:txBody>
                    <a:bodyPr/>
                    <a:lstStyle/>
                    <a:p>
                      <a:r>
                        <a:rPr lang="es-ES" dirty="0" smtClean="0"/>
                        <a:t>2 (25%)</a:t>
                      </a:r>
                      <a:endParaRPr lang="es-ES" dirty="0"/>
                    </a:p>
                  </a:txBody>
                  <a:tcPr/>
                </a:tc>
                <a:tc>
                  <a:txBody>
                    <a:bodyPr/>
                    <a:lstStyle/>
                    <a:p>
                      <a:r>
                        <a:rPr lang="es-ES" dirty="0" smtClean="0"/>
                        <a:t>2 (2.5%)</a:t>
                      </a:r>
                      <a:endParaRPr lang="es-ES" dirty="0"/>
                    </a:p>
                  </a:txBody>
                  <a:tcPr/>
                </a:tc>
                <a:tc>
                  <a:txBody>
                    <a:bodyPr/>
                    <a:lstStyle/>
                    <a:p>
                      <a:r>
                        <a:rPr lang="es-ES" dirty="0" smtClean="0"/>
                        <a:t>13.000</a:t>
                      </a:r>
                      <a:endParaRPr lang="es-ES" dirty="0"/>
                    </a:p>
                  </a:txBody>
                  <a:tcPr/>
                </a:tc>
                <a:tc>
                  <a:txBody>
                    <a:bodyPr/>
                    <a:lstStyle/>
                    <a:p>
                      <a:r>
                        <a:rPr lang="es-ES" dirty="0" smtClean="0"/>
                        <a:t>0.0036</a:t>
                      </a:r>
                      <a:endParaRPr lang="es-ES" dirty="0"/>
                    </a:p>
                  </a:txBody>
                  <a:tcPr/>
                </a:tc>
              </a:tr>
              <a:tr h="370840">
                <a:tc>
                  <a:txBody>
                    <a:bodyPr/>
                    <a:lstStyle/>
                    <a:p>
                      <a:r>
                        <a:rPr lang="es-ES" dirty="0" smtClean="0"/>
                        <a:t>Ac</a:t>
                      </a:r>
                      <a:r>
                        <a:rPr lang="es-ES" baseline="0" dirty="0" smtClean="0"/>
                        <a:t> </a:t>
                      </a:r>
                      <a:r>
                        <a:rPr lang="es-ES" dirty="0" smtClean="0"/>
                        <a:t>metabólica</a:t>
                      </a:r>
                      <a:endParaRPr lang="es-ES" dirty="0"/>
                    </a:p>
                  </a:txBody>
                  <a:tcPr/>
                </a:tc>
                <a:tc>
                  <a:txBody>
                    <a:bodyPr/>
                    <a:lstStyle/>
                    <a:p>
                      <a:r>
                        <a:rPr lang="es-ES" dirty="0" smtClean="0"/>
                        <a:t>7 (87.5%)</a:t>
                      </a:r>
                      <a:endParaRPr lang="es-ES" dirty="0"/>
                    </a:p>
                  </a:txBody>
                  <a:tcPr/>
                </a:tc>
                <a:tc>
                  <a:txBody>
                    <a:bodyPr/>
                    <a:lstStyle/>
                    <a:p>
                      <a:r>
                        <a:rPr lang="es-ES" dirty="0" smtClean="0"/>
                        <a:t>8 (10%)</a:t>
                      </a:r>
                      <a:endParaRPr lang="es-ES" dirty="0"/>
                    </a:p>
                  </a:txBody>
                  <a:tcPr/>
                </a:tc>
                <a:tc>
                  <a:txBody>
                    <a:bodyPr/>
                    <a:lstStyle/>
                    <a:p>
                      <a:r>
                        <a:rPr lang="es-ES" dirty="0" smtClean="0"/>
                        <a:t>63.000</a:t>
                      </a:r>
                      <a:endParaRPr lang="es-ES" dirty="0"/>
                    </a:p>
                  </a:txBody>
                  <a:tcPr/>
                </a:tc>
                <a:tc>
                  <a:txBody>
                    <a:bodyPr/>
                    <a:lstStyle/>
                    <a:p>
                      <a:r>
                        <a:rPr lang="es-ES" dirty="0" smtClean="0"/>
                        <a:t>‹0.0001</a:t>
                      </a:r>
                      <a:endParaRPr lang="es-ES" dirty="0"/>
                    </a:p>
                  </a:txBody>
                  <a:tcPr/>
                </a:tc>
              </a:tr>
              <a:tr h="370840">
                <a:tc>
                  <a:txBody>
                    <a:bodyPr/>
                    <a:lstStyle/>
                    <a:p>
                      <a:r>
                        <a:rPr lang="es-ES" dirty="0" smtClean="0"/>
                        <a:t>leucocitosis</a:t>
                      </a:r>
                      <a:endParaRPr lang="es-ES" dirty="0"/>
                    </a:p>
                  </a:txBody>
                  <a:tcPr/>
                </a:tc>
                <a:tc>
                  <a:txBody>
                    <a:bodyPr/>
                    <a:lstStyle/>
                    <a:p>
                      <a:r>
                        <a:rPr lang="es-ES" dirty="0" smtClean="0"/>
                        <a:t>6 (75%)</a:t>
                      </a:r>
                      <a:endParaRPr lang="es-ES" dirty="0"/>
                    </a:p>
                  </a:txBody>
                  <a:tcPr/>
                </a:tc>
                <a:tc>
                  <a:txBody>
                    <a:bodyPr/>
                    <a:lstStyle/>
                    <a:p>
                      <a:r>
                        <a:rPr lang="es-ES" dirty="0" smtClean="0"/>
                        <a:t>33 (41.2%)</a:t>
                      </a:r>
                      <a:endParaRPr lang="es-ES" dirty="0"/>
                    </a:p>
                  </a:txBody>
                  <a:tcPr/>
                </a:tc>
                <a:tc>
                  <a:txBody>
                    <a:bodyPr/>
                    <a:lstStyle/>
                    <a:p>
                      <a:r>
                        <a:rPr lang="es-ES" dirty="0" smtClean="0"/>
                        <a:t>4.273</a:t>
                      </a:r>
                      <a:endParaRPr lang="es-ES" dirty="0"/>
                    </a:p>
                  </a:txBody>
                  <a:tcPr/>
                </a:tc>
                <a:tc>
                  <a:txBody>
                    <a:bodyPr/>
                    <a:lstStyle/>
                    <a:p>
                      <a:r>
                        <a:rPr lang="es-ES" dirty="0" smtClean="0"/>
                        <a:t>0.00669</a:t>
                      </a:r>
                      <a:endParaRPr lang="es-ES" dirty="0"/>
                    </a:p>
                  </a:txBody>
                  <a:tcPr/>
                </a:tc>
              </a:tr>
              <a:tr h="370840">
                <a:tc>
                  <a:txBody>
                    <a:bodyPr/>
                    <a:lstStyle/>
                    <a:p>
                      <a:r>
                        <a:rPr lang="es-ES" dirty="0" smtClean="0"/>
                        <a:t>VMA</a:t>
                      </a:r>
                      <a:endParaRPr lang="es-ES" dirty="0"/>
                    </a:p>
                  </a:txBody>
                  <a:tcPr/>
                </a:tc>
                <a:tc>
                  <a:txBody>
                    <a:bodyPr/>
                    <a:lstStyle/>
                    <a:p>
                      <a:r>
                        <a:rPr lang="es-ES" dirty="0" smtClean="0"/>
                        <a:t>8(100%)</a:t>
                      </a:r>
                      <a:endParaRPr lang="es-ES" dirty="0"/>
                    </a:p>
                  </a:txBody>
                  <a:tcPr/>
                </a:tc>
                <a:tc>
                  <a:txBody>
                    <a:bodyPr/>
                    <a:lstStyle/>
                    <a:p>
                      <a:r>
                        <a:rPr lang="es-ES" dirty="0" smtClean="0"/>
                        <a:t>15 (18.7%)</a:t>
                      </a:r>
                      <a:endParaRPr lang="es-ES" dirty="0"/>
                    </a:p>
                  </a:txBody>
                  <a:tcPr/>
                </a:tc>
                <a:tc>
                  <a:txBody>
                    <a:bodyPr/>
                    <a:lstStyle/>
                    <a:p>
                      <a:r>
                        <a:rPr lang="es-ES" dirty="0" smtClean="0"/>
                        <a:t>0</a:t>
                      </a:r>
                      <a:endParaRPr lang="es-ES" dirty="0"/>
                    </a:p>
                  </a:txBody>
                  <a:tcPr/>
                </a:tc>
                <a:tc>
                  <a:txBody>
                    <a:bodyPr/>
                    <a:lstStyle/>
                    <a:p>
                      <a:r>
                        <a:rPr lang="es-ES" dirty="0" smtClean="0"/>
                        <a:t>‹0.0001</a:t>
                      </a:r>
                      <a:endParaRPr lang="es-ES" dirty="0"/>
                    </a:p>
                  </a:txBody>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316203588"/>
              </p:ext>
            </p:extLst>
          </p:nvPr>
        </p:nvGraphicFramePr>
        <p:xfrm>
          <a:off x="467544" y="5301208"/>
          <a:ext cx="7632850" cy="1010920"/>
        </p:xfrm>
        <a:graphic>
          <a:graphicData uri="http://schemas.openxmlformats.org/drawingml/2006/table">
            <a:tbl>
              <a:tblPr firstRow="1" bandRow="1">
                <a:tableStyleId>{5C22544A-7EE6-4342-B048-85BDC9FD1C3A}</a:tableStyleId>
              </a:tblPr>
              <a:tblGrid>
                <a:gridCol w="1526570"/>
                <a:gridCol w="1526570"/>
                <a:gridCol w="1526570"/>
                <a:gridCol w="1526570"/>
                <a:gridCol w="1526570"/>
              </a:tblGrid>
              <a:tr h="370840">
                <a:tc>
                  <a:txBody>
                    <a:bodyPr/>
                    <a:lstStyle/>
                    <a:p>
                      <a:r>
                        <a:rPr lang="es-ES" b="0" dirty="0" smtClean="0">
                          <a:solidFill>
                            <a:schemeClr val="tx1"/>
                          </a:solidFill>
                        </a:rPr>
                        <a:t>Ingreso a UCIP</a:t>
                      </a:r>
                      <a:endParaRPr lang="es-ES" b="0" dirty="0">
                        <a:solidFill>
                          <a:schemeClr val="tx1"/>
                        </a:solidFill>
                      </a:endParaRPr>
                    </a:p>
                  </a:txBody>
                  <a:tcPr>
                    <a:solidFill>
                      <a:schemeClr val="tx1">
                        <a:lumMod val="10000"/>
                        <a:lumOff val="90000"/>
                      </a:schemeClr>
                    </a:solidFill>
                  </a:tcPr>
                </a:tc>
                <a:tc>
                  <a:txBody>
                    <a:bodyPr/>
                    <a:lstStyle/>
                    <a:p>
                      <a:r>
                        <a:rPr lang="es-ES" b="0" dirty="0" smtClean="0">
                          <a:solidFill>
                            <a:schemeClr val="tx1"/>
                          </a:solidFill>
                        </a:rPr>
                        <a:t>7 (87.5%)</a:t>
                      </a:r>
                      <a:endParaRPr lang="es-ES" b="0" dirty="0">
                        <a:solidFill>
                          <a:schemeClr val="tx1"/>
                        </a:solidFill>
                      </a:endParaRPr>
                    </a:p>
                  </a:txBody>
                  <a:tcPr>
                    <a:solidFill>
                      <a:schemeClr val="tx1">
                        <a:lumMod val="10000"/>
                        <a:lumOff val="90000"/>
                      </a:schemeClr>
                    </a:solidFill>
                  </a:tcPr>
                </a:tc>
                <a:tc>
                  <a:txBody>
                    <a:bodyPr/>
                    <a:lstStyle/>
                    <a:p>
                      <a:r>
                        <a:rPr lang="es-ES" b="0" dirty="0" smtClean="0">
                          <a:solidFill>
                            <a:schemeClr val="tx1"/>
                          </a:solidFill>
                        </a:rPr>
                        <a:t>14 (17.5%)</a:t>
                      </a:r>
                      <a:endParaRPr lang="es-ES" b="0" dirty="0">
                        <a:solidFill>
                          <a:schemeClr val="tx1"/>
                        </a:solidFill>
                      </a:endParaRPr>
                    </a:p>
                  </a:txBody>
                  <a:tcPr>
                    <a:solidFill>
                      <a:schemeClr val="tx1">
                        <a:lumMod val="10000"/>
                        <a:lumOff val="90000"/>
                      </a:schemeClr>
                    </a:solidFill>
                  </a:tcPr>
                </a:tc>
                <a:tc>
                  <a:txBody>
                    <a:bodyPr/>
                    <a:lstStyle/>
                    <a:p>
                      <a:r>
                        <a:rPr lang="es-ES" b="0" dirty="0" smtClean="0">
                          <a:solidFill>
                            <a:schemeClr val="tx1"/>
                          </a:solidFill>
                        </a:rPr>
                        <a:t>33.00</a:t>
                      </a:r>
                      <a:endParaRPr lang="es-ES" b="0" dirty="0">
                        <a:solidFill>
                          <a:schemeClr val="tx1"/>
                        </a:solidFill>
                      </a:endParaRPr>
                    </a:p>
                  </a:txBody>
                  <a:tcPr>
                    <a:solidFill>
                      <a:schemeClr val="tx1">
                        <a:lumMod val="10000"/>
                        <a:lumOff val="90000"/>
                      </a:schemeClr>
                    </a:solidFill>
                  </a:tcPr>
                </a:tc>
                <a:tc>
                  <a:txBody>
                    <a:bodyPr/>
                    <a:lstStyle/>
                    <a:p>
                      <a:r>
                        <a:rPr lang="es-ES" b="0" dirty="0" smtClean="0">
                          <a:solidFill>
                            <a:schemeClr val="tx1"/>
                          </a:solidFill>
                        </a:rPr>
                        <a:t>‹0.0001</a:t>
                      </a:r>
                      <a:endParaRPr lang="es-ES" b="0" dirty="0">
                        <a:solidFill>
                          <a:schemeClr val="tx1"/>
                        </a:solidFill>
                      </a:endParaRPr>
                    </a:p>
                  </a:txBody>
                  <a:tcPr>
                    <a:solidFill>
                      <a:schemeClr val="tx1">
                        <a:lumMod val="10000"/>
                        <a:lumOff val="90000"/>
                      </a:schemeClr>
                    </a:solidFill>
                  </a:tcPr>
                </a:tc>
              </a:tr>
              <a:tr h="370840">
                <a:tc>
                  <a:txBody>
                    <a:bodyPr/>
                    <a:lstStyle/>
                    <a:p>
                      <a:r>
                        <a:rPr lang="es-ES" dirty="0" smtClean="0"/>
                        <a:t>complicación</a:t>
                      </a:r>
                      <a:endParaRPr lang="es-ES" dirty="0"/>
                    </a:p>
                  </a:txBody>
                  <a:tcPr/>
                </a:tc>
                <a:tc>
                  <a:txBody>
                    <a:bodyPr/>
                    <a:lstStyle/>
                    <a:p>
                      <a:r>
                        <a:rPr lang="es-ES" dirty="0" smtClean="0"/>
                        <a:t>7 (87.5%)</a:t>
                      </a:r>
                      <a:endParaRPr lang="es-ES" dirty="0"/>
                    </a:p>
                  </a:txBody>
                  <a:tcPr/>
                </a:tc>
                <a:tc>
                  <a:txBody>
                    <a:bodyPr/>
                    <a:lstStyle/>
                    <a:p>
                      <a:r>
                        <a:rPr lang="es-ES" dirty="0" smtClean="0"/>
                        <a:t>11 (13.7%)</a:t>
                      </a:r>
                      <a:endParaRPr lang="es-ES" dirty="0"/>
                    </a:p>
                  </a:txBody>
                  <a:tcPr/>
                </a:tc>
                <a:tc>
                  <a:txBody>
                    <a:bodyPr/>
                    <a:lstStyle/>
                    <a:p>
                      <a:r>
                        <a:rPr lang="es-ES" dirty="0" smtClean="0"/>
                        <a:t>43.909</a:t>
                      </a:r>
                      <a:endParaRPr lang="es-ES" dirty="0"/>
                    </a:p>
                  </a:txBody>
                  <a:tcPr/>
                </a:tc>
                <a:tc>
                  <a:txBody>
                    <a:bodyPr/>
                    <a:lstStyle/>
                    <a:p>
                      <a:r>
                        <a:rPr lang="es-ES" dirty="0" smtClean="0"/>
                        <a:t>‹0.0001</a:t>
                      </a:r>
                      <a:endParaRPr lang="es-ES" dirty="0"/>
                    </a:p>
                  </a:txBody>
                  <a:tcPr/>
                </a:tc>
              </a:tr>
            </a:tbl>
          </a:graphicData>
        </a:graphic>
      </p:graphicFrame>
    </p:spTree>
    <p:extLst>
      <p:ext uri="{BB962C8B-B14F-4D97-AF65-F5344CB8AC3E}">
        <p14:creationId xmlns:p14="http://schemas.microsoft.com/office/powerpoint/2010/main" val="2625832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173</TotalTime>
  <Words>683</Words>
  <Application>Microsoft Office PowerPoint</Application>
  <PresentationFormat>Presentación en pantalla (4:3)</PresentationFormat>
  <Paragraphs>169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Adyacencia</vt:lpstr>
      <vt:lpstr>Evolución clínica de pacientes de 1 mes a 5 años con diagnostico de neumonía en el hospital de rio blanco  </vt:lpstr>
      <vt:lpstr>Antecedentes. </vt:lpstr>
      <vt:lpstr>Objetivo general</vt:lpstr>
      <vt:lpstr>MATERIAL Y METODOS</vt:lpstr>
      <vt:lpstr>Resultados </vt:lpstr>
      <vt:lpstr>Presentación de PowerPoint</vt:lpstr>
      <vt:lpstr>Manejo recibido</vt:lpstr>
      <vt:lpstr>Tasa de mortalidad y letalidad</vt:lpstr>
      <vt:lpstr>Neumonía en niños menores de 6 años. Distribución de acuerdo a Razón de Momios (OR) y Chi Cuadrada para factores de riesgo asociados. Hospital Regional de Rio Blanco.</vt:lpstr>
      <vt:lpstr>Conclusión.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Osar guillermo risser nieves</dc:title>
  <dc:creator>HP</dc:creator>
  <cp:lastModifiedBy>HP</cp:lastModifiedBy>
  <cp:revision>17</cp:revision>
  <dcterms:created xsi:type="dcterms:W3CDTF">2014-01-24T21:12:12Z</dcterms:created>
  <dcterms:modified xsi:type="dcterms:W3CDTF">2014-01-31T20:51:55Z</dcterms:modified>
</cp:coreProperties>
</file>