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0F8B52-338B-4A49-B29A-D874A14B2DD5}" type="datetimeFigureOut">
              <a:rPr lang="es-MX" smtClean="0"/>
              <a:t>04/02/2014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8114C9-D30A-45C3-8E8B-7D5B7492DBD6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619672" y="267494"/>
            <a:ext cx="6264696" cy="1399032"/>
          </a:xfrm>
        </p:spPr>
        <p:txBody>
          <a:bodyPr>
            <a:noAutofit/>
          </a:bodyPr>
          <a:lstStyle/>
          <a:p>
            <a:pPr algn="ctr"/>
            <a:r>
              <a:rPr lang="es-MX" sz="1800" b="1" dirty="0" smtClean="0"/>
              <a:t>INSTITUTO MEXICANO DEL SEGURO SOCIAL</a:t>
            </a: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b="1" dirty="0" smtClean="0"/>
              <a:t>UNIVERSIDAD VERACRUZANA</a:t>
            </a: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b="1" dirty="0" smtClean="0"/>
              <a:t>DEPARTAMENTO DE ESTUDIOS DE POSTGRADO</a:t>
            </a:r>
            <a:r>
              <a:rPr lang="es-MX" sz="1800" dirty="0" smtClean="0"/>
              <a:t/>
            </a:r>
            <a:br>
              <a:rPr lang="es-MX" sz="1800" dirty="0" smtClean="0"/>
            </a:br>
            <a:endParaRPr lang="es-MX" sz="18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043608" y="1600200"/>
            <a:ext cx="7128792" cy="4525963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s-MX" b="1" dirty="0" smtClean="0"/>
              <a:t>“</a:t>
            </a:r>
            <a:r>
              <a:rPr lang="es-MX" b="1" dirty="0"/>
              <a:t>CARACTERÍSTICAS CLINICO-EPIDEMIOLOGICAS DEL DENGUE EN PACIENTES ATENDIDOS EN LA UNIDAD DE MEDICINA FAMILIAR No. 61 DE VERACRUZ</a:t>
            </a:r>
            <a:r>
              <a:rPr lang="es-MX" b="1" dirty="0" smtClean="0"/>
              <a:t>”</a:t>
            </a:r>
          </a:p>
          <a:p>
            <a:endParaRPr lang="es-MX" b="1" dirty="0"/>
          </a:p>
          <a:p>
            <a:pPr algn="ctr">
              <a:buNone/>
            </a:pPr>
            <a:r>
              <a:rPr lang="es-MX" b="1" dirty="0" smtClean="0"/>
              <a:t>INSTITUTO MEXICANO DEL SEGURO SOCIAL</a:t>
            </a:r>
          </a:p>
          <a:p>
            <a:pPr algn="ctr">
              <a:buNone/>
            </a:pPr>
            <a:r>
              <a:rPr lang="es-MX" b="1" dirty="0" smtClean="0"/>
              <a:t>UNIDAD DE MEDICINA FAMILIAR No. 61. VERACRUZ</a:t>
            </a:r>
          </a:p>
          <a:p>
            <a:endParaRPr lang="es-MX" b="1" dirty="0"/>
          </a:p>
          <a:p>
            <a:pPr algn="ctr">
              <a:buNone/>
            </a:pPr>
            <a:r>
              <a:rPr lang="es-MX" b="1" dirty="0" smtClean="0"/>
              <a:t>QUE </a:t>
            </a:r>
            <a:r>
              <a:rPr lang="es-MX" b="1" dirty="0"/>
              <a:t>PARA OBTENER EL </a:t>
            </a:r>
            <a:r>
              <a:rPr lang="es-MX" b="1" dirty="0" smtClean="0"/>
              <a:t>POSTGRADO</a:t>
            </a:r>
            <a:r>
              <a:rPr lang="es-MX" dirty="0" smtClean="0"/>
              <a:t> </a:t>
            </a:r>
            <a:r>
              <a:rPr lang="es-MX" dirty="0" smtClean="0"/>
              <a:t>EN </a:t>
            </a:r>
            <a:r>
              <a:rPr lang="es-MX" b="1" dirty="0" smtClean="0"/>
              <a:t> </a:t>
            </a:r>
            <a:r>
              <a:rPr lang="es-MX" b="1" dirty="0"/>
              <a:t>LA ESPECIALIDAD DE: </a:t>
            </a:r>
            <a:endParaRPr lang="es-MX" b="1" dirty="0" smtClean="0"/>
          </a:p>
          <a:p>
            <a:pPr algn="ctr">
              <a:buNone/>
            </a:pPr>
            <a:r>
              <a:rPr lang="es-MX" b="1" dirty="0" smtClean="0"/>
              <a:t> MEDICINA FAMILIAR</a:t>
            </a:r>
          </a:p>
          <a:p>
            <a:endParaRPr lang="es-MX" dirty="0"/>
          </a:p>
          <a:p>
            <a:pPr>
              <a:buNone/>
            </a:pPr>
            <a:r>
              <a:rPr lang="es-MX" b="1" dirty="0" smtClean="0"/>
              <a:t>AUTOR: </a:t>
            </a:r>
            <a:r>
              <a:rPr lang="es-MX" b="1" dirty="0"/>
              <a:t>Dr. MIGUEL ÁNGEL MARTÍNEZ </a:t>
            </a:r>
            <a:r>
              <a:rPr lang="es-MX" b="1" dirty="0" smtClean="0"/>
              <a:t>JUÁREZ</a:t>
            </a:r>
          </a:p>
          <a:p>
            <a:pPr>
              <a:buNone/>
            </a:pPr>
            <a:r>
              <a:rPr lang="es-MX" b="1" dirty="0" smtClean="0"/>
              <a:t>Residente </a:t>
            </a:r>
            <a:r>
              <a:rPr lang="es-MX" b="1" dirty="0"/>
              <a:t>de Medicina Familiar adscrito a la Unidad de Medicina Familiar </a:t>
            </a:r>
            <a:r>
              <a:rPr lang="es-MX" b="1" dirty="0" smtClean="0"/>
              <a:t>61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b="1" dirty="0" smtClean="0"/>
              <a:t>ASESORES:</a:t>
            </a:r>
            <a:r>
              <a:rPr lang="es-MX" dirty="0" smtClean="0"/>
              <a:t> </a:t>
            </a:r>
            <a:endParaRPr lang="es-MX" dirty="0"/>
          </a:p>
          <a:p>
            <a:r>
              <a:rPr lang="es-MX" b="1" dirty="0"/>
              <a:t>Dra. EDITH GUILLEN SALOMÓN</a:t>
            </a:r>
            <a:endParaRPr lang="es-MX" dirty="0"/>
          </a:p>
          <a:p>
            <a:pPr>
              <a:buNone/>
            </a:pPr>
            <a:r>
              <a:rPr lang="es-MX" b="1" dirty="0"/>
              <a:t>COORDINADOR CLINICO DE EDUCACION E INVESTIGACION UMF 61</a:t>
            </a:r>
            <a:endParaRPr lang="es-MX" dirty="0"/>
          </a:p>
          <a:p>
            <a:r>
              <a:rPr lang="es-MX" b="1" dirty="0"/>
              <a:t>Dra. OBDULIA TEXON FERNÁNDEZ</a:t>
            </a:r>
            <a:endParaRPr lang="es-MX" dirty="0"/>
          </a:p>
          <a:p>
            <a:pPr>
              <a:buNone/>
            </a:pPr>
            <a:r>
              <a:rPr lang="es-MX" b="1" dirty="0"/>
              <a:t>PROFESOR ADJUNTO UMF </a:t>
            </a:r>
            <a:r>
              <a:rPr lang="es-MX" b="1" dirty="0" smtClean="0"/>
              <a:t>61</a:t>
            </a:r>
          </a:p>
          <a:p>
            <a:pPr>
              <a:buNone/>
            </a:pPr>
            <a:endParaRPr lang="es-MX" b="1" dirty="0"/>
          </a:p>
          <a:p>
            <a:pPr>
              <a:buNone/>
            </a:pPr>
            <a:endParaRPr lang="es-MX" dirty="0"/>
          </a:p>
          <a:p>
            <a:pPr algn="ctr">
              <a:buNone/>
            </a:pPr>
            <a:r>
              <a:rPr lang="en-US" b="1" dirty="0"/>
              <a:t>VERACRUZ, VER.     </a:t>
            </a:r>
            <a:r>
              <a:rPr lang="en-US" b="1" dirty="0" smtClean="0"/>
              <a:t>                                                                                   </a:t>
            </a:r>
            <a:r>
              <a:rPr lang="en-US" b="1" dirty="0"/>
              <a:t>FEBRERO 2014</a:t>
            </a:r>
            <a:endParaRPr lang="es-MX" dirty="0"/>
          </a:p>
          <a:p>
            <a:endParaRPr lang="es-MX" dirty="0"/>
          </a:p>
        </p:txBody>
      </p:sp>
      <p:pic>
        <p:nvPicPr>
          <p:cNvPr id="1026" name="Imagen 5" descr="imss l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6" descr="logo_uv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04664"/>
            <a:ext cx="50405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latin typeface="Baskerville Old Face" pitchFamily="18" charset="0"/>
                <a:cs typeface="Aharoni" pitchFamily="2" charset="-79"/>
              </a:rPr>
              <a:t>INTRODUCCION</a:t>
            </a:r>
            <a:endParaRPr lang="es-MX" sz="4000" dirty="0"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882808"/>
            <a:ext cx="7704856" cy="4572000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>
                <a:latin typeface="Baskerville Old Face" pitchFamily="18" charset="0"/>
              </a:rPr>
              <a:t>El dengue es una enfermedad infecciosa emergente</a:t>
            </a:r>
          </a:p>
          <a:p>
            <a:pPr algn="just"/>
            <a:r>
              <a:rPr lang="es-MX" sz="2800" dirty="0" smtClean="0">
                <a:latin typeface="Baskerville Old Face" pitchFamily="18" charset="0"/>
              </a:rPr>
              <a:t>Zonas tropicales y subtropicales</a:t>
            </a:r>
          </a:p>
          <a:p>
            <a:pPr algn="just"/>
            <a:r>
              <a:rPr lang="es-MX" sz="2800" dirty="0" smtClean="0">
                <a:latin typeface="Baskerville Old Face" pitchFamily="18" charset="0"/>
              </a:rPr>
              <a:t>2500 millones están en riesgo de contraer la enfermedad.</a:t>
            </a:r>
          </a:p>
          <a:p>
            <a:pPr algn="just"/>
            <a:r>
              <a:rPr lang="es-MX" sz="2800" dirty="0" smtClean="0">
                <a:latin typeface="Baskerville Old Face" pitchFamily="18" charset="0"/>
              </a:rPr>
              <a:t>La incidencia de casos en Veracruz entre 96.3-98.1 casos por 100 000 habitantes.</a:t>
            </a:r>
          </a:p>
          <a:p>
            <a:pPr algn="just"/>
            <a:r>
              <a:rPr lang="es-MX" sz="2800" dirty="0" smtClean="0">
                <a:latin typeface="Baskerville Old Face" pitchFamily="18" charset="0"/>
              </a:rPr>
              <a:t>Presenta un amplio espectro clínico</a:t>
            </a:r>
          </a:p>
          <a:p>
            <a:pPr algn="just"/>
            <a:r>
              <a:rPr lang="es-MX" sz="2800" dirty="0" smtClean="0">
                <a:latin typeface="Baskerville Old Face" pitchFamily="18" charset="0"/>
              </a:rPr>
              <a:t>Dengue grave requieren hospitalización</a:t>
            </a:r>
            <a:endParaRPr lang="es-MX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latin typeface="Baskerville Old Face" pitchFamily="18" charset="0"/>
              </a:rPr>
              <a:t>JUSTIFICACIÓN</a:t>
            </a:r>
            <a:endParaRPr lang="es-MX" sz="4000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988840"/>
            <a:ext cx="7488832" cy="42119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sz="2800" dirty="0" smtClean="0">
                <a:latin typeface="Baskerville Old Face" pitchFamily="18" charset="0"/>
              </a:rPr>
              <a:t>Conocer el comportamiento de las enfermedades es de suma importancia para mejorar las estrategias que nos lleven a abatir las enfermedades, entre ellas, el Dengue. Debido a las características geográficas y climáticas del estado de Veracruz, el dengue se presenta en la mayoría de municipios del estado</a:t>
            </a:r>
            <a:endParaRPr lang="es-MX" sz="2800" dirty="0" smtClean="0">
              <a:latin typeface="Baskerville Old Face" pitchFamily="18" charset="0"/>
            </a:endParaRPr>
          </a:p>
          <a:p>
            <a:pPr algn="just"/>
            <a:r>
              <a:rPr lang="es-MX" sz="2800" dirty="0" smtClean="0">
                <a:latin typeface="Baskerville Old Face" pitchFamily="18" charset="0"/>
              </a:rPr>
              <a:t>No existen publicaciones que aborden las características clínicas y epidemiológicas del dengue.</a:t>
            </a:r>
          </a:p>
          <a:p>
            <a:pPr algn="just"/>
            <a:r>
              <a:rPr lang="es-MX" sz="2800" dirty="0" smtClean="0">
                <a:latin typeface="Baskerville Old Face" pitchFamily="18" charset="0"/>
              </a:rPr>
              <a:t>Determinar el comportamiento clínico y epidemiológico.</a:t>
            </a:r>
          </a:p>
          <a:p>
            <a:pPr algn="just"/>
            <a:r>
              <a:rPr lang="es-MX" sz="2800" dirty="0" smtClean="0">
                <a:latin typeface="Baskerville Old Face" pitchFamily="18" charset="0"/>
              </a:rPr>
              <a:t>Proponer nuevas estrategias de vigilancia o de prevención que disminuyan la letalidad y mortalidad del Dengue.</a:t>
            </a:r>
          </a:p>
          <a:p>
            <a:pPr algn="just"/>
            <a:endParaRPr lang="es-MX" sz="28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399032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Baskerville Old Face" pitchFamily="18" charset="0"/>
              </a:rPr>
              <a:t>PLANTEAMIENTO DEL PROBLEMA</a:t>
            </a:r>
            <a:endParaRPr lang="es-MX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808312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MX" dirty="0" smtClean="0">
                <a:latin typeface="Baskerville Old Face" pitchFamily="18" charset="0"/>
              </a:rPr>
              <a:t>¿Cuáles son las características clínico-epidemiológicas del dengue en pacientes atendidos en la Unidad de Medicina Familiar No.61 del Estado de Veracruz?</a:t>
            </a:r>
          </a:p>
          <a:p>
            <a:pPr algn="just"/>
            <a:endParaRPr lang="es-MX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653536" cy="1656184"/>
          </a:xfrm>
        </p:spPr>
        <p:txBody>
          <a:bodyPr>
            <a:noAutofit/>
          </a:bodyPr>
          <a:lstStyle/>
          <a:p>
            <a:r>
              <a:rPr lang="es-MX" sz="4000" dirty="0" smtClean="0">
                <a:latin typeface="Baskerville Old Face" pitchFamily="18" charset="0"/>
              </a:rPr>
              <a:t>METODOLOGIA</a:t>
            </a:r>
            <a:br>
              <a:rPr lang="es-MX" sz="4000" dirty="0" smtClean="0">
                <a:latin typeface="Baskerville Old Face" pitchFamily="18" charset="0"/>
              </a:rPr>
            </a:br>
            <a:r>
              <a:rPr lang="es-MX" sz="4000" dirty="0" smtClean="0">
                <a:latin typeface="Baskerville Old Face" pitchFamily="18" charset="0"/>
              </a:rPr>
              <a:t/>
            </a:r>
            <a:br>
              <a:rPr lang="es-MX" sz="4000" dirty="0" smtClean="0">
                <a:latin typeface="Baskerville Old Face" pitchFamily="18" charset="0"/>
              </a:rPr>
            </a:br>
            <a:r>
              <a:rPr lang="es-MX" sz="3200" dirty="0" smtClean="0">
                <a:latin typeface="Baskerville Old Face" pitchFamily="18" charset="0"/>
              </a:rPr>
              <a:t>VARIABLES DE ESTUDIO</a:t>
            </a:r>
            <a:endParaRPr lang="es-MX" sz="3200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27584" y="2924944"/>
            <a:ext cx="3456384" cy="33234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Baskerville Old Face" pitchFamily="18" charset="0"/>
              </a:rPr>
              <a:t>Edad</a:t>
            </a: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Baskerville Old Face" pitchFamily="18" charset="0"/>
              </a:rPr>
              <a:t>Genero </a:t>
            </a: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Baskerville Old Face" pitchFamily="18" charset="0"/>
              </a:rPr>
              <a:t>Estado civil</a:t>
            </a: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Baskerville Old Face" pitchFamily="18" charset="0"/>
              </a:rPr>
              <a:t>Ocupación </a:t>
            </a:r>
          </a:p>
          <a:p>
            <a:pPr>
              <a:buFont typeface="Wingdings" pitchFamily="2" charset="2"/>
              <a:buChar char="q"/>
            </a:pPr>
            <a:endParaRPr lang="es-MX" sz="3200" dirty="0">
              <a:latin typeface="Baskerville Old Face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852936"/>
            <a:ext cx="4038600" cy="3395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Baskerville Old Face" pitchFamily="18" charset="0"/>
              </a:rPr>
              <a:t>Características clínicas</a:t>
            </a: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Baskerville Old Face" pitchFamily="18" charset="0"/>
              </a:rPr>
              <a:t>Comorbilidad</a:t>
            </a: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Baskerville Old Face" pitchFamily="18" charset="0"/>
              </a:rPr>
              <a:t>Variables epidemiológicas</a:t>
            </a:r>
          </a:p>
          <a:p>
            <a:pPr>
              <a:buFont typeface="Wingdings" pitchFamily="2" charset="2"/>
              <a:buChar char="q"/>
            </a:pPr>
            <a:r>
              <a:rPr lang="es-MX" sz="3200" dirty="0" smtClean="0">
                <a:latin typeface="Baskerville Old Face" pitchFamily="18" charset="0"/>
              </a:rPr>
              <a:t>Hospitalización</a:t>
            </a:r>
            <a:endParaRPr lang="es-MX" sz="3200" dirty="0" smtClean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990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MX" sz="2800" dirty="0" smtClean="0">
                <a:latin typeface="Baskerville Old Face" pitchFamily="18" charset="0"/>
              </a:rPr>
              <a:t>La población de estudio fueron los expedientes de 113 pacientes que recibieron atención médica de enero a diciembre de 2012 en la Unidad de Medicina Familiar No. 61 del Instituto Mexicano del Seguro Social en el Estado de Veracruz y que tuvieran estudio epidemiológico de caso de fiebre por dengue y fiebre hemorrágica por dengue, y con resultado de serología positiva para dengue.</a:t>
            </a:r>
            <a:endParaRPr lang="es-MX" sz="2800" dirty="0">
              <a:latin typeface="Baskerville Old Face" pitchFamily="18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865362"/>
          </a:xfrm>
        </p:spPr>
        <p:txBody>
          <a:bodyPr>
            <a:noAutofit/>
          </a:bodyPr>
          <a:lstStyle/>
          <a:p>
            <a:r>
              <a:rPr lang="es-MX" sz="4000" dirty="0" smtClean="0">
                <a:latin typeface="Baskerville Old Face" pitchFamily="18" charset="0"/>
              </a:rPr>
              <a:t>METODOLOGIA</a:t>
            </a:r>
            <a:br>
              <a:rPr lang="es-MX" sz="4000" dirty="0" smtClean="0">
                <a:latin typeface="Baskerville Old Face" pitchFamily="18" charset="0"/>
              </a:rPr>
            </a:br>
            <a:r>
              <a:rPr lang="es-MX" sz="4000" dirty="0" smtClean="0">
                <a:latin typeface="Baskerville Old Face" pitchFamily="18" charset="0"/>
              </a:rPr>
              <a:t/>
            </a:r>
            <a:br>
              <a:rPr lang="es-MX" sz="4000" dirty="0" smtClean="0">
                <a:latin typeface="Baskerville Old Face" pitchFamily="18" charset="0"/>
              </a:rPr>
            </a:br>
            <a:r>
              <a:rPr lang="es-MX" sz="3200" dirty="0" smtClean="0">
                <a:latin typeface="Baskerville Old Face" pitchFamily="18" charset="0"/>
              </a:rPr>
              <a:t>POBLACION DE ESTUDIO</a:t>
            </a:r>
            <a:endParaRPr lang="es-MX" sz="32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3356992"/>
            <a:ext cx="7200800" cy="3097816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MX" dirty="0" smtClean="0">
                <a:latin typeface="Baskerville Old Face" pitchFamily="18" charset="0"/>
              </a:rPr>
              <a:t>Es un estudio descriptivo, retrospectivo y transversal.</a:t>
            </a:r>
            <a:endParaRPr lang="es-MX" dirty="0">
              <a:latin typeface="Baskerville Old Face" pitchFamily="18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2016224"/>
          </a:xfrm>
        </p:spPr>
        <p:txBody>
          <a:bodyPr>
            <a:noAutofit/>
          </a:bodyPr>
          <a:lstStyle/>
          <a:p>
            <a:r>
              <a:rPr lang="es-MX" sz="4000" dirty="0" smtClean="0">
                <a:latin typeface="Baskerville Old Face" pitchFamily="18" charset="0"/>
              </a:rPr>
              <a:t>METODOLOGIA</a:t>
            </a:r>
            <a:br>
              <a:rPr lang="es-MX" sz="4000" dirty="0" smtClean="0">
                <a:latin typeface="Baskerville Old Face" pitchFamily="18" charset="0"/>
              </a:rPr>
            </a:br>
            <a:r>
              <a:rPr lang="es-MX" sz="4000" dirty="0" smtClean="0">
                <a:latin typeface="Baskerville Old Face" pitchFamily="18" charset="0"/>
              </a:rPr>
              <a:t/>
            </a:r>
            <a:br>
              <a:rPr lang="es-MX" sz="4000" dirty="0" smtClean="0">
                <a:latin typeface="Baskerville Old Face" pitchFamily="18" charset="0"/>
              </a:rPr>
            </a:br>
            <a:r>
              <a:rPr lang="es-MX" sz="3200" dirty="0" smtClean="0">
                <a:latin typeface="Baskerville Old Face" pitchFamily="18" charset="0"/>
              </a:rPr>
              <a:t>DISEÑO DEL ESTUDIO</a:t>
            </a:r>
            <a:endParaRPr lang="es-MX" sz="32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Baskerville Old Face" pitchFamily="18" charset="0"/>
              </a:rPr>
              <a:t>RESULTADOS</a:t>
            </a:r>
            <a:endParaRPr lang="es-MX" sz="4000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020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endParaRPr lang="es-MX" sz="20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La edad promedio </a:t>
            </a:r>
            <a:r>
              <a:rPr lang="es-MX" sz="2000" dirty="0" smtClean="0">
                <a:latin typeface="Baskerville Old Face" pitchFamily="18" charset="0"/>
              </a:rPr>
              <a:t>de </a:t>
            </a:r>
            <a:r>
              <a:rPr lang="es-MX" sz="2000" dirty="0" smtClean="0">
                <a:latin typeface="Baskerville Old Face" pitchFamily="18" charset="0"/>
              </a:rPr>
              <a:t>37.6 ± 18.5 </a:t>
            </a:r>
            <a:r>
              <a:rPr lang="es-MX" sz="2000" dirty="0" smtClean="0">
                <a:latin typeface="Baskerville Old Face" pitchFamily="18" charset="0"/>
              </a:rPr>
              <a:t>años.</a:t>
            </a: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E</a:t>
            </a:r>
            <a:r>
              <a:rPr lang="es-MX" sz="2000" dirty="0" smtClean="0">
                <a:latin typeface="Baskerville Old Face" pitchFamily="18" charset="0"/>
              </a:rPr>
              <a:t>l </a:t>
            </a:r>
            <a:r>
              <a:rPr lang="es-MX" sz="2000" dirty="0" smtClean="0">
                <a:latin typeface="Baskerville Old Face" pitchFamily="18" charset="0"/>
              </a:rPr>
              <a:t>54.9% correspondió al sexo femenino.  </a:t>
            </a:r>
            <a:endParaRPr lang="es-MX" sz="20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Residencia el </a:t>
            </a:r>
            <a:r>
              <a:rPr lang="es-MX" sz="2000" dirty="0" smtClean="0">
                <a:latin typeface="Baskerville Old Face" pitchFamily="18" charset="0"/>
              </a:rPr>
              <a:t>85.8% </a:t>
            </a:r>
            <a:r>
              <a:rPr lang="es-MX" sz="2000" dirty="0" smtClean="0">
                <a:latin typeface="Baskerville Old Face" pitchFamily="18" charset="0"/>
              </a:rPr>
              <a:t>de </a:t>
            </a:r>
            <a:r>
              <a:rPr lang="es-MX" sz="2000" dirty="0" smtClean="0">
                <a:latin typeface="Baskerville Old Face" pitchFamily="18" charset="0"/>
              </a:rPr>
              <a:t>tipo urbano. </a:t>
            </a:r>
            <a:endParaRPr lang="es-MX" sz="20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El </a:t>
            </a:r>
            <a:r>
              <a:rPr lang="es-MX" sz="2000" dirty="0" smtClean="0">
                <a:latin typeface="Baskerville Old Face" pitchFamily="18" charset="0"/>
              </a:rPr>
              <a:t>38.9% de los pacientes eran empleados. </a:t>
            </a:r>
            <a:endParaRPr lang="es-MX" sz="20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El </a:t>
            </a:r>
            <a:r>
              <a:rPr lang="es-MX" sz="2000" dirty="0" smtClean="0">
                <a:latin typeface="Baskerville Old Face" pitchFamily="18" charset="0"/>
              </a:rPr>
              <a:t>cien por ciento </a:t>
            </a:r>
            <a:r>
              <a:rPr lang="es-MX" sz="2000" dirty="0" smtClean="0">
                <a:latin typeface="Baskerville Old Face" pitchFamily="18" charset="0"/>
              </a:rPr>
              <a:t>ingresó </a:t>
            </a:r>
            <a:r>
              <a:rPr lang="es-MX" sz="2000" dirty="0" smtClean="0">
                <a:latin typeface="Baskerville Old Face" pitchFamily="18" charset="0"/>
              </a:rPr>
              <a:t>con diagnóstico de caso probable. </a:t>
            </a:r>
            <a:endParaRPr lang="es-MX" sz="20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El </a:t>
            </a:r>
            <a:r>
              <a:rPr lang="es-MX" sz="2000" dirty="0" smtClean="0">
                <a:latin typeface="Baskerville Old Face" pitchFamily="18" charset="0"/>
              </a:rPr>
              <a:t>98% presentaba enfermedad no grave con signos de </a:t>
            </a:r>
            <a:r>
              <a:rPr lang="es-MX" sz="2000" dirty="0" smtClean="0">
                <a:latin typeface="Baskerville Old Face" pitchFamily="18" charset="0"/>
              </a:rPr>
              <a:t>alarma.</a:t>
            </a: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Los </a:t>
            </a:r>
            <a:r>
              <a:rPr lang="es-MX" sz="2000" dirty="0" smtClean="0">
                <a:latin typeface="Baskerville Old Face" pitchFamily="18" charset="0"/>
              </a:rPr>
              <a:t>signos y síntomas más frecuentes fueron fiebre, cefalea, mialgias, artralgias y dolor retro-ocular. </a:t>
            </a:r>
            <a:endParaRPr lang="es-MX" sz="20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Clasificación </a:t>
            </a:r>
            <a:r>
              <a:rPr lang="es-MX" sz="2000" dirty="0" smtClean="0">
                <a:latin typeface="Baskerville Old Face" pitchFamily="18" charset="0"/>
              </a:rPr>
              <a:t>de la </a:t>
            </a:r>
            <a:r>
              <a:rPr lang="es-MX" sz="2000" dirty="0" smtClean="0">
                <a:latin typeface="Baskerville Old Face" pitchFamily="18" charset="0"/>
              </a:rPr>
              <a:t>enfermedad, mujeres </a:t>
            </a:r>
            <a:r>
              <a:rPr lang="es-MX" sz="2000" dirty="0" smtClean="0">
                <a:latin typeface="Baskerville Old Face" pitchFamily="18" charset="0"/>
              </a:rPr>
              <a:t>el 22.6% presentó enfermedad no grave y el 2% de los hombres presentaron enfermedad grave tipo A (</a:t>
            </a:r>
            <a:r>
              <a:rPr lang="es-MX" sz="2000" i="1" dirty="0" smtClean="0">
                <a:latin typeface="Baskerville Old Face" pitchFamily="18" charset="0"/>
              </a:rPr>
              <a:t>p</a:t>
            </a:r>
            <a:r>
              <a:rPr lang="es-MX" sz="2000" dirty="0" smtClean="0">
                <a:latin typeface="Baskerville Old Face" pitchFamily="18" charset="0"/>
              </a:rPr>
              <a:t> = 0.001</a:t>
            </a:r>
            <a:r>
              <a:rPr lang="es-MX" sz="2000" dirty="0" smtClean="0">
                <a:latin typeface="Baskerville Old Face" pitchFamily="18" charset="0"/>
              </a:rPr>
              <a:t>).</a:t>
            </a:r>
          </a:p>
          <a:p>
            <a:pPr>
              <a:buFont typeface="Wingdings" pitchFamily="2" charset="2"/>
              <a:buChar char="q"/>
            </a:pPr>
            <a:r>
              <a:rPr lang="es-MX" sz="2000" dirty="0" smtClean="0">
                <a:latin typeface="Baskerville Old Face" pitchFamily="18" charset="0"/>
              </a:rPr>
              <a:t>Respecto </a:t>
            </a:r>
            <a:r>
              <a:rPr lang="es-MX" sz="2000" dirty="0" smtClean="0">
                <a:latin typeface="Baskerville Old Face" pitchFamily="18" charset="0"/>
              </a:rPr>
              <a:t>a la presencia de comorbilidad y la clasificación de la enfermedad se encontró que el 81.6% de los pacientes con enfermedad no grave no tenían ninguna comorbilidad (</a:t>
            </a:r>
            <a:r>
              <a:rPr lang="es-MX" sz="2000" i="1" dirty="0" smtClean="0">
                <a:latin typeface="Baskerville Old Face" pitchFamily="18" charset="0"/>
              </a:rPr>
              <a:t>p</a:t>
            </a:r>
            <a:r>
              <a:rPr lang="es-MX" sz="2000" dirty="0" smtClean="0">
                <a:latin typeface="Baskerville Old Face" pitchFamily="18" charset="0"/>
              </a:rPr>
              <a:t> = 0.001).</a:t>
            </a:r>
            <a:endParaRPr lang="es-MX" sz="20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Baskerville Old Face" pitchFamily="18" charset="0"/>
              </a:rPr>
              <a:t>CONCLUSIONES</a:t>
            </a:r>
            <a:endParaRPr lang="es-MX" sz="4000" dirty="0">
              <a:latin typeface="Baskerville Old Fac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5928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s-MX" dirty="0" smtClean="0">
                <a:latin typeface="Baskerville Old Face" pitchFamily="18" charset="0"/>
              </a:rPr>
              <a:t>Edad productiva la más afectada. La presencia de comorbilidad no se asocia con el estado de gravedad de la enfermedad. El sexo masculino presentó enfermedad grave.</a:t>
            </a:r>
            <a:endParaRPr lang="es-MX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1426</TotalTime>
  <Words>521</Words>
  <Application>Microsoft Office PowerPoint</Application>
  <PresentationFormat>Presentación en pantalla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INSTITUTO MEXICANO DEL SEGURO SOCIAL UNIVERSIDAD VERACRUZANA DEPARTAMENTO DE ESTUDIOS DE POSTGRADO </vt:lpstr>
      <vt:lpstr>INTRODUCCION</vt:lpstr>
      <vt:lpstr>JUSTIFICACIÓN</vt:lpstr>
      <vt:lpstr>PLANTEAMIENTO DEL PROBLEMA</vt:lpstr>
      <vt:lpstr>METODOLOGIA  VARIABLES DE ESTUDIO</vt:lpstr>
      <vt:lpstr>METODOLOGIA  POBLACION DE ESTUDIO</vt:lpstr>
      <vt:lpstr>METODOLOGIA  DISEÑO DEL ESTUDIO</vt:lpstr>
      <vt:lpstr>RESULTADOS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MEXICANO DEL SEGURO SOCIAL UNIVERSIDAD VERACRUZANA DEPARTAMENTO DE ESTUDIOS DE POSTGRADO </dc:title>
  <dc:creator>miguel</dc:creator>
  <cp:lastModifiedBy>miguel</cp:lastModifiedBy>
  <cp:revision>2</cp:revision>
  <dcterms:created xsi:type="dcterms:W3CDTF">2014-02-05T04:29:10Z</dcterms:created>
  <dcterms:modified xsi:type="dcterms:W3CDTF">2014-02-06T04:15:30Z</dcterms:modified>
</cp:coreProperties>
</file>