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5" r:id="rId6"/>
    <p:sldId id="266" r:id="rId7"/>
    <p:sldId id="269" r:id="rId8"/>
    <p:sldId id="271" r:id="rId9"/>
    <p:sldId id="264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0" y="1"/>
            <a:ext cx="12192000" cy="21045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6" name="Imagen 5" descr="http://t1.gstatic.com/images?q=tbn:ANd9GcRjO0RqtfqOIMcRkb16UxeIkRa02WNCkUwxmvDnxWC9g2Vc1uLUB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735" y="541038"/>
            <a:ext cx="1016000" cy="1198880"/>
          </a:xfrm>
          <a:prstGeom prst="rect">
            <a:avLst/>
          </a:prstGeom>
          <a:noFill/>
        </p:spPr>
      </p:pic>
      <p:pic>
        <p:nvPicPr>
          <p:cNvPr id="7" name="Picture 8" descr="escu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182" y="521355"/>
            <a:ext cx="1185728" cy="123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 bwMode="gray">
          <a:xfrm>
            <a:off x="1154955" y="826156"/>
            <a:ext cx="9723716" cy="5763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es-MX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s-MX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es-MX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s-MX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es-MX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s-MX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SENSIBILIDAD DE LAS PRUEBAS SEROLÓGICAS PARA                  LA DETECCION TEMPRANA DEL DENGUE</a:t>
            </a:r>
            <a: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s-MX" sz="2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</a:p>
          <a:p>
            <a:pPr algn="ctr"/>
            <a:endParaRPr lang="es-MX" sz="20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es-MX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MX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INSTITUTO MEXICANO DEL SEGURO SOCIAL</a:t>
            </a:r>
            <a:endParaRPr lang="es-MX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MX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UNIVERSIDAD VERACRUZANA</a:t>
            </a:r>
            <a:endParaRPr lang="es-MX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MX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DEPARTAMENTO DE ESTUDIOS DE POSTGRADO</a:t>
            </a:r>
            <a:endParaRPr lang="es-MX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1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AUTOR RESPONSABLE</a:t>
            </a: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2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EDUARDO IVAN PANTOJA RODRIGUEZ</a:t>
            </a: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Médico residente de medicina familiar, adscrito a la Unidad de Medicina Familiar No. 61</a:t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INVESTIGADOR RESPONSABLE</a:t>
            </a: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s-MX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Dra. ZITA ALTAGRACIA FERNANDEZ GARCIA </a:t>
            </a:r>
            <a: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es-MX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es-MX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43000" y="1156453"/>
            <a:ext cx="97491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Se ha </a:t>
            </a:r>
            <a:r>
              <a:rPr lang="es-MX" sz="2200" dirty="0">
                <a:latin typeface="Arial Narrow" panose="020B0606020202030204" pitchFamily="34" charset="0"/>
              </a:rPr>
              <a:t>generado la necesidad de estandarizar una prueba que sea de fácil y rápida ejecución, con resul­tados sensibles y específicos en los primeros días de la enfermedad, durante la fase febril, cuando los síntomas son inespecíficos, lo cual permite un diagnóstico dife­rencial con otras enfermedades que cursan también con fiebre temprana, para establecer pautas de manejo que eviten las complicaciones o la </a:t>
            </a:r>
            <a:r>
              <a:rPr lang="es-MX" sz="2200" dirty="0" smtClean="0">
                <a:latin typeface="Arial Narrow" panose="020B0606020202030204" pitchFamily="34" charset="0"/>
              </a:rPr>
              <a:t>muerte.</a:t>
            </a:r>
          </a:p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H</a:t>
            </a:r>
            <a:r>
              <a:rPr lang="es-MX" sz="2200" dirty="0" smtClean="0">
                <a:latin typeface="Arial Narrow" panose="020B0606020202030204" pitchFamily="34" charset="0"/>
              </a:rPr>
              <a:t>asta </a:t>
            </a:r>
            <a:r>
              <a:rPr lang="es-MX" sz="2200" dirty="0">
                <a:latin typeface="Arial Narrow" panose="020B0606020202030204" pitchFamily="34" charset="0"/>
              </a:rPr>
              <a:t>el momento las pruebas con que contamos como el NS1 y la de </a:t>
            </a:r>
            <a:r>
              <a:rPr lang="es-MX" sz="2200" dirty="0" err="1">
                <a:latin typeface="Arial Narrow" panose="020B0606020202030204" pitchFamily="34" charset="0"/>
              </a:rPr>
              <a:t>IgM</a:t>
            </a:r>
            <a:r>
              <a:rPr lang="es-MX" sz="2200" dirty="0">
                <a:latin typeface="Arial Narrow" panose="020B0606020202030204" pitchFamily="34" charset="0"/>
              </a:rPr>
              <a:t> presentaron resultados similares a la literatura consultada, y solo con una diferencia mayor para NS1.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143000" y="1054855"/>
            <a:ext cx="313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CONCLUSIONES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43000" y="1156453"/>
            <a:ext cx="974911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El </a:t>
            </a:r>
            <a:r>
              <a:rPr lang="es-MX" sz="2200" dirty="0">
                <a:latin typeface="Arial Narrow" panose="020B0606020202030204" pitchFamily="34" charset="0"/>
              </a:rPr>
              <a:t>virus del dengue es el principal </a:t>
            </a:r>
            <a:r>
              <a:rPr lang="es-MX" sz="2200" dirty="0" err="1">
                <a:latin typeface="Arial Narrow" panose="020B0606020202030204" pitchFamily="34" charset="0"/>
              </a:rPr>
              <a:t>arbovirus</a:t>
            </a:r>
            <a:r>
              <a:rPr lang="es-MX" sz="2200" dirty="0">
                <a:latin typeface="Arial Narrow" panose="020B0606020202030204" pitchFamily="34" charset="0"/>
              </a:rPr>
              <a:t> causante de enfermedad del dengue en los humanos, que es una virosis aguda y sistémica, </a:t>
            </a:r>
            <a:r>
              <a:rPr lang="es-MX" sz="2200" dirty="0" smtClean="0">
                <a:latin typeface="Arial Narrow" panose="020B0606020202030204" pitchFamily="34" charset="0"/>
              </a:rPr>
              <a:t>trasmitida </a:t>
            </a:r>
            <a:r>
              <a:rPr lang="es-MX" sz="2200" dirty="0">
                <a:latin typeface="Arial Narrow" panose="020B0606020202030204" pitchFamily="34" charset="0"/>
              </a:rPr>
              <a:t>por mosquitos hembras del género </a:t>
            </a:r>
            <a:r>
              <a:rPr lang="es-MX" sz="2200" i="1" dirty="0" smtClean="0">
                <a:latin typeface="Arial Narrow" panose="020B0606020202030204" pitchFamily="34" charset="0"/>
              </a:rPr>
              <a:t>Aedes, </a:t>
            </a:r>
            <a:r>
              <a:rPr lang="es-MX" sz="2200" dirty="0" smtClean="0">
                <a:latin typeface="Arial Narrow" panose="020B0606020202030204" pitchFamily="34" charset="0"/>
              </a:rPr>
              <a:t>de</a:t>
            </a:r>
            <a:r>
              <a:rPr lang="es-MX" sz="2200" i="1" dirty="0" smtClean="0">
                <a:latin typeface="Arial Narrow" panose="020B0606020202030204" pitchFamily="34" charset="0"/>
              </a:rPr>
              <a:t> </a:t>
            </a:r>
            <a:r>
              <a:rPr lang="es-MX" sz="2200" dirty="0" smtClean="0">
                <a:latin typeface="Arial Narrow" panose="020B0606020202030204" pitchFamily="34" charset="0"/>
              </a:rPr>
              <a:t>evolución </a:t>
            </a:r>
            <a:r>
              <a:rPr lang="es-MX" sz="2200" dirty="0">
                <a:latin typeface="Arial Narrow" panose="020B0606020202030204" pitchFamily="34" charset="0"/>
              </a:rPr>
              <a:t>poco predecible,  autolimitada y temporalmente incapacitante</a:t>
            </a:r>
            <a:r>
              <a:rPr lang="es-MX" sz="2200" i="1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MX" sz="2200" i="1" dirty="0" smtClean="0">
              <a:latin typeface="Arial Narrow" panose="020B0606020202030204" pitchFamily="34" charset="0"/>
            </a:endParaRPr>
          </a:p>
          <a:p>
            <a:pPr algn="just"/>
            <a:endParaRPr lang="es-MX" sz="2200" i="1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Se reconocen cuatro fases de la enfermedad: la fase de incubación, </a:t>
            </a:r>
            <a:r>
              <a:rPr lang="es-MX" sz="2200" dirty="0" smtClean="0">
                <a:latin typeface="Arial Narrow" panose="020B0606020202030204" pitchFamily="34" charset="0"/>
              </a:rPr>
              <a:t>la </a:t>
            </a:r>
            <a:r>
              <a:rPr lang="es-MX" sz="2200" dirty="0">
                <a:latin typeface="Arial Narrow" panose="020B0606020202030204" pitchFamily="34" charset="0"/>
              </a:rPr>
              <a:t>fase febril, </a:t>
            </a:r>
            <a:r>
              <a:rPr lang="es-MX" sz="2200" dirty="0" smtClean="0">
                <a:latin typeface="Arial Narrow" panose="020B0606020202030204" pitchFamily="34" charset="0"/>
              </a:rPr>
              <a:t>la fase </a:t>
            </a:r>
            <a:r>
              <a:rPr lang="es-MX" sz="2200" dirty="0">
                <a:latin typeface="Arial Narrow" panose="020B0606020202030204" pitchFamily="34" charset="0"/>
              </a:rPr>
              <a:t>crítica </a:t>
            </a:r>
            <a:r>
              <a:rPr lang="es-MX" sz="2200" dirty="0" smtClean="0">
                <a:latin typeface="Arial Narrow" panose="020B0606020202030204" pitchFamily="34" charset="0"/>
              </a:rPr>
              <a:t>y </a:t>
            </a:r>
            <a:r>
              <a:rPr lang="es-MX" sz="2200" dirty="0">
                <a:latin typeface="Arial Narrow" panose="020B0606020202030204" pitchFamily="34" charset="0"/>
              </a:rPr>
              <a:t>la fase de recuperación (reabsorción de líquidos) entre el séptimo y décimo día</a:t>
            </a:r>
            <a:r>
              <a:rPr lang="es-MX" sz="22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De las proteínas virales no estructurales (NS) se sabe que son siete las cuales fueron identificadas y se confeccionaron mapas del ARN viral deducido para la secuencia </a:t>
            </a:r>
            <a:r>
              <a:rPr lang="es-MX" sz="2200" dirty="0" err="1">
                <a:latin typeface="Arial Narrow" panose="020B0606020202030204" pitchFamily="34" charset="0"/>
              </a:rPr>
              <a:t>aminoácida</a:t>
            </a:r>
            <a:r>
              <a:rPr lang="es-MX" sz="2200" dirty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43000" y="1054855"/>
            <a:ext cx="313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INTRODUCCIÓN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43000" y="1156453"/>
            <a:ext cx="97491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La </a:t>
            </a:r>
            <a:r>
              <a:rPr lang="es-MX" sz="2200" dirty="0">
                <a:latin typeface="Arial Narrow" panose="020B0606020202030204" pitchFamily="34" charset="0"/>
              </a:rPr>
              <a:t>primera proteína no estructural (NS1), es una </a:t>
            </a:r>
            <a:r>
              <a:rPr lang="es-MX" sz="2200" dirty="0" smtClean="0">
                <a:latin typeface="Arial Narrow" panose="020B0606020202030204" pitchFamily="34" charset="0"/>
              </a:rPr>
              <a:t>glicoproteína que puede </a:t>
            </a:r>
            <a:r>
              <a:rPr lang="es-MX" sz="2200" dirty="0">
                <a:latin typeface="Arial Narrow" panose="020B0606020202030204" pitchFamily="34" charset="0"/>
              </a:rPr>
              <a:t>estar en forma secretada y no </a:t>
            </a:r>
            <a:r>
              <a:rPr lang="es-MX" sz="2200" dirty="0" smtClean="0">
                <a:latin typeface="Arial Narrow" panose="020B0606020202030204" pitchFamily="34" charset="0"/>
              </a:rPr>
              <a:t>secretada.</a:t>
            </a:r>
            <a:r>
              <a:rPr lang="es-MX" sz="2200" b="1" baseline="30000" dirty="0" smtClean="0">
                <a:latin typeface="Arial Narrow" panose="020B0606020202030204" pitchFamily="34" charset="0"/>
              </a:rPr>
              <a:t> </a:t>
            </a:r>
            <a:r>
              <a:rPr lang="es-MX" sz="2200" dirty="0">
                <a:latin typeface="Arial Narrow" panose="020B0606020202030204" pitchFamily="34" charset="0"/>
              </a:rPr>
              <a:t>La función de la NS1 en la replicación viral no ha sido bien dilucidada. </a:t>
            </a:r>
          </a:p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Se </a:t>
            </a:r>
            <a:r>
              <a:rPr lang="es-MX" sz="2200" dirty="0">
                <a:latin typeface="Arial Narrow" panose="020B0606020202030204" pitchFamily="34" charset="0"/>
              </a:rPr>
              <a:t>ha podido establecer una relación de los niveles altos de proteína NS1 en el suero de pacientes en fase aguda con la evolución de las formas graves de la </a:t>
            </a:r>
            <a:r>
              <a:rPr lang="es-MX" sz="2200" dirty="0" smtClean="0">
                <a:latin typeface="Arial Narrow" panose="020B0606020202030204" pitchFamily="34" charset="0"/>
              </a:rPr>
              <a:t>enfermedad</a:t>
            </a:r>
            <a:r>
              <a:rPr lang="es-MX" sz="22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Los anticuerpos </a:t>
            </a:r>
            <a:r>
              <a:rPr lang="es-MX" sz="2200" dirty="0" err="1">
                <a:latin typeface="Arial Narrow" panose="020B0606020202030204" pitchFamily="34" charset="0"/>
              </a:rPr>
              <a:t>IgM</a:t>
            </a:r>
            <a:r>
              <a:rPr lang="es-MX" sz="2200" dirty="0">
                <a:latin typeface="Arial Narrow" panose="020B0606020202030204" pitchFamily="34" charset="0"/>
              </a:rPr>
              <a:t> se desarrollan rápidamente después de la detección, se han utilizado en la fase aguda y es el método de elección por su economía, sencillez y relativa rapidez. 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8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43000" y="1156453"/>
            <a:ext cx="97491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Nuestro </a:t>
            </a:r>
            <a:r>
              <a:rPr lang="es-MX" sz="2200" dirty="0">
                <a:latin typeface="Arial Narrow" panose="020B0606020202030204" pitchFamily="34" charset="0"/>
              </a:rPr>
              <a:t>estado de Veracruz esta considerado a nivel nacional como una zona endémica de dengue, debido a los avances de la enfermedad las pruebas NS1 e </a:t>
            </a:r>
            <a:r>
              <a:rPr lang="es-MX" sz="2200" dirty="0" err="1">
                <a:latin typeface="Arial Narrow" panose="020B0606020202030204" pitchFamily="34" charset="0"/>
              </a:rPr>
              <a:t>IgM</a:t>
            </a:r>
            <a:r>
              <a:rPr lang="es-MX" sz="2200" dirty="0">
                <a:latin typeface="Arial Narrow" panose="020B0606020202030204" pitchFamily="34" charset="0"/>
              </a:rPr>
              <a:t>, se han utilizado para su rápida detección y su utilidad nos llevaría a un diagnóstico temprano para su oportuna intervención. Debido a la frecuencia elevada que ha sido codificada en nuestros derechohabientes, cobra importancia evaluar estas pruebas, sin embargo hay que tomar en cuenta los registros para tomar los datos y llevar a cabo así la determinación de la eficacia en la detección temprana del dengue, tratando de conocer cual prueba es de mayor sensibilidad.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143000" y="1054855"/>
            <a:ext cx="313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JUSTIFICACIÓN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43000" y="4558560"/>
            <a:ext cx="97491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¿</a:t>
            </a:r>
            <a:r>
              <a:rPr lang="es-MX" sz="2200" dirty="0" smtClean="0">
                <a:latin typeface="Arial Narrow" panose="020B0606020202030204" pitchFamily="34" charset="0"/>
              </a:rPr>
              <a:t>Las pruebas serológicas para la detección temprana de dengue son similares en sensibilidad?</a:t>
            </a:r>
            <a:endParaRPr lang="es-MX" sz="2200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42999" y="4591432"/>
            <a:ext cx="508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PLANTEAMIENTO DEL PROBLEMA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43000" y="1156453"/>
            <a:ext cx="974911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b="1" i="1" dirty="0">
                <a:latin typeface="Arial Narrow" panose="020B0606020202030204" pitchFamily="34" charset="0"/>
              </a:rPr>
              <a:t>HIPÓTESIS DEL INVESTIGADOR</a:t>
            </a:r>
            <a:endParaRPr lang="es-MX" sz="2200" i="1" dirty="0">
              <a:latin typeface="Arial Narrow" panose="020B0606020202030204" pitchFamily="34" charset="0"/>
            </a:endParaRPr>
          </a:p>
          <a:p>
            <a:pPr algn="just"/>
            <a:r>
              <a:rPr lang="es-MX" sz="2200" b="1" dirty="0">
                <a:latin typeface="Arial Narrow" panose="020B0606020202030204" pitchFamily="34" charset="0"/>
              </a:rPr>
              <a:t> </a:t>
            </a:r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La prueba NS1 e </a:t>
            </a:r>
            <a:r>
              <a:rPr lang="es-MX" sz="2200" dirty="0" err="1">
                <a:latin typeface="Arial Narrow" panose="020B0606020202030204" pitchFamily="34" charset="0"/>
              </a:rPr>
              <a:t>I</a:t>
            </a:r>
            <a:r>
              <a:rPr lang="es-MX" sz="2200" dirty="0" err="1" smtClean="0">
                <a:latin typeface="Arial Narrow" panose="020B0606020202030204" pitchFamily="34" charset="0"/>
              </a:rPr>
              <a:t>gM</a:t>
            </a:r>
            <a:r>
              <a:rPr lang="es-MX" sz="2200" dirty="0" smtClean="0">
                <a:latin typeface="Arial Narrow" panose="020B0606020202030204" pitchFamily="34" charset="0"/>
              </a:rPr>
              <a:t> tienen sensibilidad similar para la detección temprana de dengue. </a:t>
            </a:r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b="1" dirty="0">
                <a:latin typeface="Arial Narrow" panose="020B0606020202030204" pitchFamily="34" charset="0"/>
              </a:rPr>
              <a:t> </a:t>
            </a:r>
            <a:endParaRPr lang="es-MX" sz="2200" dirty="0">
              <a:latin typeface="Arial Narrow" panose="020B0606020202030204" pitchFamily="34" charset="0"/>
            </a:endParaRPr>
          </a:p>
          <a:p>
            <a:r>
              <a:rPr lang="es-MX" sz="2200" b="1" i="1" dirty="0">
                <a:latin typeface="Arial Narrow" panose="020B0606020202030204" pitchFamily="34" charset="0"/>
              </a:rPr>
              <a:t>HIPÓTESIS NULA</a:t>
            </a:r>
            <a:endParaRPr lang="es-MX" sz="2200" i="1" dirty="0">
              <a:latin typeface="Arial Narrow" panose="020B0606020202030204" pitchFamily="34" charset="0"/>
            </a:endParaRPr>
          </a:p>
          <a:p>
            <a:pPr algn="just"/>
            <a:r>
              <a:rPr lang="es-MX" sz="2200" b="1" dirty="0">
                <a:latin typeface="Arial Narrow" panose="020B0606020202030204" pitchFamily="34" charset="0"/>
              </a:rPr>
              <a:t> </a:t>
            </a:r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La prueba NS1 e </a:t>
            </a:r>
            <a:r>
              <a:rPr lang="es-MX" sz="2200" dirty="0" err="1" smtClean="0">
                <a:latin typeface="Arial Narrow" panose="020B0606020202030204" pitchFamily="34" charset="0"/>
              </a:rPr>
              <a:t>IgM</a:t>
            </a:r>
            <a:r>
              <a:rPr lang="es-MX" sz="2200" dirty="0" smtClean="0">
                <a:latin typeface="Arial Narrow" panose="020B0606020202030204" pitchFamily="34" charset="0"/>
              </a:rPr>
              <a:t> no tienen sensibilidad similar para la detección temprana de dengue. </a:t>
            </a:r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b="1" dirty="0">
                <a:latin typeface="Arial Narrow" panose="020B0606020202030204" pitchFamily="34" charset="0"/>
              </a:rPr>
              <a:t> </a:t>
            </a:r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b="1" dirty="0">
                <a:latin typeface="Arial Narrow" panose="020B0606020202030204" pitchFamily="34" charset="0"/>
              </a:rPr>
              <a:t/>
            </a:r>
            <a:br>
              <a:rPr lang="es-MX" sz="2200" b="1" dirty="0">
                <a:latin typeface="Arial Narrow" panose="020B0606020202030204" pitchFamily="34" charset="0"/>
              </a:rPr>
            </a:br>
            <a:endParaRPr lang="es-MX" sz="2200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42999" y="1054855"/>
            <a:ext cx="508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HIPÓTESIS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8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43000" y="1156453"/>
            <a:ext cx="97491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Mediante un estudio observacional, transversal y retrospectivo se seleccionaron los datos reportados de los años 2010 al 2012 con diagnóstico de dengue, de los reportes epidemiológicos de la </a:t>
            </a:r>
            <a:r>
              <a:rPr lang="es-MX" sz="2200" dirty="0" smtClean="0">
                <a:latin typeface="Arial Narrow" panose="020B0606020202030204" pitchFamily="34" charset="0"/>
              </a:rPr>
              <a:t>U. M. F. </a:t>
            </a:r>
            <a:r>
              <a:rPr lang="es-MX" sz="2200" dirty="0">
                <a:latin typeface="Arial Narrow" panose="020B0606020202030204" pitchFamily="34" charset="0"/>
              </a:rPr>
              <a:t>61, y que se hayan confirmado, </a:t>
            </a:r>
            <a:r>
              <a:rPr lang="es-MX" sz="2200" dirty="0" smtClean="0">
                <a:latin typeface="Arial Narrow" panose="020B0606020202030204" pitchFamily="34" charset="0"/>
              </a:rPr>
              <a:t>recolectando </a:t>
            </a:r>
            <a:r>
              <a:rPr lang="es-MX" sz="2200" dirty="0">
                <a:latin typeface="Arial Narrow" panose="020B0606020202030204" pitchFamily="34" charset="0"/>
              </a:rPr>
              <a:t>las variables del estudio que fueron </a:t>
            </a:r>
            <a:r>
              <a:rPr lang="es-MX" sz="2200" dirty="0" smtClean="0">
                <a:latin typeface="Arial Narrow" panose="020B0606020202030204" pitchFamily="34" charset="0"/>
              </a:rPr>
              <a:t>edad</a:t>
            </a:r>
            <a:r>
              <a:rPr lang="es-MX" sz="2200" dirty="0">
                <a:latin typeface="Arial Narrow" panose="020B0606020202030204" pitchFamily="34" charset="0"/>
              </a:rPr>
              <a:t>, género del paciente y </a:t>
            </a:r>
            <a:r>
              <a:rPr lang="es-MX" sz="2200" dirty="0" smtClean="0">
                <a:latin typeface="Arial Narrow" panose="020B0606020202030204" pitchFamily="34" charset="0"/>
              </a:rPr>
              <a:t>resultados </a:t>
            </a:r>
            <a:r>
              <a:rPr lang="es-MX" sz="2200" dirty="0">
                <a:latin typeface="Arial Narrow" panose="020B0606020202030204" pitchFamily="34" charset="0"/>
              </a:rPr>
              <a:t>de las pruebas NS1 e </a:t>
            </a:r>
            <a:r>
              <a:rPr lang="es-MX" sz="2200" dirty="0" err="1">
                <a:latin typeface="Arial Narrow" panose="020B0606020202030204" pitchFamily="34" charset="0"/>
              </a:rPr>
              <a:t>IgM</a:t>
            </a:r>
            <a:r>
              <a:rPr lang="es-MX" sz="2200" dirty="0">
                <a:latin typeface="Arial Narrow" panose="020B0606020202030204" pitchFamily="34" charset="0"/>
              </a:rPr>
              <a:t> cuyos resultados fueron positivo o negativo, que se puedan contabilizar los días en que iniciaron los síntomas y la toma de muestra, ya que esta es sensible en los primeros cinco </a:t>
            </a:r>
            <a:r>
              <a:rPr lang="es-MX" sz="2200" dirty="0" smtClean="0">
                <a:latin typeface="Arial Narrow" panose="020B0606020202030204" pitchFamily="34" charset="0"/>
              </a:rPr>
              <a:t>días.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Se incluyeron pacientes con reporte diagnóstico de Dengue, atendidos en la UMF 61 y con reportes serológicos; se excluyeron expedientes incompletos o casos de dengue no confirmados con certeza diagnóstica. </a:t>
            </a:r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Se codificó en Excel 2010 para su análisis no necesitando Consentimiento Informado. El análisis estadístico fue con medidas de tendencia central, frecuencias absolutas y relativas, además con pruebas diagnósticas con IC al 95%.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43000" y="1054855"/>
            <a:ext cx="313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METODOLOGÍA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9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43000" y="1156453"/>
            <a:ext cx="97491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Se recolectaron </a:t>
            </a:r>
            <a:r>
              <a:rPr lang="es-MX" sz="2200" dirty="0" smtClean="0">
                <a:latin typeface="Arial Narrow" panose="020B0606020202030204" pitchFamily="34" charset="0"/>
              </a:rPr>
              <a:t>652 </a:t>
            </a:r>
            <a:r>
              <a:rPr lang="es-MX" sz="2200" dirty="0">
                <a:latin typeface="Arial Narrow" panose="020B0606020202030204" pitchFamily="34" charset="0"/>
              </a:rPr>
              <a:t>pacientes con diagnóstico </a:t>
            </a:r>
            <a:r>
              <a:rPr lang="es-MX" sz="2200" dirty="0" smtClean="0">
                <a:latin typeface="Arial Narrow" panose="020B0606020202030204" pitchFamily="34" charset="0"/>
              </a:rPr>
              <a:t>clínico de dengue; de los cuales 325 </a:t>
            </a:r>
            <a:r>
              <a:rPr lang="es-MX" sz="2200" dirty="0">
                <a:latin typeface="Arial Narrow" panose="020B0606020202030204" pitchFamily="34" charset="0"/>
              </a:rPr>
              <a:t>pertenecían al género masculino y 327 femeninos; la </a:t>
            </a:r>
            <a:r>
              <a:rPr lang="es-MX" sz="2200" dirty="0" smtClean="0">
                <a:latin typeface="Arial Narrow" panose="020B0606020202030204" pitchFamily="34" charset="0"/>
              </a:rPr>
              <a:t>media </a:t>
            </a:r>
            <a:r>
              <a:rPr lang="es-MX" sz="2200" dirty="0">
                <a:latin typeface="Arial Narrow" panose="020B0606020202030204" pitchFamily="34" charset="0"/>
              </a:rPr>
              <a:t>de edad para hombres fue de 31 años y en mujeres fue de 33.8 </a:t>
            </a:r>
            <a:r>
              <a:rPr lang="es-MX" sz="2200" u="sng" dirty="0" smtClean="0">
                <a:latin typeface="Arial Narrow" panose="020B0606020202030204" pitchFamily="34" charset="0"/>
              </a:rPr>
              <a:t>+</a:t>
            </a:r>
            <a:r>
              <a:rPr lang="es-MX" sz="2200" dirty="0" smtClean="0">
                <a:latin typeface="Arial Narrow" panose="020B0606020202030204" pitchFamily="34" charset="0"/>
              </a:rPr>
              <a:t> 18.</a:t>
            </a: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R</a:t>
            </a:r>
            <a:r>
              <a:rPr lang="es-MX" sz="2200" dirty="0" smtClean="0">
                <a:latin typeface="Arial Narrow" panose="020B0606020202030204" pitchFamily="34" charset="0"/>
              </a:rPr>
              <a:t>ecuento </a:t>
            </a:r>
            <a:r>
              <a:rPr lang="es-MX" sz="2200" dirty="0">
                <a:latin typeface="Arial Narrow" panose="020B0606020202030204" pitchFamily="34" charset="0"/>
              </a:rPr>
              <a:t>de plaquetas menor a 50,000 fueron 31.5% (206), de 50,000 a 100,000 36.1% (</a:t>
            </a:r>
            <a:r>
              <a:rPr lang="es-MX" sz="2200" dirty="0" smtClean="0">
                <a:latin typeface="Arial Narrow" panose="020B0606020202030204" pitchFamily="34" charset="0"/>
              </a:rPr>
              <a:t>236). </a:t>
            </a:r>
          </a:p>
          <a:p>
            <a:pPr algn="just"/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2200" dirty="0" smtClean="0">
                <a:latin typeface="Arial Narrow" panose="020B0606020202030204" pitchFamily="34" charset="0"/>
              </a:rPr>
              <a:t>Los </a:t>
            </a:r>
            <a:r>
              <a:rPr lang="es-MX" sz="2200" dirty="0">
                <a:latin typeface="Arial Narrow" panose="020B0606020202030204" pitchFamily="34" charset="0"/>
              </a:rPr>
              <a:t>resultados de la prueba diagnóstica para NS1 fueron sensibilidad 85% (IC 95% 80.5-88.4), valor predictivo positivo de 50% (IC 95% 45.8%-54.2</a:t>
            </a:r>
            <a:r>
              <a:rPr lang="es-MX" sz="2200" dirty="0" smtClean="0">
                <a:latin typeface="Arial Narrow" panose="020B0606020202030204" pitchFamily="34" charset="0"/>
              </a:rPr>
              <a:t>%). </a:t>
            </a:r>
            <a:endParaRPr lang="es-MX" sz="2200" dirty="0" smtClean="0">
              <a:latin typeface="Arial Narrow" panose="020B0606020202030204" pitchFamily="34" charset="0"/>
            </a:endParaRPr>
          </a:p>
          <a:p>
            <a:pPr algn="just"/>
            <a:endParaRPr lang="es-MX" sz="2200" dirty="0">
              <a:latin typeface="Arial Narrow" panose="020B0606020202030204" pitchFamily="34" charset="0"/>
            </a:endParaRPr>
          </a:p>
          <a:p>
            <a:pPr algn="just"/>
            <a:r>
              <a:rPr lang="es-MX" sz="2200" dirty="0">
                <a:latin typeface="Arial Narrow" panose="020B0606020202030204" pitchFamily="34" charset="0"/>
              </a:rPr>
              <a:t>Los resultados de la prueba diagnóstica para </a:t>
            </a:r>
            <a:r>
              <a:rPr lang="es-MX" sz="2200" dirty="0" err="1">
                <a:latin typeface="Arial Narrow" panose="020B0606020202030204" pitchFamily="34" charset="0"/>
              </a:rPr>
              <a:t>IgM</a:t>
            </a:r>
            <a:r>
              <a:rPr lang="es-MX" sz="2200" dirty="0">
                <a:latin typeface="Arial Narrow" panose="020B0606020202030204" pitchFamily="34" charset="0"/>
              </a:rPr>
              <a:t> fueron en sensibilidad fue de 73% (IC 95% 65.5-79.6), el valor predictivo positivo fue 20% (IC 95% 17.1-23.9).</a:t>
            </a:r>
            <a:endParaRPr lang="es-MX" sz="2200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43000" y="1054855"/>
            <a:ext cx="313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RESULTADOS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422764"/>
              </p:ext>
            </p:extLst>
          </p:nvPr>
        </p:nvGraphicFramePr>
        <p:xfrm>
          <a:off x="2393576" y="685803"/>
          <a:ext cx="7073153" cy="2624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4970"/>
                <a:gridCol w="1830699"/>
                <a:gridCol w="1747484"/>
              </a:tblGrid>
              <a:tr h="633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PRUEBA</a:t>
                      </a:r>
                      <a:endParaRPr lang="es-MX" sz="1400" kern="1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  <a:endParaRPr lang="es-MX" sz="1400" kern="1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IC </a:t>
                      </a:r>
                      <a:r>
                        <a:rPr lang="es-MX" sz="1400" kern="1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95%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400" kern="1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2789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SENSIBILIDAD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80.5 – 88.4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2789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ESPECIFICIDAD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20%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15.8-24.3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2789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VALOR PREDICTIVO POSITIVO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50%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45.8 – 54.2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2789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VALOR PREDICTIVO NEGATIVO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58%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48.7 – 66.6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895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PROPORCIÓN DE FALSOS POSITIVOS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80%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75.7 – 84.2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895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PROPORCIÓN DE FALSOS NEGATIVOS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11.6 -  19.5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143000" y="1619629"/>
            <a:ext cx="313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NS1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55854"/>
              </p:ext>
            </p:extLst>
          </p:nvPr>
        </p:nvGraphicFramePr>
        <p:xfrm>
          <a:off x="2366682" y="3751729"/>
          <a:ext cx="7113494" cy="2581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8219"/>
                <a:gridCol w="1885836"/>
                <a:gridCol w="1719439"/>
              </a:tblGrid>
              <a:tr h="7799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PRUEBA</a:t>
                      </a:r>
                      <a:endParaRPr lang="es-MX" sz="1400" kern="1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  <a:endParaRPr lang="es-MX" sz="1400" kern="1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IC </a:t>
                      </a:r>
                      <a:r>
                        <a:rPr lang="es-MX" sz="1400" kern="1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95%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MX" sz="1400" kern="1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00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SENSIBILIDAD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73%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65.5 – 79.6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00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ESPECIFICIDAD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15%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11.9 - 18.1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00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VALOR PREDICTIVO POSITIVO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20%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17.1 – 23.9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00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VALOR PREDICTIVO NEGATIVO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55.8 – 73.1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00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PROPORCIÓN DE FALSOS POSITIVOS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  <a:endParaRPr lang="es-MX" sz="14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81.9 – 88.1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  <a:tr h="3003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PROPORCIÓN DE FALSOS NEGATIVOS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27%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MX" sz="1400" kern="100" dirty="0">
                          <a:effectLst/>
                          <a:latin typeface="Arial Narrow" panose="020B0606020202030204" pitchFamily="34" charset="0"/>
                        </a:rPr>
                        <a:t>20.4 – 34.5</a:t>
                      </a:r>
                      <a:endParaRPr lang="es-MX" sz="14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439" marR="63439" marT="0" marB="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60930" y="4851407"/>
            <a:ext cx="313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 smtClean="0">
                <a:solidFill>
                  <a:srgbClr val="FFFF00"/>
                </a:solidFill>
                <a:latin typeface="Arial Narrow" panose="020B0606020202030204" pitchFamily="34" charset="0"/>
              </a:rPr>
              <a:t>IgM</a:t>
            </a:r>
            <a:endParaRPr lang="es-MX" sz="24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89" y="1603617"/>
            <a:ext cx="4520446" cy="3329576"/>
          </a:xfrm>
          <a:prstGeom prst="rect">
            <a:avLst/>
          </a:prstGeom>
          <a:ln w="38100">
            <a:solidFill>
              <a:srgbClr val="00FF00"/>
            </a:solidFill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6824" y="1603617"/>
            <a:ext cx="4527193" cy="3329576"/>
          </a:xfrm>
          <a:prstGeom prst="rect">
            <a:avLst/>
          </a:prstGeom>
          <a:ln w="38100">
            <a:solidFill>
              <a:srgbClr val="00FF00"/>
            </a:solidFill>
          </a:ln>
        </p:spPr>
      </p:pic>
    </p:spTree>
    <p:extLst>
      <p:ext uri="{BB962C8B-B14F-4D97-AF65-F5344CB8AC3E}">
        <p14:creationId xmlns:p14="http://schemas.microsoft.com/office/powerpoint/2010/main" val="317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849</Words>
  <Application>Microsoft Office PowerPoint</Application>
  <PresentationFormat>Panorámica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Arial Narrow</vt:lpstr>
      <vt:lpstr>Century Gothic</vt:lpstr>
      <vt:lpstr>Times New Roman</vt:lpstr>
      <vt:lpstr>Wingdings 3</vt:lpstr>
      <vt:lpstr>Sala de reuniones 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SENSIBILIDAD DE LAS PRUEBAS SEROLOGICAS PARA LA DETECCION TEMPRANA DEL DENGUE    AUTOR RESPONSABLE   EDUARDO IVAN PANTOJA RODRIGUEZ Médico residente de medicina familiar, adscrito a la Unidad de Medicina Familiar No. 61   INVESTIGADOR RESPONSABLE   Dra. ZITA ALTAGRACIA FERNANDEZ GARCIA</dc:title>
  <dc:creator>usuario</dc:creator>
  <cp:lastModifiedBy>usuario</cp:lastModifiedBy>
  <cp:revision>32</cp:revision>
  <dcterms:created xsi:type="dcterms:W3CDTF">2014-02-10T18:35:19Z</dcterms:created>
  <dcterms:modified xsi:type="dcterms:W3CDTF">2014-02-23T16:45:34Z</dcterms:modified>
</cp:coreProperties>
</file>