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sldIdLst>
    <p:sldId id="257" r:id="rId2"/>
    <p:sldId id="258" r:id="rId3"/>
    <p:sldId id="259" r:id="rId4"/>
    <p:sldId id="267" r:id="rId5"/>
    <p:sldId id="268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683" autoAdjust="0"/>
  </p:normalViewPr>
  <p:slideViewPr>
    <p:cSldViewPr snapToGrid="0" snapToObjects="1">
      <p:cViewPr>
        <p:scale>
          <a:sx n="76" d="100"/>
          <a:sy n="76" d="100"/>
        </p:scale>
        <p:origin x="-1200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97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2103-E0EC-3D41-B38E-9FFB6CE6714E}" type="datetimeFigureOut">
              <a:rPr lang="es-ES" smtClean="0"/>
              <a:pPr/>
              <a:t>06/03/2014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2103-E0EC-3D41-B38E-9FFB6CE6714E}" type="datetimeFigureOut">
              <a:rPr lang="es-ES" smtClean="0"/>
              <a:pPr/>
              <a:t>06/03/2014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1F1B-2EA8-D942-973B-4780390290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2103-E0EC-3D41-B38E-9FFB6CE6714E}" type="datetimeFigureOut">
              <a:rPr lang="es-ES" smtClean="0"/>
              <a:pPr/>
              <a:t>06/03/2014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1F1B-2EA8-D942-973B-4780390290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2103-E0EC-3D41-B38E-9FFB6CE6714E}" type="datetimeFigureOut">
              <a:rPr lang="es-ES" smtClean="0"/>
              <a:pPr/>
              <a:t>06/03/2014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1F1B-2EA8-D942-973B-4780390290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2103-E0EC-3D41-B38E-9FFB6CE6714E}" type="datetimeFigureOut">
              <a:rPr lang="es-ES" smtClean="0"/>
              <a:pPr/>
              <a:t>06/03/2014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1F1B-2EA8-D942-973B-4780390290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2103-E0EC-3D41-B38E-9FFB6CE6714E}" type="datetimeFigureOut">
              <a:rPr lang="es-ES" smtClean="0"/>
              <a:pPr/>
              <a:t>06/03/2014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1F1B-2EA8-D942-973B-4780390290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2103-E0EC-3D41-B38E-9FFB6CE6714E}" type="datetimeFigureOut">
              <a:rPr lang="es-ES" smtClean="0"/>
              <a:pPr/>
              <a:t>06/03/2014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1F1B-2EA8-D942-973B-4780390290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2103-E0EC-3D41-B38E-9FFB6CE6714E}" type="datetimeFigureOut">
              <a:rPr lang="es-ES" smtClean="0"/>
              <a:pPr/>
              <a:t>06/03/2014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1F1B-2EA8-D942-973B-4780390290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2103-E0EC-3D41-B38E-9FFB6CE6714E}" type="datetimeFigureOut">
              <a:rPr lang="es-ES" smtClean="0"/>
              <a:pPr/>
              <a:t>06/03/2014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1F1B-2EA8-D942-973B-4780390290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2103-E0EC-3D41-B38E-9FFB6CE6714E}" type="datetimeFigureOut">
              <a:rPr lang="es-ES" smtClean="0"/>
              <a:pPr/>
              <a:t>06/03/2014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82103-E0EC-3D41-B38E-9FFB6CE6714E}" type="datetimeFigureOut">
              <a:rPr lang="es-ES" smtClean="0"/>
              <a:pPr/>
              <a:t>06/03/2014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B1F1B-2EA8-D942-973B-4780390290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82103-E0EC-3D41-B38E-9FFB6CE6714E}" type="datetimeFigureOut">
              <a:rPr lang="es-ES" smtClean="0"/>
              <a:pPr/>
              <a:t>06/03/2014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B1F1B-2EA8-D942-973B-4780390290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8790" y="0"/>
            <a:ext cx="5967347" cy="382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4154" y="3930585"/>
            <a:ext cx="5453780" cy="2457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2964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379616"/>
            <a:ext cx="6508377" cy="606351"/>
          </a:xfrm>
        </p:spPr>
        <p:txBody>
          <a:bodyPr>
            <a:normAutofit/>
          </a:bodyPr>
          <a:lstStyle/>
          <a:p>
            <a:r>
              <a:rPr lang="es-ES" sz="3200" dirty="0" smtClean="0">
                <a:latin typeface="+mn-lt"/>
                <a:cs typeface="Arial"/>
              </a:rPr>
              <a:t>JUSTIFICACIÓN</a:t>
            </a:r>
            <a:endParaRPr lang="es-ES" sz="3200" dirty="0">
              <a:latin typeface="+mn-lt"/>
              <a:cs typeface="Arial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1440493"/>
            <a:ext cx="7620000" cy="4534422"/>
          </a:xfrm>
        </p:spPr>
        <p:txBody>
          <a:bodyPr>
            <a:noAutofit/>
          </a:bodyPr>
          <a:lstStyle/>
          <a:p>
            <a:pPr algn="just"/>
            <a:r>
              <a:rPr lang="es-MX" sz="1800" dirty="0" smtClean="0"/>
              <a:t>Los marcapasos tienen como finalidad mejorar la calidad de vida de los </a:t>
            </a:r>
            <a:r>
              <a:rPr lang="es-MX" sz="1800" dirty="0" smtClean="0"/>
              <a:t>pacientes.</a:t>
            </a:r>
          </a:p>
          <a:p>
            <a:pPr algn="just"/>
            <a:endParaRPr lang="es-MX" sz="1800" dirty="0" smtClean="0"/>
          </a:p>
          <a:p>
            <a:pPr algn="just"/>
            <a:r>
              <a:rPr lang="es-MX" sz="1800" dirty="0" smtClean="0"/>
              <a:t>Actualmente </a:t>
            </a:r>
            <a:r>
              <a:rPr lang="es-MX" sz="1800" dirty="0" smtClean="0"/>
              <a:t>existen un buen número de instrumentos validados y aplicables a diversas enfermedades y </a:t>
            </a:r>
            <a:r>
              <a:rPr lang="es-MX" sz="1800" dirty="0" smtClean="0"/>
              <a:t>poblaciones, que evalúan la calidad de vida, </a:t>
            </a:r>
            <a:r>
              <a:rPr lang="es-MX" sz="1800" dirty="0" smtClean="0"/>
              <a:t>sin embargo, la mayoría de los instrumentos disponibles han sido desarrollados en el idioma inglés, </a:t>
            </a:r>
            <a:r>
              <a:rPr lang="es-MX" sz="1800" dirty="0" smtClean="0"/>
              <a:t> </a:t>
            </a:r>
            <a:r>
              <a:rPr lang="es-MX" sz="1800" dirty="0" smtClean="0"/>
              <a:t>y además no son específicos al contexto </a:t>
            </a:r>
            <a:r>
              <a:rPr lang="es-MX" sz="1800" dirty="0" smtClean="0"/>
              <a:t>social.</a:t>
            </a:r>
          </a:p>
          <a:p>
            <a:pPr algn="just"/>
            <a:endParaRPr lang="es-MX" sz="1800" dirty="0" smtClean="0"/>
          </a:p>
          <a:p>
            <a:pPr algn="just"/>
            <a:r>
              <a:rPr lang="es-MX" sz="1800" dirty="0" smtClean="0"/>
              <a:t>La mejora en la calidad </a:t>
            </a:r>
            <a:r>
              <a:rPr lang="es-MX" sz="1800" dirty="0" smtClean="0"/>
              <a:t>de vida impacta positivamente en el paciente ya que este es menos dependiente de los servicios de salud y en muchas ocasiones, de cuidadores</a:t>
            </a:r>
            <a:r>
              <a:rPr lang="es-MX" sz="1800" dirty="0" smtClean="0"/>
              <a:t>.</a:t>
            </a:r>
          </a:p>
          <a:p>
            <a:pPr algn="just">
              <a:buNone/>
            </a:pPr>
            <a:endParaRPr lang="es-MX" sz="1800" dirty="0" smtClean="0"/>
          </a:p>
          <a:p>
            <a:pPr algn="just"/>
            <a:r>
              <a:rPr lang="es-MX" sz="1800" dirty="0" smtClean="0"/>
              <a:t>Se disminuye </a:t>
            </a:r>
            <a:r>
              <a:rPr lang="es-MX" sz="1800" dirty="0" smtClean="0"/>
              <a:t>el número de hospitalizaciones, </a:t>
            </a:r>
            <a:r>
              <a:rPr lang="es-MX" sz="1800" dirty="0" smtClean="0"/>
              <a:t>el </a:t>
            </a:r>
            <a:r>
              <a:rPr lang="es-MX" sz="1800" dirty="0" smtClean="0"/>
              <a:t>uso de polifarmacia o incluso </a:t>
            </a:r>
            <a:r>
              <a:rPr lang="es-MX" sz="1800" dirty="0" smtClean="0"/>
              <a:t>se favorece </a:t>
            </a:r>
            <a:r>
              <a:rPr lang="es-MX" sz="1800" dirty="0" smtClean="0"/>
              <a:t>la reinserción al ámbito </a:t>
            </a:r>
            <a:r>
              <a:rPr lang="es-MX" sz="1800" dirty="0" smtClean="0"/>
              <a:t>laboral.</a:t>
            </a:r>
            <a:endParaRPr lang="es-ES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187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296056"/>
            <a:ext cx="6508377" cy="723331"/>
          </a:xfrm>
        </p:spPr>
        <p:txBody>
          <a:bodyPr>
            <a:normAutofit/>
          </a:bodyPr>
          <a:lstStyle/>
          <a:p>
            <a:r>
              <a:rPr lang="es-ES" sz="3200" dirty="0" smtClean="0">
                <a:latin typeface="Arial"/>
                <a:cs typeface="Arial"/>
              </a:rPr>
              <a:t>MATERIAL Y METODOS</a:t>
            </a:r>
            <a:endParaRPr lang="es-ES" sz="3200" dirty="0">
              <a:latin typeface="Arial"/>
              <a:cs typeface="Arial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199" y="1554174"/>
            <a:ext cx="7329195" cy="4896482"/>
          </a:xfrm>
        </p:spPr>
        <p:txBody>
          <a:bodyPr>
            <a:normAutofit/>
          </a:bodyPr>
          <a:lstStyle/>
          <a:p>
            <a:pPr marL="216000" algn="just">
              <a:spcBef>
                <a:spcPts val="1200"/>
              </a:spcBef>
              <a:spcAft>
                <a:spcPts val="600"/>
              </a:spcAft>
            </a:pPr>
            <a:r>
              <a:rPr lang="es-ES" sz="1800" b="1" dirty="0" smtClean="0">
                <a:ea typeface="Verdana" panose="020B0604030504040204" pitchFamily="34" charset="0"/>
                <a:cs typeface="Arial"/>
              </a:rPr>
              <a:t>Diseño </a:t>
            </a:r>
            <a:r>
              <a:rPr lang="es-ES" sz="1800" b="1" dirty="0">
                <a:ea typeface="Verdana" panose="020B0604030504040204" pitchFamily="34" charset="0"/>
                <a:cs typeface="Arial"/>
              </a:rPr>
              <a:t>del estudio: </a:t>
            </a:r>
            <a:r>
              <a:rPr lang="es-MX" sz="1800" dirty="0" smtClean="0"/>
              <a:t>Longitudinal, prospectivo, comparativo y de </a:t>
            </a:r>
            <a:r>
              <a:rPr lang="es-MX" sz="1800" dirty="0" smtClean="0"/>
              <a:t>escrutinio.</a:t>
            </a:r>
          </a:p>
          <a:p>
            <a:pPr marL="216000" algn="just">
              <a:spcBef>
                <a:spcPts val="1200"/>
              </a:spcBef>
              <a:spcAft>
                <a:spcPts val="600"/>
              </a:spcAft>
            </a:pPr>
            <a:r>
              <a:rPr lang="es-ES" sz="1800" b="1" dirty="0" smtClean="0">
                <a:ea typeface="Verdana" panose="020B0604030504040204" pitchFamily="34" charset="0"/>
                <a:cs typeface="Arial"/>
              </a:rPr>
              <a:t>Lugar</a:t>
            </a:r>
            <a:r>
              <a:rPr lang="es-ES" sz="1800" b="1" dirty="0" smtClean="0">
                <a:ea typeface="Verdana" panose="020B0604030504040204" pitchFamily="34" charset="0"/>
                <a:cs typeface="Arial"/>
              </a:rPr>
              <a:t>, tiempo y población:</a:t>
            </a:r>
            <a:r>
              <a:rPr lang="es-ES_tradnl" sz="1800" b="1" dirty="0" smtClean="0">
                <a:cs typeface="Arial"/>
              </a:rPr>
              <a:t> </a:t>
            </a:r>
            <a:r>
              <a:rPr lang="es-MX" sz="1800" dirty="0" smtClean="0"/>
              <a:t>Pacientes </a:t>
            </a:r>
            <a:r>
              <a:rPr lang="es-MX" sz="1800" dirty="0" smtClean="0"/>
              <a:t>derechohabientes </a:t>
            </a:r>
            <a:r>
              <a:rPr lang="es-MX" sz="1800" dirty="0" smtClean="0"/>
              <a:t>del </a:t>
            </a:r>
            <a:r>
              <a:rPr lang="es-MX" sz="1800" dirty="0" smtClean="0"/>
              <a:t>IMSS vigentes</a:t>
            </a:r>
            <a:r>
              <a:rPr lang="es-MX" sz="1800" dirty="0" smtClean="0"/>
              <a:t>, </a:t>
            </a:r>
            <a:r>
              <a:rPr lang="es-MX" sz="1800" dirty="0" smtClean="0"/>
              <a:t>adscritos </a:t>
            </a:r>
            <a:r>
              <a:rPr lang="es-MX" sz="1800" dirty="0" smtClean="0"/>
              <a:t>al Hospital General Regional de Orizaba, </a:t>
            </a:r>
            <a:r>
              <a:rPr lang="es-MX" sz="1800" dirty="0" smtClean="0"/>
              <a:t>que </a:t>
            </a:r>
            <a:r>
              <a:rPr lang="es-MX" sz="1800" dirty="0" smtClean="0"/>
              <a:t>acudieron a recibir consulta en el módulo de </a:t>
            </a:r>
            <a:r>
              <a:rPr lang="es-MX" sz="1800" dirty="0" smtClean="0"/>
              <a:t>marcapasos de agosto del 2013 a diciembre del 2013. </a:t>
            </a:r>
          </a:p>
          <a:p>
            <a:pPr marL="216000" algn="just">
              <a:spcBef>
                <a:spcPts val="1200"/>
              </a:spcBef>
              <a:spcAft>
                <a:spcPts val="600"/>
              </a:spcAft>
            </a:pPr>
            <a:r>
              <a:rPr lang="es-MX" sz="1800" b="1" dirty="0" smtClean="0"/>
              <a:t>Instrumentos: </a:t>
            </a:r>
            <a:r>
              <a:rPr lang="es-MX" sz="1800" dirty="0" smtClean="0"/>
              <a:t>Se aplico el cuestionario AQUAREL (</a:t>
            </a:r>
            <a:r>
              <a:rPr lang="es-MX" sz="1800" dirty="0" smtClean="0"/>
              <a:t>evaluación de la calidad de vida y los eventos relacionados)</a:t>
            </a:r>
            <a:r>
              <a:rPr lang="es-MX" sz="1800" dirty="0" smtClean="0"/>
              <a:t>; </a:t>
            </a:r>
            <a:r>
              <a:rPr lang="es-MX" sz="1800" dirty="0" smtClean="0"/>
              <a:t>el cuestionario de salud SF-36; Inventario de Depresión de </a:t>
            </a:r>
            <a:r>
              <a:rPr lang="es-MX" sz="1800" dirty="0" smtClean="0"/>
              <a:t>Beck</a:t>
            </a:r>
            <a:r>
              <a:rPr lang="es-MX" sz="1800" dirty="0" smtClean="0"/>
              <a:t> </a:t>
            </a:r>
            <a:r>
              <a:rPr lang="es-MX" sz="1800" dirty="0" smtClean="0"/>
              <a:t>y además un </a:t>
            </a:r>
            <a:r>
              <a:rPr lang="es-MX" sz="1800" dirty="0" smtClean="0"/>
              <a:t>cuestionario que mide variables </a:t>
            </a:r>
            <a:r>
              <a:rPr lang="es-MX" sz="1800" dirty="0" smtClean="0"/>
              <a:t>socio-demográficas.</a:t>
            </a:r>
          </a:p>
          <a:p>
            <a:pPr marL="216000" algn="just">
              <a:spcBef>
                <a:spcPts val="1200"/>
              </a:spcBef>
              <a:spcAft>
                <a:spcPts val="600"/>
              </a:spcAft>
            </a:pPr>
            <a:r>
              <a:rPr lang="es-ES" sz="1800" b="1" dirty="0" smtClean="0">
                <a:ea typeface="Verdana" panose="020B0604030504040204" pitchFamily="34" charset="0"/>
                <a:cs typeface="Arial"/>
              </a:rPr>
              <a:t>Análisis </a:t>
            </a:r>
            <a:r>
              <a:rPr lang="es-ES" sz="1800" b="1" dirty="0" smtClean="0">
                <a:ea typeface="Verdana" panose="020B0604030504040204" pitchFamily="34" charset="0"/>
                <a:cs typeface="Arial"/>
              </a:rPr>
              <a:t>de datos: </a:t>
            </a:r>
            <a:r>
              <a:rPr lang="es-MX" sz="1800" dirty="0" smtClean="0"/>
              <a:t>Se midió el grado de consistencia y estabilidad del constructo </a:t>
            </a:r>
            <a:r>
              <a:rPr lang="es-MX" sz="1800" dirty="0" err="1" smtClean="0"/>
              <a:t>clinimétrico</a:t>
            </a:r>
            <a:r>
              <a:rPr lang="es-MX" sz="1800" dirty="0" smtClean="0"/>
              <a:t> utilizando prueba-reprueba </a:t>
            </a:r>
            <a:r>
              <a:rPr lang="es-MX" sz="1800" dirty="0" smtClean="0"/>
              <a:t>y </a:t>
            </a:r>
            <a:r>
              <a:rPr lang="es-MX" sz="1800" dirty="0" smtClean="0"/>
              <a:t>de manera secundaria se obtuvo la estadística de </a:t>
            </a:r>
            <a:r>
              <a:rPr lang="es-MX" sz="1800" dirty="0" smtClean="0"/>
              <a:t>asociación. </a:t>
            </a:r>
            <a:r>
              <a:rPr lang="es-MX" sz="1800" dirty="0" smtClean="0"/>
              <a:t>Se analizaron los datos mediante estadística descriptiva, determinación </a:t>
            </a:r>
            <a:r>
              <a:rPr lang="es-MX" sz="1800" dirty="0" err="1" smtClean="0"/>
              <a:t>alpha</a:t>
            </a:r>
            <a:r>
              <a:rPr lang="es-MX" sz="1800" dirty="0" smtClean="0"/>
              <a:t> de Cronbach y relación de medias. </a:t>
            </a:r>
            <a:endParaRPr lang="es-ES_tradnl" sz="1800" dirty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029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PROCEDIMIENTO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s-MX" sz="1800" dirty="0"/>
              <a:t>Se realizó una traducción cruzada del cuestionario </a:t>
            </a:r>
            <a:r>
              <a:rPr lang="es-MX" sz="1800" dirty="0" smtClean="0"/>
              <a:t>original, ambas convergentes </a:t>
            </a:r>
            <a:r>
              <a:rPr lang="es-MX" sz="1800" dirty="0"/>
              <a:t>en lo relacionado a palabras, conceptos y lenguaje del constructo. </a:t>
            </a:r>
            <a:endParaRPr lang="es-MX" sz="1800" dirty="0" smtClean="0"/>
          </a:p>
          <a:p>
            <a:pPr lvl="0" algn="just"/>
            <a:endParaRPr lang="es-MX" sz="1800" dirty="0"/>
          </a:p>
          <a:p>
            <a:pPr lvl="0" algn="just"/>
            <a:r>
              <a:rPr lang="es-MX" sz="1800" dirty="0" smtClean="0"/>
              <a:t>Se </a:t>
            </a:r>
            <a:r>
              <a:rPr lang="es-MX" sz="1800" dirty="0"/>
              <a:t>procedió a la realización de estudio piloto en el 10% de la muestra </a:t>
            </a:r>
            <a:r>
              <a:rPr lang="es-MX" sz="1800" dirty="0" smtClean="0"/>
              <a:t>calculada </a:t>
            </a:r>
            <a:r>
              <a:rPr lang="es-MX" sz="1800" dirty="0" smtClean="0"/>
              <a:t>mediante entrevista directa.</a:t>
            </a:r>
            <a:endParaRPr lang="es-MX" sz="1800" dirty="0" smtClean="0"/>
          </a:p>
          <a:p>
            <a:pPr lvl="0" algn="just"/>
            <a:endParaRPr lang="es-MX" sz="1800" dirty="0"/>
          </a:p>
          <a:p>
            <a:pPr lvl="0" algn="just"/>
            <a:r>
              <a:rPr lang="es-MX" sz="1800" dirty="0"/>
              <a:t>Se </a:t>
            </a:r>
            <a:r>
              <a:rPr lang="es-MX" sz="1800" dirty="0" smtClean="0"/>
              <a:t>aplicaron los cuestionarios </a:t>
            </a:r>
            <a:r>
              <a:rPr lang="es-MX" sz="1800" dirty="0" smtClean="0"/>
              <a:t>AQUAREL, cuestionario de salud SF-36 e Inventario de Depresión de Beck, </a:t>
            </a:r>
            <a:r>
              <a:rPr lang="es-MX" sz="1800" dirty="0" smtClean="0"/>
              <a:t>a un total de 45 </a:t>
            </a:r>
            <a:r>
              <a:rPr lang="es-MX" sz="1800" dirty="0"/>
              <a:t>pacientes que acudieron a recibir atención médica en  la clínica de marcapasos del Hospital General Regional de Orizaba</a:t>
            </a:r>
            <a:r>
              <a:rPr lang="es-MX" sz="1800" dirty="0" smtClean="0"/>
              <a:t>.</a:t>
            </a:r>
          </a:p>
          <a:p>
            <a:pPr lvl="0" algn="just"/>
            <a:endParaRPr lang="es-MX" sz="1800" dirty="0"/>
          </a:p>
          <a:p>
            <a:pPr lvl="0" algn="just"/>
            <a:r>
              <a:rPr lang="es-MX" sz="1800" dirty="0" smtClean="0"/>
              <a:t>Se </a:t>
            </a:r>
            <a:r>
              <a:rPr lang="es-MX" sz="1800" dirty="0"/>
              <a:t>aplicó a una muestra de 20 pacientes </a:t>
            </a:r>
            <a:r>
              <a:rPr lang="es-MX" sz="1800" dirty="0" smtClean="0"/>
              <a:t>el cuestionario AQUAREL </a:t>
            </a:r>
            <a:r>
              <a:rPr lang="es-MX" sz="1800" dirty="0"/>
              <a:t>por dos ocasiones en un periodo de un mes para realizar prueba-reprueba</a:t>
            </a:r>
            <a:r>
              <a:rPr lang="es-MX" sz="1800" dirty="0" smtClean="0"/>
              <a:t>.</a:t>
            </a:r>
          </a:p>
          <a:p>
            <a:pPr lvl="0" algn="just"/>
            <a:endParaRPr lang="es-MX" sz="1800" dirty="0"/>
          </a:p>
          <a:p>
            <a:pPr lvl="0" algn="just"/>
            <a:r>
              <a:rPr lang="es-MX" sz="1800" dirty="0" smtClean="0"/>
              <a:t>Posterior </a:t>
            </a:r>
            <a:r>
              <a:rPr lang="es-MX" sz="1800" dirty="0"/>
              <a:t>al llenado de los  </a:t>
            </a:r>
            <a:r>
              <a:rPr lang="es-MX" sz="1800" dirty="0" smtClean="0"/>
              <a:t>instrumentos </a:t>
            </a:r>
            <a:r>
              <a:rPr lang="es-MX" sz="1800" dirty="0"/>
              <a:t>se les aplico un cuestionario que mide variables </a:t>
            </a:r>
            <a:r>
              <a:rPr lang="es-MX" sz="1800" dirty="0" smtClean="0"/>
              <a:t>socio-demográficas</a:t>
            </a:r>
            <a:r>
              <a:rPr lang="es-MX" sz="1800" dirty="0"/>
              <a:t>. </a:t>
            </a:r>
          </a:p>
          <a:p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RESULTADOS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1800" dirty="0"/>
              <a:t>T</a:t>
            </a:r>
            <a:r>
              <a:rPr lang="es-MX" sz="1800" dirty="0" smtClean="0"/>
              <a:t>otal </a:t>
            </a:r>
            <a:r>
              <a:rPr lang="es-MX" sz="1800" dirty="0"/>
              <a:t>de 45 </a:t>
            </a:r>
            <a:r>
              <a:rPr lang="es-MX" sz="1800" dirty="0" smtClean="0"/>
              <a:t>pacientes, media </a:t>
            </a:r>
            <a:r>
              <a:rPr lang="es-MX" sz="1800" dirty="0"/>
              <a:t>de edad de 74.27 años (</a:t>
            </a:r>
            <a:r>
              <a:rPr lang="es-MX" sz="1800" dirty="0" smtClean="0"/>
              <a:t>45-91), 53.3</a:t>
            </a:r>
            <a:r>
              <a:rPr lang="es-MX" sz="1800" dirty="0"/>
              <a:t>% fueron femeninos, 60% tienen pareja, 64.4% cursaron el nivel básico de educación y 15.6% no habían asistido a la escuela. </a:t>
            </a:r>
            <a:r>
              <a:rPr lang="es-MX" sz="1800" dirty="0" smtClean="0"/>
              <a:t>57.8</a:t>
            </a:r>
            <a:r>
              <a:rPr lang="es-MX" sz="1800" dirty="0"/>
              <a:t>% </a:t>
            </a:r>
            <a:r>
              <a:rPr lang="es-MX" sz="1800" dirty="0" smtClean="0"/>
              <a:t>eran jefes de familia, </a:t>
            </a:r>
            <a:r>
              <a:rPr lang="es-MX" sz="1800" dirty="0"/>
              <a:t>media de $3954.42 en su sueldo (1 000-12500), 51.1% eran jubilados o </a:t>
            </a:r>
            <a:r>
              <a:rPr lang="es-MX" sz="1800" dirty="0" smtClean="0"/>
              <a:t>pensionados.</a:t>
            </a:r>
          </a:p>
          <a:p>
            <a:pPr algn="just"/>
            <a:r>
              <a:rPr lang="es-MX" sz="1800" dirty="0" smtClean="0"/>
              <a:t>37.7</a:t>
            </a:r>
            <a:r>
              <a:rPr lang="es-MX" sz="1800" dirty="0"/>
              <a:t>% </a:t>
            </a:r>
            <a:r>
              <a:rPr lang="es-MX" sz="1800" dirty="0" smtClean="0"/>
              <a:t>son </a:t>
            </a:r>
            <a:r>
              <a:rPr lang="es-MX" sz="1800" dirty="0"/>
              <a:t>obesos, 40% padecen </a:t>
            </a:r>
            <a:r>
              <a:rPr lang="es-MX" sz="1800" dirty="0" smtClean="0"/>
              <a:t>DM2 y </a:t>
            </a:r>
            <a:r>
              <a:rPr lang="es-MX" sz="1800" dirty="0"/>
              <a:t>73.3% hipertensión. La principal patología de indicación de marcapasos fue bloqueo AV con un 64.4%, presentan una media de 2.9 años con el marcapasos y 71.1% de estos son </a:t>
            </a:r>
            <a:r>
              <a:rPr lang="es-MX" sz="1800" dirty="0" smtClean="0"/>
              <a:t>monocamerales.</a:t>
            </a:r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9665" y="3805096"/>
            <a:ext cx="7362303" cy="123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9667" y="5227657"/>
            <a:ext cx="7362302" cy="1224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CONCLUSIONES 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000" dirty="0"/>
              <a:t>La versión en español del cuestionario AQUAREL podría ser utilizada, </a:t>
            </a:r>
            <a:r>
              <a:rPr lang="es-MX" sz="2000" dirty="0" smtClean="0"/>
              <a:t>asociándose a otros cuestionarios, para </a:t>
            </a:r>
            <a:r>
              <a:rPr lang="es-MX" sz="2000" dirty="0"/>
              <a:t>evaluar la calidad de vida en los grupos de pacientes con marcapasos</a:t>
            </a:r>
            <a:r>
              <a:rPr lang="es-MX" sz="2000" dirty="0" smtClean="0"/>
              <a:t>.</a:t>
            </a:r>
          </a:p>
          <a:p>
            <a:pPr algn="just"/>
            <a:endParaRPr lang="es-MX" sz="2000" dirty="0"/>
          </a:p>
          <a:p>
            <a:pPr algn="just"/>
            <a:r>
              <a:rPr lang="es-MX" sz="2000" dirty="0"/>
              <a:t>La versión al español de cuestionario AQUAREL tiene una adecuada </a:t>
            </a:r>
            <a:r>
              <a:rPr lang="es-MX" sz="2000" dirty="0" smtClean="0"/>
              <a:t>fiabilidad.</a:t>
            </a:r>
          </a:p>
          <a:p>
            <a:pPr algn="just"/>
            <a:endParaRPr lang="es-MX" sz="2000" dirty="0" smtClean="0"/>
          </a:p>
          <a:p>
            <a:pPr algn="just"/>
            <a:r>
              <a:rPr lang="es-MX" sz="2000" dirty="0" smtClean="0"/>
              <a:t>Se </a:t>
            </a:r>
            <a:r>
              <a:rPr lang="es-MX" sz="2000" dirty="0"/>
              <a:t>requiere una muestra mayor e idealmente aplicar el estudio en más de una institución y en </a:t>
            </a:r>
            <a:r>
              <a:rPr lang="es-ES" sz="2000" dirty="0"/>
              <a:t>un grupo más grande de pacientes lo que pondría a prueba su rendimiento con más </a:t>
            </a:r>
            <a:r>
              <a:rPr lang="es-ES" sz="2000" dirty="0" smtClean="0"/>
              <a:t>firmeza.</a:t>
            </a:r>
            <a:endParaRPr lang="es-MX" sz="2000" dirty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REFERENCIAS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52396"/>
            <a:ext cx="8229600" cy="4973768"/>
          </a:xfrm>
        </p:spPr>
        <p:txBody>
          <a:bodyPr>
            <a:normAutofit fontScale="25000" lnSpcReduction="20000"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s-MX" sz="5200" dirty="0"/>
              <a:t>Ruiz M, Pardo A. Calidad de vida relacionada con la salud: definición y utilización en la práctica médica. </a:t>
            </a:r>
            <a:r>
              <a:rPr lang="es-MX" sz="5200" dirty="0" err="1"/>
              <a:t>Spanish</a:t>
            </a:r>
            <a:r>
              <a:rPr lang="es-MX" sz="5200" dirty="0"/>
              <a:t> </a:t>
            </a:r>
            <a:r>
              <a:rPr lang="es-MX" sz="5200" dirty="0" err="1"/>
              <a:t>Research</a:t>
            </a:r>
            <a:r>
              <a:rPr lang="es-MX" sz="5200" dirty="0"/>
              <a:t> </a:t>
            </a:r>
            <a:r>
              <a:rPr lang="es-MX" sz="5200" dirty="0" err="1"/>
              <a:t>Articles</a:t>
            </a:r>
            <a:r>
              <a:rPr lang="es-MX" sz="5200" dirty="0"/>
              <a:t>,  2005;2(1):31-43</a:t>
            </a:r>
          </a:p>
          <a:p>
            <a:pPr marL="742950" lvl="0" indent="-742950">
              <a:buFont typeface="+mj-lt"/>
              <a:buAutoNum type="arabicPeriod"/>
            </a:pPr>
            <a:r>
              <a:rPr lang="es-MX" sz="5200" dirty="0"/>
              <a:t>Velarde-Jurado E, </a:t>
            </a:r>
            <a:r>
              <a:rPr lang="es-MX" sz="5200" dirty="0" err="1"/>
              <a:t>Avila</a:t>
            </a:r>
            <a:r>
              <a:rPr lang="es-MX" sz="5200" dirty="0"/>
              <a:t>-Figueroa C. Evaluación de la calidad de vida. Salud Pública </a:t>
            </a:r>
            <a:r>
              <a:rPr lang="es-MX" sz="5200" dirty="0" err="1"/>
              <a:t>Mex</a:t>
            </a:r>
            <a:r>
              <a:rPr lang="es-MX" sz="5200" dirty="0"/>
              <a:t>., 2002;44:349-361.</a:t>
            </a:r>
          </a:p>
          <a:p>
            <a:pPr marL="742950" lvl="0" indent="-742950">
              <a:buFont typeface="+mj-lt"/>
              <a:buAutoNum type="arabicPeriod"/>
            </a:pPr>
            <a:r>
              <a:rPr lang="es-MX" sz="5200" dirty="0"/>
              <a:t>Velarde-Jurado E, </a:t>
            </a:r>
            <a:r>
              <a:rPr lang="es-MX" sz="5200" dirty="0" err="1"/>
              <a:t>Avila</a:t>
            </a:r>
            <a:r>
              <a:rPr lang="es-MX" sz="5200" dirty="0"/>
              <a:t>-Figueroa C. Consideraciones metodológicas para evaluar la calidad de vida. Salud Pública </a:t>
            </a:r>
            <a:r>
              <a:rPr lang="es-MX" sz="5200" dirty="0" err="1"/>
              <a:t>Mex</a:t>
            </a:r>
            <a:r>
              <a:rPr lang="es-MX" sz="5200" dirty="0"/>
              <a:t>., 2002;44:448-463. </a:t>
            </a:r>
          </a:p>
          <a:p>
            <a:pPr marL="742950" lvl="0" indent="-742950">
              <a:buFont typeface="+mj-lt"/>
              <a:buAutoNum type="arabicPeriod"/>
            </a:pPr>
            <a:r>
              <a:rPr lang="es-MX" sz="5200" dirty="0" err="1"/>
              <a:t>Zúniga</a:t>
            </a:r>
            <a:r>
              <a:rPr lang="es-MX" sz="5200" dirty="0"/>
              <a:t> MA, Carrillo Jiménez GT, </a:t>
            </a:r>
            <a:r>
              <a:rPr lang="es-MX" sz="5200" dirty="0" err="1"/>
              <a:t>Fos</a:t>
            </a:r>
            <a:r>
              <a:rPr lang="es-MX" sz="5200" dirty="0"/>
              <a:t> PJ, </a:t>
            </a:r>
            <a:r>
              <a:rPr lang="es-MX" sz="5200" dirty="0" err="1"/>
              <a:t>Gandek</a:t>
            </a:r>
            <a:r>
              <a:rPr lang="es-MX" sz="5200" dirty="0"/>
              <a:t> B, Medina Moreno MR. Evaluación del estado de salud con la Encuesta SF-36: resultados preliminares en México. Salud Pública </a:t>
            </a:r>
            <a:r>
              <a:rPr lang="es-MX" sz="5200" dirty="0" err="1"/>
              <a:t>Mex</a:t>
            </a:r>
            <a:r>
              <a:rPr lang="es-MX" sz="5200" dirty="0"/>
              <a:t>., 1999;41:110-118.</a:t>
            </a:r>
          </a:p>
          <a:p>
            <a:pPr marL="742950" lvl="0" indent="-742950">
              <a:buFont typeface="+mj-lt"/>
              <a:buAutoNum type="arabicPeriod"/>
            </a:pPr>
            <a:r>
              <a:rPr lang="es-MX" sz="5200" dirty="0"/>
              <a:t>Pérez P, García J, </a:t>
            </a:r>
            <a:r>
              <a:rPr lang="es-MX" sz="5200" dirty="0" err="1"/>
              <a:t>Chí</a:t>
            </a:r>
            <a:r>
              <a:rPr lang="es-MX" sz="5200" dirty="0"/>
              <a:t> J, Martínez J, Pedroso I. Calidad de vida en el cardiópata. </a:t>
            </a:r>
            <a:r>
              <a:rPr lang="en-US" sz="5200" dirty="0"/>
              <a:t>Rev. </a:t>
            </a:r>
            <a:r>
              <a:rPr lang="en-US" sz="5200" dirty="0" err="1"/>
              <a:t>Cubana</a:t>
            </a:r>
            <a:r>
              <a:rPr lang="en-US" sz="5200" dirty="0"/>
              <a:t> Med., 2008;47(4):1-10.</a:t>
            </a:r>
            <a:endParaRPr lang="es-MX" sz="5200" dirty="0"/>
          </a:p>
          <a:p>
            <a:pPr marL="742950" lvl="0" indent="-742950">
              <a:buFont typeface="+mj-lt"/>
              <a:buAutoNum type="arabicPeriod"/>
            </a:pPr>
            <a:r>
              <a:rPr lang="en-US" sz="5200" dirty="0" err="1"/>
              <a:t>Banegas</a:t>
            </a:r>
            <a:r>
              <a:rPr lang="en-US" sz="5200" dirty="0"/>
              <a:t> J, </a:t>
            </a:r>
            <a:r>
              <a:rPr lang="en-US" sz="5200" dirty="0" err="1"/>
              <a:t>Rodríguez-Artalejo</a:t>
            </a:r>
            <a:r>
              <a:rPr lang="en-US" sz="5200" dirty="0"/>
              <a:t> F. Heart Failure and Instruments for Measuring Quality of Life. Rev. Esp. </a:t>
            </a:r>
            <a:r>
              <a:rPr lang="en-US" sz="5200" dirty="0" err="1"/>
              <a:t>Cardiol</a:t>
            </a:r>
            <a:r>
              <a:rPr lang="en-US" sz="5200" dirty="0"/>
              <a:t>., 2008;61(3):233-5. </a:t>
            </a:r>
            <a:endParaRPr lang="es-MX" sz="5200" dirty="0"/>
          </a:p>
          <a:p>
            <a:pPr marL="742950" lvl="0" indent="-742950">
              <a:buFont typeface="+mj-lt"/>
              <a:buAutoNum type="arabicPeriod"/>
            </a:pPr>
            <a:r>
              <a:rPr lang="en-US" sz="5200" dirty="0"/>
              <a:t>Van Eck J, Van </a:t>
            </a:r>
            <a:r>
              <a:rPr lang="en-US" sz="5200" dirty="0" err="1"/>
              <a:t>Hemel</a:t>
            </a:r>
            <a:r>
              <a:rPr lang="en-US" sz="5200" dirty="0"/>
              <a:t> N, </a:t>
            </a:r>
            <a:r>
              <a:rPr lang="en-US" sz="5200" dirty="0" err="1"/>
              <a:t>Kelder</a:t>
            </a:r>
            <a:r>
              <a:rPr lang="en-US" sz="5200" dirty="0"/>
              <a:t> J, Van Den </a:t>
            </a:r>
            <a:r>
              <a:rPr lang="en-US" sz="5200" dirty="0" err="1"/>
              <a:t>Bos</a:t>
            </a:r>
            <a:r>
              <a:rPr lang="en-US" sz="5200" dirty="0"/>
              <a:t> A, </a:t>
            </a:r>
            <a:r>
              <a:rPr lang="en-US" sz="5200" dirty="0" err="1"/>
              <a:t>Taks</a:t>
            </a:r>
            <a:r>
              <a:rPr lang="en-US" sz="5200" dirty="0"/>
              <a:t> W y cols. Poor Health-Related Quality of Life of Patients with Indication for Chronic Cardiac Pacemaker Therapy. Pacing. </a:t>
            </a:r>
            <a:r>
              <a:rPr lang="en-US" sz="5200" dirty="0" err="1"/>
              <a:t>Clin</a:t>
            </a:r>
            <a:r>
              <a:rPr lang="en-US" sz="5200" dirty="0"/>
              <a:t>. </a:t>
            </a:r>
            <a:r>
              <a:rPr lang="en-US" sz="5200" dirty="0" err="1"/>
              <a:t>Electrophysiol</a:t>
            </a:r>
            <a:r>
              <a:rPr lang="en-US" sz="5200" dirty="0"/>
              <a:t>.,  2008;31:480-486</a:t>
            </a:r>
            <a:r>
              <a:rPr lang="es-MX" sz="5200" dirty="0"/>
              <a:t> </a:t>
            </a:r>
            <a:r>
              <a:rPr lang="en-US" sz="5200" dirty="0"/>
              <a:t>.</a:t>
            </a:r>
            <a:endParaRPr lang="es-MX" sz="5200" dirty="0"/>
          </a:p>
          <a:p>
            <a:pPr marL="742950" lvl="0" indent="-742950">
              <a:buFont typeface="+mj-lt"/>
              <a:buAutoNum type="arabicPeriod"/>
            </a:pPr>
            <a:r>
              <a:rPr lang="en-US" sz="5200" dirty="0"/>
              <a:t>Van Eck J, Van </a:t>
            </a:r>
            <a:r>
              <a:rPr lang="en-US" sz="5200" dirty="0" err="1"/>
              <a:t>Hemel</a:t>
            </a:r>
            <a:r>
              <a:rPr lang="en-US" sz="5200" dirty="0"/>
              <a:t> N, </a:t>
            </a:r>
            <a:r>
              <a:rPr lang="en-US" sz="5200" dirty="0" err="1"/>
              <a:t>Grobbee</a:t>
            </a:r>
            <a:r>
              <a:rPr lang="en-US" sz="5200" dirty="0"/>
              <a:t> D, </a:t>
            </a:r>
            <a:r>
              <a:rPr lang="en-US" sz="5200" dirty="0" err="1"/>
              <a:t>Buskens</a:t>
            </a:r>
            <a:r>
              <a:rPr lang="en-US" sz="5200" dirty="0"/>
              <a:t> E, Moons K. FOLLOWPACE study: A prospective study on the cost-effectiveness of routine follow-up visits in patients with a pacemaker. </a:t>
            </a:r>
            <a:r>
              <a:rPr lang="en-US" sz="5200" dirty="0" err="1"/>
              <a:t>Europace</a:t>
            </a:r>
            <a:r>
              <a:rPr lang="en-US" sz="5200" dirty="0"/>
              <a:t> 2006; 8:60–64.</a:t>
            </a:r>
            <a:endParaRPr lang="es-MX" sz="5200" dirty="0"/>
          </a:p>
          <a:p>
            <a:pPr marL="742950" lvl="0" indent="-742950">
              <a:buFont typeface="+mj-lt"/>
              <a:buAutoNum type="arabicPeriod"/>
            </a:pPr>
            <a:r>
              <a:rPr lang="es-MX" sz="5200" dirty="0"/>
              <a:t>Dos </a:t>
            </a:r>
            <a:r>
              <a:rPr lang="es-MX" sz="5200" dirty="0" err="1"/>
              <a:t>Subira</a:t>
            </a:r>
            <a:r>
              <a:rPr lang="es-MX" sz="5200" dirty="0"/>
              <a:t> L, Alonso-Martín C, Rivas N, Alcalde O, Moya A. Ablación, marcapasos, </a:t>
            </a:r>
            <a:r>
              <a:rPr lang="es-MX" sz="5200" dirty="0" err="1"/>
              <a:t>resincronización</a:t>
            </a:r>
            <a:r>
              <a:rPr lang="es-MX" sz="5200" dirty="0"/>
              <a:t> y desfibrilador automático </a:t>
            </a:r>
            <a:r>
              <a:rPr lang="es-MX" sz="5200" dirty="0" err="1"/>
              <a:t>implantable</a:t>
            </a:r>
            <a:r>
              <a:rPr lang="es-MX" sz="5200" dirty="0"/>
              <a:t>. Rev. </a:t>
            </a:r>
            <a:r>
              <a:rPr lang="es-MX" sz="5200" dirty="0" err="1"/>
              <a:t>Esp</a:t>
            </a:r>
            <a:r>
              <a:rPr lang="es-MX" sz="5200" dirty="0"/>
              <a:t>.  </a:t>
            </a:r>
            <a:r>
              <a:rPr lang="es-MX" sz="5200" dirty="0" err="1"/>
              <a:t>Cardiol</a:t>
            </a:r>
            <a:r>
              <a:rPr lang="es-MX" sz="5200" dirty="0"/>
              <a:t>., 2009;9:67E-74E.</a:t>
            </a:r>
          </a:p>
          <a:p>
            <a:pPr marL="742950" lvl="0" indent="-742950">
              <a:buFont typeface="+mj-lt"/>
              <a:buAutoNum type="arabicPeriod"/>
            </a:pPr>
            <a:r>
              <a:rPr lang="es-MX" sz="5200" dirty="0" err="1"/>
              <a:t>Vogler</a:t>
            </a:r>
            <a:r>
              <a:rPr lang="es-MX" sz="5200" dirty="0"/>
              <a:t> J, </a:t>
            </a:r>
            <a:r>
              <a:rPr lang="es-MX" sz="5200" dirty="0" err="1"/>
              <a:t>Breithardt</a:t>
            </a:r>
            <a:r>
              <a:rPr lang="es-MX" sz="5200" dirty="0"/>
              <a:t> G, </a:t>
            </a:r>
            <a:r>
              <a:rPr lang="es-MX" sz="5200" dirty="0" err="1"/>
              <a:t>Eckardt</a:t>
            </a:r>
            <a:r>
              <a:rPr lang="es-MX" sz="5200" dirty="0"/>
              <a:t> L. </a:t>
            </a:r>
            <a:r>
              <a:rPr lang="es-MX" sz="5200" dirty="0" err="1"/>
              <a:t>Bradiarritmias</a:t>
            </a:r>
            <a:r>
              <a:rPr lang="es-MX" sz="5200" dirty="0"/>
              <a:t> y bloqueos de la conducción. Rev. </a:t>
            </a:r>
            <a:r>
              <a:rPr lang="es-MX" sz="5200" dirty="0" err="1"/>
              <a:t>Esp</a:t>
            </a:r>
            <a:r>
              <a:rPr lang="es-MX" sz="5200" dirty="0"/>
              <a:t>. </a:t>
            </a:r>
            <a:r>
              <a:rPr lang="es-MX" sz="5200" dirty="0" err="1"/>
              <a:t>Cardiol</a:t>
            </a:r>
            <a:r>
              <a:rPr lang="es-MX" sz="5200" dirty="0"/>
              <a:t>., 2012;65(7):656–667.</a:t>
            </a:r>
          </a:p>
          <a:p>
            <a:pPr marL="742950" lvl="0" indent="-742950">
              <a:buFont typeface="+mj-lt"/>
              <a:buAutoNum type="arabicPeriod"/>
            </a:pPr>
            <a:r>
              <a:rPr lang="es-MX" sz="5200" dirty="0"/>
              <a:t>Diagnóstico y Tratamiento del Síndrome del Seno Enfermo. México: Secretaría de Salud, 2012.</a:t>
            </a:r>
          </a:p>
          <a:p>
            <a:pPr marL="742950" lvl="0" indent="-742950">
              <a:buFont typeface="+mj-lt"/>
              <a:buAutoNum type="arabicPeriod"/>
            </a:pPr>
            <a:r>
              <a:rPr lang="es-MX" sz="5200" dirty="0" err="1"/>
              <a:t>Vardas</a:t>
            </a:r>
            <a:r>
              <a:rPr lang="es-MX" sz="5200" dirty="0"/>
              <a:t> P, </a:t>
            </a:r>
            <a:r>
              <a:rPr lang="es-MX" sz="5200" dirty="0" err="1"/>
              <a:t>Auricchio</a:t>
            </a:r>
            <a:r>
              <a:rPr lang="es-MX" sz="5200" dirty="0"/>
              <a:t> A, </a:t>
            </a:r>
            <a:r>
              <a:rPr lang="es-MX" sz="5200" dirty="0" err="1"/>
              <a:t>Blanc</a:t>
            </a:r>
            <a:r>
              <a:rPr lang="es-MX" sz="5200" dirty="0"/>
              <a:t> JJ, </a:t>
            </a:r>
            <a:r>
              <a:rPr lang="es-MX" sz="5200" dirty="0" err="1"/>
              <a:t>Daubert</a:t>
            </a:r>
            <a:r>
              <a:rPr lang="es-MX" sz="5200" dirty="0"/>
              <a:t> JC, </a:t>
            </a:r>
            <a:r>
              <a:rPr lang="es-MX" sz="5200" dirty="0" err="1"/>
              <a:t>Drexler</a:t>
            </a:r>
            <a:r>
              <a:rPr lang="es-MX" sz="5200" dirty="0"/>
              <a:t> H y cols. Guías europeas de práctica clínica sobre marcapasos y terapia de </a:t>
            </a:r>
            <a:r>
              <a:rPr lang="es-MX" sz="5200" dirty="0" err="1"/>
              <a:t>resincronización</a:t>
            </a:r>
            <a:r>
              <a:rPr lang="es-MX" sz="5200" dirty="0"/>
              <a:t> cardiaca. Rev. </a:t>
            </a:r>
            <a:r>
              <a:rPr lang="es-MX" sz="5200" dirty="0" err="1"/>
              <a:t>Esp</a:t>
            </a:r>
            <a:r>
              <a:rPr lang="es-MX" sz="5200" dirty="0"/>
              <a:t>. </a:t>
            </a:r>
            <a:r>
              <a:rPr lang="es-MX" sz="5200" dirty="0" err="1"/>
              <a:t>Cardiol</a:t>
            </a:r>
            <a:r>
              <a:rPr lang="es-MX" sz="5200" dirty="0"/>
              <a:t>., 2007;60(12):1272.e1-e51.</a:t>
            </a:r>
          </a:p>
          <a:p>
            <a:pPr marL="742950" lvl="0" indent="-742950">
              <a:buFont typeface="+mj-lt"/>
              <a:buAutoNum type="arabicPeriod"/>
            </a:pPr>
            <a:r>
              <a:rPr lang="es-MX" sz="5200" dirty="0"/>
              <a:t>Bloqueo </a:t>
            </a:r>
            <a:r>
              <a:rPr lang="es-MX" sz="5200" dirty="0" err="1"/>
              <a:t>Auriculoventricular</a:t>
            </a:r>
            <a:r>
              <a:rPr lang="es-MX" sz="5200" dirty="0"/>
              <a:t> Indicaciones para el Implante de Marcapaso Permanente. México: Secretaría de Salud, 2009.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5200" dirty="0"/>
              <a:t>Epstein A, </a:t>
            </a:r>
            <a:r>
              <a:rPr lang="en-US" sz="5200" dirty="0" err="1"/>
              <a:t>DiMarco</a:t>
            </a:r>
            <a:r>
              <a:rPr lang="en-US" sz="5200" dirty="0"/>
              <a:t> J, </a:t>
            </a:r>
            <a:r>
              <a:rPr lang="en-US" sz="5200" dirty="0" err="1"/>
              <a:t>Ellenbogen</a:t>
            </a:r>
            <a:r>
              <a:rPr lang="en-US" sz="5200" dirty="0"/>
              <a:t> K, Mark N, Freedman R y cols. ACC/AHA/HRS 2008 Guidelines for </a:t>
            </a:r>
            <a:r>
              <a:rPr lang="en-US" sz="5200" dirty="0" err="1"/>
              <a:t>Devicet</a:t>
            </a:r>
            <a:r>
              <a:rPr lang="en-US" sz="5200" dirty="0"/>
              <a:t>-Based Therapy of Cardiac Rhythm Abnormalities. J. Am. Heart. Assoc., 2008;117:e350-e408.</a:t>
            </a:r>
            <a:endParaRPr lang="es-MX" sz="5200" dirty="0"/>
          </a:p>
          <a:p>
            <a:pPr marL="742950" lvl="0" indent="-742950">
              <a:buFont typeface="+mj-lt"/>
              <a:buAutoNum type="arabicPeriod"/>
            </a:pPr>
            <a:r>
              <a:rPr lang="es-MX" sz="5200" dirty="0"/>
              <a:t>Gutiérrez E. Evolución de los marcapasos y de la estimulación eléctrica del corazón. </a:t>
            </a:r>
            <a:r>
              <a:rPr lang="es-MX" sz="5200" dirty="0" err="1"/>
              <a:t>Arch</a:t>
            </a:r>
            <a:r>
              <a:rPr lang="es-MX" sz="5200" dirty="0"/>
              <a:t>. </a:t>
            </a:r>
            <a:r>
              <a:rPr lang="es-MX" sz="5200" dirty="0" err="1"/>
              <a:t>Cardiol</a:t>
            </a:r>
            <a:r>
              <a:rPr lang="es-MX" sz="5200" dirty="0"/>
              <a:t>. </a:t>
            </a:r>
            <a:r>
              <a:rPr lang="es-MX" sz="5200" dirty="0" err="1"/>
              <a:t>Mex</a:t>
            </a:r>
            <a:r>
              <a:rPr lang="es-MX" sz="5200" dirty="0"/>
              <a:t>., 2005;75:247-251.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1042"/>
            <a:ext cx="8229600" cy="5625122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 startAt="16"/>
            </a:pPr>
            <a:r>
              <a:rPr lang="es-MX" sz="1100" dirty="0" err="1"/>
              <a:t>Vellone</a:t>
            </a:r>
            <a:r>
              <a:rPr lang="es-MX" sz="1100" dirty="0"/>
              <a:t> E, </a:t>
            </a:r>
            <a:r>
              <a:rPr lang="es-MX" sz="1100" dirty="0" err="1"/>
              <a:t>Rega</a:t>
            </a:r>
            <a:r>
              <a:rPr lang="es-MX" sz="1100" dirty="0"/>
              <a:t> M, </a:t>
            </a:r>
            <a:r>
              <a:rPr lang="es-MX" sz="1100" dirty="0" err="1"/>
              <a:t>Galletti</a:t>
            </a:r>
            <a:r>
              <a:rPr lang="es-MX" sz="1100" dirty="0"/>
              <a:t> C, </a:t>
            </a:r>
            <a:r>
              <a:rPr lang="es-MX" sz="1100" dirty="0" err="1"/>
              <a:t>Alvaro</a:t>
            </a:r>
            <a:r>
              <a:rPr lang="es-MX" sz="1100" dirty="0"/>
              <a:t> R, </a:t>
            </a:r>
            <a:r>
              <a:rPr lang="es-MX" sz="1100" dirty="0" err="1"/>
              <a:t>Sansoni</a:t>
            </a:r>
            <a:r>
              <a:rPr lang="es-MX" sz="1100" dirty="0"/>
              <a:t> J. </a:t>
            </a:r>
            <a:r>
              <a:rPr lang="es-MX" sz="1100" dirty="0" err="1"/>
              <a:t>Qualita</a:t>
            </a:r>
            <a:r>
              <a:rPr lang="es-MX" sz="1100" dirty="0"/>
              <a:t>’ di vita </a:t>
            </a:r>
            <a:r>
              <a:rPr lang="es-MX" sz="1100" dirty="0" err="1"/>
              <a:t>nelle</a:t>
            </a:r>
            <a:r>
              <a:rPr lang="es-MX" sz="1100" dirty="0"/>
              <a:t> persone con </a:t>
            </a:r>
            <a:r>
              <a:rPr lang="es-MX" sz="1100" dirty="0" err="1"/>
              <a:t>pacemaker</a:t>
            </a:r>
            <a:r>
              <a:rPr lang="es-MX" sz="1100" dirty="0"/>
              <a:t>. Prof. </a:t>
            </a:r>
            <a:r>
              <a:rPr lang="es-MX" sz="1100" dirty="0" err="1"/>
              <a:t>Inferm</a:t>
            </a:r>
            <a:r>
              <a:rPr lang="es-MX" sz="1100" dirty="0"/>
              <a:t>., 2008;61(4):235-44.</a:t>
            </a:r>
          </a:p>
          <a:p>
            <a:pPr lvl="0">
              <a:buFont typeface="+mj-lt"/>
              <a:buAutoNum type="arabicPeriod" startAt="16"/>
            </a:pPr>
            <a:r>
              <a:rPr lang="en-US" sz="1100" dirty="0" err="1"/>
              <a:t>Ranjbar</a:t>
            </a:r>
            <a:r>
              <a:rPr lang="en-US" sz="1100" dirty="0"/>
              <a:t> F, </a:t>
            </a:r>
            <a:r>
              <a:rPr lang="en-US" sz="1100" dirty="0" err="1"/>
              <a:t>Akbarzadeh</a:t>
            </a:r>
            <a:r>
              <a:rPr lang="en-US" sz="1100" dirty="0"/>
              <a:t> F, </a:t>
            </a:r>
            <a:r>
              <a:rPr lang="en-US" sz="1100" dirty="0" err="1"/>
              <a:t>Hashemi</a:t>
            </a:r>
            <a:r>
              <a:rPr lang="en-US" sz="1100" dirty="0"/>
              <a:t> M. Quality of life of patients with implanted cardiac pacemakers in North West of Iran. ARYA </a:t>
            </a:r>
            <a:r>
              <a:rPr lang="en-US" sz="1100" dirty="0" err="1"/>
              <a:t>Atheroscler</a:t>
            </a:r>
            <a:r>
              <a:rPr lang="en-US" sz="1100" dirty="0"/>
              <a:t>., 2007;2(4):197-203.</a:t>
            </a:r>
            <a:endParaRPr lang="es-MX" sz="1100" dirty="0"/>
          </a:p>
          <a:p>
            <a:pPr lvl="0">
              <a:buFont typeface="+mj-lt"/>
              <a:buAutoNum type="arabicPeriod" startAt="16"/>
            </a:pPr>
            <a:r>
              <a:rPr lang="en-US" sz="1100" dirty="0" err="1"/>
              <a:t>Mlynarski</a:t>
            </a:r>
            <a:r>
              <a:rPr lang="en-US" sz="1100" dirty="0"/>
              <a:t> R, </a:t>
            </a:r>
            <a:r>
              <a:rPr lang="en-US" sz="1100" dirty="0" err="1"/>
              <a:t>Wlodyka</a:t>
            </a:r>
            <a:r>
              <a:rPr lang="en-US" sz="1100" dirty="0"/>
              <a:t> A, </a:t>
            </a:r>
            <a:r>
              <a:rPr lang="en-US" sz="1100" dirty="0" err="1"/>
              <a:t>Kargul</a:t>
            </a:r>
            <a:r>
              <a:rPr lang="en-US" sz="1100" dirty="0"/>
              <a:t> W. Changes in the mental and physical components of the quality of life for patients six months after pacemaker implantation. Cardiology J., 2009;18(3):250-253.</a:t>
            </a:r>
            <a:endParaRPr lang="es-MX" sz="1100" dirty="0"/>
          </a:p>
          <a:p>
            <a:pPr lvl="0">
              <a:buFont typeface="+mj-lt"/>
              <a:buAutoNum type="arabicPeriod" startAt="16"/>
            </a:pPr>
            <a:r>
              <a:rPr lang="es-MX" sz="1100" dirty="0"/>
              <a:t>Peinado-Peinado R, Merino-Llorens J, Roa-Rad J, </a:t>
            </a:r>
            <a:r>
              <a:rPr lang="es-MX" sz="1100" dirty="0" err="1"/>
              <a:t>Macía</a:t>
            </a:r>
            <a:r>
              <a:rPr lang="es-MX" sz="1100" dirty="0"/>
              <a:t>-Palafox E, Quintero-</a:t>
            </a:r>
            <a:r>
              <a:rPr lang="es-MX" sz="1100" dirty="0" err="1"/>
              <a:t>Henson</a:t>
            </a:r>
            <a:r>
              <a:rPr lang="es-MX" sz="1100" dirty="0"/>
              <a:t> O. Calidad de vida y estado psicológico de los pacientes portadores de desfibrilador automático </a:t>
            </a:r>
            <a:r>
              <a:rPr lang="es-MX" sz="1100" dirty="0" err="1"/>
              <a:t>implantable</a:t>
            </a:r>
            <a:r>
              <a:rPr lang="es-MX" sz="1100" dirty="0"/>
              <a:t>. Rev. </a:t>
            </a:r>
            <a:r>
              <a:rPr lang="es-MX" sz="1100" dirty="0" err="1"/>
              <a:t>Esp</a:t>
            </a:r>
            <a:r>
              <a:rPr lang="es-MX" sz="1100" dirty="0"/>
              <a:t>. </a:t>
            </a:r>
            <a:r>
              <a:rPr lang="es-MX" sz="1100" dirty="0" err="1"/>
              <a:t>Cardiol</a:t>
            </a:r>
            <a:r>
              <a:rPr lang="es-MX" sz="1100" dirty="0"/>
              <a:t>., 2008;8:40A-50A.</a:t>
            </a:r>
          </a:p>
          <a:p>
            <a:pPr lvl="0">
              <a:buFont typeface="+mj-lt"/>
              <a:buAutoNum type="arabicPeriod" startAt="16"/>
            </a:pPr>
            <a:r>
              <a:rPr lang="en-US" sz="1100" dirty="0"/>
              <a:t>Carroll S, </a:t>
            </a:r>
            <a:r>
              <a:rPr lang="en-US" sz="1100" dirty="0" err="1"/>
              <a:t>Markle</a:t>
            </a:r>
            <a:r>
              <a:rPr lang="en-US" sz="1100" dirty="0"/>
              <a:t>-Reid M, </a:t>
            </a:r>
            <a:r>
              <a:rPr lang="en-US" sz="1100" dirty="0" err="1"/>
              <a:t>Ciliska</a:t>
            </a:r>
            <a:r>
              <a:rPr lang="en-US" sz="1100" dirty="0"/>
              <a:t> D, Connolly S, Arthur HM. Age and mental health predict early device-specific quality of life in patients receiving prophylactic implantable defibrillators. Can. J </a:t>
            </a:r>
            <a:r>
              <a:rPr lang="en-US" sz="1100" dirty="0" err="1"/>
              <a:t>Cardiol</a:t>
            </a:r>
            <a:r>
              <a:rPr lang="en-US" sz="1100" dirty="0"/>
              <a:t>., 2012;28(4):502-7.</a:t>
            </a:r>
            <a:endParaRPr lang="es-MX" sz="1100" dirty="0"/>
          </a:p>
          <a:p>
            <a:pPr lvl="0">
              <a:buFont typeface="+mj-lt"/>
              <a:buAutoNum type="arabicPeriod" startAt="16"/>
            </a:pPr>
            <a:r>
              <a:rPr lang="en-US" sz="1100" dirty="0" err="1"/>
              <a:t>Kloch-Badełek</a:t>
            </a:r>
            <a:r>
              <a:rPr lang="en-US" sz="1100" dirty="0"/>
              <a:t> M, </a:t>
            </a:r>
            <a:r>
              <a:rPr lang="en-US" sz="1100" dirty="0" err="1"/>
              <a:t>Klocek</a:t>
            </a:r>
            <a:r>
              <a:rPr lang="en-US" sz="1100" dirty="0"/>
              <a:t> M, </a:t>
            </a:r>
            <a:r>
              <a:rPr lang="en-US" sz="1100" dirty="0" err="1"/>
              <a:t>Czarnecka</a:t>
            </a:r>
            <a:r>
              <a:rPr lang="en-US" sz="1100" dirty="0"/>
              <a:t> D, </a:t>
            </a:r>
            <a:r>
              <a:rPr lang="en-US" sz="1100" dirty="0" err="1"/>
              <a:t>Wojciechowska</a:t>
            </a:r>
            <a:r>
              <a:rPr lang="en-US" sz="1100" dirty="0"/>
              <a:t> W, </a:t>
            </a:r>
            <a:r>
              <a:rPr lang="en-US" sz="1100" dirty="0" err="1"/>
              <a:t>Wiliński</a:t>
            </a:r>
            <a:r>
              <a:rPr lang="en-US" sz="1100" dirty="0"/>
              <a:t> J y cols. Impact of cardiac </a:t>
            </a:r>
            <a:r>
              <a:rPr lang="en-US" sz="1100" dirty="0" err="1"/>
              <a:t>resynchronisation</a:t>
            </a:r>
            <a:r>
              <a:rPr lang="en-US" sz="1100" dirty="0"/>
              <a:t> therapy on physical ability and quality of life in patients with chronic heart failure. </a:t>
            </a:r>
            <a:r>
              <a:rPr lang="en-US" sz="1100" dirty="0" err="1"/>
              <a:t>Kardiologia</a:t>
            </a:r>
            <a:r>
              <a:rPr lang="en-US" sz="1100" dirty="0"/>
              <a:t> </a:t>
            </a:r>
            <a:r>
              <a:rPr lang="en-US" sz="1100" dirty="0" err="1"/>
              <a:t>Polska</a:t>
            </a:r>
            <a:r>
              <a:rPr lang="en-US" sz="1100" dirty="0"/>
              <a:t> 2012;70(6):581-588.</a:t>
            </a:r>
            <a:endParaRPr lang="es-MX" sz="1100" dirty="0"/>
          </a:p>
          <a:p>
            <a:pPr lvl="0">
              <a:buFont typeface="+mj-lt"/>
              <a:buAutoNum type="arabicPeriod" startAt="16"/>
            </a:pPr>
            <a:r>
              <a:rPr lang="en-US" sz="1100" dirty="0" err="1"/>
              <a:t>Veazie</a:t>
            </a:r>
            <a:r>
              <a:rPr lang="en-US" sz="1100" dirty="0"/>
              <a:t> P, Noyes K, Li Q, Hall W, </a:t>
            </a:r>
            <a:r>
              <a:rPr lang="en-US" sz="1100" dirty="0" err="1"/>
              <a:t>Buttaccio</a:t>
            </a:r>
            <a:r>
              <a:rPr lang="en-US" sz="1100" dirty="0"/>
              <a:t> A y cols. Cardiac resynchronization and quality of life in patients with minimally symptomatic heart failure. J Am. Coll. </a:t>
            </a:r>
            <a:r>
              <a:rPr lang="en-US" sz="1100" dirty="0" err="1"/>
              <a:t>Cardiol</a:t>
            </a:r>
            <a:r>
              <a:rPr lang="en-US" sz="1100" dirty="0"/>
              <a:t>., 2012;60(19):1940-4.</a:t>
            </a:r>
            <a:endParaRPr lang="es-MX" sz="1100" dirty="0"/>
          </a:p>
          <a:p>
            <a:pPr lvl="0">
              <a:buFont typeface="+mj-lt"/>
              <a:buAutoNum type="arabicPeriod" startAt="16"/>
            </a:pPr>
            <a:r>
              <a:rPr lang="en-US" sz="1100" dirty="0"/>
              <a:t>Chen S, Yin Y, </a:t>
            </a:r>
            <a:r>
              <a:rPr lang="en-US" sz="1100" dirty="0" err="1"/>
              <a:t>Krucoff</a:t>
            </a:r>
            <a:r>
              <a:rPr lang="en-US" sz="1100" dirty="0"/>
              <a:t> M. Effect of cardiac resynchronization therapy and implantable </a:t>
            </a:r>
            <a:r>
              <a:rPr lang="en-US" sz="1100" dirty="0" err="1"/>
              <a:t>cardioverter</a:t>
            </a:r>
            <a:r>
              <a:rPr lang="en-US" sz="1100" dirty="0"/>
              <a:t> defibrillator on quality of life in patients with heart failure: a meta-analysis. </a:t>
            </a:r>
            <a:r>
              <a:rPr lang="es-MX" sz="1100" dirty="0" err="1"/>
              <a:t>Europace</a:t>
            </a:r>
            <a:r>
              <a:rPr lang="es-MX" sz="1100" dirty="0"/>
              <a:t>. 2012 Nov;14(11):1602-7.</a:t>
            </a:r>
          </a:p>
          <a:p>
            <a:pPr lvl="0">
              <a:buFont typeface="+mj-lt"/>
              <a:buAutoNum type="arabicPeriod" startAt="16"/>
            </a:pPr>
            <a:r>
              <a:rPr lang="es-MX" sz="1100" dirty="0" err="1"/>
              <a:t>Momomura</a:t>
            </a:r>
            <a:r>
              <a:rPr lang="es-MX" sz="1100" dirty="0"/>
              <a:t> S, </a:t>
            </a:r>
            <a:r>
              <a:rPr lang="es-MX" sz="1100" dirty="0" err="1"/>
              <a:t>Tsutsui</a:t>
            </a:r>
            <a:r>
              <a:rPr lang="es-MX" sz="1100" dirty="0"/>
              <a:t> H, </a:t>
            </a:r>
            <a:r>
              <a:rPr lang="es-MX" sz="1100" dirty="0" err="1"/>
              <a:t>Sugawara</a:t>
            </a:r>
            <a:r>
              <a:rPr lang="es-MX" sz="1100" dirty="0"/>
              <a:t> Y, </a:t>
            </a:r>
            <a:r>
              <a:rPr lang="es-MX" sz="1100" dirty="0" err="1"/>
              <a:t>Ito</a:t>
            </a:r>
            <a:r>
              <a:rPr lang="es-MX" sz="1100" dirty="0"/>
              <a:t> M, </a:t>
            </a:r>
            <a:r>
              <a:rPr lang="es-MX" sz="1100" dirty="0" err="1"/>
              <a:t>Mitsuhashi</a:t>
            </a:r>
            <a:r>
              <a:rPr lang="es-MX" sz="1100" dirty="0"/>
              <a:t> T y cols. </a:t>
            </a:r>
            <a:r>
              <a:rPr lang="en-US" sz="1100" dirty="0"/>
              <a:t>Clinical efficacy of cardiac resynchronization therapy with an implantable defibrillator in a Japanese population: results of the MIRACLE-ICD outcome measured in Japanese indication (MOMIJI) study. Circ. J., 2012;76(8):1911-9.</a:t>
            </a:r>
            <a:endParaRPr lang="es-MX" sz="1100" dirty="0"/>
          </a:p>
          <a:p>
            <a:pPr lvl="0">
              <a:buFont typeface="+mj-lt"/>
              <a:buAutoNum type="arabicPeriod" startAt="16"/>
            </a:pPr>
            <a:r>
              <a:rPr lang="en-US" sz="1100" dirty="0" err="1"/>
              <a:t>Stofmeel</a:t>
            </a:r>
            <a:r>
              <a:rPr lang="en-US" sz="1100" dirty="0"/>
              <a:t> M, Post M, </a:t>
            </a:r>
            <a:r>
              <a:rPr lang="en-US" sz="1100" dirty="0" err="1"/>
              <a:t>Kelder</a:t>
            </a:r>
            <a:r>
              <a:rPr lang="en-US" sz="1100" dirty="0"/>
              <a:t> J, </a:t>
            </a:r>
            <a:r>
              <a:rPr lang="en-US" sz="1100" dirty="0" err="1"/>
              <a:t>Grobbee</a:t>
            </a:r>
            <a:r>
              <a:rPr lang="en-US" sz="1100" dirty="0"/>
              <a:t> D, van </a:t>
            </a:r>
            <a:r>
              <a:rPr lang="en-US" sz="1100" dirty="0" err="1"/>
              <a:t>Hemel</a:t>
            </a:r>
            <a:r>
              <a:rPr lang="en-US" sz="1100" dirty="0"/>
              <a:t> N. Psychometric properties of </a:t>
            </a:r>
            <a:r>
              <a:rPr lang="en-US" sz="1100" dirty="0" err="1"/>
              <a:t>Aquarel</a:t>
            </a:r>
            <a:r>
              <a:rPr lang="en-US" sz="1100" dirty="0"/>
              <a:t>; a disease-specific quality of life questionnaire for pacemaker patients. J. </a:t>
            </a:r>
            <a:r>
              <a:rPr lang="en-US" sz="1100" dirty="0" err="1"/>
              <a:t>Clin</a:t>
            </a:r>
            <a:r>
              <a:rPr lang="en-US" sz="1100" dirty="0"/>
              <a:t>. </a:t>
            </a:r>
            <a:r>
              <a:rPr lang="en-US" sz="1100" dirty="0" err="1"/>
              <a:t>Epidemiol</a:t>
            </a:r>
            <a:r>
              <a:rPr lang="en-US" sz="1100" dirty="0"/>
              <a:t>., 2001;54:157–65.</a:t>
            </a:r>
            <a:endParaRPr lang="es-MX" sz="1100" dirty="0"/>
          </a:p>
          <a:p>
            <a:pPr lvl="0">
              <a:buFont typeface="+mj-lt"/>
              <a:buAutoNum type="arabicPeriod" startAt="16"/>
            </a:pPr>
            <a:r>
              <a:rPr lang="en-US" sz="1100" dirty="0" err="1"/>
              <a:t>Stofmeel</a:t>
            </a:r>
            <a:r>
              <a:rPr lang="en-US" sz="1100" dirty="0"/>
              <a:t> M, van </a:t>
            </a:r>
            <a:r>
              <a:rPr lang="en-US" sz="1100" dirty="0" err="1"/>
              <a:t>Stel</a:t>
            </a:r>
            <a:r>
              <a:rPr lang="en-US" sz="1100" dirty="0"/>
              <a:t> H, van </a:t>
            </a:r>
            <a:r>
              <a:rPr lang="en-US" sz="1100" dirty="0" err="1"/>
              <a:t>Hemel</a:t>
            </a:r>
            <a:r>
              <a:rPr lang="en-US" sz="1100" dirty="0"/>
              <a:t> N, </a:t>
            </a:r>
            <a:r>
              <a:rPr lang="en-US" sz="1100" dirty="0" err="1"/>
              <a:t>Grobbee</a:t>
            </a:r>
            <a:r>
              <a:rPr lang="en-US" sz="1100" dirty="0"/>
              <a:t> D. The relevance of health related quality of life in paced patients. Int. J. </a:t>
            </a:r>
            <a:r>
              <a:rPr lang="en-US" sz="1100" dirty="0" err="1"/>
              <a:t>Cardiol</a:t>
            </a:r>
            <a:r>
              <a:rPr lang="en-US" sz="1100" dirty="0"/>
              <a:t>., 2005;102:377–382.</a:t>
            </a:r>
            <a:endParaRPr lang="es-MX" sz="1100" dirty="0"/>
          </a:p>
          <a:p>
            <a:pPr lvl="0">
              <a:buFont typeface="+mj-lt"/>
              <a:buAutoNum type="arabicPeriod" startAt="16"/>
            </a:pPr>
            <a:r>
              <a:rPr lang="es-MX" sz="1100" dirty="0" err="1"/>
              <a:t>Oliveira</a:t>
            </a:r>
            <a:r>
              <a:rPr lang="es-MX" sz="1100" dirty="0"/>
              <a:t> B, </a:t>
            </a:r>
            <a:r>
              <a:rPr lang="es-MX" sz="1100" dirty="0" err="1"/>
              <a:t>Melendez</a:t>
            </a:r>
            <a:r>
              <a:rPr lang="es-MX" sz="1100" dirty="0"/>
              <a:t> J, </a:t>
            </a:r>
            <a:r>
              <a:rPr lang="es-MX" sz="1100" dirty="0" err="1"/>
              <a:t>Ciconelli</a:t>
            </a:r>
            <a:r>
              <a:rPr lang="es-MX" sz="1100" dirty="0"/>
              <a:t> R, Rincón L, Torres A, y cols. </a:t>
            </a:r>
            <a:r>
              <a:rPr lang="en-US" sz="1100" dirty="0"/>
              <a:t>The Portuguese Version, Cross-Cultural Adaptation and Validation of Specific Quality-of-Life Questionnaire - AQUAREL - for Pacemaker Patients. </a:t>
            </a:r>
            <a:r>
              <a:rPr lang="es-MX" sz="1100" dirty="0"/>
              <a:t>Arq. </a:t>
            </a:r>
            <a:r>
              <a:rPr lang="es-MX" sz="1100" dirty="0" err="1"/>
              <a:t>Bras</a:t>
            </a:r>
            <a:r>
              <a:rPr lang="es-MX" sz="1100" dirty="0"/>
              <a:t>. </a:t>
            </a:r>
            <a:r>
              <a:rPr lang="es-MX" sz="1100" dirty="0" err="1"/>
              <a:t>Cardiol</a:t>
            </a:r>
            <a:r>
              <a:rPr lang="es-MX" sz="1100" dirty="0"/>
              <a:t>., 2006;87(2):75-83.</a:t>
            </a:r>
          </a:p>
          <a:p>
            <a:pPr lvl="0">
              <a:buFont typeface="+mj-lt"/>
              <a:buAutoNum type="arabicPeriod" startAt="16"/>
            </a:pPr>
            <a:r>
              <a:rPr lang="es-MX" sz="1100" dirty="0" err="1"/>
              <a:t>Cunha</a:t>
            </a:r>
            <a:r>
              <a:rPr lang="es-MX" sz="1100" dirty="0"/>
              <a:t> T, Cota R, Souza B, </a:t>
            </a:r>
            <a:r>
              <a:rPr lang="es-MX" sz="1100" dirty="0" err="1"/>
              <a:t>Oliveira</a:t>
            </a:r>
            <a:r>
              <a:rPr lang="es-MX" sz="1100" dirty="0"/>
              <a:t> B, Ribeiro A y cols. </a:t>
            </a:r>
            <a:r>
              <a:rPr lang="en-US" sz="1100" dirty="0"/>
              <a:t>Correlation between functional class and quality of life among cardiac pacemaker users. </a:t>
            </a:r>
            <a:r>
              <a:rPr lang="es-MX" sz="1100" dirty="0"/>
              <a:t>Rev.  </a:t>
            </a:r>
            <a:r>
              <a:rPr lang="es-MX" sz="1100" dirty="0" err="1"/>
              <a:t>Bras</a:t>
            </a:r>
            <a:r>
              <a:rPr lang="es-MX" sz="1100" dirty="0"/>
              <a:t>.  </a:t>
            </a:r>
            <a:r>
              <a:rPr lang="es-MX" sz="1100" dirty="0" err="1"/>
              <a:t>Fisioter</a:t>
            </a:r>
            <a:r>
              <a:rPr lang="es-MX" sz="1100" dirty="0"/>
              <a:t>.,  2007;11(5):341-345.</a:t>
            </a:r>
          </a:p>
          <a:p>
            <a:pPr lvl="0">
              <a:buFont typeface="+mj-lt"/>
              <a:buAutoNum type="arabicPeriod" startAt="16"/>
            </a:pPr>
            <a:r>
              <a:rPr lang="es-MX" sz="1100" dirty="0" err="1"/>
              <a:t>Oliveira</a:t>
            </a:r>
            <a:r>
              <a:rPr lang="es-MX" sz="1100" dirty="0"/>
              <a:t> B, </a:t>
            </a:r>
            <a:r>
              <a:rPr lang="es-MX" sz="1100" dirty="0" err="1"/>
              <a:t>Velasquez-Melendez</a:t>
            </a:r>
            <a:r>
              <a:rPr lang="es-MX" sz="1100" dirty="0"/>
              <a:t> G, Rincón L, </a:t>
            </a:r>
            <a:r>
              <a:rPr lang="es-MX" sz="1100" dirty="0" err="1"/>
              <a:t>Ciconelli</a:t>
            </a:r>
            <a:r>
              <a:rPr lang="es-MX" sz="1100" dirty="0"/>
              <a:t> R, Sousa  y cols. </a:t>
            </a:r>
            <a:r>
              <a:rPr lang="en-US" sz="1100" dirty="0"/>
              <a:t>Health-related quality of life in Brazilian pacemaker patients. Pacing </a:t>
            </a:r>
            <a:r>
              <a:rPr lang="en-US" sz="1100" dirty="0" err="1"/>
              <a:t>Clin</a:t>
            </a:r>
            <a:r>
              <a:rPr lang="en-US" sz="1100" dirty="0"/>
              <a:t>. </a:t>
            </a:r>
            <a:r>
              <a:rPr lang="en-US" sz="1100" dirty="0" err="1"/>
              <a:t>Electrophysiol</a:t>
            </a:r>
            <a:r>
              <a:rPr lang="en-US" sz="1100" dirty="0"/>
              <a:t>.,  2008;31(9):1178-83.</a:t>
            </a:r>
            <a:endParaRPr lang="es-MX" sz="1100" dirty="0"/>
          </a:p>
          <a:p>
            <a:pPr lvl="0">
              <a:buFont typeface="+mj-lt"/>
              <a:buAutoNum type="arabicPeriod" startAt="16"/>
            </a:pPr>
            <a:r>
              <a:rPr lang="en-US" sz="1100" dirty="0"/>
              <a:t>Borges J, Barros R, de </a:t>
            </a:r>
            <a:r>
              <a:rPr lang="en-US" sz="1100" dirty="0" err="1"/>
              <a:t>Carvalho</a:t>
            </a:r>
            <a:r>
              <a:rPr lang="en-US" sz="1100" dirty="0"/>
              <a:t> S, Silva M. Correlation between quality of life, functional class and age in patients with cardiac pacemaker.  Rev. Bras. Cir. </a:t>
            </a:r>
            <a:r>
              <a:rPr lang="en-US" sz="1100" dirty="0" err="1"/>
              <a:t>Cardiovasc</a:t>
            </a:r>
            <a:r>
              <a:rPr lang="en-US" sz="1100" dirty="0"/>
              <a:t>., 2013;28(1):47-53</a:t>
            </a:r>
            <a:endParaRPr lang="es-MX" sz="1100" dirty="0"/>
          </a:p>
          <a:p>
            <a:pPr>
              <a:buFont typeface="+mj-lt"/>
              <a:buAutoNum type="arabicPeriod" startAt="16"/>
            </a:pPr>
            <a:endParaRPr lang="es-MX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1293</Words>
  <Application>Microsoft Office PowerPoint</Application>
  <PresentationFormat>Presentación en pantalla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JUSTIFICACIÓN</vt:lpstr>
      <vt:lpstr>MATERIAL Y METODOS</vt:lpstr>
      <vt:lpstr>PROCEDIMIENTO</vt:lpstr>
      <vt:lpstr>RESULTADOS</vt:lpstr>
      <vt:lpstr>CONCLUSIONES </vt:lpstr>
      <vt:lpstr>REFERENCIAS</vt:lpstr>
      <vt:lpstr>Diapositiva 8</vt:lpstr>
    </vt:vector>
  </TitlesOfParts>
  <Company>universidad veracruzana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“FACTORES QUE SE ASOCIAN A LA RELACIÓN ENTRE EL TRASTORNO DEPRESIVO Y LA HIPERTENSIÓN ARTERIAL SISTÉMICA”</dc:title>
  <dc:creator>arturo garcia sandoval</dc:creator>
  <cp:lastModifiedBy>Ronoroa_Zoro</cp:lastModifiedBy>
  <cp:revision>33</cp:revision>
  <dcterms:created xsi:type="dcterms:W3CDTF">2014-02-19T05:38:53Z</dcterms:created>
  <dcterms:modified xsi:type="dcterms:W3CDTF">2014-03-06T18:29:51Z</dcterms:modified>
</cp:coreProperties>
</file>