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58" r:id="rId3"/>
    <p:sldId id="260" r:id="rId4"/>
    <p:sldId id="262" r:id="rId5"/>
    <p:sldId id="264" r:id="rId6"/>
    <p:sldId id="263" r:id="rId7"/>
    <p:sldId id="265" r:id="rId8"/>
    <p:sldId id="268" r:id="rId9"/>
    <p:sldId id="267" r:id="rId10"/>
    <p:sldId id="269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DE932-7A6A-4E85-B438-FB1342351A40}" type="datetimeFigureOut">
              <a:rPr lang="es-MX" smtClean="0"/>
              <a:t>19/02/2014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1DDDB-F02B-4812-8E07-D597CB9555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732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1DDDB-F02B-4812-8E07-D597CB955562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350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3C1ABF-CB75-4F72-9A0B-45779AAFCE7A}" type="datetimeFigureOut">
              <a:rPr lang="es-MX" smtClean="0"/>
              <a:t>19/02/2014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AB9B97-EEC1-4B3F-A9E7-CD8948AF9D3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C1ABF-CB75-4F72-9A0B-45779AAFCE7A}" type="datetimeFigureOut">
              <a:rPr lang="es-MX" smtClean="0"/>
              <a:t>19/02/2014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B9B97-EEC1-4B3F-A9E7-CD8948AF9D3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C1ABF-CB75-4F72-9A0B-45779AAFCE7A}" type="datetimeFigureOut">
              <a:rPr lang="es-MX" smtClean="0"/>
              <a:t>19/02/2014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B9B97-EEC1-4B3F-A9E7-CD8948AF9D3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C1ABF-CB75-4F72-9A0B-45779AAFCE7A}" type="datetimeFigureOut">
              <a:rPr lang="es-MX" smtClean="0"/>
              <a:t>19/02/2014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B9B97-EEC1-4B3F-A9E7-CD8948AF9D35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C1ABF-CB75-4F72-9A0B-45779AAFCE7A}" type="datetimeFigureOut">
              <a:rPr lang="es-MX" smtClean="0"/>
              <a:t>19/02/2014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B9B97-EEC1-4B3F-A9E7-CD8948AF9D35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C1ABF-CB75-4F72-9A0B-45779AAFCE7A}" type="datetimeFigureOut">
              <a:rPr lang="es-MX" smtClean="0"/>
              <a:t>19/02/2014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B9B97-EEC1-4B3F-A9E7-CD8948AF9D35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C1ABF-CB75-4F72-9A0B-45779AAFCE7A}" type="datetimeFigureOut">
              <a:rPr lang="es-MX" smtClean="0"/>
              <a:t>19/02/2014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B9B97-EEC1-4B3F-A9E7-CD8948AF9D3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C1ABF-CB75-4F72-9A0B-45779AAFCE7A}" type="datetimeFigureOut">
              <a:rPr lang="es-MX" smtClean="0"/>
              <a:t>19/02/2014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B9B97-EEC1-4B3F-A9E7-CD8948AF9D35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C1ABF-CB75-4F72-9A0B-45779AAFCE7A}" type="datetimeFigureOut">
              <a:rPr lang="es-MX" smtClean="0"/>
              <a:t>19/02/2014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B9B97-EEC1-4B3F-A9E7-CD8948AF9D3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3C1ABF-CB75-4F72-9A0B-45779AAFCE7A}" type="datetimeFigureOut">
              <a:rPr lang="es-MX" smtClean="0"/>
              <a:t>19/02/2014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B9B97-EEC1-4B3F-A9E7-CD8948AF9D3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3C1ABF-CB75-4F72-9A0B-45779AAFCE7A}" type="datetimeFigureOut">
              <a:rPr lang="es-MX" smtClean="0"/>
              <a:t>19/02/2014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AB9B97-EEC1-4B3F-A9E7-CD8948AF9D35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3C1ABF-CB75-4F72-9A0B-45779AAFCE7A}" type="datetimeFigureOut">
              <a:rPr lang="es-MX" smtClean="0"/>
              <a:t>19/02/2014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AB9B97-EEC1-4B3F-A9E7-CD8948AF9D3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90464" y="4365104"/>
            <a:ext cx="6249888" cy="20882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1800" dirty="0" smtClean="0"/>
              <a:t>INSTITUTO MEXICANO DEL SEGURO SOCIAL </a:t>
            </a:r>
          </a:p>
          <a:p>
            <a:pPr>
              <a:lnSpc>
                <a:spcPct val="150000"/>
              </a:lnSpc>
            </a:pPr>
            <a:r>
              <a:rPr lang="es-MX" sz="1800" dirty="0" smtClean="0"/>
              <a:t>RESIDENCIA DE MEDICINA FAMILIAR </a:t>
            </a:r>
          </a:p>
          <a:p>
            <a:pPr>
              <a:lnSpc>
                <a:spcPct val="150000"/>
              </a:lnSpc>
            </a:pPr>
            <a:r>
              <a:rPr lang="es-MX" sz="1800" dirty="0" smtClean="0"/>
              <a:t>AUTOR: DR.  VICTOR ALBERTO AGUILAR TEPOLE </a:t>
            </a:r>
          </a:p>
          <a:p>
            <a:pPr>
              <a:lnSpc>
                <a:spcPct val="150000"/>
              </a:lnSpc>
            </a:pPr>
            <a:r>
              <a:rPr lang="es-MX" sz="1800" dirty="0" smtClean="0"/>
              <a:t>ASESOR: DRA. YOLANDA FUENTES FLORES </a:t>
            </a:r>
            <a:endParaRPr lang="es-MX" sz="18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592288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800" dirty="0" smtClean="0"/>
              <a:t>TITULO: </a:t>
            </a:r>
            <a:br>
              <a:rPr lang="es-MX" sz="2800" dirty="0" smtClean="0"/>
            </a:br>
            <a:r>
              <a:rPr lang="es-MX" sz="2800" dirty="0" smtClean="0"/>
              <a:t>PREVALENCIA DE SOSPECHA DE MALTRATO EN EL ADULTO MAYO Y FACTORES VINCULADOS</a:t>
            </a:r>
            <a:br>
              <a:rPr lang="es-MX" sz="2800" dirty="0" smtClean="0"/>
            </a:br>
            <a:r>
              <a:rPr lang="es-MX" sz="2800" dirty="0" smtClean="0"/>
              <a:t>SUBTITULO</a:t>
            </a:r>
            <a:br>
              <a:rPr lang="es-MX" sz="2800" dirty="0" smtClean="0"/>
            </a:br>
            <a:r>
              <a:rPr lang="es-ES_tradnl" sz="2800" dirty="0" smtClean="0"/>
              <a:t>EN LA UNIDADA DE MEDICINA FAMILIAR No 64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2132856"/>
            <a:ext cx="209550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257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51520" y="1481328"/>
            <a:ext cx="8568952" cy="4525963"/>
          </a:xfrm>
        </p:spPr>
        <p:txBody>
          <a:bodyPr>
            <a:normAutofit/>
          </a:bodyPr>
          <a:lstStyle/>
          <a:p>
            <a:pPr algn="just"/>
            <a:r>
              <a:rPr lang="es-ES" sz="2000" dirty="0"/>
              <a:t>El presente trabajo demuestra que el problema existe en nuestro medio y se encuentra con una frecuencia muy cercana a las estadísticas nacionales y latinoamericanas. Por lo cual se debe prestar  más atención a este problema ya que algunos adultos mayores no  manifiestan ser víctimas de maltrato por vergüenza o por miedo, ya que en la mayoría de los casos el agresor es un familiar cercano hasta en un 80</a:t>
            </a:r>
            <a:r>
              <a:rPr lang="es-ES" sz="2000" dirty="0" smtClean="0"/>
              <a:t>%.</a:t>
            </a:r>
            <a:endParaRPr lang="es-MX" sz="2000" dirty="0"/>
          </a:p>
          <a:p>
            <a:pPr marL="109728" indent="0" algn="just">
              <a:buNone/>
            </a:pPr>
            <a:endParaRPr lang="es-MX" sz="2000" dirty="0"/>
          </a:p>
          <a:p>
            <a:pPr algn="just"/>
            <a:r>
              <a:rPr lang="es-ES" sz="2000" dirty="0"/>
              <a:t>Así mismo, se  demuestra  la  prevalencia de sospecha de maltrato y factores asociados, en nuestra comunidad, con el fin de poder establecer estrategias y medidas preventivas  del maltrato en el adulto </a:t>
            </a:r>
            <a:r>
              <a:rPr lang="es-ES" sz="2000" dirty="0" smtClean="0"/>
              <a:t>mayor.</a:t>
            </a:r>
          </a:p>
          <a:p>
            <a:pPr marL="109728" indent="0">
              <a:buNone/>
            </a:pPr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CONCLUCION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561796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57392"/>
            <a:ext cx="8229600" cy="3099800"/>
          </a:xfrm>
        </p:spPr>
        <p:txBody>
          <a:bodyPr/>
          <a:lstStyle/>
          <a:p>
            <a:pPr algn="just"/>
            <a:r>
              <a:rPr lang="es-MX" sz="2400" dirty="0" smtClean="0"/>
              <a:t>El maltrato del adulto mayor se define como: T</a:t>
            </a:r>
            <a:r>
              <a:rPr lang="es-ES" sz="2400" dirty="0" smtClean="0"/>
              <a:t>oda </a:t>
            </a:r>
            <a:r>
              <a:rPr lang="es-ES" sz="2400" dirty="0"/>
              <a:t>acción intencionada o que puede producir daño desde el punto de vista biológico, psicológico, social, material, financiero y las actitudes negligentes, ya sean de forma transitoria o permanente.</a:t>
            </a:r>
            <a:endParaRPr lang="es-MX" sz="2400" dirty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INTRODUCCION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777175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032448"/>
          </a:xfrm>
        </p:spPr>
        <p:txBody>
          <a:bodyPr>
            <a:normAutofit/>
          </a:bodyPr>
          <a:lstStyle/>
          <a:p>
            <a:pPr algn="just"/>
            <a:r>
              <a:rPr lang="es-MX" sz="2200" dirty="0" smtClean="0"/>
              <a:t>La esperanza </a:t>
            </a:r>
            <a:r>
              <a:rPr lang="es-MX" sz="2200" dirty="0"/>
              <a:t>de vida se ha incrementado, debido a los avances de las condiciones sanitarias y la evolución </a:t>
            </a:r>
            <a:r>
              <a:rPr lang="es-MX" sz="2200" dirty="0" smtClean="0"/>
              <a:t>tecnológica. El </a:t>
            </a:r>
            <a:r>
              <a:rPr lang="es-MX" sz="2200" dirty="0"/>
              <a:t>maltrato al adulto mayor es un grave problema social, que muchas veces se encuentra </a:t>
            </a:r>
            <a:r>
              <a:rPr lang="es-MX" sz="2200" dirty="0" smtClean="0"/>
              <a:t>sub-registrado</a:t>
            </a:r>
            <a:r>
              <a:rPr lang="es-ES_tradnl" sz="2200" dirty="0" smtClean="0"/>
              <a:t>. </a:t>
            </a:r>
          </a:p>
          <a:p>
            <a:pPr marL="109728" indent="0" algn="just">
              <a:buNone/>
            </a:pPr>
            <a:r>
              <a:rPr lang="es-ES_tradnl" sz="2200" dirty="0"/>
              <a:t> </a:t>
            </a:r>
            <a:endParaRPr lang="es-MX" sz="2200" dirty="0"/>
          </a:p>
          <a:p>
            <a:pPr algn="just"/>
            <a:r>
              <a:rPr lang="es-ES_tradnl" sz="2200" dirty="0"/>
              <a:t>En el estado de Veracruz específicamente  en Córdoba, y muchos otros estados se desconoce la prevalencia, debido a que no existen estudios realizados que demuestren cual es la magnitud de este problema. </a:t>
            </a:r>
            <a:endParaRPr lang="es-ES_tradnl" sz="2200" dirty="0" smtClean="0"/>
          </a:p>
          <a:p>
            <a:endParaRPr lang="es-ES_tradnl" sz="2400" dirty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JUSTIFICACION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419383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57392"/>
            <a:ext cx="8229600" cy="3099800"/>
          </a:xfrm>
        </p:spPr>
        <p:txBody>
          <a:bodyPr>
            <a:normAutofit/>
          </a:bodyPr>
          <a:lstStyle/>
          <a:p>
            <a:r>
              <a:rPr lang="es-ES_tradnl" sz="2200" dirty="0" smtClean="0"/>
              <a:t>Determinar </a:t>
            </a:r>
            <a:r>
              <a:rPr lang="es-ES_tradnl" sz="2200" dirty="0"/>
              <a:t>la prevalencia de sospecha de maltrato en el adulto mayor y factores vinculados en la Unidad de Medicina Familiar Número  64 de Córdoba Veracruz.</a:t>
            </a:r>
            <a:endParaRPr lang="es-MX" sz="2200" dirty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PLANTEAMIENTO DEL PROBLEMA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70539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844824"/>
            <a:ext cx="8229600" cy="4104456"/>
          </a:xfrm>
        </p:spPr>
        <p:txBody>
          <a:bodyPr>
            <a:normAutofit/>
          </a:bodyPr>
          <a:lstStyle/>
          <a:p>
            <a:pPr algn="just"/>
            <a:r>
              <a:rPr lang="es-MX" sz="2200" dirty="0" smtClean="0"/>
              <a:t>El presente trabajo pretende demostrar la sospecha de maltrato </a:t>
            </a:r>
            <a:r>
              <a:rPr lang="es-MX" sz="2200" dirty="0"/>
              <a:t>en la UMF No 64 y factores asociados. Esperando encontrar estadísticas reales de nuestro </a:t>
            </a:r>
            <a:r>
              <a:rPr lang="es-MX" sz="2200" dirty="0" smtClean="0"/>
              <a:t>entorno.</a:t>
            </a:r>
          </a:p>
          <a:p>
            <a:pPr algn="just"/>
            <a:endParaRPr lang="es-MX" sz="2200" dirty="0" smtClean="0"/>
          </a:p>
          <a:p>
            <a:pPr lvl="0" algn="just"/>
            <a:r>
              <a:rPr lang="es-ES_tradnl" sz="2200" dirty="0"/>
              <a:t>Determinar  la prevalencia de sospecha de  maltrato en la muestra de </a:t>
            </a:r>
            <a:r>
              <a:rPr lang="es-ES_tradnl" sz="2200" dirty="0" smtClean="0"/>
              <a:t>estudio, factores sociodemográficos,  </a:t>
            </a:r>
            <a:r>
              <a:rPr lang="es-ES_tradnl" sz="2200" dirty="0"/>
              <a:t>la dinámica </a:t>
            </a:r>
            <a:r>
              <a:rPr lang="es-ES_tradnl" sz="2200" dirty="0" smtClean="0"/>
              <a:t>familiar, </a:t>
            </a:r>
            <a:r>
              <a:rPr lang="es-MX" sz="2200" dirty="0" smtClean="0"/>
              <a:t>la comorbilidad de las enfermedades crónicas en el maltrato. Ya que en las estadísticas globales son los principales factores de riesgo. </a:t>
            </a:r>
            <a:endParaRPr lang="es-MX" sz="2200" dirty="0"/>
          </a:p>
          <a:p>
            <a:endParaRPr lang="es-MX" sz="22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HIPOTESIS DEL PROBLEMA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764288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51520" y="1052736"/>
            <a:ext cx="8496944" cy="4954555"/>
          </a:xfrm>
        </p:spPr>
        <p:txBody>
          <a:bodyPr>
            <a:noAutofit/>
          </a:bodyPr>
          <a:lstStyle/>
          <a:p>
            <a:pPr lvl="0"/>
            <a:r>
              <a:rPr lang="es-ES_tradnl" sz="2000" dirty="0" smtClean="0"/>
              <a:t>DISEÑO DEL ESTUDIO:</a:t>
            </a:r>
            <a:r>
              <a:rPr lang="es-ES_tradnl" sz="2000" b="1" dirty="0" smtClean="0"/>
              <a:t> </a:t>
            </a:r>
            <a:r>
              <a:rPr lang="es-ES_tradnl" sz="2000" dirty="0" smtClean="0"/>
              <a:t>Observacional, transversal, descriptivo.</a:t>
            </a:r>
          </a:p>
          <a:p>
            <a:pPr marL="109728" lvl="0" indent="0">
              <a:buNone/>
            </a:pPr>
            <a:r>
              <a:rPr lang="es-ES_tradnl" sz="2000" dirty="0" smtClean="0"/>
              <a:t> </a:t>
            </a:r>
            <a:endParaRPr lang="es-MX" sz="2000" dirty="0"/>
          </a:p>
          <a:p>
            <a:r>
              <a:rPr lang="es-ES_tradnl" sz="2000" dirty="0" smtClean="0"/>
              <a:t>TAMAÑO </a:t>
            </a:r>
            <a:r>
              <a:rPr lang="es-ES_tradnl" sz="2000" dirty="0"/>
              <a:t>DE </a:t>
            </a:r>
            <a:r>
              <a:rPr lang="es-ES_tradnl" sz="2000" dirty="0" smtClean="0"/>
              <a:t>MUESTRA:  Por </a:t>
            </a:r>
            <a:r>
              <a:rPr lang="es-ES_tradnl" sz="2000" dirty="0"/>
              <a:t>conveniencia, se ingresaran a todos los pacientes adultos mayores que acudan a la  Unidad de  Medicina Familiar Número. 64. Durante el periodo comprendido del 1 de septiembre al 30 de noviembre del </a:t>
            </a:r>
            <a:r>
              <a:rPr lang="es-ES_tradnl" sz="2000" dirty="0" smtClean="0"/>
              <a:t>2012</a:t>
            </a:r>
          </a:p>
          <a:p>
            <a:endParaRPr lang="es-MX" sz="2000" dirty="0"/>
          </a:p>
          <a:p>
            <a:r>
              <a:rPr lang="es-ES_tradnl" sz="2000" dirty="0" smtClean="0"/>
              <a:t>VARIABLES:  Edad,  sexo,  estado civil, </a:t>
            </a:r>
            <a:r>
              <a:rPr lang="es-ES" sz="2000" dirty="0" smtClean="0"/>
              <a:t>ocupación, escolaridad, </a:t>
            </a:r>
            <a:r>
              <a:rPr lang="es-ES_tradnl" sz="2000" dirty="0" smtClean="0"/>
              <a:t>nivel socioeconómico,  enfermedades crónicas degenerativas</a:t>
            </a:r>
            <a:r>
              <a:rPr lang="es-MX" sz="2000" dirty="0" smtClean="0"/>
              <a:t>, </a:t>
            </a:r>
            <a:r>
              <a:rPr lang="es-ES_tradnl" sz="2000" dirty="0" smtClean="0"/>
              <a:t>sospecha de maltrato psicológico, físico, abandono, </a:t>
            </a:r>
            <a:r>
              <a:rPr lang="es-ES" sz="2000" dirty="0" smtClean="0"/>
              <a:t>financiero Y  </a:t>
            </a:r>
            <a:r>
              <a:rPr lang="es-ES_tradnl" sz="2000" dirty="0" smtClean="0"/>
              <a:t>funcionalidad familiar.</a:t>
            </a:r>
            <a:endParaRPr lang="es-MX" sz="20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MX" sz="3200" dirty="0"/>
              <a:t>METODOLOGIA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039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4525963"/>
          </a:xfrm>
        </p:spPr>
        <p:txBody>
          <a:bodyPr>
            <a:normAutofit/>
          </a:bodyPr>
          <a:lstStyle/>
          <a:p>
            <a:pPr algn="just"/>
            <a:r>
              <a:rPr lang="es-MX" sz="2000" dirty="0"/>
              <a:t>Se entrevistaron  180 derechohabientes adscritos a la unidad de medicina familiar  No 64 IMSS de Córdoba Veracruz , 125 mujeres (69.4%) y 55 hombres (30.6%). Las edad promedio </a:t>
            </a:r>
            <a:r>
              <a:rPr lang="es-MX" sz="2000" dirty="0" smtClean="0"/>
              <a:t> fue </a:t>
            </a:r>
            <a:r>
              <a:rPr lang="es-MX" sz="2000" dirty="0"/>
              <a:t>de 72.6 ± 8.7 </a:t>
            </a:r>
            <a:r>
              <a:rPr lang="es-MX" sz="2000" dirty="0" smtClean="0"/>
              <a:t>años.  </a:t>
            </a:r>
          </a:p>
          <a:p>
            <a:pPr algn="just"/>
            <a:endParaRPr lang="es-MX" sz="2000" dirty="0" smtClean="0"/>
          </a:p>
          <a:p>
            <a:pPr algn="just"/>
            <a:r>
              <a:rPr lang="es-MX" sz="2000" dirty="0"/>
              <a:t>Se encontró a 132 (73.3%) adultos mayores sin sospecha de  maltrato y  48 (26.6%) adultos mayores con sospecha de maltrato. El maltrato que se presentó con más frecuencia fue el  psicológico con 35 casos (72.9%), 7 (14.5%) casos de maltrato por abandono, 4  (8.3%) maltrato financiero y 2 (</a:t>
            </a:r>
            <a:r>
              <a:rPr lang="es-MX" sz="2000" dirty="0" smtClean="0"/>
              <a:t>4.1%) </a:t>
            </a:r>
            <a:r>
              <a:rPr lang="es-MX" sz="2000" dirty="0"/>
              <a:t>con maltrato físico</a:t>
            </a:r>
            <a:endParaRPr lang="es-MX" sz="20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RESULTAD</a:t>
            </a:r>
            <a:r>
              <a:rPr lang="es-MX" sz="3200" dirty="0" smtClean="0"/>
              <a:t>OS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745252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616624"/>
          </a:xfrm>
        </p:spPr>
        <p:txBody>
          <a:bodyPr>
            <a:normAutofit/>
          </a:bodyPr>
          <a:lstStyle/>
          <a:p>
            <a:r>
              <a:rPr lang="es-ES" sz="1700" dirty="0" smtClean="0"/>
              <a:t>Genero: 28 </a:t>
            </a:r>
            <a:r>
              <a:rPr lang="es-ES" sz="1700" dirty="0"/>
              <a:t>mujeres frente a 10 hombre una relación 2.8 a 1, </a:t>
            </a:r>
            <a:endParaRPr lang="es-ES" sz="1700" dirty="0" smtClean="0"/>
          </a:p>
          <a:p>
            <a:r>
              <a:rPr lang="es-ES" sz="1700" dirty="0" smtClean="0"/>
              <a:t>La </a:t>
            </a:r>
            <a:r>
              <a:rPr lang="es-ES" sz="1700" dirty="0"/>
              <a:t>edad promedio de los 48 pacientes que presentaron sospecha de  maltrato fue de 80.6 años ± 7.1 años. </a:t>
            </a:r>
            <a:r>
              <a:rPr lang="es-ES" sz="1700" dirty="0" smtClean="0"/>
              <a:t>Sin sospecha de maltrato 69.7años </a:t>
            </a:r>
            <a:r>
              <a:rPr lang="es-ES" sz="1700" dirty="0"/>
              <a:t>± 7.4 </a:t>
            </a:r>
            <a:r>
              <a:rPr lang="es-ES" sz="1700" dirty="0" smtClean="0"/>
              <a:t>años.</a:t>
            </a:r>
          </a:p>
          <a:p>
            <a:r>
              <a:rPr lang="es-ES" sz="1700" dirty="0" smtClean="0"/>
              <a:t>Los  </a:t>
            </a:r>
            <a:r>
              <a:rPr lang="es-ES" sz="1700" dirty="0"/>
              <a:t>48 adultos mayores  que se encontró con sospecha de maltrato,  45 (93.7%) presento alguna enfermedad crónica como diabetes mellitus, hipertensión arterial o </a:t>
            </a:r>
            <a:r>
              <a:rPr lang="es-ES" sz="1700" dirty="0" smtClean="0"/>
              <a:t>ambas</a:t>
            </a:r>
            <a:r>
              <a:rPr lang="es-ES" sz="1700" dirty="0"/>
              <a:t>.</a:t>
            </a:r>
            <a:endParaRPr lang="es-MX" sz="1700" dirty="0"/>
          </a:p>
          <a:p>
            <a:r>
              <a:rPr lang="es-ES" sz="1700" dirty="0" smtClean="0"/>
              <a:t>Con </a:t>
            </a:r>
            <a:r>
              <a:rPr lang="es-ES" sz="1700" dirty="0"/>
              <a:t>relación al estado civil los adultos mayores con sospecha de maltrato  se encontraron 39 (81.3%) pacientes sin pareja estable y 9 (18.7%) con pareja </a:t>
            </a:r>
            <a:r>
              <a:rPr lang="es-ES" sz="1700" dirty="0" smtClean="0"/>
              <a:t>estable. </a:t>
            </a:r>
            <a:r>
              <a:rPr lang="es-ES" sz="1700" dirty="0"/>
              <a:t> </a:t>
            </a:r>
            <a:endParaRPr lang="es-MX" sz="1700" dirty="0"/>
          </a:p>
          <a:p>
            <a:r>
              <a:rPr lang="es-ES" sz="1700" dirty="0"/>
              <a:t>En cuanto al nivel de estudios los pacientes con sospecha de maltrato 22 (45.8%) no tenían ningún grado de </a:t>
            </a:r>
            <a:r>
              <a:rPr lang="es-ES" sz="1700" dirty="0" smtClean="0"/>
              <a:t>estudio.</a:t>
            </a:r>
          </a:p>
          <a:p>
            <a:r>
              <a:rPr lang="es-ES" sz="1700" dirty="0" smtClean="0"/>
              <a:t>En </a:t>
            </a:r>
            <a:r>
              <a:rPr lang="es-ES" sz="1700" dirty="0"/>
              <a:t>relación  al nivel económico se encontró que los adultos mayores que presentaron sospecha de maltrato, 43 (89.6%) presento un ingreso </a:t>
            </a:r>
            <a:r>
              <a:rPr lang="es-ES" sz="1700" dirty="0" smtClean="0"/>
              <a:t>bajo </a:t>
            </a:r>
          </a:p>
          <a:p>
            <a:r>
              <a:rPr lang="es-ES" sz="1700" dirty="0" smtClean="0"/>
              <a:t>La </a:t>
            </a:r>
            <a:r>
              <a:rPr lang="es-ES" sz="1700" dirty="0"/>
              <a:t>función familiar los adultos mayores con sospecha de maltrato presentaron en su totalidad  algún grado de disfunción familiar 24 (50%) disfunción leve, 22 (45.8%) disfunción familiar moderada, y 2 (4.2%) presento disfunción familiar severa. </a:t>
            </a:r>
            <a:endParaRPr lang="es-MX" sz="17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1012974"/>
          </a:xfrm>
        </p:spPr>
        <p:txBody>
          <a:bodyPr>
            <a:normAutofit/>
          </a:bodyPr>
          <a:lstStyle/>
          <a:p>
            <a:r>
              <a:rPr lang="es-MX" sz="3200" dirty="0"/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4074202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874071"/>
              </p:ext>
            </p:extLst>
          </p:nvPr>
        </p:nvGraphicFramePr>
        <p:xfrm>
          <a:off x="1835696" y="1916832"/>
          <a:ext cx="4227567" cy="3168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0145"/>
                <a:gridCol w="1807422"/>
              </a:tblGrid>
              <a:tr h="31683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Variable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Valor de P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Edad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.000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Genero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.056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Enfermedades Crónicas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.000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Estado civil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.000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Ocupación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.011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Escolaridad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.000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Nivel económico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.000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Convivencia familiar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.000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Función familiar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.000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RESULTAD</a:t>
            </a:r>
            <a:r>
              <a:rPr lang="es-MX" sz="3200" dirty="0" smtClean="0"/>
              <a:t>OS</a:t>
            </a:r>
            <a:endParaRPr lang="es-MX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63688" y="5157192"/>
            <a:ext cx="504056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Nivel de riesgo por variable sociodemogr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fica y funci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familiar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Fuente: Cuestionario APGAR familiar  validado en el a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ñ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de l978 por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Smilkstein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Cuestionario instrumento (EASI) validada en 2005 por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Yaffe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M.J,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Lithwick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M,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Wolfoson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C. INEGI 2012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43808" y="1412776"/>
            <a:ext cx="25912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ANALISIS BIVARIADO 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863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</TotalTime>
  <Words>685</Words>
  <Application>Microsoft Office PowerPoint</Application>
  <PresentationFormat>Presentación en pantalla (4:3)</PresentationFormat>
  <Paragraphs>65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Concurrencia</vt:lpstr>
      <vt:lpstr>TITULO:  PREVALENCIA DE SOSPECHA DE MALTRATO EN EL ADULTO MAYO Y FACTORES VINCULADOS SUBTITULO EN LA UNIDADA DE MEDICINA FAMILIAR No 64 </vt:lpstr>
      <vt:lpstr>INTRODUCCION </vt:lpstr>
      <vt:lpstr>JUSTIFICACION</vt:lpstr>
      <vt:lpstr>PLANTEAMIENTO DEL PROBLEMA </vt:lpstr>
      <vt:lpstr>HIPOTESIS DEL PROBLEMA </vt:lpstr>
      <vt:lpstr>METODOLOGIA </vt:lpstr>
      <vt:lpstr>RESULTADOS</vt:lpstr>
      <vt:lpstr>RESULTADOS</vt:lpstr>
      <vt:lpstr>RESULTADOS</vt:lpstr>
      <vt:lpstr>CONCLUCION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TITULO:  PREVALENCIA DE SOSPECHA DE MALTRATO EN EL ADULTO MAYO Y FACTORES VINCULADOS SUBTITULO EN LA UNIDADA DE MEDICINA FAMILIAR No 64</dc:title>
  <dc:creator>Adm</dc:creator>
  <cp:lastModifiedBy>Adm</cp:lastModifiedBy>
  <cp:revision>12</cp:revision>
  <dcterms:created xsi:type="dcterms:W3CDTF">2014-02-19T22:58:55Z</dcterms:created>
  <dcterms:modified xsi:type="dcterms:W3CDTF">2014-02-20T00:51:53Z</dcterms:modified>
</cp:coreProperties>
</file>