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F4C767B-66CC-433C-8982-525EF3BD5C94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9B2B8CF-CF05-4DFD-9133-2041F0992347}" type="slidenum">
              <a:rPr lang="es-MX" smtClean="0"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767B-66CC-433C-8982-525EF3BD5C94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B8CF-CF05-4DFD-9133-2041F099234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767B-66CC-433C-8982-525EF3BD5C94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B8CF-CF05-4DFD-9133-2041F099234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767B-66CC-433C-8982-525EF3BD5C94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B8CF-CF05-4DFD-9133-2041F099234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767B-66CC-433C-8982-525EF3BD5C94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B8CF-CF05-4DFD-9133-2041F099234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767B-66CC-433C-8982-525EF3BD5C94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B8CF-CF05-4DFD-9133-2041F0992347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767B-66CC-433C-8982-525EF3BD5C94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B8CF-CF05-4DFD-9133-2041F099234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767B-66CC-433C-8982-525EF3BD5C94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B8CF-CF05-4DFD-9133-2041F099234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767B-66CC-433C-8982-525EF3BD5C94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B8CF-CF05-4DFD-9133-2041F099234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767B-66CC-433C-8982-525EF3BD5C94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B8CF-CF05-4DFD-9133-2041F0992347}" type="slidenum">
              <a:rPr lang="es-MX" smtClean="0"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767B-66CC-433C-8982-525EF3BD5C94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B8CF-CF05-4DFD-9133-2041F099234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F4C767B-66CC-433C-8982-525EF3BD5C94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9B2B8CF-CF05-4DFD-9133-2041F0992347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nsanut.insp.mx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3" y="188640"/>
            <a:ext cx="7147128" cy="4221996"/>
          </a:xfrm>
        </p:spPr>
        <p:txBody>
          <a:bodyPr>
            <a:normAutofit/>
          </a:bodyPr>
          <a:lstStyle/>
          <a:p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FACTORES RELACIONADOS CON </a:t>
            </a: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RINOFARINGITIS </a:t>
            </a:r>
            <a:r>
              <a:rPr lang="es-MX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MENORES DE 5 AÑOS, DE LA CONSULTA EXTERNA</a:t>
            </a:r>
            <a:br>
              <a:rPr lang="es-MX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AUTOR: </a:t>
            </a:r>
            <a:r>
              <a:rPr lang="es-MX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DRA. ROCIO LORENA BARCELOS ARELLANES, RESIDENTE DE MEDICINA FAMILIAR DE 1ER AÑO, ADSCRITA A LA UNIDAD DE MEDICINA FAMILIAR NO. 73</a:t>
            </a:r>
            <a:br>
              <a:rPr lang="es-MX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MX" sz="1400" dirty="0"/>
              <a:t>	</a:t>
            </a:r>
            <a:br>
              <a:rPr lang="es-MX" sz="1400" dirty="0"/>
            </a:br>
            <a:r>
              <a:rPr lang="es-MX" sz="1100" dirty="0"/>
              <a:t/>
            </a:r>
            <a:br>
              <a:rPr lang="es-MX" sz="1100" dirty="0"/>
            </a:br>
            <a:endParaRPr lang="es-MX" sz="11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4437112"/>
            <a:ext cx="7126227" cy="1260629"/>
          </a:xfrm>
        </p:spPr>
        <p:txBody>
          <a:bodyPr>
            <a:normAutofit/>
          </a:bodyPr>
          <a:lstStyle/>
          <a:p>
            <a:r>
              <a:rPr lang="es-MX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 ASOCIADO: DRA. YESICA GUADALUPE BARRIOS ZARAGOZA, MEDICO FAMILIAR, ADSCRITO A LA UNIDAD DE MEDICINA FAMILIAR NO. 73.</a:t>
            </a:r>
          </a:p>
        </p:txBody>
      </p:sp>
    </p:spTree>
    <p:extLst>
      <p:ext uri="{BB962C8B-B14F-4D97-AF65-F5344CB8AC3E}">
        <p14:creationId xmlns:p14="http://schemas.microsoft.com/office/powerpoint/2010/main" val="4605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CRITERIOS DE INCLUSION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pacientes menores de 5 años </a:t>
            </a:r>
            <a:r>
              <a:rPr lang="es-MX" dirty="0" smtClean="0"/>
              <a:t>con diagnostico de </a:t>
            </a:r>
            <a:r>
              <a:rPr lang="es-MX" dirty="0" err="1"/>
              <a:t>R</a:t>
            </a:r>
            <a:r>
              <a:rPr lang="es-MX" dirty="0" err="1" smtClean="0"/>
              <a:t>inofaringitis</a:t>
            </a:r>
            <a:r>
              <a:rPr lang="es-MX" dirty="0" smtClean="0"/>
              <a:t>.</a:t>
            </a:r>
            <a:endParaRPr lang="es-MX" dirty="0" smtClean="0"/>
          </a:p>
          <a:p>
            <a:r>
              <a:rPr lang="es-MX" dirty="0"/>
              <a:t>Que se mencione el antecedente de lactancia materna (o no) </a:t>
            </a:r>
          </a:p>
          <a:p>
            <a:r>
              <a:rPr lang="es-MX" dirty="0"/>
              <a:t>Que se evalúe el estado nutricional.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0597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CRITERIOS DE EXCLUSION: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2323652"/>
            <a:ext cx="7200916" cy="3508977"/>
          </a:xfrm>
        </p:spPr>
        <p:txBody>
          <a:bodyPr>
            <a:normAutofit/>
          </a:bodyPr>
          <a:lstStyle/>
          <a:p>
            <a:r>
              <a:rPr lang="es-MX" dirty="0" smtClean="0"/>
              <a:t>menores </a:t>
            </a:r>
            <a:r>
              <a:rPr lang="es-MX" dirty="0"/>
              <a:t>de 5 años que presenten datos de infección respiratoria </a:t>
            </a:r>
            <a:r>
              <a:rPr lang="es-MX" dirty="0" smtClean="0"/>
              <a:t>baja. que </a:t>
            </a:r>
            <a:r>
              <a:rPr lang="es-MX" dirty="0"/>
              <a:t>hayan presentado otro tipo de </a:t>
            </a:r>
            <a:r>
              <a:rPr lang="es-MX" dirty="0" smtClean="0"/>
              <a:t>IRA</a:t>
            </a:r>
          </a:p>
          <a:p>
            <a:r>
              <a:rPr lang="es-MX" dirty="0"/>
              <a:t>-Criterios de eliminación</a:t>
            </a:r>
          </a:p>
          <a:p>
            <a:r>
              <a:rPr lang="es-MX" dirty="0"/>
              <a:t>Pacientes con complicaciones respiratorias en </a:t>
            </a:r>
            <a:r>
              <a:rPr lang="es-MX" dirty="0" smtClean="0"/>
              <a:t>VAS o </a:t>
            </a:r>
            <a:r>
              <a:rPr lang="es-MX" dirty="0"/>
              <a:t>que </a:t>
            </a:r>
            <a:r>
              <a:rPr lang="es-MX" dirty="0" smtClean="0"/>
              <a:t>presenten </a:t>
            </a:r>
            <a:r>
              <a:rPr lang="es-MX" dirty="0"/>
              <a:t>datos compatibles con rinitis de tipo alérgica.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069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MATERIAL Y METODOS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universo de trabajo serán los menores </a:t>
            </a:r>
            <a:r>
              <a:rPr lang="es-MX" dirty="0"/>
              <a:t>de 5 años que acudan con el cuadro clínico de Rinofaringitis a consulta, en el turno matutino de los consultorios # 1 al 10, en edades de 6 meses a </a:t>
            </a:r>
            <a:r>
              <a:rPr lang="es-MX" dirty="0" smtClean="0"/>
              <a:t>menores </a:t>
            </a:r>
            <a:r>
              <a:rPr lang="es-MX" dirty="0"/>
              <a:t>de 5 años, asociado con o sin lactancia materna, con sin desnutrición</a:t>
            </a:r>
          </a:p>
        </p:txBody>
      </p:sp>
    </p:spTree>
    <p:extLst>
      <p:ext uri="{BB962C8B-B14F-4D97-AF65-F5344CB8AC3E}">
        <p14:creationId xmlns:p14="http://schemas.microsoft.com/office/powerpoint/2010/main" val="89957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16632"/>
            <a:ext cx="7024744" cy="43204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CRONOGRAMA DE GRANT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505386"/>
              </p:ext>
            </p:extLst>
          </p:nvPr>
        </p:nvGraphicFramePr>
        <p:xfrm>
          <a:off x="467544" y="980728"/>
          <a:ext cx="8208910" cy="5196912"/>
        </p:xfrm>
        <a:graphic>
          <a:graphicData uri="http://schemas.openxmlformats.org/drawingml/2006/table">
            <a:tbl>
              <a:tblPr firstRow="1" firstCol="1" bandRow="1"/>
              <a:tblGrid>
                <a:gridCol w="586089"/>
                <a:gridCol w="586089"/>
                <a:gridCol w="586089"/>
                <a:gridCol w="586089"/>
                <a:gridCol w="586089"/>
                <a:gridCol w="597947"/>
                <a:gridCol w="574231"/>
                <a:gridCol w="586089"/>
                <a:gridCol w="586089"/>
                <a:gridCol w="586089"/>
                <a:gridCol w="587005"/>
                <a:gridCol w="587005"/>
                <a:gridCol w="587005"/>
                <a:gridCol w="587005"/>
              </a:tblGrid>
              <a:tr h="2304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MARZO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2013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ABR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MAYO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JUNIO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JULIO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AGST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SEPT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OCTB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NOV-DIC 13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ENE –DIC 2014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ENR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2015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FEBR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MARZO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9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BUSQUEDA DE INFORMACION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9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ELABORACION DE PROTOCOLO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2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EVALUACION Y REGISTRO DEL PROTOCOLO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5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RECOLECCION DE DATOS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ANALISIS DE DATOS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5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ELABORACION DE TESIS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072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RESULTADOS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4097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CONCLUSIONES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3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s-MX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150" marR="34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11488" y="2316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58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BIBLIOGRAFIA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Rev</a:t>
            </a:r>
            <a:r>
              <a:rPr lang="es-MX" dirty="0"/>
              <a:t>. Cubana </a:t>
            </a:r>
            <a:r>
              <a:rPr lang="es-MX" dirty="0" err="1"/>
              <a:t>Med</a:t>
            </a:r>
            <a:r>
              <a:rPr lang="es-MX" dirty="0"/>
              <a:t> Gen </a:t>
            </a:r>
            <a:r>
              <a:rPr lang="es-MX" dirty="0" err="1"/>
              <a:t>Integr</a:t>
            </a:r>
            <a:r>
              <a:rPr lang="es-MX" dirty="0"/>
              <a:t> v.24 n.1 Ciudad de La Habana ene.-mar. </a:t>
            </a:r>
            <a:r>
              <a:rPr lang="es-MX" dirty="0" smtClean="0"/>
              <a:t>2008</a:t>
            </a:r>
          </a:p>
          <a:p>
            <a:r>
              <a:rPr lang="pt-BR" dirty="0"/>
              <a:t>Rev. </a:t>
            </a:r>
            <a:r>
              <a:rPr lang="pt-BR" dirty="0" err="1"/>
              <a:t>Pediatr</a:t>
            </a:r>
            <a:r>
              <a:rPr lang="pt-BR" dirty="0"/>
              <a:t> </a:t>
            </a:r>
            <a:r>
              <a:rPr lang="pt-BR" dirty="0" err="1"/>
              <a:t>Aten</a:t>
            </a:r>
            <a:r>
              <a:rPr lang="pt-BR" dirty="0"/>
              <a:t> Primaria. 2012; 14:303-12</a:t>
            </a:r>
          </a:p>
          <a:p>
            <a:r>
              <a:rPr lang="pt-BR" dirty="0"/>
              <a:t>ISSN: 1139-7632 • www.pap.es</a:t>
            </a:r>
          </a:p>
          <a:p>
            <a:r>
              <a:rPr lang="es-MX" dirty="0"/>
              <a:t>http://www.revmatanzas.sld.cu/revista%20medica/ano%202011/vol4%202011/tema01.htm</a:t>
            </a:r>
          </a:p>
        </p:txBody>
      </p:sp>
    </p:spTree>
    <p:extLst>
      <p:ext uri="{BB962C8B-B14F-4D97-AF65-F5344CB8AC3E}">
        <p14:creationId xmlns:p14="http://schemas.microsoft.com/office/powerpoint/2010/main" val="2963429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BIBLIOGRAFIA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Infecciones respiratorias agudas en niños: inmunizar a tiempo y educar la respuesta. </a:t>
            </a:r>
            <a:r>
              <a:rPr lang="es-MX" dirty="0">
                <a:solidFill>
                  <a:schemeClr val="tx1"/>
                </a:solidFill>
                <a:hlinkClick r:id="rId2"/>
              </a:rPr>
              <a:t>http</a:t>
            </a:r>
            <a:r>
              <a:rPr lang="es-MX">
                <a:solidFill>
                  <a:schemeClr val="tx1"/>
                </a:solidFill>
                <a:hlinkClick r:id="rId2"/>
              </a:rPr>
              <a:t>://</a:t>
            </a:r>
            <a:r>
              <a:rPr lang="es-MX" smtClean="0">
                <a:solidFill>
                  <a:schemeClr val="tx1"/>
                </a:solidFill>
                <a:hlinkClick r:id="rId2"/>
              </a:rPr>
              <a:t>ensanut.insp.mx</a:t>
            </a:r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/>
              <a:t>. Factores asociados a infecciones respiratorias dentro de los tres primeros meses de vida. </a:t>
            </a:r>
            <a:r>
              <a:rPr lang="es-MX" dirty="0" err="1"/>
              <a:t>Rev</a:t>
            </a:r>
            <a:r>
              <a:rPr lang="es-MX" dirty="0"/>
              <a:t> </a:t>
            </a:r>
            <a:r>
              <a:rPr lang="es-MX" dirty="0" err="1"/>
              <a:t>Chil</a:t>
            </a:r>
            <a:r>
              <a:rPr lang="es-MX" dirty="0"/>
              <a:t> </a:t>
            </a:r>
            <a:r>
              <a:rPr lang="es-MX" dirty="0" err="1"/>
              <a:t>Pediatr</a:t>
            </a:r>
            <a:r>
              <a:rPr lang="es-MX" dirty="0"/>
              <a:t> 2008; 79 (3): 281-289</a:t>
            </a:r>
          </a:p>
        </p:txBody>
      </p:sp>
    </p:spTree>
    <p:extLst>
      <p:ext uri="{BB962C8B-B14F-4D97-AF65-F5344CB8AC3E}">
        <p14:creationId xmlns:p14="http://schemas.microsoft.com/office/powerpoint/2010/main" val="157518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Marco </a:t>
            </a:r>
            <a:r>
              <a:rPr lang="es-MX" dirty="0" err="1" smtClean="0"/>
              <a:t>teorico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El resfriado común es una enfermedad viral aguda, </a:t>
            </a:r>
            <a:r>
              <a:rPr lang="es-MX" dirty="0" err="1"/>
              <a:t>autolimitada</a:t>
            </a:r>
            <a:r>
              <a:rPr lang="es-MX" dirty="0"/>
              <a:t>, de carácter benigno, transmisible llamado también «catarro común», «resfrío», «Rinofaringitis» o «nasofaringitis», </a:t>
            </a:r>
            <a:endParaRPr lang="es-MX" dirty="0" smtClean="0"/>
          </a:p>
          <a:p>
            <a:r>
              <a:rPr lang="es-MX" dirty="0" smtClean="0"/>
              <a:t>Infancia</a:t>
            </a:r>
          </a:p>
          <a:p>
            <a:r>
              <a:rPr lang="es-MX" dirty="0" smtClean="0"/>
              <a:t>rinovirus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8628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Principalmente en edades </a:t>
            </a:r>
            <a:r>
              <a:rPr lang="es-MX" dirty="0" err="1" smtClean="0"/>
              <a:t>pediatricas</a:t>
            </a:r>
            <a:r>
              <a:rPr lang="es-MX" dirty="0" smtClean="0"/>
              <a:t> (menores de 5 años) </a:t>
            </a:r>
          </a:p>
          <a:p>
            <a:r>
              <a:rPr lang="es-MX" dirty="0" smtClean="0"/>
              <a:t>Frecuencia de 7 a 10 episodios por año</a:t>
            </a:r>
          </a:p>
          <a:p>
            <a:r>
              <a:rPr lang="es-MX" dirty="0" smtClean="0"/>
              <a:t>Factores de riesgo. </a:t>
            </a:r>
          </a:p>
          <a:p>
            <a:r>
              <a:rPr lang="es-MX" dirty="0" smtClean="0"/>
              <a:t>Rinovirus</a:t>
            </a:r>
          </a:p>
          <a:p>
            <a:r>
              <a:rPr lang="es-MX" dirty="0" smtClean="0"/>
              <a:t>Mecanismos reflejos: estornudos, tos. Sistema </a:t>
            </a:r>
            <a:r>
              <a:rPr lang="es-MX" dirty="0" err="1" smtClean="0"/>
              <a:t>mucociliar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072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Desarrollo del sistema inmune</a:t>
            </a:r>
          </a:p>
          <a:p>
            <a:r>
              <a:rPr lang="es-MX" dirty="0" smtClean="0"/>
              <a:t>En los 3 primeros mese de vida </a:t>
            </a:r>
            <a:r>
              <a:rPr lang="es-MX" dirty="0" err="1" smtClean="0"/>
              <a:t>protejidos</a:t>
            </a:r>
            <a:r>
              <a:rPr lang="es-MX" dirty="0" smtClean="0"/>
              <a:t> por la </a:t>
            </a:r>
            <a:r>
              <a:rPr lang="es-MX" dirty="0" err="1" smtClean="0"/>
              <a:t>Ig</a:t>
            </a:r>
            <a:r>
              <a:rPr lang="es-MX" dirty="0" smtClean="0"/>
              <a:t> G materna</a:t>
            </a:r>
          </a:p>
          <a:p>
            <a:r>
              <a:rPr lang="es-MX" dirty="0" smtClean="0"/>
              <a:t>Alta morbilidad y baja mortalidad.</a:t>
            </a:r>
          </a:p>
          <a:p>
            <a:r>
              <a:rPr lang="es-MX" dirty="0" smtClean="0"/>
              <a:t>Considerada dentro de «Las tres grandes»</a:t>
            </a:r>
          </a:p>
          <a:p>
            <a:r>
              <a:rPr lang="es-MX" dirty="0" smtClean="0"/>
              <a:t>Influencia de la </a:t>
            </a:r>
            <a:r>
              <a:rPr lang="es-MX" dirty="0" err="1" smtClean="0"/>
              <a:t>guarderia</a:t>
            </a:r>
            <a:r>
              <a:rPr lang="es-MX" dirty="0" smtClean="0"/>
              <a:t> y el riesgo de infecciones.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7618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Temporadas: otoño-invierno. </a:t>
            </a:r>
          </a:p>
          <a:p>
            <a:r>
              <a:rPr lang="es-MX" dirty="0" smtClean="0"/>
              <a:t>Lactancia. </a:t>
            </a:r>
          </a:p>
          <a:p>
            <a:r>
              <a:rPr lang="es-MX" dirty="0" smtClean="0"/>
              <a:t>Escolaridad materna</a:t>
            </a:r>
          </a:p>
          <a:p>
            <a:r>
              <a:rPr lang="es-MX" dirty="0" smtClean="0"/>
              <a:t>Asistencia a </a:t>
            </a:r>
            <a:r>
              <a:rPr lang="es-MX" dirty="0" err="1" smtClean="0"/>
              <a:t>guarderias</a:t>
            </a:r>
            <a:r>
              <a:rPr lang="es-MX" dirty="0" smtClean="0"/>
              <a:t>.</a:t>
            </a:r>
          </a:p>
          <a:p>
            <a:r>
              <a:rPr lang="es-MX" dirty="0" smtClean="0"/>
              <a:t>Puede condicionar manifestaciones </a:t>
            </a:r>
            <a:r>
              <a:rPr lang="es-MX" dirty="0" err="1" smtClean="0"/>
              <a:t>estomalogicas</a:t>
            </a:r>
            <a:r>
              <a:rPr lang="es-MX" dirty="0" smtClean="0"/>
              <a:t> </a:t>
            </a:r>
          </a:p>
          <a:p>
            <a:r>
              <a:rPr lang="es-MX" dirty="0" smtClean="0"/>
              <a:t>Tratamiento alternativo: zinc.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5214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IMPORTANCIA.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204864"/>
            <a:ext cx="8280920" cy="4320480"/>
          </a:xfrm>
        </p:spPr>
        <p:txBody>
          <a:bodyPr>
            <a:normAutofit/>
          </a:bodyPr>
          <a:lstStyle/>
          <a:p>
            <a:r>
              <a:rPr lang="es-MX" sz="2000" dirty="0" smtClean="0"/>
              <a:t>Proceso infeccioso mas frecuente en la infancia. Origen viral en su </a:t>
            </a:r>
            <a:r>
              <a:rPr lang="es-MX" sz="2000" dirty="0" err="1" smtClean="0"/>
              <a:t>mayoria</a:t>
            </a:r>
            <a:endParaRPr lang="es-MX" sz="2000" dirty="0" smtClean="0"/>
          </a:p>
          <a:p>
            <a:r>
              <a:rPr lang="es-MX" sz="2000" dirty="0" smtClean="0"/>
              <a:t>Del manejo inicial dependerá la evolución de la enfermedad. </a:t>
            </a:r>
          </a:p>
          <a:p>
            <a:r>
              <a:rPr lang="es-MX" sz="2000" dirty="0" smtClean="0"/>
              <a:t>Identificar los factores de riesgo asociados para su presentación. tratamiento sintomático. </a:t>
            </a:r>
            <a:endParaRPr lang="es-MX" sz="2000" dirty="0" smtClean="0"/>
          </a:p>
          <a:p>
            <a:r>
              <a:rPr lang="es-MX" sz="2000" dirty="0" smtClean="0"/>
              <a:t>Nos ayudan a identificar factores relacionados con la frecuencia de </a:t>
            </a:r>
            <a:r>
              <a:rPr lang="es-MX" sz="2000" dirty="0" err="1" smtClean="0"/>
              <a:t>rinofaringitis</a:t>
            </a:r>
            <a:endParaRPr lang="es-MX" sz="2000" dirty="0" smtClean="0"/>
          </a:p>
          <a:p>
            <a:r>
              <a:rPr lang="es-MX" sz="2000" dirty="0" smtClean="0"/>
              <a:t>Se contribuye a establecer, estrategias preventivas.</a:t>
            </a:r>
            <a:endParaRPr lang="es-MX" sz="2000" dirty="0" smtClean="0"/>
          </a:p>
          <a:p>
            <a:endParaRPr lang="es-MX" sz="2000" dirty="0" smtClean="0"/>
          </a:p>
        </p:txBody>
      </p:sp>
    </p:spTree>
    <p:extLst>
      <p:ext uri="{BB962C8B-B14F-4D97-AF65-F5344CB8AC3E}">
        <p14:creationId xmlns:p14="http://schemas.microsoft.com/office/powerpoint/2010/main" val="257905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Datos </a:t>
            </a:r>
            <a:r>
              <a:rPr lang="es-MX" dirty="0" err="1" smtClean="0"/>
              <a:t>estadisticos</a:t>
            </a:r>
            <a:r>
              <a:rPr lang="es-MX" dirty="0" smtClean="0"/>
              <a:t>.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Ant</a:t>
            </a:r>
            <a:r>
              <a:rPr lang="es-MX" dirty="0" smtClean="0"/>
              <a:t>. Familiares de alergia  98.8 %</a:t>
            </a:r>
          </a:p>
          <a:p>
            <a:r>
              <a:rPr lang="es-MX" dirty="0" err="1" smtClean="0"/>
              <a:t>Ant</a:t>
            </a:r>
            <a:r>
              <a:rPr lang="es-MX" dirty="0" smtClean="0"/>
              <a:t>. Personales de atopia 89.41%</a:t>
            </a:r>
          </a:p>
          <a:p>
            <a:r>
              <a:rPr lang="es-MX" dirty="0" smtClean="0"/>
              <a:t>Lactancia materna  18.82%</a:t>
            </a:r>
          </a:p>
          <a:p>
            <a:r>
              <a:rPr lang="es-MX" dirty="0" smtClean="0"/>
              <a:t>Lactancia mixta 62.85%</a:t>
            </a:r>
          </a:p>
          <a:p>
            <a:r>
              <a:rPr lang="es-MX" dirty="0" smtClean="0"/>
              <a:t>No lactancia 18.82 %</a:t>
            </a:r>
          </a:p>
          <a:p>
            <a:r>
              <a:rPr lang="es-MX" dirty="0" err="1" smtClean="0"/>
              <a:t>Exposicion</a:t>
            </a:r>
            <a:r>
              <a:rPr lang="es-MX" dirty="0" smtClean="0"/>
              <a:t> al tabaco 76.47%</a:t>
            </a: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690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JUSTIFICACION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La infecciones respiratorias, uno de los motivos mas frecuentes de atención en primer nivel . La mas frecuente Rinofaringitis.  Valorar su relación con los factores predisponentes, como el estado de nutrición, lactancia materna, tabaquismo, y grupo de edad. </a:t>
            </a:r>
          </a:p>
        </p:txBody>
      </p:sp>
    </p:spTree>
    <p:extLst>
      <p:ext uri="{BB962C8B-B14F-4D97-AF65-F5344CB8AC3E}">
        <p14:creationId xmlns:p14="http://schemas.microsoft.com/office/powerpoint/2010/main" val="18038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TIPO DE ESTUDIO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/>
              <a:t>O</a:t>
            </a:r>
            <a:r>
              <a:rPr lang="es-MX" dirty="0" smtClean="0"/>
              <a:t>bservacional </a:t>
            </a:r>
            <a:r>
              <a:rPr lang="es-MX" dirty="0"/>
              <a:t>y descriptivo, </a:t>
            </a:r>
            <a:r>
              <a:rPr lang="es-MX" dirty="0" smtClean="0"/>
              <a:t>transversal</a:t>
            </a:r>
            <a:endParaRPr lang="es-MX" dirty="0" smtClean="0"/>
          </a:p>
          <a:p>
            <a:pPr algn="just"/>
            <a:r>
              <a:rPr lang="es-MX" dirty="0" smtClean="0"/>
              <a:t>De carácter estadístico que se limita a medir las variables que define el estudio. Describe las características de los afectados</a:t>
            </a:r>
          </a:p>
          <a:p>
            <a:pPr algn="just"/>
            <a:r>
              <a:rPr lang="es-MX" dirty="0" smtClean="0"/>
              <a:t>Se desarrolla durante un periodo definido de tiempo. </a:t>
            </a:r>
          </a:p>
        </p:txBody>
      </p:sp>
    </p:spTree>
    <p:extLst>
      <p:ext uri="{BB962C8B-B14F-4D97-AF65-F5344CB8AC3E}">
        <p14:creationId xmlns:p14="http://schemas.microsoft.com/office/powerpoint/2010/main" val="280479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177</TotalTime>
  <Words>598</Words>
  <Application>Microsoft Office PowerPoint</Application>
  <PresentationFormat>Presentación en pantalla (4:3)</PresentationFormat>
  <Paragraphs>188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Austin</vt:lpstr>
      <vt:lpstr>FACTORES RELACIONADOS CON RINOFARINGITIS EN MENORES DE 5 AÑOS, DE LA CONSULTA EXTERNA  AUTOR: DRA. ROCIO LORENA BARCELOS ARELLANES, RESIDENTE DE MEDICINA FAMILIAR DE 1ER AÑO, ADSCRITA A LA UNIDAD DE MEDICINA FAMILIAR NO. 73    </vt:lpstr>
      <vt:lpstr>Marco teorico</vt:lpstr>
      <vt:lpstr>Presentación de PowerPoint</vt:lpstr>
      <vt:lpstr>Presentación de PowerPoint</vt:lpstr>
      <vt:lpstr>Presentación de PowerPoint</vt:lpstr>
      <vt:lpstr>IMPORTANCIA.</vt:lpstr>
      <vt:lpstr>Datos estadisticos. </vt:lpstr>
      <vt:lpstr>JUSTIFICACION</vt:lpstr>
      <vt:lpstr>TIPO DE ESTUDIO</vt:lpstr>
      <vt:lpstr>CRITERIOS DE INCLUSION</vt:lpstr>
      <vt:lpstr>CRITERIOS DE EXCLUSION:</vt:lpstr>
      <vt:lpstr>MATERIAL Y METODOS</vt:lpstr>
      <vt:lpstr>CRONOGRAMA DE GRANT</vt:lpstr>
      <vt:lpstr>BIBLIOGRAFIA</vt:lpstr>
      <vt:lpstr>BIBLIOGRAFIA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PREVALENCIA DE RINOFARINGITIS EN MENORES DE 5 AÑOS, DE LA CONSULTA EXTERNA  AUTOR: DRA. ROCIO LORENA BARCELOS ARELLANES, RESIDENTE DE MEDICINA FAMILIAR DE 1ER AÑO, ADSCRITA A LA UNIDAD DE MEDICINA FAMILIAR NO. 73</dc:title>
  <dc:creator>Dra. Rocio Lorena B</dc:creator>
  <cp:lastModifiedBy>Dra. Rocio Lorena B</cp:lastModifiedBy>
  <cp:revision>29</cp:revision>
  <dcterms:created xsi:type="dcterms:W3CDTF">2014-01-22T04:52:28Z</dcterms:created>
  <dcterms:modified xsi:type="dcterms:W3CDTF">2014-01-31T18:13:22Z</dcterms:modified>
</cp:coreProperties>
</file>