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59" r:id="rId5"/>
    <p:sldId id="262" r:id="rId6"/>
    <p:sldId id="264" r:id="rId7"/>
    <p:sldId id="265" r:id="rId8"/>
    <p:sldId id="263" r:id="rId9"/>
    <p:sldId id="266"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5" d="100"/>
          <a:sy n="75" d="100"/>
        </p:scale>
        <p:origin x="-1236"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Combinacion</a:t>
            </a:r>
            <a:r>
              <a:rPr lang="es-MX" baseline="0"/>
              <a:t> de factores de RCV n = 413</a:t>
            </a:r>
            <a:endParaRPr lang="es-MX"/>
          </a:p>
        </c:rich>
      </c:tx>
      <c:layout/>
    </c:title>
    <c:view3D>
      <c:rAngAx val="1"/>
    </c:view3D>
    <c:plotArea>
      <c:layout/>
      <c:bar3DChart>
        <c:barDir val="col"/>
        <c:grouping val="clustered"/>
        <c:ser>
          <c:idx val="0"/>
          <c:order val="0"/>
          <c:tx>
            <c:strRef>
              <c:f>Hoja1!$B$1</c:f>
              <c:strCache>
                <c:ptCount val="1"/>
                <c:pt idx="0">
                  <c:v>n= numpac</c:v>
                </c:pt>
              </c:strCache>
            </c:strRef>
          </c:tx>
          <c:cat>
            <c:strRef>
              <c:f>Hoja1!$A$2:$A$7</c:f>
              <c:strCache>
                <c:ptCount val="6"/>
                <c:pt idx="0">
                  <c:v>DMT2+HAS</c:v>
                </c:pt>
                <c:pt idx="1">
                  <c:v>HAS+TABAQUISMO</c:v>
                </c:pt>
                <c:pt idx="2">
                  <c:v>DMT2+TABAQUISMO</c:v>
                </c:pt>
                <c:pt idx="3">
                  <c:v>DMT2+DISLIPIDEMIA</c:v>
                </c:pt>
                <c:pt idx="4">
                  <c:v>HAS+DISLIPIDEMIA</c:v>
                </c:pt>
                <c:pt idx="5">
                  <c:v>DMT2+OBESIDAD</c:v>
                </c:pt>
              </c:strCache>
            </c:strRef>
          </c:cat>
          <c:val>
            <c:numRef>
              <c:f>Hoja1!$B$2:$B$7</c:f>
              <c:numCache>
                <c:formatCode>General</c:formatCode>
                <c:ptCount val="6"/>
                <c:pt idx="0">
                  <c:v>73</c:v>
                </c:pt>
                <c:pt idx="1">
                  <c:v>69</c:v>
                </c:pt>
                <c:pt idx="2">
                  <c:v>41</c:v>
                </c:pt>
                <c:pt idx="3">
                  <c:v>56</c:v>
                </c:pt>
                <c:pt idx="4">
                  <c:v>93</c:v>
                </c:pt>
                <c:pt idx="5">
                  <c:v>79</c:v>
                </c:pt>
              </c:numCache>
            </c:numRef>
          </c:val>
        </c:ser>
        <c:ser>
          <c:idx val="1"/>
          <c:order val="1"/>
          <c:tx>
            <c:strRef>
              <c:f>Hoja1!$C$1</c:f>
              <c:strCache>
                <c:ptCount val="1"/>
                <c:pt idx="0">
                  <c:v>%(porcentaje)</c:v>
                </c:pt>
              </c:strCache>
            </c:strRef>
          </c:tx>
          <c:cat>
            <c:strRef>
              <c:f>Hoja1!$A$2:$A$7</c:f>
              <c:strCache>
                <c:ptCount val="6"/>
                <c:pt idx="0">
                  <c:v>DMT2+HAS</c:v>
                </c:pt>
                <c:pt idx="1">
                  <c:v>HAS+TABAQUISMO</c:v>
                </c:pt>
                <c:pt idx="2">
                  <c:v>DMT2+TABAQUISMO</c:v>
                </c:pt>
                <c:pt idx="3">
                  <c:v>DMT2+DISLIPIDEMIA</c:v>
                </c:pt>
                <c:pt idx="4">
                  <c:v>HAS+DISLIPIDEMIA</c:v>
                </c:pt>
                <c:pt idx="5">
                  <c:v>DMT2+OBESIDAD</c:v>
                </c:pt>
              </c:strCache>
            </c:strRef>
          </c:cat>
          <c:val>
            <c:numRef>
              <c:f>Hoja1!$C$2:$C$7</c:f>
              <c:numCache>
                <c:formatCode>General</c:formatCode>
                <c:ptCount val="6"/>
                <c:pt idx="0">
                  <c:v>17.600000000000001</c:v>
                </c:pt>
                <c:pt idx="1">
                  <c:v>16.7</c:v>
                </c:pt>
                <c:pt idx="2">
                  <c:v>9.9</c:v>
                </c:pt>
                <c:pt idx="3">
                  <c:v>13.5</c:v>
                </c:pt>
                <c:pt idx="4">
                  <c:v>22.5</c:v>
                </c:pt>
                <c:pt idx="5">
                  <c:v>19.12</c:v>
                </c:pt>
              </c:numCache>
            </c:numRef>
          </c:val>
        </c:ser>
        <c:ser>
          <c:idx val="2"/>
          <c:order val="2"/>
          <c:tx>
            <c:strRef>
              <c:f>Hoja1!$D$1</c:f>
              <c:strCache>
                <c:ptCount val="1"/>
                <c:pt idx="0">
                  <c:v>Columna1</c:v>
                </c:pt>
              </c:strCache>
            </c:strRef>
          </c:tx>
          <c:cat>
            <c:strRef>
              <c:f>Hoja1!$A$2:$A$7</c:f>
              <c:strCache>
                <c:ptCount val="6"/>
                <c:pt idx="0">
                  <c:v>DMT2+HAS</c:v>
                </c:pt>
                <c:pt idx="1">
                  <c:v>HAS+TABAQUISMO</c:v>
                </c:pt>
                <c:pt idx="2">
                  <c:v>DMT2+TABAQUISMO</c:v>
                </c:pt>
                <c:pt idx="3">
                  <c:v>DMT2+DISLIPIDEMIA</c:v>
                </c:pt>
                <c:pt idx="4">
                  <c:v>HAS+DISLIPIDEMIA</c:v>
                </c:pt>
                <c:pt idx="5">
                  <c:v>DMT2+OBESIDAD</c:v>
                </c:pt>
              </c:strCache>
            </c:strRef>
          </c:cat>
          <c:val>
            <c:numRef>
              <c:f>Hoja1!$D$2:$D$7</c:f>
              <c:numCache>
                <c:formatCode>General</c:formatCode>
                <c:ptCount val="6"/>
              </c:numCache>
            </c:numRef>
          </c:val>
        </c:ser>
        <c:dLbls>
          <c:showVal val="1"/>
        </c:dLbls>
        <c:shape val="box"/>
        <c:axId val="62712448"/>
        <c:axId val="63705472"/>
        <c:axId val="0"/>
      </c:bar3DChart>
      <c:catAx>
        <c:axId val="62712448"/>
        <c:scaling>
          <c:orientation val="minMax"/>
        </c:scaling>
        <c:axPos val="b"/>
        <c:numFmt formatCode="General" sourceLinked="1"/>
        <c:tickLblPos val="nextTo"/>
        <c:crossAx val="63705472"/>
        <c:crosses val="autoZero"/>
        <c:auto val="1"/>
        <c:lblAlgn val="ctr"/>
        <c:lblOffset val="100"/>
      </c:catAx>
      <c:valAx>
        <c:axId val="63705472"/>
        <c:scaling>
          <c:orientation val="minMax"/>
        </c:scaling>
        <c:delete val="1"/>
        <c:axPos val="l"/>
        <c:numFmt formatCode="General" sourceLinked="1"/>
        <c:tickLblPos val="none"/>
        <c:crossAx val="62712448"/>
        <c:crosses val="autoZero"/>
        <c:crossBetween val="between"/>
      </c:valAx>
      <c:spPr>
        <a:noFill/>
        <a:ln w="25400">
          <a:noFill/>
        </a:ln>
      </c:spPr>
    </c:plotArea>
    <c:legend>
      <c:legendPos val="r"/>
      <c:legendEntry>
        <c:idx val="2"/>
        <c:delete val="1"/>
      </c:legendEntry>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BC6E3-D76C-46B0-ADF4-B1E27CF65FAC}" type="datetimeFigureOut">
              <a:rPr lang="es-MX" smtClean="0"/>
              <a:pPr/>
              <a:t>06/03/2014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3C739-E835-45A3-884A-1B09D04EC413}" type="slidenum">
              <a:rPr lang="es-MX" smtClean="0"/>
              <a:pPr/>
              <a:t>‹Nº›</a:t>
            </a:fld>
            <a:endParaRPr lang="es-MX"/>
          </a:p>
        </p:txBody>
      </p:sp>
    </p:spTree>
    <p:extLst>
      <p:ext uri="{BB962C8B-B14F-4D97-AF65-F5344CB8AC3E}">
        <p14:creationId xmlns:p14="http://schemas.microsoft.com/office/powerpoint/2010/main" xmlns="" val="389058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393C739-E835-45A3-884A-1B09D04EC413}" type="slidenum">
              <a:rPr lang="es-MX" smtClean="0"/>
              <a:pPr/>
              <a:t>8</a:t>
            </a:fld>
            <a:endParaRPr lang="es-MX"/>
          </a:p>
        </p:txBody>
      </p:sp>
    </p:spTree>
    <p:extLst>
      <p:ext uri="{BB962C8B-B14F-4D97-AF65-F5344CB8AC3E}">
        <p14:creationId xmlns:p14="http://schemas.microsoft.com/office/powerpoint/2010/main" xmlns="" val="109258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D1BB06A-387F-47A6-B8C5-B0AFAFFC390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D1BB06A-387F-47A6-B8C5-B0AFAFFC3908}" type="slidenum">
              <a:rPr lang="es-MX" smtClean="0"/>
              <a:pPr/>
              <a:t>‹Nº›</a:t>
            </a:fld>
            <a:endParaRPr lang="es-MX"/>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F0C79306-C651-4309-93AC-78D53473A551}" type="datetimeFigureOut">
              <a:rPr lang="es-MX" smtClean="0"/>
              <a:pPr/>
              <a:t>06/03/2014</a:t>
            </a:fld>
            <a:endParaRPr lang="es-MX"/>
          </a:p>
        </p:txBody>
      </p:sp>
      <p:sp>
        <p:nvSpPr>
          <p:cNvPr id="9" name="Slide Number Placeholder 8"/>
          <p:cNvSpPr>
            <a:spLocks noGrp="1"/>
          </p:cNvSpPr>
          <p:nvPr>
            <p:ph type="sldNum" sz="quarter" idx="11"/>
          </p:nvPr>
        </p:nvSpPr>
        <p:spPr/>
        <p:txBody>
          <a:bodyPr/>
          <a:lstStyle/>
          <a:p>
            <a:fld id="{DD1BB06A-387F-47A6-B8C5-B0AFAFFC3908}" type="slidenum">
              <a:rPr lang="es-MX" smtClean="0"/>
              <a:pPr/>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1BB06A-387F-47A6-B8C5-B0AFAFFC3908}" type="slidenum">
              <a:rPr lang="es-MX" smtClean="0"/>
              <a:pPr/>
              <a:t>‹Nº›</a:t>
            </a:fld>
            <a:endParaRPr lang="es-MX"/>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C79306-C651-4309-93AC-78D53473A551}" type="datetimeFigureOut">
              <a:rPr lang="es-MX" smtClean="0"/>
              <a:pPr/>
              <a:t>06/03/2014</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6"/>
            <a:ext cx="7772400" cy="2304256"/>
          </a:xfrm>
        </p:spPr>
        <p:txBody>
          <a:bodyPr>
            <a:normAutofit fontScale="90000"/>
          </a:bodyPr>
          <a:lstStyle/>
          <a:p>
            <a:pPr algn="ctr"/>
            <a:r>
              <a:rPr lang="es-MX" sz="2000" dirty="0" smtClean="0">
                <a:solidFill>
                  <a:schemeClr val="tx1"/>
                </a:solidFill>
                <a:latin typeface="Arial" panose="020B0604020202020204" pitchFamily="34" charset="0"/>
                <a:cs typeface="Arial" panose="020B0604020202020204" pitchFamily="34" charset="0"/>
              </a:rPr>
              <a:t>UNIVERSIDAD VERACRUZANA</a:t>
            </a:r>
            <a:br>
              <a:rPr lang="es-MX" sz="2000" dirty="0" smtClean="0">
                <a:solidFill>
                  <a:schemeClr val="tx1"/>
                </a:solidFill>
                <a:latin typeface="Arial" panose="020B0604020202020204" pitchFamily="34" charset="0"/>
                <a:cs typeface="Arial" panose="020B0604020202020204" pitchFamily="34" charset="0"/>
              </a:rPr>
            </a:br>
            <a:r>
              <a:rPr lang="es-MX" sz="2000" dirty="0" smtClean="0">
                <a:solidFill>
                  <a:schemeClr val="tx1"/>
                </a:solidFill>
                <a:latin typeface="Arial" panose="020B0604020202020204" pitchFamily="34" charset="0"/>
                <a:cs typeface="Arial" panose="020B0604020202020204" pitchFamily="34" charset="0"/>
              </a:rPr>
              <a:t/>
            </a:r>
            <a:br>
              <a:rPr lang="es-MX" sz="2000" dirty="0" smtClean="0">
                <a:solidFill>
                  <a:schemeClr val="tx1"/>
                </a:solidFill>
                <a:latin typeface="Arial" panose="020B0604020202020204" pitchFamily="34" charset="0"/>
                <a:cs typeface="Arial" panose="020B0604020202020204" pitchFamily="34" charset="0"/>
              </a:rPr>
            </a:br>
            <a:r>
              <a:rPr lang="es-MX" sz="1600" dirty="0" smtClean="0">
                <a:solidFill>
                  <a:schemeClr val="tx1"/>
                </a:solidFill>
                <a:latin typeface="Arial" panose="020B0604020202020204" pitchFamily="34" charset="0"/>
                <a:cs typeface="Arial" panose="020B0604020202020204" pitchFamily="34" charset="0"/>
              </a:rPr>
              <a:t>INSTITUTO MEXICANO DEL SEGURO SOCIAL</a:t>
            </a:r>
            <a:br>
              <a:rPr lang="es-MX" sz="1600" dirty="0" smtClean="0">
                <a:solidFill>
                  <a:schemeClr val="tx1"/>
                </a:solidFill>
                <a:latin typeface="Arial" panose="020B0604020202020204" pitchFamily="34" charset="0"/>
                <a:cs typeface="Arial" panose="020B0604020202020204" pitchFamily="34" charset="0"/>
              </a:rPr>
            </a:br>
            <a:r>
              <a:rPr lang="es-MX" sz="1600" dirty="0" smtClean="0">
                <a:solidFill>
                  <a:schemeClr val="tx1"/>
                </a:solidFill>
                <a:latin typeface="Arial" panose="020B0604020202020204" pitchFamily="34" charset="0"/>
                <a:cs typeface="Arial" panose="020B0604020202020204" pitchFamily="34" charset="0"/>
              </a:rPr>
              <a:t>DELEGACION VERACRUZ SUR</a:t>
            </a:r>
            <a:br>
              <a:rPr lang="es-MX" sz="1600" dirty="0" smtClean="0">
                <a:solidFill>
                  <a:schemeClr val="tx1"/>
                </a:solidFill>
                <a:latin typeface="Arial" panose="020B0604020202020204" pitchFamily="34" charset="0"/>
                <a:cs typeface="Arial" panose="020B0604020202020204" pitchFamily="34" charset="0"/>
              </a:rPr>
            </a:br>
            <a:r>
              <a:rPr lang="es-MX" sz="1600" dirty="0" smtClean="0">
                <a:solidFill>
                  <a:schemeClr val="tx1"/>
                </a:solidFill>
                <a:latin typeface="Arial" panose="020B0604020202020204" pitchFamily="34" charset="0"/>
                <a:cs typeface="Arial" panose="020B0604020202020204" pitchFamily="34" charset="0"/>
              </a:rPr>
              <a:t>UNIDAD DE MEDICINA FAMILIAR NUM. 1 </a:t>
            </a:r>
            <a:br>
              <a:rPr lang="es-MX" sz="1600" dirty="0" smtClean="0">
                <a:solidFill>
                  <a:schemeClr val="tx1"/>
                </a:solidFill>
                <a:latin typeface="Arial" panose="020B0604020202020204" pitchFamily="34" charset="0"/>
                <a:cs typeface="Arial" panose="020B0604020202020204" pitchFamily="34" charset="0"/>
              </a:rPr>
            </a:br>
            <a:r>
              <a:rPr lang="es-MX" sz="1600" dirty="0" smtClean="0">
                <a:solidFill>
                  <a:schemeClr val="tx1"/>
                </a:solidFill>
                <a:latin typeface="Arial" panose="020B0604020202020204" pitchFamily="34" charset="0"/>
                <a:cs typeface="Arial" panose="020B0604020202020204" pitchFamily="34" charset="0"/>
              </a:rPr>
              <a:t>ORIZABA VERACRUZ</a:t>
            </a:r>
            <a:br>
              <a:rPr lang="es-MX" sz="1600" dirty="0" smtClean="0">
                <a:solidFill>
                  <a:schemeClr val="tx1"/>
                </a:solidFill>
                <a:latin typeface="Arial" panose="020B0604020202020204" pitchFamily="34" charset="0"/>
                <a:cs typeface="Arial" panose="020B0604020202020204" pitchFamily="34" charset="0"/>
              </a:rPr>
            </a:br>
            <a:r>
              <a:rPr lang="es-MX" sz="2000" dirty="0" smtClean="0">
                <a:solidFill>
                  <a:schemeClr val="tx1"/>
                </a:solidFill>
                <a:latin typeface="Arial" panose="020B0604020202020204" pitchFamily="34" charset="0"/>
                <a:cs typeface="Arial" panose="020B0604020202020204" pitchFamily="34" charset="0"/>
              </a:rPr>
              <a:t/>
            </a:r>
            <a:br>
              <a:rPr lang="es-MX" sz="2000" dirty="0" smtClean="0">
                <a:solidFill>
                  <a:schemeClr val="tx1"/>
                </a:solidFill>
                <a:latin typeface="Arial" panose="020B0604020202020204" pitchFamily="34" charset="0"/>
                <a:cs typeface="Arial" panose="020B0604020202020204" pitchFamily="34" charset="0"/>
              </a:rPr>
            </a:br>
            <a:r>
              <a:rPr lang="es-MX" sz="2000" b="1" dirty="0" smtClean="0">
                <a:solidFill>
                  <a:schemeClr val="tx1"/>
                </a:solidFill>
                <a:latin typeface="Arial" pitchFamily="34" charset="0"/>
                <a:ea typeface="Verdana" panose="020B0604030504040204" pitchFamily="34" charset="0"/>
                <a:cs typeface="Arial" pitchFamily="34" charset="0"/>
              </a:rPr>
              <a:t>PERFIL DE RIESGO CARDIOVASCULAR EN PACIENTES EN EL PRIMER NIVEL DE ATENCION DEL IMSS UMF1</a:t>
            </a:r>
            <a:endParaRPr lang="es-MX" sz="2000" dirty="0">
              <a:solidFill>
                <a:schemeClr val="tx1"/>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371600" y="3861048"/>
            <a:ext cx="6400800" cy="2311152"/>
          </a:xfrm>
        </p:spPr>
        <p:txBody>
          <a:bodyPr>
            <a:normAutofit/>
          </a:bodyPr>
          <a:lstStyle/>
          <a:p>
            <a:pPr lvl="0" algn="ctr" defTabSz="685800">
              <a:lnSpc>
                <a:spcPct val="90000"/>
              </a:lnSpc>
              <a:spcBef>
                <a:spcPts val="750"/>
              </a:spcBef>
            </a:pPr>
            <a:r>
              <a:rPr lang="es-MX" sz="1200" dirty="0" smtClean="0">
                <a:solidFill>
                  <a:prstClr val="black"/>
                </a:solidFill>
                <a:latin typeface="Arial" panose="020B0604020202020204" pitchFamily="34" charset="0"/>
                <a:ea typeface="Verdana" panose="020B0604030504040204" pitchFamily="34" charset="0"/>
                <a:cs typeface="Arial" panose="020B0604020202020204" pitchFamily="34" charset="0"/>
              </a:rPr>
              <a:t>PRESENTA:</a:t>
            </a:r>
            <a:endParaRPr lang="es-MX" sz="1200" b="1"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lvl="0" algn="ctr" defTabSz="685800">
              <a:lnSpc>
                <a:spcPct val="90000"/>
              </a:lnSpc>
              <a:spcBef>
                <a:spcPts val="750"/>
              </a:spcBef>
            </a:pPr>
            <a:r>
              <a:rPr lang="es-MX" sz="1200" b="1" dirty="0" smtClean="0">
                <a:solidFill>
                  <a:prstClr val="black"/>
                </a:solidFill>
                <a:latin typeface="Arial" panose="020B0604020202020204" pitchFamily="34" charset="0"/>
                <a:ea typeface="Verdana" panose="020B0604030504040204" pitchFamily="34" charset="0"/>
                <a:cs typeface="Arial" panose="020B0604020202020204" pitchFamily="34" charset="0"/>
              </a:rPr>
              <a:t>DR. ANGEL NAVARRO GUTIÉRREZ</a:t>
            </a:r>
          </a:p>
          <a:p>
            <a:pPr lvl="0" algn="ctr" defTabSz="685800">
              <a:lnSpc>
                <a:spcPct val="90000"/>
              </a:lnSpc>
              <a:spcBef>
                <a:spcPts val="750"/>
              </a:spcBef>
            </a:pPr>
            <a:r>
              <a:rPr lang="es-MX" sz="1200" dirty="0" smtClean="0">
                <a:solidFill>
                  <a:prstClr val="black"/>
                </a:solidFill>
                <a:latin typeface="Arial" panose="020B0604020202020204" pitchFamily="34" charset="0"/>
                <a:ea typeface="Verdana" panose="020B0604030504040204" pitchFamily="34" charset="0"/>
                <a:cs typeface="Arial" panose="020B0604020202020204" pitchFamily="34" charset="0"/>
              </a:rPr>
              <a:t>PARA OBTENCIÓN DE GRADO EN LA ESPECIALIDAD EN MEDICINA FAMILIAR.</a:t>
            </a:r>
          </a:p>
          <a:p>
            <a:pPr lvl="0" algn="ctr" defTabSz="685800">
              <a:lnSpc>
                <a:spcPct val="90000"/>
              </a:lnSpc>
              <a:spcBef>
                <a:spcPts val="750"/>
              </a:spcBef>
            </a:pPr>
            <a:endParaRPr lang="es-MX" sz="1200"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lvl="0" algn="ctr" defTabSz="685800">
              <a:lnSpc>
                <a:spcPct val="90000"/>
              </a:lnSpc>
              <a:spcBef>
                <a:spcPts val="750"/>
              </a:spcBef>
            </a:pPr>
            <a:r>
              <a:rPr lang="es-MX" sz="1200" dirty="0" smtClean="0">
                <a:solidFill>
                  <a:prstClr val="black"/>
                </a:solidFill>
                <a:latin typeface="Arial" panose="020B0604020202020204" pitchFamily="34" charset="0"/>
                <a:ea typeface="Verdana" panose="020B0604030504040204" pitchFamily="34" charset="0"/>
                <a:cs typeface="Arial" panose="020B0604020202020204" pitchFamily="34" charset="0"/>
              </a:rPr>
              <a:t>ASESOR:</a:t>
            </a:r>
          </a:p>
          <a:p>
            <a:pPr lvl="0" algn="ctr" defTabSz="685800">
              <a:lnSpc>
                <a:spcPct val="90000"/>
              </a:lnSpc>
              <a:spcBef>
                <a:spcPts val="750"/>
              </a:spcBef>
            </a:pPr>
            <a:r>
              <a:rPr lang="es-MX" sz="1200" b="1" dirty="0" smtClean="0">
                <a:solidFill>
                  <a:prstClr val="black"/>
                </a:solidFill>
                <a:latin typeface="Arial" panose="020B0604020202020204" pitchFamily="34" charset="0"/>
                <a:ea typeface="Verdana" panose="020B0604030504040204" pitchFamily="34" charset="0"/>
                <a:cs typeface="Arial" panose="020B0604020202020204" pitchFamily="34" charset="0"/>
              </a:rPr>
              <a:t>M.C.DR</a:t>
            </a:r>
            <a:r>
              <a:rPr lang="es-MX" sz="1200" b="1" dirty="0" smtClean="0">
                <a:solidFill>
                  <a:prstClr val="black"/>
                </a:solidFill>
                <a:latin typeface="Arial" panose="020B0604020202020204" pitchFamily="34" charset="0"/>
                <a:ea typeface="Verdana" panose="020B0604030504040204" pitchFamily="34" charset="0"/>
                <a:cs typeface="Arial" panose="020B0604020202020204" pitchFamily="34" charset="0"/>
              </a:rPr>
              <a:t>. JOSE UBALDO TRUJILLO GARCIA</a:t>
            </a:r>
          </a:p>
          <a:p>
            <a:pPr algn="just"/>
            <a:endParaRPr lang="es-MX" sz="1600" dirty="0" smtClean="0">
              <a:solidFill>
                <a:schemeClr val="tx1"/>
              </a:solidFill>
            </a:endParaRPr>
          </a:p>
          <a:p>
            <a:pPr algn="just"/>
            <a:r>
              <a:rPr lang="es-MX" sz="1600" dirty="0" smtClean="0">
                <a:solidFill>
                  <a:schemeClr val="tx1"/>
                </a:solidFill>
              </a:rPr>
              <a:t>ORIZABA VER.                                                                                                   2014</a:t>
            </a:r>
            <a:endParaRPr lang="es-MX" sz="1600" dirty="0">
              <a:solidFill>
                <a:schemeClr val="tx1"/>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25010" y="273348"/>
            <a:ext cx="7747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9592" y="286048"/>
            <a:ext cx="864096" cy="74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7343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sz="3200" dirty="0" smtClean="0">
                <a:latin typeface="Arial" panose="020B0604020202020204" pitchFamily="34" charset="0"/>
                <a:cs typeface="Arial" panose="020B0604020202020204" pitchFamily="34" charset="0"/>
              </a:rPr>
              <a:t>JUSTIFICACION:</a:t>
            </a:r>
            <a:endParaRPr lang="es-MX" sz="3200" dirty="0">
              <a:latin typeface="Arial" panose="020B0604020202020204" pitchFamily="34" charset="0"/>
              <a:cs typeface="Arial" panose="020B0604020202020204" pitchFamily="34" charset="0"/>
            </a:endParaRPr>
          </a:p>
        </p:txBody>
      </p:sp>
      <p:sp>
        <p:nvSpPr>
          <p:cNvPr id="2" name="1 Marcador de contenido"/>
          <p:cNvSpPr>
            <a:spLocks noGrp="1"/>
          </p:cNvSpPr>
          <p:nvPr>
            <p:ph idx="1"/>
          </p:nvPr>
        </p:nvSpPr>
        <p:spPr>
          <a:xfrm>
            <a:off x="323528" y="1844824"/>
            <a:ext cx="8208912" cy="4281339"/>
          </a:xfrm>
        </p:spPr>
        <p:txBody>
          <a:bodyPr>
            <a:normAutofit fontScale="92500"/>
          </a:bodyPr>
          <a:lstStyle/>
          <a:p>
            <a:pPr algn="just">
              <a:buFont typeface="Wingdings" pitchFamily="2" charset="2"/>
              <a:buChar char="Ø"/>
            </a:pPr>
            <a:r>
              <a:rPr lang="es-MX" dirty="0" smtClean="0"/>
              <a:t>    </a:t>
            </a:r>
            <a:r>
              <a:rPr lang="es-ES" dirty="0" smtClean="0"/>
              <a:t>La urbanización y la globalización favorecen el consumo de tabaco, los regímenes alimentarios insalubres y la inactividad física, factores que a su vez aumentan los riesgos de ataque cardíaco y accidentes cerebrovasculares porque tienden a aumentar la tensión arterial, la glucemia, el colesterol  y el peso corporal.</a:t>
            </a:r>
          </a:p>
          <a:p>
            <a:pPr algn="just">
              <a:buFont typeface="Wingdings" pitchFamily="2" charset="2"/>
              <a:buChar char="Ø"/>
            </a:pPr>
            <a:r>
              <a:rPr lang="es-MX" dirty="0" smtClean="0"/>
              <a:t>La iniciativa de la detección  y el diagnóstico oportuno  de enfermedades  en medicina familiar, pretende ofrecer  herramientas  al médico familiar para ejercer una práctica clínica basada en la evidencia  y en el sistema de atención del IMSS, contribuyendo a fomentar una buena atención en salud con un valioso enfoque preventivo e integral, así como determinar en un solo esquema el perfil de riesgo que le corresponda a cada paciente y brindar herramientas más contundentes para una mejor practica en el primer nivel de atención.</a:t>
            </a:r>
          </a:p>
          <a:p>
            <a:pPr>
              <a:buFont typeface="Wingdings" pitchFamily="2" charset="2"/>
              <a:buChar char="Ø"/>
            </a:pPr>
            <a:endParaRPr lang="es-MX" dirty="0">
              <a:latin typeface="Arial" pitchFamily="34" charset="0"/>
              <a:cs typeface="Arial" pitchFamily="34" charset="0"/>
            </a:endParaRPr>
          </a:p>
          <a:p>
            <a:pPr algn="just">
              <a:lnSpc>
                <a:spcPct val="150000"/>
              </a:lnSpc>
            </a:pPr>
            <a:endParaRPr lang="es-MX" sz="2000" dirty="0">
              <a:latin typeface="Arial" pitchFamily="34" charset="0"/>
              <a:ea typeface="Verdana" panose="020B0604030504040204" pitchFamily="34" charset="0"/>
              <a:cs typeface="Arial" pitchFamily="34" charset="0"/>
            </a:endParaRPr>
          </a:p>
          <a:p>
            <a:pPr marL="114300" indent="0" algn="just">
              <a:buNone/>
            </a:pPr>
            <a:endParaRPr lang="es-ES" baseline="30000" dirty="0">
              <a:latin typeface="Arial" panose="020B0604020202020204" pitchFamily="34" charset="0"/>
              <a:cs typeface="Arial" panose="020B0604020202020204" pitchFamily="34" charset="0"/>
            </a:endParaRPr>
          </a:p>
          <a:p>
            <a:endParaRPr lang="es-ES" sz="2200" baseline="30000" dirty="0" smtClean="0">
              <a:solidFill>
                <a:schemeClr val="tx1"/>
              </a:solidFill>
              <a:latin typeface="Arial" panose="020B0604020202020204" pitchFamily="34" charset="0"/>
              <a:cs typeface="Arial" panose="020B0604020202020204" pitchFamily="34" charset="0"/>
            </a:endParaRPr>
          </a:p>
          <a:p>
            <a:pPr lvl="0" algn="r">
              <a:buClr>
                <a:srgbClr val="A9A57C"/>
              </a:buClr>
            </a:pPr>
            <a:endParaRPr lang="es-MX" sz="800" dirty="0" smtClean="0">
              <a:solidFill>
                <a:srgbClr val="2F2B20"/>
              </a:solidFill>
              <a:latin typeface="Arial" panose="020B0604020202020204" pitchFamily="34" charset="0"/>
              <a:cs typeface="Arial" panose="020B0604020202020204" pitchFamily="34" charset="0"/>
            </a:endParaRPr>
          </a:p>
          <a:p>
            <a:pPr lvl="0" algn="r">
              <a:buClr>
                <a:srgbClr val="A9A57C"/>
              </a:buClr>
            </a:pPr>
            <a:endParaRPr lang="es-MX" sz="800" dirty="0">
              <a:solidFill>
                <a:srgbClr val="2F2B20"/>
              </a:solidFill>
              <a:latin typeface="Arial" panose="020B0604020202020204" pitchFamily="34" charset="0"/>
              <a:cs typeface="Arial" panose="020B0604020202020204" pitchFamily="34" charset="0"/>
            </a:endParaRPr>
          </a:p>
          <a:p>
            <a:pPr lvl="0" algn="r">
              <a:buClr>
                <a:srgbClr val="A9A57C"/>
              </a:buClr>
            </a:pPr>
            <a:endParaRPr lang="es-MX" sz="800" dirty="0" smtClean="0">
              <a:solidFill>
                <a:srgbClr val="2F2B20"/>
              </a:solidFill>
              <a:latin typeface="Arial" panose="020B0604020202020204" pitchFamily="34" charset="0"/>
              <a:cs typeface="Arial" panose="020B0604020202020204" pitchFamily="34" charset="0"/>
            </a:endParaRPr>
          </a:p>
          <a:p>
            <a:pPr lvl="0" algn="r">
              <a:buClr>
                <a:srgbClr val="A9A57C"/>
              </a:buClr>
            </a:pPr>
            <a:endParaRPr lang="es-MX" sz="800" dirty="0">
              <a:solidFill>
                <a:srgbClr val="2F2B20"/>
              </a:solidFill>
              <a:latin typeface="Arial" panose="020B0604020202020204" pitchFamily="34" charset="0"/>
              <a:cs typeface="Arial" panose="020B0604020202020204" pitchFamily="34" charset="0"/>
            </a:endParaRPr>
          </a:p>
          <a:p>
            <a:pPr lvl="0" algn="r">
              <a:buClr>
                <a:srgbClr val="A9A57C"/>
              </a:buClr>
            </a:pPr>
            <a:endParaRPr lang="es-MX" sz="800" dirty="0" smtClean="0">
              <a:solidFill>
                <a:srgbClr val="2F2B20"/>
              </a:solidFill>
              <a:latin typeface="Arial" panose="020B0604020202020204" pitchFamily="34" charset="0"/>
              <a:cs typeface="Arial" panose="020B0604020202020204" pitchFamily="34" charset="0"/>
            </a:endParaRPr>
          </a:p>
          <a:p>
            <a:pPr lvl="0" algn="r">
              <a:buClr>
                <a:srgbClr val="A9A57C"/>
              </a:buClr>
            </a:pPr>
            <a:endParaRPr lang="es-MX" sz="800" dirty="0">
              <a:solidFill>
                <a:srgbClr val="2F2B20"/>
              </a:solidFill>
              <a:latin typeface="Arial" panose="020B0604020202020204" pitchFamily="34" charset="0"/>
              <a:cs typeface="Arial" panose="020B0604020202020204" pitchFamily="34" charset="0"/>
            </a:endParaRPr>
          </a:p>
          <a:p>
            <a:pPr lvl="0" algn="just">
              <a:buClr>
                <a:srgbClr val="A9A57C"/>
              </a:buClr>
            </a:pPr>
            <a:endParaRPr lang="es-MX" sz="500" dirty="0">
              <a:solidFill>
                <a:srgbClr val="2F2B20"/>
              </a:solidFill>
              <a:latin typeface="Arial" panose="020B0604020202020204" pitchFamily="34" charset="0"/>
              <a:cs typeface="Arial" panose="020B0604020202020204" pitchFamily="34" charset="0"/>
            </a:endParaRPr>
          </a:p>
          <a:p>
            <a:endParaRPr lang="es-MX" sz="2200" dirty="0">
              <a:solidFill>
                <a:schemeClr val="tx1"/>
              </a:solidFill>
              <a:latin typeface="Arial" panose="020B0604020202020204" pitchFamily="34" charset="0"/>
              <a:cs typeface="Arial" panose="020B0604020202020204" pitchFamily="34" charset="0"/>
            </a:endParaRPr>
          </a:p>
          <a:p>
            <a:endParaRPr lang="es-MX" dirty="0"/>
          </a:p>
        </p:txBody>
      </p:sp>
      <p:sp>
        <p:nvSpPr>
          <p:cNvPr id="4" name="3 CuadroTexto"/>
          <p:cNvSpPr txBox="1"/>
          <p:nvPr/>
        </p:nvSpPr>
        <p:spPr>
          <a:xfrm>
            <a:off x="2238233" y="6114197"/>
            <a:ext cx="6255965" cy="430887"/>
          </a:xfrm>
          <a:prstGeom prst="rect">
            <a:avLst/>
          </a:prstGeom>
          <a:noFill/>
        </p:spPr>
        <p:txBody>
          <a:bodyPr wrap="square" rtlCol="0">
            <a:spAutoFit/>
          </a:bodyPr>
          <a:lstStyle/>
          <a:p>
            <a:pPr algn="just"/>
            <a:endParaRPr lang="es-MX" sz="1100" dirty="0"/>
          </a:p>
          <a:p>
            <a:pPr algn="just"/>
            <a:r>
              <a:rPr lang="es-MX" sz="1100" smtClean="0"/>
              <a:t> </a:t>
            </a:r>
            <a:endParaRPr lang="es-MX" sz="1100" dirty="0"/>
          </a:p>
        </p:txBody>
      </p:sp>
    </p:spTree>
    <p:extLst>
      <p:ext uri="{BB962C8B-B14F-4D97-AF65-F5344CB8AC3E}">
        <p14:creationId xmlns:p14="http://schemas.microsoft.com/office/powerpoint/2010/main" xmlns="" val="3767389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latin typeface="Arial" panose="020B0604020202020204" pitchFamily="34" charset="0"/>
                <a:cs typeface="Arial" panose="020B0604020202020204" pitchFamily="34" charset="0"/>
              </a:rPr>
              <a:t>MATERIAL Y METODO:</a:t>
            </a:r>
            <a:endParaRPr lang="es-MX" sz="32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a:bodyPr>
          <a:lstStyle/>
          <a:p>
            <a:endParaRPr lang="es-MX" b="1" dirty="0" smtClean="0"/>
          </a:p>
          <a:p>
            <a:r>
              <a:rPr lang="es-MX" dirty="0" smtClean="0"/>
              <a:t>Diseño del estudio: transversal-descriptivo –observacional.</a:t>
            </a:r>
          </a:p>
          <a:p>
            <a:r>
              <a:rPr lang="es-MX" dirty="0" smtClean="0"/>
              <a:t>Lugar </a:t>
            </a:r>
            <a:r>
              <a:rPr lang="es-MX" dirty="0" smtClean="0"/>
              <a:t>tiempo: Agosto </a:t>
            </a:r>
            <a:r>
              <a:rPr lang="es-MX" dirty="0" smtClean="0"/>
              <a:t>2013 a Enero  2014, UMF No. 1 en Orizaba, Veracruz.</a:t>
            </a:r>
          </a:p>
          <a:p>
            <a:r>
              <a:rPr lang="es-MX" dirty="0" smtClean="0"/>
              <a:t>Población: Se </a:t>
            </a:r>
            <a:r>
              <a:rPr lang="es-MX" dirty="0" smtClean="0"/>
              <a:t>realizó con pacientes mayores de 40 años derechohabientes de la Unidad de Medicina Familiar No.1 </a:t>
            </a:r>
          </a:p>
          <a:p>
            <a:r>
              <a:rPr lang="es-MX" dirty="0" smtClean="0"/>
              <a:t>Muestra:</a:t>
            </a:r>
            <a:r>
              <a:rPr lang="es-ES" dirty="0" smtClean="0"/>
              <a:t>Se realizo un muestreo no probabilístico por cuota de forma que los participantes se fueron incluyendo en el estudio conforme fueron identificados y cumplieron con los criterios de inclusión. Aleatorio sistematizado.</a:t>
            </a:r>
          </a:p>
          <a:p>
            <a:r>
              <a:rPr lang="es-ES" dirty="0" smtClean="0"/>
              <a:t>Procedimiento:</a:t>
            </a:r>
            <a:r>
              <a:rPr lang="es-MX" dirty="0" smtClean="0"/>
              <a:t>Se selecciono a la población de la sala de espera de los consultorios de la consulta externa de la clínica UMF 1, IMSS Orizaba Veracruz.</a:t>
            </a:r>
            <a:endParaRPr lang="es-ES" dirty="0" smtClean="0"/>
          </a:p>
          <a:p>
            <a:endParaRPr lang="es-MX" dirty="0" smtClean="0"/>
          </a:p>
          <a:p>
            <a:endParaRPr lang="es-MX" dirty="0"/>
          </a:p>
        </p:txBody>
      </p:sp>
    </p:spTree>
    <p:extLst>
      <p:ext uri="{BB962C8B-B14F-4D97-AF65-F5344CB8AC3E}">
        <p14:creationId xmlns:p14="http://schemas.microsoft.com/office/powerpoint/2010/main" xmlns="" val="4200968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620000" cy="922114"/>
          </a:xfrm>
        </p:spPr>
        <p:txBody>
          <a:bodyPr/>
          <a:lstStyle/>
          <a:p>
            <a:r>
              <a:rPr lang="es-MX" sz="3200" dirty="0" smtClean="0">
                <a:latin typeface="Arial" panose="020B0604020202020204" pitchFamily="34" charset="0"/>
                <a:cs typeface="Arial" panose="020B0604020202020204" pitchFamily="34" charset="0"/>
              </a:rPr>
              <a:t>RESULTADOS:</a:t>
            </a:r>
            <a:br>
              <a:rPr lang="es-MX" sz="3200" dirty="0" smtClean="0">
                <a:latin typeface="Arial" panose="020B0604020202020204" pitchFamily="34" charset="0"/>
                <a:cs typeface="Arial" panose="020B0604020202020204" pitchFamily="34" charset="0"/>
              </a:rPr>
            </a:br>
            <a:r>
              <a:rPr lang="es-MX" sz="3200" dirty="0" smtClean="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tabla 1 datos demográficos del Paciente</a:t>
            </a:r>
            <a:endParaRPr lang="es-MX" sz="2000" dirty="0">
              <a:latin typeface="Arial" panose="020B0604020202020204" pitchFamily="34" charset="0"/>
              <a:cs typeface="Arial" panose="020B0604020202020204" pitchFamily="34" charset="0"/>
            </a:endParaRPr>
          </a:p>
        </p:txBody>
      </p:sp>
      <p:sp>
        <p:nvSpPr>
          <p:cNvPr id="13" name="12 Marcador de texto"/>
          <p:cNvSpPr>
            <a:spLocks noGrp="1"/>
          </p:cNvSpPr>
          <p:nvPr>
            <p:ph idx="1"/>
          </p:nvPr>
        </p:nvSpPr>
        <p:spPr>
          <a:xfrm>
            <a:off x="457200" y="1600200"/>
            <a:ext cx="7620000" cy="4781128"/>
          </a:xfrm>
        </p:spPr>
        <p:txBody>
          <a:bodyPr>
            <a:normAutofit fontScale="70000" lnSpcReduction="20000"/>
          </a:bodyPr>
          <a:lstStyle/>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endParaRPr lang="es-MX" baseline="30000" dirty="0" smtClean="0"/>
          </a:p>
          <a:p>
            <a:pPr>
              <a:buNone/>
            </a:pPr>
            <a:r>
              <a:rPr lang="es-MX" baseline="30000" dirty="0" smtClean="0"/>
              <a:t> </a:t>
            </a:r>
            <a:r>
              <a:rPr lang="es-MX" dirty="0" smtClean="0"/>
              <a:t>                    </a:t>
            </a:r>
            <a:r>
              <a:rPr lang="es-MX" baseline="30000" dirty="0" smtClean="0"/>
              <a:t>FUENTE: Derechohabientes UMF-1, Orizaba.   </a:t>
            </a:r>
            <a:endParaRPr lang="es-MX" dirty="0" smtClean="0"/>
          </a:p>
          <a:p>
            <a:endParaRPr lang="es-MX" dirty="0"/>
          </a:p>
        </p:txBody>
      </p:sp>
      <p:sp>
        <p:nvSpPr>
          <p:cNvPr id="5" name="Rectangle 1"/>
          <p:cNvSpPr>
            <a:spLocks noChangeArrowheads="1"/>
          </p:cNvSpPr>
          <p:nvPr/>
        </p:nvSpPr>
        <p:spPr bwMode="auto">
          <a:xfrm>
            <a:off x="1697038" y="22177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alt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4097" name="Rectangle 1"/>
          <p:cNvSpPr>
            <a:spLocks noChangeArrowheads="1"/>
          </p:cNvSpPr>
          <p:nvPr/>
        </p:nvSpPr>
        <p:spPr bwMode="auto">
          <a:xfrm>
            <a:off x="0" y="-109954"/>
            <a:ext cx="227948"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Rectángulo"/>
          <p:cNvSpPr/>
          <p:nvPr/>
        </p:nvSpPr>
        <p:spPr>
          <a:xfrm>
            <a:off x="3707904" y="332656"/>
            <a:ext cx="2880320" cy="923330"/>
          </a:xfrm>
          <a:prstGeom prst="rect">
            <a:avLst/>
          </a:prstGeom>
        </p:spPr>
        <p:txBody>
          <a:bodyPr wrap="square">
            <a:spAutoFit/>
          </a:bodyPr>
          <a:lstStyle/>
          <a:p>
            <a:endParaRPr lang="es-MX" b="1" dirty="0" smtClean="0"/>
          </a:p>
          <a:p>
            <a:endParaRPr lang="es-MX" b="1" dirty="0" smtClean="0"/>
          </a:p>
          <a:p>
            <a:endParaRPr lang="es-MX" b="1" dirty="0" smtClean="0"/>
          </a:p>
        </p:txBody>
      </p:sp>
      <p:graphicFrame>
        <p:nvGraphicFramePr>
          <p:cNvPr id="10" name="9 Tabla"/>
          <p:cNvGraphicFramePr>
            <a:graphicFrameLocks noGrp="1"/>
          </p:cNvGraphicFramePr>
          <p:nvPr/>
        </p:nvGraphicFramePr>
        <p:xfrm>
          <a:off x="1524000" y="1196753"/>
          <a:ext cx="6504384" cy="4785360"/>
        </p:xfrm>
        <a:graphic>
          <a:graphicData uri="http://schemas.openxmlformats.org/drawingml/2006/table">
            <a:tbl>
              <a:tblPr firstRow="1" bandRow="1">
                <a:tableStyleId>{5C22544A-7EE6-4342-B048-85BDC9FD1C3A}</a:tableStyleId>
              </a:tblPr>
              <a:tblGrid>
                <a:gridCol w="2168128"/>
                <a:gridCol w="2168128"/>
                <a:gridCol w="2168128"/>
              </a:tblGrid>
              <a:tr h="302709">
                <a:tc>
                  <a:txBody>
                    <a:bodyPr/>
                    <a:lstStyle/>
                    <a:p>
                      <a:r>
                        <a:rPr lang="es-MX" sz="1400" b="1" kern="1200" dirty="0" smtClean="0">
                          <a:solidFill>
                            <a:schemeClr val="lt1"/>
                          </a:solidFill>
                          <a:latin typeface="+mn-lt"/>
                          <a:ea typeface="+mn-ea"/>
                          <a:cs typeface="+mn-cs"/>
                        </a:rPr>
                        <a:t>INDICADOR </a:t>
                      </a:r>
                      <a:endParaRPr lang="es-MX" sz="1400" dirty="0"/>
                    </a:p>
                  </a:txBody>
                  <a:tcPr/>
                </a:tc>
                <a:tc>
                  <a:txBody>
                    <a:bodyPr/>
                    <a:lstStyle/>
                    <a:p>
                      <a:r>
                        <a:rPr lang="es-MX" sz="1400" b="1" kern="1200" dirty="0" smtClean="0">
                          <a:solidFill>
                            <a:schemeClr val="lt1"/>
                          </a:solidFill>
                          <a:latin typeface="+mn-lt"/>
                          <a:ea typeface="+mn-ea"/>
                          <a:cs typeface="+mn-cs"/>
                        </a:rPr>
                        <a:t>N=413 </a:t>
                      </a:r>
                      <a:endParaRPr lang="es-MX" sz="1400" dirty="0"/>
                    </a:p>
                  </a:txBody>
                  <a:tcPr/>
                </a:tc>
                <a:tc>
                  <a:txBody>
                    <a:bodyPr/>
                    <a:lstStyle/>
                    <a:p>
                      <a:r>
                        <a:rPr lang="es-MX" sz="1400" dirty="0" smtClean="0"/>
                        <a:t>%</a:t>
                      </a:r>
                      <a:endParaRPr lang="es-MX" sz="1400" dirty="0"/>
                    </a:p>
                  </a:txBody>
                  <a:tcPr/>
                </a:tc>
              </a:tr>
              <a:tr h="514605">
                <a:tc>
                  <a:txBody>
                    <a:bodyPr/>
                    <a:lstStyle/>
                    <a:p>
                      <a:r>
                        <a:rPr lang="es-MX" sz="1400" kern="1200" dirty="0" smtClean="0">
                          <a:solidFill>
                            <a:schemeClr val="dk1"/>
                          </a:solidFill>
                          <a:latin typeface="+mn-lt"/>
                          <a:ea typeface="+mn-ea"/>
                          <a:cs typeface="+mn-cs"/>
                        </a:rPr>
                        <a:t>Edad(mediana) </a:t>
                      </a:r>
                    </a:p>
                    <a:p>
                      <a:r>
                        <a:rPr lang="es-MX" sz="1400" kern="1200" dirty="0" smtClean="0">
                          <a:solidFill>
                            <a:schemeClr val="dk1"/>
                          </a:solidFill>
                          <a:latin typeface="+mn-lt"/>
                          <a:ea typeface="+mn-ea"/>
                          <a:cs typeface="+mn-cs"/>
                        </a:rPr>
                        <a:t>Rango </a:t>
                      </a:r>
                      <a:endParaRPr lang="es-MX" sz="1400" dirty="0"/>
                    </a:p>
                  </a:txBody>
                  <a:tcPr/>
                </a:tc>
                <a:tc>
                  <a:txBody>
                    <a:bodyPr/>
                    <a:lstStyle/>
                    <a:p>
                      <a:r>
                        <a:rPr lang="es-MX" sz="1400" b="0" kern="1200" dirty="0" smtClean="0">
                          <a:solidFill>
                            <a:schemeClr val="dk1"/>
                          </a:solidFill>
                          <a:latin typeface="+mn-lt"/>
                          <a:ea typeface="+mn-ea"/>
                          <a:cs typeface="+mn-cs"/>
                        </a:rPr>
                        <a:t>63.59 años </a:t>
                      </a:r>
                    </a:p>
                    <a:p>
                      <a:r>
                        <a:rPr lang="es-MX" sz="1400" b="0" kern="1200" dirty="0" smtClean="0">
                          <a:solidFill>
                            <a:schemeClr val="dk1"/>
                          </a:solidFill>
                          <a:latin typeface="+mn-lt"/>
                          <a:ea typeface="+mn-ea"/>
                          <a:cs typeface="+mn-cs"/>
                        </a:rPr>
                        <a:t>40-95 años </a:t>
                      </a:r>
                      <a:endParaRPr lang="es-MX" sz="1400" b="0" dirty="0"/>
                    </a:p>
                  </a:txBody>
                  <a:tcPr/>
                </a:tc>
                <a:tc>
                  <a:txBody>
                    <a:bodyPr/>
                    <a:lstStyle/>
                    <a:p>
                      <a:endParaRPr lang="es-MX" sz="1400" b="0" dirty="0"/>
                    </a:p>
                  </a:txBody>
                  <a:tcPr/>
                </a:tc>
              </a:tr>
              <a:tr h="302709">
                <a:tc>
                  <a:txBody>
                    <a:bodyPr/>
                    <a:lstStyle/>
                    <a:p>
                      <a:r>
                        <a:rPr lang="es-MX" sz="1400" b="1" kern="1200" dirty="0" smtClean="0">
                          <a:solidFill>
                            <a:schemeClr val="dk1"/>
                          </a:solidFill>
                          <a:latin typeface="+mn-lt"/>
                          <a:ea typeface="+mn-ea"/>
                          <a:cs typeface="+mn-cs"/>
                        </a:rPr>
                        <a:t>sexo</a:t>
                      </a:r>
                      <a:r>
                        <a:rPr lang="es-MX" sz="1400" kern="1200" dirty="0" smtClean="0">
                          <a:solidFill>
                            <a:schemeClr val="dk1"/>
                          </a:solidFill>
                          <a:latin typeface="+mn-lt"/>
                          <a:ea typeface="+mn-ea"/>
                          <a:cs typeface="+mn-cs"/>
                        </a:rPr>
                        <a:t> </a:t>
                      </a:r>
                      <a:endParaRPr lang="es-MX" sz="1400" dirty="0"/>
                    </a:p>
                  </a:txBody>
                  <a:tcPr/>
                </a:tc>
                <a:tc>
                  <a:txBody>
                    <a:bodyPr/>
                    <a:lstStyle/>
                    <a:p>
                      <a:endParaRPr lang="es-MX" sz="1400" b="0" dirty="0"/>
                    </a:p>
                  </a:txBody>
                  <a:tcPr/>
                </a:tc>
                <a:tc>
                  <a:txBody>
                    <a:bodyPr/>
                    <a:lstStyle/>
                    <a:p>
                      <a:endParaRPr lang="es-MX" sz="1400" b="0"/>
                    </a:p>
                  </a:txBody>
                  <a:tcPr/>
                </a:tc>
              </a:tr>
              <a:tr h="514605">
                <a:tc>
                  <a:txBody>
                    <a:bodyPr/>
                    <a:lstStyle/>
                    <a:p>
                      <a:r>
                        <a:rPr lang="es-MX" sz="1400" dirty="0" smtClean="0"/>
                        <a:t>Masculino</a:t>
                      </a:r>
                    </a:p>
                    <a:p>
                      <a:r>
                        <a:rPr lang="es-MX" sz="1400" dirty="0" smtClean="0"/>
                        <a:t>femenino</a:t>
                      </a:r>
                      <a:endParaRPr lang="es-MX" sz="1400" dirty="0"/>
                    </a:p>
                  </a:txBody>
                  <a:tcPr/>
                </a:tc>
                <a:tc>
                  <a:txBody>
                    <a:bodyPr/>
                    <a:lstStyle/>
                    <a:p>
                      <a:pPr algn="ctr"/>
                      <a:r>
                        <a:rPr lang="es-MX" sz="1400" b="0" kern="1200" dirty="0" smtClean="0">
                          <a:solidFill>
                            <a:schemeClr val="dk1"/>
                          </a:solidFill>
                          <a:latin typeface="+mn-lt"/>
                          <a:ea typeface="+mn-ea"/>
                          <a:cs typeface="+mn-cs"/>
                        </a:rPr>
                        <a:t>131</a:t>
                      </a:r>
                    </a:p>
                    <a:p>
                      <a:pPr algn="ctr"/>
                      <a:r>
                        <a:rPr lang="es-MX" sz="1400" b="0" kern="1200" dirty="0" smtClean="0">
                          <a:solidFill>
                            <a:schemeClr val="dk1"/>
                          </a:solidFill>
                          <a:latin typeface="+mn-lt"/>
                          <a:ea typeface="+mn-ea"/>
                          <a:cs typeface="+mn-cs"/>
                        </a:rPr>
                        <a:t>282 </a:t>
                      </a:r>
                      <a:endParaRPr lang="es-MX" sz="1400" b="0" dirty="0"/>
                    </a:p>
                  </a:txBody>
                  <a:tcPr/>
                </a:tc>
                <a:tc>
                  <a:txBody>
                    <a:bodyPr/>
                    <a:lstStyle/>
                    <a:p>
                      <a:pPr algn="ctr"/>
                      <a:r>
                        <a:rPr lang="es-MX" sz="1400" b="0" kern="1200" dirty="0" smtClean="0">
                          <a:solidFill>
                            <a:schemeClr val="dk1"/>
                          </a:solidFill>
                          <a:latin typeface="+mn-lt"/>
                          <a:ea typeface="+mn-ea"/>
                          <a:cs typeface="+mn-cs"/>
                        </a:rPr>
                        <a:t>(31.55%) </a:t>
                      </a:r>
                    </a:p>
                    <a:p>
                      <a:pPr algn="ctr"/>
                      <a:r>
                        <a:rPr lang="es-MX" sz="1400" b="0" kern="1200" dirty="0" smtClean="0">
                          <a:solidFill>
                            <a:schemeClr val="dk1"/>
                          </a:solidFill>
                          <a:latin typeface="+mn-lt"/>
                          <a:ea typeface="+mn-ea"/>
                          <a:cs typeface="+mn-cs"/>
                        </a:rPr>
                        <a:t>(68.45%)</a:t>
                      </a:r>
                      <a:endParaRPr lang="es-MX" sz="1400" b="0" dirty="0"/>
                    </a:p>
                  </a:txBody>
                  <a:tcPr/>
                </a:tc>
              </a:tr>
              <a:tr h="302709">
                <a:tc>
                  <a:txBody>
                    <a:bodyPr/>
                    <a:lstStyle/>
                    <a:p>
                      <a:r>
                        <a:rPr lang="es-MX" sz="1400" b="1" kern="1200" dirty="0" smtClean="0">
                          <a:solidFill>
                            <a:schemeClr val="dk1"/>
                          </a:solidFill>
                          <a:latin typeface="+mn-lt"/>
                          <a:ea typeface="+mn-ea"/>
                          <a:cs typeface="+mn-cs"/>
                        </a:rPr>
                        <a:t>Estado civil.</a:t>
                      </a:r>
                      <a:r>
                        <a:rPr lang="es-MX" sz="1400" kern="1200" dirty="0" smtClean="0">
                          <a:solidFill>
                            <a:schemeClr val="dk1"/>
                          </a:solidFill>
                          <a:latin typeface="+mn-lt"/>
                          <a:ea typeface="+mn-ea"/>
                          <a:cs typeface="+mn-cs"/>
                        </a:rPr>
                        <a:t> </a:t>
                      </a:r>
                      <a:endParaRPr lang="es-MX" sz="1400" dirty="0"/>
                    </a:p>
                  </a:txBody>
                  <a:tcPr/>
                </a:tc>
                <a:tc>
                  <a:txBody>
                    <a:bodyPr/>
                    <a:lstStyle/>
                    <a:p>
                      <a:pPr algn="ctr"/>
                      <a:endParaRPr lang="es-MX" sz="1400" b="0" dirty="0"/>
                    </a:p>
                  </a:txBody>
                  <a:tcPr/>
                </a:tc>
                <a:tc>
                  <a:txBody>
                    <a:bodyPr/>
                    <a:lstStyle/>
                    <a:p>
                      <a:pPr algn="ctr"/>
                      <a:endParaRPr lang="es-MX" sz="1400" b="0"/>
                    </a:p>
                  </a:txBody>
                  <a:tcPr/>
                </a:tc>
              </a:tr>
              <a:tr h="1150293">
                <a:tc>
                  <a:txBody>
                    <a:bodyPr/>
                    <a:lstStyle/>
                    <a:p>
                      <a:r>
                        <a:rPr lang="es-MX" sz="1400" b="0" kern="1200" dirty="0" smtClean="0">
                          <a:solidFill>
                            <a:schemeClr val="dk1"/>
                          </a:solidFill>
                          <a:latin typeface="+mn-lt"/>
                          <a:ea typeface="+mn-ea"/>
                          <a:cs typeface="+mn-cs"/>
                        </a:rPr>
                        <a:t>Soltero </a:t>
                      </a:r>
                    </a:p>
                    <a:p>
                      <a:r>
                        <a:rPr lang="es-MX" sz="1400" b="0" kern="1200" dirty="0" smtClean="0">
                          <a:solidFill>
                            <a:schemeClr val="dk1"/>
                          </a:solidFill>
                          <a:latin typeface="+mn-lt"/>
                          <a:ea typeface="+mn-ea"/>
                          <a:cs typeface="+mn-cs"/>
                        </a:rPr>
                        <a:t>Casado </a:t>
                      </a:r>
                    </a:p>
                    <a:p>
                      <a:r>
                        <a:rPr lang="es-MX" sz="1400" b="0" kern="1200" dirty="0" smtClean="0">
                          <a:solidFill>
                            <a:schemeClr val="dk1"/>
                          </a:solidFill>
                          <a:latin typeface="+mn-lt"/>
                          <a:ea typeface="+mn-ea"/>
                          <a:cs typeface="+mn-cs"/>
                        </a:rPr>
                        <a:t>Divorciado </a:t>
                      </a:r>
                    </a:p>
                    <a:p>
                      <a:r>
                        <a:rPr lang="es-MX" sz="1400" b="0" kern="1200" dirty="0" smtClean="0">
                          <a:solidFill>
                            <a:schemeClr val="dk1"/>
                          </a:solidFill>
                          <a:latin typeface="+mn-lt"/>
                          <a:ea typeface="+mn-ea"/>
                          <a:cs typeface="+mn-cs"/>
                        </a:rPr>
                        <a:t>Viudo </a:t>
                      </a:r>
                    </a:p>
                    <a:p>
                      <a:r>
                        <a:rPr lang="es-MX" sz="1400" b="0" kern="1200" dirty="0" smtClean="0">
                          <a:solidFill>
                            <a:schemeClr val="dk1"/>
                          </a:solidFill>
                          <a:latin typeface="+mn-lt"/>
                          <a:ea typeface="+mn-ea"/>
                          <a:cs typeface="+mn-cs"/>
                        </a:rPr>
                        <a:t>Unión libre </a:t>
                      </a:r>
                      <a:endParaRPr lang="es-MX" sz="1400" b="0" dirty="0"/>
                    </a:p>
                  </a:txBody>
                  <a:tcPr/>
                </a:tc>
                <a:tc>
                  <a:txBody>
                    <a:bodyPr/>
                    <a:lstStyle/>
                    <a:p>
                      <a:pPr algn="ctr"/>
                      <a:r>
                        <a:rPr lang="es-MX" sz="1400" b="0" kern="1200" dirty="0" smtClean="0">
                          <a:solidFill>
                            <a:schemeClr val="dk1"/>
                          </a:solidFill>
                          <a:latin typeface="+mn-lt"/>
                          <a:ea typeface="+mn-ea"/>
                          <a:cs typeface="+mn-cs"/>
                        </a:rPr>
                        <a:t>67</a:t>
                      </a:r>
                    </a:p>
                    <a:p>
                      <a:pPr algn="ctr"/>
                      <a:r>
                        <a:rPr lang="es-MX" sz="1400" b="0" kern="1200" dirty="0" smtClean="0">
                          <a:solidFill>
                            <a:schemeClr val="dk1"/>
                          </a:solidFill>
                          <a:latin typeface="+mn-lt"/>
                          <a:ea typeface="+mn-ea"/>
                          <a:cs typeface="+mn-cs"/>
                        </a:rPr>
                        <a:t>205  </a:t>
                      </a:r>
                    </a:p>
                    <a:p>
                      <a:pPr algn="ctr"/>
                      <a:r>
                        <a:rPr lang="es-MX" sz="1400" b="0" kern="1200" dirty="0" smtClean="0">
                          <a:solidFill>
                            <a:schemeClr val="dk1"/>
                          </a:solidFill>
                          <a:latin typeface="+mn-lt"/>
                          <a:ea typeface="+mn-ea"/>
                          <a:cs typeface="+mn-cs"/>
                        </a:rPr>
                        <a:t>25  </a:t>
                      </a:r>
                    </a:p>
                    <a:p>
                      <a:pPr algn="ctr"/>
                      <a:r>
                        <a:rPr lang="es-MX" sz="1400" b="0" kern="1200" dirty="0" smtClean="0">
                          <a:solidFill>
                            <a:schemeClr val="dk1"/>
                          </a:solidFill>
                          <a:latin typeface="+mn-lt"/>
                          <a:ea typeface="+mn-ea"/>
                          <a:cs typeface="+mn-cs"/>
                        </a:rPr>
                        <a:t>100</a:t>
                      </a:r>
                    </a:p>
                    <a:p>
                      <a:pPr algn="ctr"/>
                      <a:r>
                        <a:rPr lang="es-MX" sz="1400" b="0" kern="1200" dirty="0" smtClean="0">
                          <a:solidFill>
                            <a:schemeClr val="dk1"/>
                          </a:solidFill>
                          <a:latin typeface="+mn-lt"/>
                          <a:ea typeface="+mn-ea"/>
                          <a:cs typeface="+mn-cs"/>
                        </a:rPr>
                        <a:t>16  </a:t>
                      </a:r>
                      <a:endParaRPr lang="es-MX" sz="1400" b="0" dirty="0"/>
                    </a:p>
                  </a:txBody>
                  <a:tcPr/>
                </a:tc>
                <a:tc>
                  <a:txBody>
                    <a:bodyPr/>
                    <a:lstStyle/>
                    <a:p>
                      <a:pPr algn="ctr"/>
                      <a:r>
                        <a:rPr lang="es-MX" sz="1400" b="0" kern="1200" dirty="0" smtClean="0">
                          <a:solidFill>
                            <a:schemeClr val="dk1"/>
                          </a:solidFill>
                          <a:latin typeface="+mn-lt"/>
                          <a:ea typeface="+mn-ea"/>
                          <a:cs typeface="+mn-cs"/>
                        </a:rPr>
                        <a:t>(16.00%)</a:t>
                      </a:r>
                    </a:p>
                    <a:p>
                      <a:pPr algn="ctr"/>
                      <a:r>
                        <a:rPr lang="es-MX" sz="1400" b="0" kern="1200" dirty="0" smtClean="0">
                          <a:solidFill>
                            <a:schemeClr val="dk1"/>
                          </a:solidFill>
                          <a:latin typeface="+mn-lt"/>
                          <a:ea typeface="+mn-ea"/>
                          <a:cs typeface="+mn-cs"/>
                        </a:rPr>
                        <a:t>(50.00%)</a:t>
                      </a:r>
                    </a:p>
                    <a:p>
                      <a:pPr algn="ctr"/>
                      <a:r>
                        <a:rPr lang="es-MX" sz="1400" b="0" kern="1200" dirty="0" smtClean="0">
                          <a:solidFill>
                            <a:schemeClr val="dk1"/>
                          </a:solidFill>
                          <a:latin typeface="+mn-lt"/>
                          <a:ea typeface="+mn-ea"/>
                          <a:cs typeface="+mn-cs"/>
                        </a:rPr>
                        <a:t>(5.88%)</a:t>
                      </a:r>
                    </a:p>
                    <a:p>
                      <a:pPr algn="ctr"/>
                      <a:r>
                        <a:rPr lang="es-MX" sz="1400" b="0" kern="1200" dirty="0" smtClean="0">
                          <a:solidFill>
                            <a:schemeClr val="dk1"/>
                          </a:solidFill>
                          <a:latin typeface="+mn-lt"/>
                          <a:ea typeface="+mn-ea"/>
                          <a:cs typeface="+mn-cs"/>
                        </a:rPr>
                        <a:t>(24.26%)</a:t>
                      </a:r>
                    </a:p>
                    <a:p>
                      <a:pPr algn="ctr"/>
                      <a:r>
                        <a:rPr lang="es-MX" sz="1400" b="0" kern="1200" dirty="0" smtClean="0">
                          <a:solidFill>
                            <a:schemeClr val="dk1"/>
                          </a:solidFill>
                          <a:latin typeface="+mn-lt"/>
                          <a:ea typeface="+mn-ea"/>
                          <a:cs typeface="+mn-cs"/>
                        </a:rPr>
                        <a:t>(3.68%)</a:t>
                      </a:r>
                      <a:endParaRPr lang="es-MX" sz="1400" b="0" dirty="0"/>
                    </a:p>
                  </a:txBody>
                  <a:tcPr/>
                </a:tc>
              </a:tr>
              <a:tr h="302709">
                <a:tc>
                  <a:txBody>
                    <a:bodyPr/>
                    <a:lstStyle/>
                    <a:p>
                      <a:r>
                        <a:rPr lang="es-MX" sz="1400" b="1" kern="1200" dirty="0" smtClean="0">
                          <a:solidFill>
                            <a:schemeClr val="dk1"/>
                          </a:solidFill>
                          <a:latin typeface="+mn-lt"/>
                          <a:ea typeface="+mn-ea"/>
                          <a:cs typeface="+mn-cs"/>
                        </a:rPr>
                        <a:t>Escolaridad</a:t>
                      </a:r>
                      <a:r>
                        <a:rPr lang="es-MX" sz="1400" kern="1200" dirty="0" smtClean="0">
                          <a:solidFill>
                            <a:schemeClr val="dk1"/>
                          </a:solidFill>
                          <a:latin typeface="+mn-lt"/>
                          <a:ea typeface="+mn-ea"/>
                          <a:cs typeface="+mn-cs"/>
                        </a:rPr>
                        <a:t> </a:t>
                      </a:r>
                      <a:endParaRPr lang="es-MX" sz="1400" dirty="0"/>
                    </a:p>
                  </a:txBody>
                  <a:tcPr/>
                </a:tc>
                <a:tc>
                  <a:txBody>
                    <a:bodyPr/>
                    <a:lstStyle/>
                    <a:p>
                      <a:endParaRPr lang="es-MX" sz="1400"/>
                    </a:p>
                  </a:txBody>
                  <a:tcPr/>
                </a:tc>
                <a:tc>
                  <a:txBody>
                    <a:bodyPr/>
                    <a:lstStyle/>
                    <a:p>
                      <a:endParaRPr lang="es-MX" sz="1400"/>
                    </a:p>
                  </a:txBody>
                  <a:tcPr/>
                </a:tc>
              </a:tr>
              <a:tr h="1362190">
                <a:tc>
                  <a:txBody>
                    <a:bodyPr/>
                    <a:lstStyle/>
                    <a:p>
                      <a:r>
                        <a:rPr lang="es-MX" sz="1400" b="0" kern="1200" dirty="0" smtClean="0">
                          <a:solidFill>
                            <a:schemeClr val="dk1"/>
                          </a:solidFill>
                          <a:latin typeface="+mn-lt"/>
                          <a:ea typeface="+mn-ea"/>
                          <a:cs typeface="+mn-cs"/>
                        </a:rPr>
                        <a:t>Primaria incompleta </a:t>
                      </a:r>
                    </a:p>
                    <a:p>
                      <a:r>
                        <a:rPr lang="es-MX" sz="1400" b="0" kern="1200" dirty="0" smtClean="0">
                          <a:solidFill>
                            <a:schemeClr val="dk1"/>
                          </a:solidFill>
                          <a:latin typeface="+mn-lt"/>
                          <a:ea typeface="+mn-ea"/>
                          <a:cs typeface="+mn-cs"/>
                        </a:rPr>
                        <a:t>Primaria completa </a:t>
                      </a:r>
                    </a:p>
                    <a:p>
                      <a:r>
                        <a:rPr lang="es-MX" sz="1400" b="0" kern="1200" dirty="0" smtClean="0">
                          <a:solidFill>
                            <a:schemeClr val="dk1"/>
                          </a:solidFill>
                          <a:latin typeface="+mn-lt"/>
                          <a:ea typeface="+mn-ea"/>
                          <a:cs typeface="+mn-cs"/>
                        </a:rPr>
                        <a:t>Secundaria </a:t>
                      </a:r>
                    </a:p>
                    <a:p>
                      <a:r>
                        <a:rPr lang="es-MX" sz="1400" b="0" kern="1200" dirty="0" smtClean="0">
                          <a:solidFill>
                            <a:schemeClr val="dk1"/>
                          </a:solidFill>
                          <a:latin typeface="+mn-lt"/>
                          <a:ea typeface="+mn-ea"/>
                          <a:cs typeface="+mn-cs"/>
                        </a:rPr>
                        <a:t>Bachillerato </a:t>
                      </a:r>
                    </a:p>
                    <a:p>
                      <a:r>
                        <a:rPr lang="es-MX" sz="1400" b="0" kern="1200" dirty="0" smtClean="0">
                          <a:solidFill>
                            <a:schemeClr val="dk1"/>
                          </a:solidFill>
                          <a:latin typeface="+mn-lt"/>
                          <a:ea typeface="+mn-ea"/>
                          <a:cs typeface="+mn-cs"/>
                        </a:rPr>
                        <a:t>Licenciatura </a:t>
                      </a:r>
                    </a:p>
                    <a:p>
                      <a:r>
                        <a:rPr lang="es-MX" sz="1400" b="0" kern="1200" dirty="0" smtClean="0">
                          <a:solidFill>
                            <a:schemeClr val="dk1"/>
                          </a:solidFill>
                          <a:latin typeface="+mn-lt"/>
                          <a:ea typeface="+mn-ea"/>
                          <a:cs typeface="+mn-cs"/>
                        </a:rPr>
                        <a:t>posgrado </a:t>
                      </a:r>
                      <a:endParaRPr lang="es-MX" sz="1400" b="0" dirty="0"/>
                    </a:p>
                  </a:txBody>
                  <a:tcPr/>
                </a:tc>
                <a:tc>
                  <a:txBody>
                    <a:bodyPr/>
                    <a:lstStyle/>
                    <a:p>
                      <a:pPr algn="ctr"/>
                      <a:r>
                        <a:rPr lang="es-MX" sz="1400" b="0" kern="1200" dirty="0" smtClean="0">
                          <a:solidFill>
                            <a:schemeClr val="dk1"/>
                          </a:solidFill>
                          <a:latin typeface="+mn-lt"/>
                          <a:ea typeface="+mn-ea"/>
                          <a:cs typeface="+mn-cs"/>
                        </a:rPr>
                        <a:t>93 </a:t>
                      </a:r>
                    </a:p>
                    <a:p>
                      <a:pPr algn="ctr"/>
                      <a:r>
                        <a:rPr lang="es-MX" sz="1400" b="0" kern="1200" dirty="0" smtClean="0">
                          <a:solidFill>
                            <a:schemeClr val="dk1"/>
                          </a:solidFill>
                          <a:latin typeface="+mn-lt"/>
                          <a:ea typeface="+mn-ea"/>
                          <a:cs typeface="+mn-cs"/>
                        </a:rPr>
                        <a:t>99</a:t>
                      </a:r>
                    </a:p>
                    <a:p>
                      <a:pPr algn="ctr"/>
                      <a:r>
                        <a:rPr lang="es-MX" sz="1400" b="0" kern="1200" dirty="0" smtClean="0">
                          <a:solidFill>
                            <a:schemeClr val="dk1"/>
                          </a:solidFill>
                          <a:latin typeface="+mn-lt"/>
                          <a:ea typeface="+mn-ea"/>
                          <a:cs typeface="+mn-cs"/>
                        </a:rPr>
                        <a:t>79</a:t>
                      </a:r>
                    </a:p>
                    <a:p>
                      <a:pPr algn="ctr"/>
                      <a:r>
                        <a:rPr lang="es-MX" sz="1400" b="0" kern="1200" dirty="0" smtClean="0">
                          <a:solidFill>
                            <a:schemeClr val="dk1"/>
                          </a:solidFill>
                          <a:latin typeface="+mn-lt"/>
                          <a:ea typeface="+mn-ea"/>
                          <a:cs typeface="+mn-cs"/>
                        </a:rPr>
                        <a:t>58</a:t>
                      </a:r>
                    </a:p>
                    <a:p>
                      <a:pPr algn="ctr"/>
                      <a:r>
                        <a:rPr lang="es-MX" sz="1400" b="0" kern="1200" dirty="0" smtClean="0">
                          <a:solidFill>
                            <a:schemeClr val="dk1"/>
                          </a:solidFill>
                          <a:latin typeface="+mn-lt"/>
                          <a:ea typeface="+mn-ea"/>
                          <a:cs typeface="+mn-cs"/>
                        </a:rPr>
                        <a:t>79</a:t>
                      </a:r>
                    </a:p>
                    <a:p>
                      <a:pPr algn="ctr"/>
                      <a:r>
                        <a:rPr lang="es-MX" sz="1400" b="0" kern="1200" dirty="0" smtClean="0">
                          <a:solidFill>
                            <a:schemeClr val="dk1"/>
                          </a:solidFill>
                          <a:latin typeface="+mn-lt"/>
                          <a:ea typeface="+mn-ea"/>
                          <a:cs typeface="+mn-cs"/>
                        </a:rPr>
                        <a:t>5</a:t>
                      </a:r>
                      <a:endParaRPr lang="es-MX" sz="1400" b="0" dirty="0"/>
                    </a:p>
                  </a:txBody>
                  <a:tcPr/>
                </a:tc>
                <a:tc>
                  <a:txBody>
                    <a:bodyPr/>
                    <a:lstStyle/>
                    <a:p>
                      <a:pPr algn="ctr"/>
                      <a:r>
                        <a:rPr lang="es-MX" sz="1400" b="0" dirty="0" smtClean="0"/>
                        <a:t>(22.5%)</a:t>
                      </a:r>
                    </a:p>
                    <a:p>
                      <a:pPr algn="ctr"/>
                      <a:r>
                        <a:rPr lang="es-MX" sz="1400" b="0" dirty="0" smtClean="0"/>
                        <a:t>(23.97%)</a:t>
                      </a:r>
                    </a:p>
                    <a:p>
                      <a:pPr algn="ctr"/>
                      <a:r>
                        <a:rPr lang="es-MX" sz="1400" b="0" dirty="0" smtClean="0"/>
                        <a:t>(19.13%)</a:t>
                      </a:r>
                    </a:p>
                    <a:p>
                      <a:pPr algn="ctr"/>
                      <a:r>
                        <a:rPr lang="es-MX" sz="1400" b="0" dirty="0" smtClean="0"/>
                        <a:t>(14.04%)</a:t>
                      </a:r>
                    </a:p>
                    <a:p>
                      <a:pPr algn="ctr"/>
                      <a:r>
                        <a:rPr lang="es-MX" sz="1400" b="0" dirty="0" smtClean="0"/>
                        <a:t>(19.13%)</a:t>
                      </a:r>
                    </a:p>
                    <a:p>
                      <a:pPr algn="ctr"/>
                      <a:r>
                        <a:rPr lang="es-MX" sz="1400" b="0" dirty="0" smtClean="0"/>
                        <a:t>(0.74%)</a:t>
                      </a:r>
                      <a:endParaRPr lang="es-MX" sz="1400" b="0" dirty="0"/>
                    </a:p>
                  </a:txBody>
                  <a:tcPr/>
                </a:tc>
              </a:tr>
            </a:tbl>
          </a:graphicData>
        </a:graphic>
      </p:graphicFrame>
    </p:spTree>
    <p:extLst>
      <p:ext uri="{BB962C8B-B14F-4D97-AF65-F5344CB8AC3E}">
        <p14:creationId xmlns:p14="http://schemas.microsoft.com/office/powerpoint/2010/main" xmlns="" val="4235657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MX" dirty="0" smtClean="0"/>
              <a:t>Fuente: Derecho habientes UMF1</a:t>
            </a:r>
            <a:endParaRPr lang="es-MX" dirty="0"/>
          </a:p>
        </p:txBody>
      </p:sp>
      <p:sp>
        <p:nvSpPr>
          <p:cNvPr id="3" name="2 Marcador de contenido"/>
          <p:cNvSpPr>
            <a:spLocks noGrp="1"/>
          </p:cNvSpPr>
          <p:nvPr>
            <p:ph type="body" sz="half" idx="2"/>
          </p:nvPr>
        </p:nvSpPr>
        <p:spPr/>
        <p:txBody>
          <a:bodyPr>
            <a:normAutofit fontScale="62500" lnSpcReduction="20000"/>
          </a:bodyPr>
          <a:lstStyle/>
          <a:p>
            <a:pPr marL="114300" indent="0">
              <a:buNone/>
            </a:pPr>
            <a:endParaRPr lang="es-MX" sz="1800" b="1" dirty="0" smtClean="0">
              <a:latin typeface="Arial" pitchFamily="34" charset="0"/>
              <a:cs typeface="Arial" pitchFamily="34" charset="0"/>
            </a:endParaRPr>
          </a:p>
          <a:p>
            <a:pPr marL="114300" indent="0" algn="just">
              <a:buNone/>
            </a:pPr>
            <a:r>
              <a:rPr lang="es-MX" sz="2400" dirty="0">
                <a:latin typeface="Arial" pitchFamily="34" charset="0"/>
                <a:cs typeface="Arial" pitchFamily="34" charset="0"/>
              </a:rPr>
              <a:t/>
            </a:r>
            <a:br>
              <a:rPr lang="es-MX" sz="2400" dirty="0">
                <a:latin typeface="Arial" pitchFamily="34" charset="0"/>
                <a:cs typeface="Arial" pitchFamily="34" charset="0"/>
              </a:rPr>
            </a:br>
            <a:endParaRPr lang="es-MX" dirty="0"/>
          </a:p>
        </p:txBody>
      </p:sp>
      <p:graphicFrame>
        <p:nvGraphicFramePr>
          <p:cNvPr id="4" name="3 Gráfico"/>
          <p:cNvGraphicFramePr/>
          <p:nvPr/>
        </p:nvGraphicFramePr>
        <p:xfrm>
          <a:off x="755576" y="764704"/>
          <a:ext cx="7488831"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3073"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1157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4437112"/>
            <a:ext cx="7772400" cy="432048"/>
          </a:xfrm>
        </p:spPr>
        <p:txBody>
          <a:bodyPr/>
          <a:lstStyle/>
          <a:p>
            <a:pPr lvl="0"/>
            <a:r>
              <a:rPr lang="en-US" sz="1000" b="0" dirty="0" smtClean="0">
                <a:solidFill>
                  <a:schemeClr val="tx1"/>
                </a:solidFill>
                <a:latin typeface="Arial" pitchFamily="34" charset="0"/>
                <a:ea typeface="Times New Roman" pitchFamily="18" charset="0"/>
                <a:cs typeface="Arial" pitchFamily="34" charset="0"/>
              </a:rPr>
              <a:t>2003 World International Organization/International society of hypertension statement on management of hypertension.</a:t>
            </a:r>
            <a:r>
              <a:rPr lang="en-US" sz="3600" b="0" dirty="0" smtClean="0">
                <a:solidFill>
                  <a:schemeClr val="tx1"/>
                </a:solidFill>
                <a:latin typeface="Arial" pitchFamily="34" charset="0"/>
                <a:cs typeface="Arial" pitchFamily="34" charset="0"/>
              </a:rPr>
              <a:t/>
            </a:r>
            <a:br>
              <a:rPr lang="en-US" sz="3600" b="0" dirty="0" smtClean="0">
                <a:solidFill>
                  <a:schemeClr val="tx1"/>
                </a:solidFill>
                <a:latin typeface="Arial" pitchFamily="34" charset="0"/>
                <a:cs typeface="Arial" pitchFamily="34" charset="0"/>
              </a:rPr>
            </a:br>
            <a:endParaRPr lang="es-MX" dirty="0"/>
          </a:p>
        </p:txBody>
      </p:sp>
      <p:graphicFrame>
        <p:nvGraphicFramePr>
          <p:cNvPr id="5" name="4 Marcador de posición de imagen"/>
          <p:cNvGraphicFramePr>
            <a:graphicFrameLocks noGrp="1"/>
          </p:cNvGraphicFramePr>
          <p:nvPr>
            <p:ph type="pic" idx="1"/>
          </p:nvPr>
        </p:nvGraphicFramePr>
        <p:xfrm>
          <a:off x="1547664" y="908720"/>
          <a:ext cx="6469778" cy="3312368"/>
        </p:xfrm>
        <a:graphic>
          <a:graphicData uri="http://schemas.openxmlformats.org/drawingml/2006/table">
            <a:tbl>
              <a:tblPr/>
              <a:tblGrid>
                <a:gridCol w="2156080"/>
                <a:gridCol w="2156849"/>
                <a:gridCol w="2156849"/>
              </a:tblGrid>
              <a:tr h="736083">
                <a:tc>
                  <a:txBody>
                    <a:bodyPr/>
                    <a:lstStyle/>
                    <a:p>
                      <a:pPr algn="just">
                        <a:lnSpc>
                          <a:spcPct val="115000"/>
                        </a:lnSpc>
                        <a:spcAft>
                          <a:spcPts val="0"/>
                        </a:spcAft>
                      </a:pPr>
                      <a:r>
                        <a:rPr lang="es-MX" sz="1200" b="1" dirty="0" smtClean="0">
                          <a:latin typeface="Arial"/>
                          <a:ea typeface="Times New Roman"/>
                          <a:cs typeface="Times New Roman"/>
                        </a:rPr>
                        <a:t>RIESGO CARDIOVASCULAR</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b="1" dirty="0">
                          <a:latin typeface="Arial"/>
                          <a:ea typeface="Times New Roman"/>
                          <a:cs typeface="Times New Roman"/>
                        </a:rPr>
                        <a:t>N=número  de pacientes</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b="1">
                          <a:latin typeface="Arial"/>
                          <a:ea typeface="Times New Roman"/>
                          <a:cs typeface="Times New Roman"/>
                        </a:rPr>
                        <a:t>PORCENTAJE (%)</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122">
                <a:tc>
                  <a:txBody>
                    <a:bodyPr/>
                    <a:lstStyle/>
                    <a:p>
                      <a:pPr algn="just">
                        <a:lnSpc>
                          <a:spcPct val="115000"/>
                        </a:lnSpc>
                        <a:spcAft>
                          <a:spcPts val="0"/>
                        </a:spcAft>
                      </a:pPr>
                      <a:r>
                        <a:rPr lang="es-MX" sz="1200">
                          <a:latin typeface="Arial"/>
                          <a:ea typeface="Times New Roman"/>
                          <a:cs typeface="Times New Roman"/>
                        </a:rPr>
                        <a:t>BAJO</a:t>
                      </a:r>
                      <a:endParaRPr lang="es-MX" sz="1100">
                        <a:latin typeface="Calibri"/>
                        <a:ea typeface="Times New Roman"/>
                        <a:cs typeface="Times New Roman"/>
                      </a:endParaRPr>
                    </a:p>
                    <a:p>
                      <a:pPr algn="just">
                        <a:lnSpc>
                          <a:spcPct val="115000"/>
                        </a:lnSpc>
                        <a:spcAft>
                          <a:spcPts val="0"/>
                        </a:spcAft>
                      </a:pPr>
                      <a:r>
                        <a:rPr lang="es-MX" sz="1200">
                          <a:latin typeface="Arial"/>
                          <a:ea typeface="Times New Roman"/>
                          <a:cs typeface="Times New Roman"/>
                        </a:rPr>
                        <a:t>MODERADO</a:t>
                      </a:r>
                      <a:endParaRPr lang="es-MX" sz="1100">
                        <a:latin typeface="Calibri"/>
                        <a:ea typeface="Times New Roman"/>
                        <a:cs typeface="Times New Roman"/>
                      </a:endParaRPr>
                    </a:p>
                    <a:p>
                      <a:pPr algn="just">
                        <a:lnSpc>
                          <a:spcPct val="115000"/>
                        </a:lnSpc>
                        <a:spcAft>
                          <a:spcPts val="0"/>
                        </a:spcAft>
                      </a:pPr>
                      <a:r>
                        <a:rPr lang="es-MX" sz="1200">
                          <a:latin typeface="Arial"/>
                          <a:ea typeface="Times New Roman"/>
                          <a:cs typeface="Times New Roman"/>
                        </a:rPr>
                        <a:t>SEVERO</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dirty="0">
                          <a:latin typeface="Arial"/>
                          <a:ea typeface="Times New Roman"/>
                          <a:cs typeface="Times New Roman"/>
                        </a:rPr>
                        <a:t>81</a:t>
                      </a:r>
                      <a:endParaRPr lang="es-MX" sz="1100" dirty="0">
                        <a:latin typeface="Calibri"/>
                        <a:ea typeface="Times New Roman"/>
                        <a:cs typeface="Times New Roman"/>
                      </a:endParaRPr>
                    </a:p>
                    <a:p>
                      <a:pPr algn="ctr">
                        <a:lnSpc>
                          <a:spcPct val="115000"/>
                        </a:lnSpc>
                        <a:spcAft>
                          <a:spcPts val="0"/>
                        </a:spcAft>
                      </a:pPr>
                      <a:r>
                        <a:rPr lang="es-MX" sz="1200" dirty="0">
                          <a:latin typeface="Arial"/>
                          <a:ea typeface="Times New Roman"/>
                          <a:cs typeface="Times New Roman"/>
                        </a:rPr>
                        <a:t>150</a:t>
                      </a:r>
                      <a:endParaRPr lang="es-MX" sz="1100" dirty="0">
                        <a:latin typeface="Calibri"/>
                        <a:ea typeface="Times New Roman"/>
                        <a:cs typeface="Times New Roman"/>
                      </a:endParaRPr>
                    </a:p>
                    <a:p>
                      <a:pPr algn="ctr">
                        <a:lnSpc>
                          <a:spcPct val="115000"/>
                        </a:lnSpc>
                        <a:spcAft>
                          <a:spcPts val="0"/>
                        </a:spcAft>
                      </a:pPr>
                      <a:r>
                        <a:rPr lang="es-MX" sz="1200" dirty="0">
                          <a:latin typeface="Arial"/>
                          <a:ea typeface="Times New Roman"/>
                          <a:cs typeface="Times New Roman"/>
                        </a:rPr>
                        <a:t>182</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Arial"/>
                          <a:ea typeface="Times New Roman"/>
                          <a:cs typeface="Times New Roman"/>
                        </a:rPr>
                        <a:t>19.44</a:t>
                      </a:r>
                      <a:endParaRPr lang="es-MX" sz="1100">
                        <a:latin typeface="Calibri"/>
                        <a:ea typeface="Times New Roman"/>
                        <a:cs typeface="Times New Roman"/>
                      </a:endParaRPr>
                    </a:p>
                    <a:p>
                      <a:pPr algn="ctr">
                        <a:lnSpc>
                          <a:spcPct val="115000"/>
                        </a:lnSpc>
                        <a:spcAft>
                          <a:spcPts val="0"/>
                        </a:spcAft>
                      </a:pPr>
                      <a:r>
                        <a:rPr lang="es-MX" sz="1200">
                          <a:latin typeface="Arial"/>
                          <a:ea typeface="Times New Roman"/>
                          <a:cs typeface="Times New Roman"/>
                        </a:rPr>
                        <a:t>36.31</a:t>
                      </a:r>
                      <a:endParaRPr lang="es-MX" sz="1100">
                        <a:latin typeface="Calibri"/>
                        <a:ea typeface="Times New Roman"/>
                        <a:cs typeface="Times New Roman"/>
                      </a:endParaRPr>
                    </a:p>
                    <a:p>
                      <a:pPr algn="ctr">
                        <a:lnSpc>
                          <a:spcPct val="115000"/>
                        </a:lnSpc>
                        <a:spcAft>
                          <a:spcPts val="0"/>
                        </a:spcAft>
                      </a:pPr>
                      <a:r>
                        <a:rPr lang="es-MX" sz="1200">
                          <a:latin typeface="Arial"/>
                          <a:ea typeface="Times New Roman"/>
                          <a:cs typeface="Times New Roman"/>
                        </a:rPr>
                        <a:t>44.06</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2163">
                <a:tc>
                  <a:txBody>
                    <a:bodyPr/>
                    <a:lstStyle/>
                    <a:p>
                      <a:pPr algn="just">
                        <a:lnSpc>
                          <a:spcPct val="115000"/>
                        </a:lnSpc>
                        <a:spcAft>
                          <a:spcPts val="0"/>
                        </a:spcAft>
                      </a:pPr>
                      <a:r>
                        <a:rPr lang="en-US" sz="1200" b="1">
                          <a:latin typeface="Arial"/>
                          <a:ea typeface="Times New Roman"/>
                          <a:cs typeface="Times New Roman"/>
                        </a:rPr>
                        <a:t>ACTUAL</a:t>
                      </a:r>
                      <a:endParaRPr lang="es-MX" sz="1100">
                        <a:latin typeface="Calibri"/>
                        <a:ea typeface="Times New Roman"/>
                        <a:cs typeface="Times New Roman"/>
                      </a:endParaRPr>
                    </a:p>
                    <a:p>
                      <a:pPr algn="just">
                        <a:lnSpc>
                          <a:spcPct val="115000"/>
                        </a:lnSpc>
                        <a:spcAft>
                          <a:spcPts val="0"/>
                        </a:spcAft>
                      </a:pPr>
                      <a:r>
                        <a:rPr lang="en-US" sz="1200">
                          <a:latin typeface="Arial"/>
                          <a:ea typeface="Times New Roman"/>
                          <a:cs typeface="Times New Roman"/>
                        </a:rPr>
                        <a:t>BAJO</a:t>
                      </a:r>
                      <a:endParaRPr lang="es-MX" sz="1100">
                        <a:latin typeface="Calibri"/>
                        <a:ea typeface="Times New Roman"/>
                        <a:cs typeface="Times New Roman"/>
                      </a:endParaRPr>
                    </a:p>
                    <a:p>
                      <a:pPr algn="just">
                        <a:lnSpc>
                          <a:spcPct val="115000"/>
                        </a:lnSpc>
                        <a:spcAft>
                          <a:spcPts val="0"/>
                        </a:spcAft>
                      </a:pPr>
                      <a:r>
                        <a:rPr lang="en-US" sz="1200">
                          <a:latin typeface="Arial"/>
                          <a:ea typeface="Times New Roman"/>
                          <a:cs typeface="Times New Roman"/>
                        </a:rPr>
                        <a:t>MODERADO</a:t>
                      </a:r>
                      <a:endParaRPr lang="es-MX" sz="1100">
                        <a:latin typeface="Calibri"/>
                        <a:ea typeface="Times New Roman"/>
                        <a:cs typeface="Times New Roman"/>
                      </a:endParaRPr>
                    </a:p>
                    <a:p>
                      <a:pPr algn="just">
                        <a:lnSpc>
                          <a:spcPct val="115000"/>
                        </a:lnSpc>
                        <a:spcAft>
                          <a:spcPts val="0"/>
                        </a:spcAft>
                      </a:pPr>
                      <a:r>
                        <a:rPr lang="en-US" sz="1200">
                          <a:latin typeface="Arial"/>
                          <a:ea typeface="Times New Roman"/>
                          <a:cs typeface="Times New Roman"/>
                        </a:rPr>
                        <a:t>SEVERO</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200" dirty="0">
                        <a:latin typeface="Arial"/>
                        <a:ea typeface="Times New Roman"/>
                        <a:cs typeface="Times New Roman"/>
                      </a:endParaRPr>
                    </a:p>
                    <a:p>
                      <a:pPr algn="ctr">
                        <a:lnSpc>
                          <a:spcPct val="115000"/>
                        </a:lnSpc>
                        <a:spcAft>
                          <a:spcPts val="0"/>
                        </a:spcAft>
                      </a:pPr>
                      <a:r>
                        <a:rPr lang="en-US" sz="1200" dirty="0">
                          <a:latin typeface="Arial"/>
                          <a:ea typeface="Times New Roman"/>
                          <a:cs typeface="Times New Roman"/>
                        </a:rPr>
                        <a:t>307</a:t>
                      </a:r>
                      <a:endParaRPr lang="es-MX" sz="1100" dirty="0">
                        <a:latin typeface="Calibri"/>
                        <a:ea typeface="Times New Roman"/>
                        <a:cs typeface="Times New Roman"/>
                      </a:endParaRPr>
                    </a:p>
                    <a:p>
                      <a:pPr algn="ctr">
                        <a:lnSpc>
                          <a:spcPct val="115000"/>
                        </a:lnSpc>
                        <a:spcAft>
                          <a:spcPts val="0"/>
                        </a:spcAft>
                      </a:pPr>
                      <a:r>
                        <a:rPr lang="en-US" sz="1200" dirty="0">
                          <a:latin typeface="Arial"/>
                          <a:ea typeface="Times New Roman"/>
                          <a:cs typeface="Times New Roman"/>
                        </a:rPr>
                        <a:t>88</a:t>
                      </a:r>
                      <a:endParaRPr lang="es-MX" sz="1100" dirty="0">
                        <a:latin typeface="Calibri"/>
                        <a:ea typeface="Times New Roman"/>
                        <a:cs typeface="Times New Roman"/>
                      </a:endParaRPr>
                    </a:p>
                    <a:p>
                      <a:pPr algn="ctr">
                        <a:lnSpc>
                          <a:spcPct val="115000"/>
                        </a:lnSpc>
                        <a:spcAft>
                          <a:spcPts val="0"/>
                        </a:spcAft>
                      </a:pPr>
                      <a:r>
                        <a:rPr lang="en-US" sz="1200" dirty="0">
                          <a:latin typeface="Arial"/>
                          <a:ea typeface="Times New Roman"/>
                          <a:cs typeface="Times New Roman"/>
                        </a:rPr>
                        <a:t>18</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MX" sz="1100" dirty="0">
                        <a:latin typeface="Calibri"/>
                        <a:ea typeface="Times New Roman"/>
                        <a:cs typeface="Times New Roman"/>
                      </a:endParaRPr>
                    </a:p>
                    <a:p>
                      <a:pPr algn="ctr">
                        <a:lnSpc>
                          <a:spcPct val="115000"/>
                        </a:lnSpc>
                        <a:spcAft>
                          <a:spcPts val="0"/>
                        </a:spcAft>
                      </a:pPr>
                      <a:r>
                        <a:rPr lang="en-US" sz="1200" dirty="0">
                          <a:latin typeface="Arial"/>
                          <a:ea typeface="Times New Roman"/>
                          <a:cs typeface="Times New Roman"/>
                        </a:rPr>
                        <a:t>74.15</a:t>
                      </a:r>
                      <a:endParaRPr lang="es-MX" sz="1100" dirty="0">
                        <a:latin typeface="Calibri"/>
                        <a:ea typeface="Times New Roman"/>
                        <a:cs typeface="Times New Roman"/>
                      </a:endParaRPr>
                    </a:p>
                    <a:p>
                      <a:pPr algn="ctr">
                        <a:lnSpc>
                          <a:spcPct val="115000"/>
                        </a:lnSpc>
                        <a:spcAft>
                          <a:spcPts val="0"/>
                        </a:spcAft>
                      </a:pPr>
                      <a:r>
                        <a:rPr lang="en-US" sz="1200" dirty="0">
                          <a:latin typeface="Arial"/>
                          <a:ea typeface="Times New Roman"/>
                          <a:cs typeface="Times New Roman"/>
                        </a:rPr>
                        <a:t>21.41</a:t>
                      </a:r>
                      <a:endParaRPr lang="es-MX" sz="1100" dirty="0">
                        <a:latin typeface="Calibri"/>
                        <a:ea typeface="Times New Roman"/>
                        <a:cs typeface="Times New Roman"/>
                      </a:endParaRPr>
                    </a:p>
                    <a:p>
                      <a:pPr algn="ctr">
                        <a:lnSpc>
                          <a:spcPct val="115000"/>
                        </a:lnSpc>
                        <a:spcAft>
                          <a:spcPts val="0"/>
                        </a:spcAft>
                      </a:pPr>
                      <a:r>
                        <a:rPr lang="en-US" sz="1200" dirty="0">
                          <a:latin typeface="Arial"/>
                          <a:ea typeface="Times New Roman"/>
                          <a:cs typeface="Times New Roman"/>
                        </a:rPr>
                        <a:t>4.44</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Marcador de texto"/>
          <p:cNvSpPr>
            <a:spLocks noGrp="1"/>
          </p:cNvSpPr>
          <p:nvPr>
            <p:ph type="body" sz="half" idx="2"/>
          </p:nvPr>
        </p:nvSpPr>
        <p:spPr/>
        <p:txBody>
          <a:bodyPr/>
          <a:lstStyle/>
          <a:p>
            <a:endParaRPr lang="es-MX" dirty="0"/>
          </a:p>
        </p:txBody>
      </p:sp>
      <p:sp>
        <p:nvSpPr>
          <p:cNvPr id="21505" name="Rectangle 1"/>
          <p:cNvSpPr>
            <a:spLocks noChangeArrowheads="1"/>
          </p:cNvSpPr>
          <p:nvPr/>
        </p:nvSpPr>
        <p:spPr bwMode="auto">
          <a:xfrm>
            <a:off x="0" y="-388664"/>
            <a:ext cx="6021007"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s-MX"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MX" sz="12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Tabla 2  Clasificaci</a:t>
            </a:r>
            <a:r>
              <a:rPr kumimoji="0" lang="es-MX" sz="1200" b="1" i="0" u="none" strike="noStrike" cap="none" normalizeH="0" baseline="0" dirty="0" smtClean="0">
                <a:ln>
                  <a:noFill/>
                </a:ln>
                <a:solidFill>
                  <a:schemeClr val="tx1"/>
                </a:solidFill>
                <a:effectLst/>
                <a:latin typeface="Calibri"/>
                <a:ea typeface="Times New Roman" pitchFamily="18" charset="0"/>
                <a:cs typeface="Arial" pitchFamily="34" charset="0"/>
              </a:rPr>
              <a:t>ó</a:t>
            </a:r>
            <a:r>
              <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de Riesgo cardiovascular   n=413</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lstStyle/>
          <a:p>
            <a:pPr algn="just"/>
            <a:r>
              <a:rPr lang="es-MX" dirty="0" smtClean="0"/>
              <a:t>La evidencia disponible muestra que acciones implementadas por los sistemas de salud tienen algún tipo de impacto, pero existe importante variabilidad en los resultados. Los resultados en la salud poblacional pueden estar asociados a factores propios de la población (nivel cultural y educacional), pero por otro lado, se encuentran involucradas las características propias de los sistemas de salud, en función de los recursos disponibles y del desempeño clínico para ofrecer servicios de calidad, acordes con el nivel de evidencia más actualizado posible.</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8424" y="260648"/>
            <a:ext cx="7620000" cy="1143000"/>
          </a:xfrm>
        </p:spPr>
        <p:txBody>
          <a:bodyPr/>
          <a:lstStyle/>
          <a:p>
            <a:r>
              <a:rPr lang="es-MX" sz="3200" dirty="0" smtClean="0">
                <a:latin typeface="Arial" panose="020B0604020202020204" pitchFamily="34" charset="0"/>
                <a:cs typeface="Arial" panose="020B0604020202020204" pitchFamily="34" charset="0"/>
              </a:rPr>
              <a:t>REFERENCIAS BIBLIOGRAFICAS:</a:t>
            </a:r>
            <a:endParaRPr lang="es-MX" sz="3200" dirty="0">
              <a:latin typeface="Arial" panose="020B0604020202020204" pitchFamily="34" charset="0"/>
              <a:cs typeface="Arial" panose="020B0604020202020204" pitchFamily="34" charset="0"/>
            </a:endParaRPr>
          </a:p>
        </p:txBody>
      </p:sp>
      <p:sp>
        <p:nvSpPr>
          <p:cNvPr id="7" name="2 Marcador de contenido"/>
          <p:cNvSpPr txBox="1">
            <a:spLocks/>
          </p:cNvSpPr>
          <p:nvPr/>
        </p:nvSpPr>
        <p:spPr>
          <a:xfrm>
            <a:off x="95694" y="1636831"/>
            <a:ext cx="2873138" cy="509242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None/>
            </a:pPr>
            <a:endParaRPr lang="es-MX" sz="800" dirty="0"/>
          </a:p>
          <a:p>
            <a:pPr marL="0" indent="0" algn="just">
              <a:lnSpc>
                <a:spcPct val="120000"/>
              </a:lnSpc>
              <a:spcBef>
                <a:spcPts val="0"/>
              </a:spcBef>
              <a:buNone/>
            </a:pPr>
            <a:r>
              <a:rPr lang="es-MX" sz="800" dirty="0" smtClean="0"/>
              <a:t> </a:t>
            </a:r>
            <a:endParaRPr lang="es-MX" sz="800" dirty="0"/>
          </a:p>
          <a:p>
            <a:pPr marL="0" indent="0" algn="just">
              <a:lnSpc>
                <a:spcPct val="120000"/>
              </a:lnSpc>
              <a:spcBef>
                <a:spcPts val="0"/>
              </a:spcBef>
              <a:buNone/>
            </a:pPr>
            <a:endParaRPr lang="es-MX" sz="800" dirty="0"/>
          </a:p>
          <a:p>
            <a:pPr marL="0" indent="0" algn="just">
              <a:lnSpc>
                <a:spcPct val="150000"/>
              </a:lnSpc>
              <a:buNone/>
            </a:pPr>
            <a:endParaRPr lang="es-MX" sz="800" dirty="0"/>
          </a:p>
        </p:txBody>
      </p:sp>
      <p:sp>
        <p:nvSpPr>
          <p:cNvPr id="8" name="2 Marcador de contenido"/>
          <p:cNvSpPr txBox="1">
            <a:spLocks/>
          </p:cNvSpPr>
          <p:nvPr/>
        </p:nvSpPr>
        <p:spPr>
          <a:xfrm>
            <a:off x="2968832" y="1650925"/>
            <a:ext cx="2898269" cy="509242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None/>
            </a:pPr>
            <a:endParaRPr lang="es-MX" sz="800" dirty="0"/>
          </a:p>
        </p:txBody>
      </p:sp>
      <p:sp>
        <p:nvSpPr>
          <p:cNvPr id="4" name="3 Rectángulo"/>
          <p:cNvSpPr/>
          <p:nvPr/>
        </p:nvSpPr>
        <p:spPr>
          <a:xfrm>
            <a:off x="8388424" y="1650925"/>
            <a:ext cx="755576" cy="5207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2 Marcador de contenido"/>
          <p:cNvSpPr txBox="1">
            <a:spLocks/>
          </p:cNvSpPr>
          <p:nvPr/>
        </p:nvSpPr>
        <p:spPr>
          <a:xfrm>
            <a:off x="5867101" y="1636830"/>
            <a:ext cx="3276899" cy="509242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None/>
            </a:pPr>
            <a:endParaRPr lang="es-MX" sz="800" dirty="0"/>
          </a:p>
          <a:p>
            <a:pPr marL="0" indent="0" algn="just">
              <a:lnSpc>
                <a:spcPct val="120000"/>
              </a:lnSpc>
              <a:spcBef>
                <a:spcPts val="0"/>
              </a:spcBef>
              <a:buNone/>
            </a:pPr>
            <a:endParaRPr lang="es-MX" sz="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1210847"/>
            <a:ext cx="2232248" cy="53144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61624" y="1181007"/>
            <a:ext cx="2898269" cy="52565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888061" y="1181007"/>
            <a:ext cx="2880320" cy="54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9015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12777"/>
            <a:ext cx="7543800" cy="1080120"/>
          </a:xfrm>
        </p:spPr>
        <p:txBody>
          <a:bodyPr/>
          <a:lstStyle/>
          <a:p>
            <a:pPr algn="ctr"/>
            <a:r>
              <a:rPr lang="es-MX" b="1" dirty="0" smtClean="0"/>
              <a:t>POR SU ATENCION</a:t>
            </a:r>
            <a:endParaRPr lang="es-MX" b="1" dirty="0"/>
          </a:p>
        </p:txBody>
      </p:sp>
      <p:sp>
        <p:nvSpPr>
          <p:cNvPr id="3" name="2 Subtítulo"/>
          <p:cNvSpPr>
            <a:spLocks noGrp="1"/>
          </p:cNvSpPr>
          <p:nvPr>
            <p:ph type="subTitle" idx="1"/>
          </p:nvPr>
        </p:nvSpPr>
        <p:spPr>
          <a:xfrm>
            <a:off x="685800" y="2708920"/>
            <a:ext cx="6461760" cy="1800200"/>
          </a:xfrm>
        </p:spPr>
        <p:txBody>
          <a:bodyPr>
            <a:noAutofit/>
          </a:bodyPr>
          <a:lstStyle/>
          <a:p>
            <a:pPr algn="ctr"/>
            <a:r>
              <a:rPr lang="es-MX" sz="6600" b="1" dirty="0" smtClean="0">
                <a:latin typeface="+mj-lt"/>
              </a:rPr>
              <a:t>   GRACIAS</a:t>
            </a:r>
            <a:endParaRPr lang="es-MX" sz="6600" b="1"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543</Words>
  <Application>Microsoft Office PowerPoint</Application>
  <PresentationFormat>Presentación en pantalla (4:3)</PresentationFormat>
  <Paragraphs>156</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Adyacencia</vt:lpstr>
      <vt:lpstr>UNIVERSIDAD VERACRUZANA  INSTITUTO MEXICANO DEL SEGURO SOCIAL DELEGACION VERACRUZ SUR UNIDAD DE MEDICINA FAMILIAR NUM. 1  ORIZABA VERACRUZ  PERFIL DE RIESGO CARDIOVASCULAR EN PACIENTES EN EL PRIMER NIVEL DE ATENCION DEL IMSS UMF1</vt:lpstr>
      <vt:lpstr>JUSTIFICACION:</vt:lpstr>
      <vt:lpstr>MATERIAL Y METODO:</vt:lpstr>
      <vt:lpstr>RESULTADOS:           tabla 1 datos demográficos del Paciente</vt:lpstr>
      <vt:lpstr>Fuente: Derecho habientes UMF1</vt:lpstr>
      <vt:lpstr>2003 World International Organization/International society of hypertension statement on management of hypertension. </vt:lpstr>
      <vt:lpstr>Conclusiones.</vt:lpstr>
      <vt:lpstr>REFERENCIAS BIBLIOGRAFICAS:</vt:lpstr>
      <vt:lpstr>POR SU ATENCION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“PREVALENCIA DE DIABETES E HIPERTENSION EN PACIENTES CON PSORIASIS DEL HOSPITAL GENERAL REGIONAL DE ORIZABA NUMERO 1”.</dc:title>
  <dc:creator>Acer 5736z</dc:creator>
  <cp:lastModifiedBy>angel</cp:lastModifiedBy>
  <cp:revision>41</cp:revision>
  <dcterms:created xsi:type="dcterms:W3CDTF">2014-02-19T03:30:01Z</dcterms:created>
  <dcterms:modified xsi:type="dcterms:W3CDTF">2014-03-07T04:38:24Z</dcterms:modified>
</cp:coreProperties>
</file>