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4" r:id="rId4"/>
    <p:sldId id="258" r:id="rId5"/>
    <p:sldId id="259" r:id="rId6"/>
    <p:sldId id="260" r:id="rId7"/>
    <p:sldId id="261" r:id="rId8"/>
    <p:sldId id="262" r:id="rId9"/>
    <p:sldId id="263"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37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5B414D2A-61AF-4027-9420-150326DC5EF0}"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414D2A-61AF-4027-9420-150326DC5EF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414D2A-61AF-4027-9420-150326DC5EF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414D2A-61AF-4027-9420-150326DC5EF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414D2A-61AF-4027-9420-150326DC5EF0}"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414D2A-61AF-4027-9420-150326DC5EF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B414D2A-61AF-4027-9420-150326DC5EF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8" name="7 Marcador de número de diapositiva"/>
          <p:cNvSpPr>
            <a:spLocks noGrp="1"/>
          </p:cNvSpPr>
          <p:nvPr>
            <p:ph type="sldNum" sz="quarter" idx="11"/>
          </p:nvPr>
        </p:nvSpPr>
        <p:spPr/>
        <p:txBody>
          <a:bodyPr/>
          <a:lstStyle/>
          <a:p>
            <a:fld id="{5B414D2A-61AF-4027-9420-150326DC5EF0}" type="slidenum">
              <a:rPr lang="es-MX" smtClean="0"/>
              <a:pPr/>
              <a:t>‹Nº›</a:t>
            </a:fld>
            <a:endParaRPr lang="es-MX"/>
          </a:p>
        </p:txBody>
      </p:sp>
      <p:sp>
        <p:nvSpPr>
          <p:cNvPr id="9" name="8 Marcador de pie de página"/>
          <p:cNvSpPr>
            <a:spLocks noGrp="1"/>
          </p:cNvSpPr>
          <p:nvPr>
            <p:ph type="ftr" sz="quarter" idx="12"/>
          </p:nvPr>
        </p:nvSpPr>
        <p:spPr/>
        <p:txBody>
          <a:bodyPr/>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B414D2A-61AF-4027-9420-150326DC5EF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9FD3F86-E825-4ED0-9865-1D022EBE3E51}" type="datetimeFigureOut">
              <a:rPr lang="es-MX" smtClean="0"/>
              <a:pPr/>
              <a:t>20/06/2014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156448" y="6422064"/>
            <a:ext cx="762000" cy="365125"/>
          </a:xfrm>
        </p:spPr>
        <p:txBody>
          <a:bodyPr/>
          <a:lstStyle/>
          <a:p>
            <a:fld id="{5B414D2A-61AF-4027-9420-150326DC5EF0}"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E9FD3F86-E825-4ED0-9865-1D022EBE3E51}" type="datetimeFigureOut">
              <a:rPr lang="es-MX" smtClean="0"/>
              <a:pPr/>
              <a:t>20/06/2014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414D2A-61AF-4027-9420-150326DC5EF0}"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9FD3F86-E825-4ED0-9865-1D022EBE3E51}" type="datetimeFigureOut">
              <a:rPr lang="es-MX" smtClean="0"/>
              <a:pPr/>
              <a:t>20/06/2014</a:t>
            </a:fld>
            <a:endParaRPr lang="es-MX"/>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MX"/>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B414D2A-61AF-4027-9420-150326DC5EF0}"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endo-08@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476672"/>
            <a:ext cx="8607432" cy="5162128"/>
          </a:xfrm>
        </p:spPr>
        <p:txBody>
          <a:bodyPr>
            <a:normAutofit fontScale="90000"/>
          </a:bodyPr>
          <a:lstStyle/>
          <a:p>
            <a:r>
              <a:rPr lang="es-MX" sz="2000" b="1" dirty="0" smtClean="0"/>
              <a:t> Instituto Mexicano del Seguro Social</a:t>
            </a:r>
            <a:r>
              <a:rPr lang="es-MX" sz="2000" dirty="0" smtClean="0"/>
              <a:t/>
            </a:r>
            <a:br>
              <a:rPr lang="es-MX" sz="2000" dirty="0" smtClean="0"/>
            </a:br>
            <a:r>
              <a:rPr lang="es-MX" sz="2000" b="1" dirty="0" smtClean="0"/>
              <a:t>Delegación Veracruz Norte</a:t>
            </a:r>
            <a:r>
              <a:rPr lang="es-MX" sz="2000" dirty="0" smtClean="0"/>
              <a:t/>
            </a:r>
            <a:br>
              <a:rPr lang="es-MX" sz="2000" dirty="0" smtClean="0"/>
            </a:br>
            <a:r>
              <a:rPr lang="es-MX" sz="2000" b="1" dirty="0" smtClean="0"/>
              <a:t>Unidad de Medicina Familiar No. 73</a:t>
            </a:r>
            <a:r>
              <a:rPr lang="es-MX" sz="2000" dirty="0" smtClean="0"/>
              <a:t/>
            </a:r>
            <a:br>
              <a:rPr lang="es-MX" sz="2000" dirty="0" smtClean="0"/>
            </a:br>
            <a:r>
              <a:rPr lang="es-MX" sz="2000" b="1" dirty="0" smtClean="0"/>
              <a:t>Poza Rica, Veracruz</a:t>
            </a:r>
            <a:r>
              <a:rPr lang="es-MX" sz="2000" dirty="0" smtClean="0"/>
              <a:t/>
            </a:r>
            <a:br>
              <a:rPr lang="es-MX" sz="2000" dirty="0" smtClean="0"/>
            </a:br>
            <a:r>
              <a:rPr lang="es-MX" sz="2000" b="1" dirty="0" smtClean="0"/>
              <a:t> </a:t>
            </a:r>
            <a:r>
              <a:rPr lang="es-MX" sz="2000" dirty="0" smtClean="0"/>
              <a:t/>
            </a:r>
            <a:br>
              <a:rPr lang="es-MX" sz="2000" dirty="0" smtClean="0"/>
            </a:br>
            <a:r>
              <a:rPr lang="es-MX" sz="2000" b="1" dirty="0" smtClean="0"/>
              <a:t> </a:t>
            </a:r>
            <a:r>
              <a:rPr lang="es-MX" sz="2000" dirty="0" smtClean="0"/>
              <a:t/>
            </a:r>
            <a:br>
              <a:rPr lang="es-MX" sz="2000" dirty="0" smtClean="0"/>
            </a:br>
            <a:r>
              <a:rPr lang="es-MX" sz="2000" b="1" dirty="0" smtClean="0"/>
              <a:t>“CARACTERISTICAS FAMILIARES Y NIVEL DE CONOCIMIENTOS DE LOS PADRES DE NIÑOS SOBRE EL CONTROL DEL ASMA”</a:t>
            </a:r>
            <a:r>
              <a:rPr lang="es-MX" sz="2000" dirty="0" smtClean="0"/>
              <a:t/>
            </a:r>
            <a:br>
              <a:rPr lang="es-MX" sz="2000" dirty="0" smtClean="0"/>
            </a:br>
            <a:r>
              <a:rPr lang="es-MX" sz="2000" b="1" dirty="0" smtClean="0"/>
              <a:t> </a:t>
            </a:r>
            <a:r>
              <a:rPr lang="es-MX" sz="2000" dirty="0" smtClean="0"/>
              <a:t/>
            </a:r>
            <a:br>
              <a:rPr lang="es-MX" sz="2000" dirty="0" smtClean="0"/>
            </a:br>
            <a:r>
              <a:rPr lang="es-MX" sz="2000" b="1" dirty="0" smtClean="0"/>
              <a:t>TESIS</a:t>
            </a:r>
            <a:r>
              <a:rPr lang="es-MX" sz="2000" dirty="0" smtClean="0"/>
              <a:t/>
            </a:r>
            <a:br>
              <a:rPr lang="es-MX" sz="2000" dirty="0" smtClean="0"/>
            </a:br>
            <a:r>
              <a:rPr lang="es-MX" sz="2000" b="1" dirty="0" smtClean="0"/>
              <a:t>PARA OBTENER EL POSGRADO DE ESPECIALIDAD EN MEDICINA FAMILIAR</a:t>
            </a:r>
            <a:r>
              <a:rPr lang="es-MX" sz="2000" dirty="0" smtClean="0"/>
              <a:t/>
            </a:r>
            <a:br>
              <a:rPr lang="es-MX" sz="2000" dirty="0" smtClean="0"/>
            </a:br>
            <a:r>
              <a:rPr lang="es-MX" sz="2000" b="1" dirty="0" smtClean="0"/>
              <a:t> </a:t>
            </a:r>
            <a:r>
              <a:rPr lang="es-MX" sz="2000" dirty="0" smtClean="0"/>
              <a:t/>
            </a:r>
            <a:br>
              <a:rPr lang="es-MX" sz="2000" dirty="0" smtClean="0"/>
            </a:br>
            <a:r>
              <a:rPr lang="es-MX" sz="2000" b="1" dirty="0" smtClean="0"/>
              <a:t> </a:t>
            </a:r>
            <a:r>
              <a:rPr lang="es-MX" sz="2000" dirty="0" smtClean="0"/>
              <a:t/>
            </a:r>
            <a:br>
              <a:rPr lang="es-MX" sz="2000" dirty="0" smtClean="0"/>
            </a:br>
            <a:r>
              <a:rPr lang="es-MX" sz="2000" b="1" dirty="0" smtClean="0"/>
              <a:t>Dra. Dora Angélica Vega Sepúlveda</a:t>
            </a:r>
            <a:r>
              <a:rPr lang="es-MX" sz="2000" dirty="0" smtClean="0"/>
              <a:t/>
            </a:r>
            <a:br>
              <a:rPr lang="es-MX" sz="2000" dirty="0" smtClean="0"/>
            </a:br>
            <a:r>
              <a:rPr lang="es-MX" sz="2000" dirty="0" smtClean="0"/>
              <a:t>RESIDENTE DE MEDICINA FAMILIAR </a:t>
            </a:r>
            <a:br>
              <a:rPr lang="es-MX" sz="2000" dirty="0" smtClean="0"/>
            </a:br>
            <a:r>
              <a:rPr lang="es-MX" sz="2000" dirty="0" smtClean="0"/>
              <a:t>Matricula 98311846</a:t>
            </a:r>
            <a:br>
              <a:rPr lang="es-MX" sz="2000" dirty="0" smtClean="0"/>
            </a:br>
            <a:r>
              <a:rPr lang="es-MX" sz="2000" dirty="0" smtClean="0"/>
              <a:t>Correo Electrónico: </a:t>
            </a:r>
            <a:r>
              <a:rPr lang="es-MX" sz="2000" u="sng" dirty="0" smtClean="0">
                <a:hlinkClick r:id="rId2"/>
              </a:rPr>
              <a:t>wendo-08@hotmail.com</a:t>
            </a:r>
            <a:r>
              <a:rPr lang="es-MX" sz="2000" dirty="0" smtClean="0"/>
              <a:t/>
            </a:r>
            <a:br>
              <a:rPr lang="es-MX" sz="2000" dirty="0" smtClean="0"/>
            </a:br>
            <a:r>
              <a:rPr lang="es-MX" sz="2000" dirty="0" smtClean="0"/>
              <a:t>Domicilio: Avenida Juárez 106 Col centro Apizaco, Tlaxcala</a:t>
            </a:r>
            <a:r>
              <a:rPr lang="es-MX" dirty="0" smtClean="0"/>
              <a:t/>
            </a:r>
            <a:br>
              <a:rPr lang="es-MX" dirty="0" smtClean="0"/>
            </a:br>
            <a:endParaRPr lang="es-MX" dirty="0"/>
          </a:p>
        </p:txBody>
      </p:sp>
      <p:sp>
        <p:nvSpPr>
          <p:cNvPr id="3" name="2 Subtítulo"/>
          <p:cNvSpPr>
            <a:spLocks noGrp="1"/>
          </p:cNvSpPr>
          <p:nvPr>
            <p:ph type="subTitle" idx="1"/>
          </p:nvPr>
        </p:nvSpPr>
        <p:spPr/>
        <p:txBody>
          <a:bodyPr/>
          <a:lstStyle/>
          <a:p>
            <a:endParaRPr lang="es-MX" dirty="0"/>
          </a:p>
        </p:txBody>
      </p:sp>
    </p:spTree>
    <p:extLst>
      <p:ext uri="{BB962C8B-B14F-4D97-AF65-F5344CB8AC3E}">
        <p14:creationId xmlns:p14="http://schemas.microsoft.com/office/powerpoint/2010/main" xmlns="" val="2507811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INTRODUCCION</a:t>
            </a:r>
            <a:r>
              <a:rPr lang="es-MX" dirty="0" smtClean="0"/>
              <a:t/>
            </a:r>
            <a:br>
              <a:rPr lang="es-MX" dirty="0" smtClean="0"/>
            </a:br>
            <a:endParaRPr lang="es-MX" dirty="0"/>
          </a:p>
        </p:txBody>
      </p:sp>
      <p:sp>
        <p:nvSpPr>
          <p:cNvPr id="3" name="2 Marcador de contenido"/>
          <p:cNvSpPr>
            <a:spLocks noGrp="1"/>
          </p:cNvSpPr>
          <p:nvPr>
            <p:ph idx="1"/>
          </p:nvPr>
        </p:nvSpPr>
        <p:spPr>
          <a:xfrm>
            <a:off x="457200" y="980728"/>
            <a:ext cx="8229600" cy="5400600"/>
          </a:xfrm>
        </p:spPr>
        <p:txBody>
          <a:bodyPr>
            <a:normAutofit fontScale="77500" lnSpcReduction="20000"/>
          </a:bodyPr>
          <a:lstStyle/>
          <a:p>
            <a:pPr marL="0" indent="0" algn="just">
              <a:buNone/>
            </a:pPr>
            <a:r>
              <a:rPr lang="es-MX" b="1" dirty="0"/>
              <a:t> </a:t>
            </a:r>
            <a:endParaRPr lang="es-MX" dirty="0"/>
          </a:p>
          <a:p>
            <a:pPr algn="just"/>
            <a:r>
              <a:rPr lang="es-MX" dirty="0"/>
              <a:t>Toda familia, tiene características familiares las cuales las pueden hacer parecer distintas o similares entre sí, estas son las características tipológicas, de acuerdo a su parentesco presencia física, medios de subsistencia y por cambios sociales.</a:t>
            </a:r>
          </a:p>
          <a:p>
            <a:pPr marL="0" indent="0" algn="just">
              <a:buNone/>
            </a:pPr>
            <a:r>
              <a:rPr lang="es-MX" dirty="0"/>
              <a:t> </a:t>
            </a:r>
          </a:p>
          <a:p>
            <a:pPr algn="just"/>
            <a:r>
              <a:rPr lang="es-MX" dirty="0"/>
              <a:t>La presencia de enfermedad crónica como el asma en un miembro de la familia en especial si este es un niño genera cambios drásticos y dramáticos, en todos los integrantes de la familia, debido a que el paciente con esta enfermedad requiere de mayor atención, por tratamiento complejo y hospitalización frecuente</a:t>
            </a:r>
            <a:r>
              <a:rPr lang="es-MX" dirty="0" smtClean="0"/>
              <a:t>. Los </a:t>
            </a:r>
            <a:r>
              <a:rPr lang="es-MX" dirty="0"/>
              <a:t>hogares tienden a reorganizarse para ofrecer atención a los enfermos y discapacitados. En el hogar son  las mujeres las que asumen la mayoría de su responsabilidad en el cuidado.</a:t>
            </a:r>
          </a:p>
          <a:p>
            <a:endParaRPr lang="es-MX" dirty="0"/>
          </a:p>
        </p:txBody>
      </p:sp>
    </p:spTree>
    <p:extLst>
      <p:ext uri="{BB962C8B-B14F-4D97-AF65-F5344CB8AC3E}">
        <p14:creationId xmlns:p14="http://schemas.microsoft.com/office/powerpoint/2010/main" xmlns="" val="2283773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1124744"/>
            <a:ext cx="8229600" cy="5001419"/>
          </a:xfrm>
        </p:spPr>
        <p:txBody>
          <a:bodyPr>
            <a:normAutofit fontScale="70000" lnSpcReduction="20000"/>
          </a:bodyPr>
          <a:lstStyle/>
          <a:p>
            <a:pPr marL="0" indent="0" algn="just">
              <a:buNone/>
            </a:pPr>
            <a:endParaRPr lang="es-MX" dirty="0" smtClean="0"/>
          </a:p>
          <a:p>
            <a:pPr algn="just"/>
            <a:r>
              <a:rPr lang="es-MX" dirty="0" smtClean="0"/>
              <a:t>El asma es una de las enfermedades crónicas más frecuentes como causa de morbilidad y mortalidad a nivel mundial. Existe evidencia que la prevalencia durante los últimos 20 años ha ido en aumento, especialmente en niños. (1)</a:t>
            </a:r>
          </a:p>
          <a:p>
            <a:pPr marL="0" indent="0" algn="just">
              <a:buNone/>
            </a:pPr>
            <a:endParaRPr lang="es-MX" dirty="0" smtClean="0"/>
          </a:p>
          <a:p>
            <a:pPr algn="just"/>
            <a:r>
              <a:rPr lang="es-MX" dirty="0" smtClean="0"/>
              <a:t>Según la GINA o global iniciative for asma, el asma es "la inflamación crónica de la vía aérea (bronquios) en la que desempeñan un papel destacado algunas células y mediadores (linfocitos Th2, eosinófilos, mastocitos). Este proceso se asocia a una hiperrespuesta de los bronquios que produce episodios de sibilancias (pitos), disnea (fatiga o ahogos), opresión torácica y tos, particularmente por la noche o de madrugada. Estos episodios se asocian generalmente con un mayor o menor grado de obstrucción al flujo aéreo a menudo reversible de forma espontánea o con tratamiento". (1)</a:t>
            </a:r>
          </a:p>
          <a:p>
            <a:endParaRPr lang="es-MX" dirty="0"/>
          </a:p>
        </p:txBody>
      </p:sp>
    </p:spTree>
    <p:extLst>
      <p:ext uri="{BB962C8B-B14F-4D97-AF65-F5344CB8AC3E}">
        <p14:creationId xmlns:p14="http://schemas.microsoft.com/office/powerpoint/2010/main" xmlns="" val="1926544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MX" b="1" dirty="0"/>
              <a:t>JUSTIFICACIÓN</a:t>
            </a:r>
            <a:r>
              <a:rPr lang="es-MX" dirty="0"/>
              <a:t/>
            </a:r>
            <a:br>
              <a:rPr lang="es-MX" dirty="0"/>
            </a:br>
            <a:endParaRPr lang="es-MX" dirty="0"/>
          </a:p>
        </p:txBody>
      </p:sp>
      <p:sp>
        <p:nvSpPr>
          <p:cNvPr id="3" name="2 Marcador de contenido"/>
          <p:cNvSpPr>
            <a:spLocks noGrp="1"/>
          </p:cNvSpPr>
          <p:nvPr>
            <p:ph idx="1"/>
          </p:nvPr>
        </p:nvSpPr>
        <p:spPr>
          <a:xfrm>
            <a:off x="457200" y="1124744"/>
            <a:ext cx="8229600" cy="5256584"/>
          </a:xfrm>
        </p:spPr>
        <p:txBody>
          <a:bodyPr>
            <a:normAutofit fontScale="85000" lnSpcReduction="20000"/>
          </a:bodyPr>
          <a:lstStyle/>
          <a:p>
            <a:endParaRPr lang="es-MX" dirty="0" smtClean="0"/>
          </a:p>
          <a:p>
            <a:pPr algn="just"/>
            <a:r>
              <a:rPr lang="es-MX" dirty="0" smtClean="0"/>
              <a:t>Se </a:t>
            </a:r>
            <a:r>
              <a:rPr lang="es-MX" dirty="0"/>
              <a:t>realiza este estudio debido a que es un tema de mi interés personal porque considero importante saber qué nivel de conocimiento tienen los padres sobre esta enfermedad, ya que muchas veces el descontrol del asma se deben a la exposición frecuente de los niños a la infinidad de factores de riesgo que la causan, siendo esta un problema más que medico es por falta de conocimiento de los padres sobre la prevención, los factores desencadenantes que ellos mismos pueden evitar, así mismo por que la demanda de consultas en el área de urgencias pediátricas depende la mayor parte a problemas respiratorios predominando las crisis asmáticas y en muchas ocasiones a descuido de los padres hacia con sus hijos</a:t>
            </a:r>
            <a:r>
              <a:rPr lang="es-MX" dirty="0" smtClean="0"/>
              <a:t>.</a:t>
            </a:r>
            <a:endParaRPr lang="es-MX" dirty="0"/>
          </a:p>
        </p:txBody>
      </p:sp>
    </p:spTree>
    <p:extLst>
      <p:ext uri="{BB962C8B-B14F-4D97-AF65-F5344CB8AC3E}">
        <p14:creationId xmlns:p14="http://schemas.microsoft.com/office/powerpoint/2010/main" xmlns="" val="3133264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marL="0" indent="0">
              <a:buNone/>
            </a:pPr>
            <a:endParaRPr lang="es-MX" b="1" dirty="0"/>
          </a:p>
          <a:p>
            <a:pPr marL="0" indent="0">
              <a:buNone/>
            </a:pPr>
            <a:r>
              <a:rPr lang="es-MX" b="1" dirty="0" smtClean="0"/>
              <a:t>                Planteamiento del problema</a:t>
            </a:r>
            <a:endParaRPr lang="es-MX" dirty="0" smtClean="0"/>
          </a:p>
          <a:p>
            <a:r>
              <a:rPr lang="es-MX" dirty="0" smtClean="0"/>
              <a:t>¿Cuáles son  las características familiares y el nivel de conocimientos que  tienen los padres de niños asmáticos de 5 a 10 años?</a:t>
            </a:r>
            <a:endParaRPr lang="es-MX" dirty="0"/>
          </a:p>
        </p:txBody>
      </p:sp>
    </p:spTree>
    <p:extLst>
      <p:ext uri="{BB962C8B-B14F-4D97-AF65-F5344CB8AC3E}">
        <p14:creationId xmlns:p14="http://schemas.microsoft.com/office/powerpoint/2010/main" xmlns="" val="936899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MX" b="1" dirty="0"/>
              <a:t>HIPOTESIS</a:t>
            </a:r>
            <a:r>
              <a:rPr lang="es-MX" dirty="0"/>
              <a:t/>
            </a:r>
            <a:br>
              <a:rPr lang="es-MX" dirty="0"/>
            </a:br>
            <a:endParaRPr lang="es-MX" dirty="0"/>
          </a:p>
        </p:txBody>
      </p:sp>
      <p:sp>
        <p:nvSpPr>
          <p:cNvPr id="3" name="2 Marcador de contenido"/>
          <p:cNvSpPr>
            <a:spLocks noGrp="1"/>
          </p:cNvSpPr>
          <p:nvPr>
            <p:ph idx="1"/>
          </p:nvPr>
        </p:nvSpPr>
        <p:spPr/>
        <p:txBody>
          <a:bodyPr/>
          <a:lstStyle/>
          <a:p>
            <a:pPr marL="0" indent="0">
              <a:buNone/>
            </a:pPr>
            <a:r>
              <a:rPr lang="es-MX" b="1" dirty="0"/>
              <a:t> </a:t>
            </a:r>
            <a:endParaRPr lang="es-MX" b="1" dirty="0" smtClean="0"/>
          </a:p>
          <a:p>
            <a:r>
              <a:rPr lang="es-MX" b="1" dirty="0" smtClean="0"/>
              <a:t>De </a:t>
            </a:r>
            <a:r>
              <a:rPr lang="es-MX" b="1" dirty="0"/>
              <a:t>investigación: </a:t>
            </a:r>
            <a:r>
              <a:rPr lang="es-MX" dirty="0"/>
              <a:t>el manejo conjunto bajo las guías internacionales para el tratamiento de asma, así como el conocimiento de los padres sobre asma , influye positivamente en un 70% en la respuesta clínica e inmunológica de los pacientes de la UMF 73 IMSS Poza Rica Veracruz.</a:t>
            </a:r>
          </a:p>
          <a:p>
            <a:pPr marL="0" indent="0">
              <a:buNone/>
            </a:pPr>
            <a:endParaRPr lang="es-MX" dirty="0"/>
          </a:p>
        </p:txBody>
      </p:sp>
    </p:spTree>
    <p:extLst>
      <p:ext uri="{BB962C8B-B14F-4D97-AF65-F5344CB8AC3E}">
        <p14:creationId xmlns:p14="http://schemas.microsoft.com/office/powerpoint/2010/main" xmlns="" val="323504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METODOLOGIA</a:t>
            </a:r>
            <a:r>
              <a:rPr lang="es-MX" dirty="0" smtClean="0"/>
              <a:t/>
            </a:r>
            <a:br>
              <a:rPr lang="es-MX" dirty="0" smtClean="0"/>
            </a:br>
            <a:endParaRPr lang="es-MX" dirty="0"/>
          </a:p>
        </p:txBody>
      </p:sp>
      <p:sp>
        <p:nvSpPr>
          <p:cNvPr id="3" name="2 Marcador de contenido"/>
          <p:cNvSpPr>
            <a:spLocks noGrp="1"/>
          </p:cNvSpPr>
          <p:nvPr>
            <p:ph idx="1"/>
          </p:nvPr>
        </p:nvSpPr>
        <p:spPr/>
        <p:txBody>
          <a:bodyPr>
            <a:normAutofit fontScale="62500" lnSpcReduction="20000"/>
          </a:bodyPr>
          <a:lstStyle/>
          <a:p>
            <a:r>
              <a:rPr lang="es-MX" b="1" dirty="0" smtClean="0"/>
              <a:t>Diseño</a:t>
            </a:r>
            <a:r>
              <a:rPr lang="es-MX" b="1" dirty="0"/>
              <a:t>:</a:t>
            </a:r>
            <a:r>
              <a:rPr lang="es-MX" dirty="0"/>
              <a:t> Encuesta Observacional, Descriptiva y Prospectiva  </a:t>
            </a:r>
          </a:p>
          <a:p>
            <a:endParaRPr lang="es-MX" b="1" dirty="0" smtClean="0"/>
          </a:p>
          <a:p>
            <a:r>
              <a:rPr lang="es-MX" b="1" dirty="0" smtClean="0"/>
              <a:t>Lugar</a:t>
            </a:r>
            <a:r>
              <a:rPr lang="es-MX" b="1" dirty="0"/>
              <a:t>:</a:t>
            </a:r>
            <a:r>
              <a:rPr lang="es-MX" dirty="0"/>
              <a:t> Unidad Médica Familiar No. 73, Instituto Mexicano del Seguro Social, Poza Rica, Veracruz</a:t>
            </a:r>
          </a:p>
          <a:p>
            <a:pPr marL="0" indent="0">
              <a:buNone/>
            </a:pPr>
            <a:endParaRPr lang="es-MX" dirty="0"/>
          </a:p>
          <a:p>
            <a:r>
              <a:rPr lang="es-MX" b="1" dirty="0"/>
              <a:t>Tiempo:</a:t>
            </a:r>
            <a:r>
              <a:rPr lang="es-MX" dirty="0"/>
              <a:t> De Agosto del 2011 a Octubre del </a:t>
            </a:r>
            <a:r>
              <a:rPr lang="es-MX" dirty="0" smtClean="0"/>
              <a:t>2013</a:t>
            </a:r>
            <a:endParaRPr lang="es-MX" dirty="0"/>
          </a:p>
          <a:p>
            <a:pPr marL="0" indent="0">
              <a:buNone/>
            </a:pPr>
            <a:endParaRPr lang="es-MX" dirty="0"/>
          </a:p>
          <a:p>
            <a:r>
              <a:rPr lang="es-MX" b="1" dirty="0"/>
              <a:t>Población:</a:t>
            </a:r>
            <a:r>
              <a:rPr lang="es-MX" dirty="0"/>
              <a:t> Pacientes de 5 a 10 años adscritos a la Unidad Médica Familiar No. 73 </a:t>
            </a:r>
          </a:p>
          <a:p>
            <a:pPr marL="0" indent="0">
              <a:buNone/>
            </a:pPr>
            <a:endParaRPr lang="es-MX" dirty="0"/>
          </a:p>
          <a:p>
            <a:r>
              <a:rPr lang="es-MX" b="1" dirty="0"/>
              <a:t>Muestra:</a:t>
            </a:r>
            <a:r>
              <a:rPr lang="es-MX" dirty="0"/>
              <a:t> Se obtuvo una muestra de 73 paciente entre los grupos de edad de 5 a 10 años de edad, se convocara a sus padres los cual se realizara mediante una invitación a participar en el protocolo de estudio.</a:t>
            </a:r>
          </a:p>
          <a:p>
            <a:pPr marL="0" indent="0">
              <a:buNone/>
            </a:pPr>
            <a:endParaRPr lang="es-MX" dirty="0"/>
          </a:p>
          <a:p>
            <a:r>
              <a:rPr lang="es-MX" b="1" dirty="0"/>
              <a:t>Muestreo: </a:t>
            </a:r>
            <a:r>
              <a:rPr lang="es-MX" dirty="0"/>
              <a:t>No probabilístico por conveniencia</a:t>
            </a:r>
          </a:p>
          <a:p>
            <a:endParaRPr lang="es-MX" dirty="0"/>
          </a:p>
        </p:txBody>
      </p:sp>
    </p:spTree>
    <p:extLst>
      <p:ext uri="{BB962C8B-B14F-4D97-AF65-F5344CB8AC3E}">
        <p14:creationId xmlns:p14="http://schemas.microsoft.com/office/powerpoint/2010/main" xmlns="" val="3154333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RESULTADOS</a:t>
            </a:r>
            <a:endParaRPr lang="es-MX" dirty="0"/>
          </a:p>
        </p:txBody>
      </p:sp>
      <p:sp>
        <p:nvSpPr>
          <p:cNvPr id="3" name="2 Marcador de contenido"/>
          <p:cNvSpPr>
            <a:spLocks noGrp="1"/>
          </p:cNvSpPr>
          <p:nvPr>
            <p:ph idx="1"/>
          </p:nvPr>
        </p:nvSpPr>
        <p:spPr/>
        <p:txBody>
          <a:bodyPr>
            <a:normAutofit fontScale="77500" lnSpcReduction="20000"/>
          </a:bodyPr>
          <a:lstStyle/>
          <a:p>
            <a:pPr algn="just"/>
            <a:r>
              <a:rPr lang="es-MX" dirty="0"/>
              <a:t>La muestra quedo conformada por 73 pacientes de los cuales en base a sus características familiares arroja que 41.10% de los niños asmáticos pertenecen a una familia con parentesco nuclear simple, 16.44% a una familia monoparental extendida sin parentesco, 100% a una familia de núcleo integrado en base a presencia física, 72.60% a una familia de servicio en base a su subsistencia. La puntuación promedio del cuestionario fue de 35.06  3.28 puntos (Error estándar), con un mínimo de 2 puntos y un máximo de 73 puntos, obtenidos mediante el cuestionario Newcastle Asthma </a:t>
            </a:r>
            <a:r>
              <a:rPr lang="es-MX" dirty="0" err="1"/>
              <a:t>Knowledge</a:t>
            </a:r>
            <a:r>
              <a:rPr lang="es-MX" dirty="0"/>
              <a:t> </a:t>
            </a:r>
            <a:r>
              <a:rPr lang="es-MX" dirty="0" err="1"/>
              <a:t>Questionaaire</a:t>
            </a:r>
            <a:r>
              <a:rPr lang="es-MX" dirty="0"/>
              <a:t> de conocimientos sobre asma.</a:t>
            </a:r>
          </a:p>
          <a:p>
            <a:endParaRPr lang="es-MX" dirty="0"/>
          </a:p>
        </p:txBody>
      </p:sp>
    </p:spTree>
    <p:extLst>
      <p:ext uri="{BB962C8B-B14F-4D97-AF65-F5344CB8AC3E}">
        <p14:creationId xmlns:p14="http://schemas.microsoft.com/office/powerpoint/2010/main" xmlns="" val="2072795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idx="1"/>
          </p:nvPr>
        </p:nvSpPr>
        <p:spPr/>
        <p:txBody>
          <a:bodyPr>
            <a:normAutofit fontScale="92500" lnSpcReduction="20000"/>
          </a:bodyPr>
          <a:lstStyle/>
          <a:p>
            <a:pPr algn="just"/>
            <a:r>
              <a:rPr lang="es-MX" dirty="0"/>
              <a:t>En base a los cuestionarios aplicados, que los resultados son un tanto variables, predominando la característica de familia como nuclear simple, así en el nivel de conocimientos se aprecia que hay predominantemente padres que si tiene conocimiento sobre asma. Sin embargo consideramos que una intervención del personal de salud  puede contribuir a mejorar el conocimiento sobre asma, y con ello disminuir la morbilidad de esta </a:t>
            </a:r>
            <a:r>
              <a:rPr lang="es-MX" dirty="0" smtClean="0"/>
              <a:t>enfermedad.</a:t>
            </a:r>
            <a:endParaRPr lang="es-MX" dirty="0"/>
          </a:p>
        </p:txBody>
      </p:sp>
    </p:spTree>
    <p:extLst>
      <p:ext uri="{BB962C8B-B14F-4D97-AF65-F5344CB8AC3E}">
        <p14:creationId xmlns:p14="http://schemas.microsoft.com/office/powerpoint/2010/main" xmlns="" val="4083310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TotalTime>
  <Words>555</Words>
  <Application>Microsoft Office PowerPoint</Application>
  <PresentationFormat>Presentación en pantalla (4:3)</PresentationFormat>
  <Paragraphs>35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Técnico</vt:lpstr>
      <vt:lpstr> Instituto Mexicano del Seguro Social Delegación Veracruz Norte Unidad de Medicina Familiar No. 73 Poza Rica, Veracruz     “CARACTERISTICAS FAMILIARES Y NIVEL DE CONOCIMIENTOS DE LOS PADRES DE NIÑOS SOBRE EL CONTROL DEL ASMA”   TESIS PARA OBTENER EL POSGRADO DE ESPECIALIDAD EN MEDICINA FAMILIAR     Dra. Dora Angélica Vega Sepúlveda RESIDENTE DE MEDICINA FAMILIAR  Matricula 98311846 Correo Electrónico: wendo-08@hotmail.com Domicilio: Avenida Juárez 106 Col centro Apizaco, Tlaxcala </vt:lpstr>
      <vt:lpstr>INTRODUCCION </vt:lpstr>
      <vt:lpstr>Diapositiva 3</vt:lpstr>
      <vt:lpstr>JUSTIFICACIÓN </vt:lpstr>
      <vt:lpstr>Diapositiva 5</vt:lpstr>
      <vt:lpstr>HIPOTESIS </vt:lpstr>
      <vt:lpstr>METODOLOGIA </vt:lpstr>
      <vt:lpstr>RESULTADOS</vt:lpstr>
      <vt:lpstr>CONCLUSIONES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Mexicano del Seguro Social Delegación Veracruz Norte Unidad de Medicina Familiar No. 73 Poza Rica, Veracruz     “CARACTERISTICAS FAMILIARES Y NIVEL DE CONOCIMIENTOS DE LOS PADRES DE NIÑOS SOBRE EL CONTROL DEL ASMA”   TESIS PARA OBTENER EL POSGRADO DE ESPECIALIDAD EN MEDICINA FAMILIAR     Dra. Dora Angélica Vega Sepúlveda RESIDENTE DE MEDICINA FAMILIAR  Matricula 98311846 Correo Electrónico: wendo-08@hotmail.com Domicilio: Avenida Juárez 106 Col centro Apizaco, Tlaxcala</dc:title>
  <dc:creator>VEGA</dc:creator>
  <cp:lastModifiedBy>EspMed</cp:lastModifiedBy>
  <cp:revision>3</cp:revision>
  <dcterms:created xsi:type="dcterms:W3CDTF">2014-01-30T06:37:25Z</dcterms:created>
  <dcterms:modified xsi:type="dcterms:W3CDTF">2014-06-20T18:30:39Z</dcterms:modified>
</cp:coreProperties>
</file>