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61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96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8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452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60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8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35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3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50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0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92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65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33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89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38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7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78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77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08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62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3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040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6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89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53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82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76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73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9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0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t>16/02/2014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1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0EF624-3E72-4620-AB30-9425D0B20A6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3F8C57-D649-4603-940D-D0FA092223FD}" type="slidenum">
              <a:rPr 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0EF624-3E72-4620-AB30-9425D0B20A6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3F8C57-D649-4603-940D-D0FA092223FD}" type="slidenum">
              <a:rPr lang="es-MX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8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0EF624-3E72-4620-AB30-9425D0B20A6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3F8C57-D649-4603-940D-D0FA092223FD}" type="slidenum">
              <a:rPr lang="es-MX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7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016262" cy="3285514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MX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ESCALAS </a:t>
            </a:r>
            <a:r>
              <a:rPr lang="es-MX" sz="3200" b="1" dirty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PRONOSTICAS DE MORTALIDAD EN </a:t>
            </a:r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LA UNIDAD </a:t>
            </a:r>
            <a:r>
              <a:rPr lang="es-MX" sz="3200" b="1" dirty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DE CUIDADOS INTENSIVOS  EN UN HOSPITAL GENERAL REGIONAL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113240" y="4853678"/>
            <a:ext cx="9050215" cy="785121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PRESENTADA.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R3UMQ. LORENA CRUZ PINEDA</a:t>
            </a:r>
          </a:p>
          <a:p>
            <a:pPr algn="l"/>
            <a:r>
              <a:rPr lang="es-E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ASESOR METODOLÓGICO.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CESIAH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ARELI MONTAÑO </a:t>
            </a:r>
          </a:p>
          <a:p>
            <a:pPr algn="l"/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SALVADOR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94" y="2207359"/>
            <a:ext cx="7142338" cy="278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371600" y="5416062"/>
            <a:ext cx="403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MX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Soberanes </a:t>
            </a:r>
            <a:r>
              <a:rPr lang="es-MX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cols</a:t>
            </a:r>
            <a:r>
              <a:rPr lang="es-MX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(16)</a:t>
            </a:r>
          </a:p>
          <a:p>
            <a:pPr marL="285750" indent="-285750">
              <a:buFontTx/>
              <a:buChar char="-"/>
            </a:pPr>
            <a:r>
              <a:rPr lang="es-MX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Perera </a:t>
            </a:r>
            <a:r>
              <a:rPr lang="es-MX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cols</a:t>
            </a:r>
            <a:r>
              <a:rPr lang="es-MX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(17)</a:t>
            </a:r>
            <a:endParaRPr lang="es-MX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5" y="1811215"/>
            <a:ext cx="4277311" cy="39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357446" y="2872154"/>
            <a:ext cx="260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Mínima 18 años</a:t>
            </a:r>
          </a:p>
          <a:p>
            <a:r>
              <a:rPr lang="es-MX" dirty="0" smtClean="0"/>
              <a:t>Máxima 85 años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40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908175"/>
            <a:ext cx="59023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701372" y="5085090"/>
            <a:ext cx="5741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 de información. Archivo clínico de HGR </a:t>
            </a:r>
            <a:r>
              <a:rPr lang="es-MX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</a:t>
            </a: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Orizaba Veracruz.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817077" y="5744308"/>
            <a:ext cx="4103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Difiere del estudio realizado en España 2008 (6).</a:t>
            </a:r>
            <a:endParaRPr lang="es-MX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6716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>
              <a:solidFill>
                <a:prstClr val="black"/>
              </a:solidFill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>
                <a:solidFill>
                  <a:prstClr val="black"/>
                </a:solidFill>
              </a:rPr>
              <a:t>INSTITUTO MEXICANO DEL SEGURO SOCIAL</a:t>
            </a:r>
            <a:endParaRPr lang="es-ES" sz="1400" b="1" dirty="0">
              <a:solidFill>
                <a:prstClr val="black"/>
              </a:solidFill>
            </a:endParaRPr>
          </a:p>
          <a:p>
            <a:pPr algn="ctr"/>
            <a:r>
              <a:rPr lang="es-ES" sz="1100" b="1" dirty="0">
                <a:solidFill>
                  <a:prstClr val="black"/>
                </a:solidFill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HOSPITAL GENERAL REGIONAL N°1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“LIC. IGNACIO GARCÍA TÉLLEZ”</a:t>
            </a:r>
            <a:endParaRPr lang="es-ES" sz="1600" dirty="0">
              <a:solidFill>
                <a:prstClr val="black"/>
              </a:solidFill>
            </a:endParaRPr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40" y="1664067"/>
            <a:ext cx="5058439" cy="46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294606" y="6579404"/>
            <a:ext cx="54981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 de información. Archivo clínico de HGR </a:t>
            </a:r>
            <a:r>
              <a:rPr lang="es-MX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</a:t>
            </a: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Orizaba Veracruz. </a:t>
            </a:r>
          </a:p>
        </p:txBody>
      </p:sp>
    </p:spTree>
    <p:extLst>
      <p:ext uri="{BB962C8B-B14F-4D97-AF65-F5344CB8AC3E}">
        <p14:creationId xmlns:p14="http://schemas.microsoft.com/office/powerpoint/2010/main" val="25844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41326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>
              <a:solidFill>
                <a:prstClr val="black"/>
              </a:solidFill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>
                <a:solidFill>
                  <a:prstClr val="black"/>
                </a:solidFill>
              </a:rPr>
              <a:t>INSTITUTO MEXICANO DEL SEGURO SOCIAL</a:t>
            </a:r>
            <a:endParaRPr lang="es-ES" sz="1400" b="1" dirty="0">
              <a:solidFill>
                <a:prstClr val="black"/>
              </a:solidFill>
            </a:endParaRPr>
          </a:p>
          <a:p>
            <a:pPr algn="ctr"/>
            <a:r>
              <a:rPr lang="es-ES" sz="1100" b="1" dirty="0">
                <a:solidFill>
                  <a:prstClr val="black"/>
                </a:solidFill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HOSPITAL GENERAL REGIONAL N°1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“LIC. IGNACIO GARCÍA TÉLLEZ”</a:t>
            </a:r>
            <a:endParaRPr lang="es-ES" sz="1600" dirty="0">
              <a:solidFill>
                <a:prstClr val="black"/>
              </a:solidFill>
            </a:endParaRPr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0822" y="6343467"/>
            <a:ext cx="47307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Fuente de informaci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n. Archivo cl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de HGR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 Orizaba Veracruz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18" y="800645"/>
            <a:ext cx="5770563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9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12257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>
              <a:solidFill>
                <a:prstClr val="black"/>
              </a:solidFill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>
                <a:solidFill>
                  <a:prstClr val="black"/>
                </a:solidFill>
              </a:rPr>
              <a:t>INSTITUTO MEXICANO DEL SEGURO SOCIAL</a:t>
            </a:r>
            <a:endParaRPr lang="es-ES" sz="1400" b="1" dirty="0">
              <a:solidFill>
                <a:prstClr val="black"/>
              </a:solidFill>
            </a:endParaRPr>
          </a:p>
          <a:p>
            <a:pPr algn="ctr"/>
            <a:r>
              <a:rPr lang="es-ES" sz="1100" b="1" dirty="0">
                <a:solidFill>
                  <a:prstClr val="black"/>
                </a:solidFill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HOSPITAL GENERAL REGIONAL N°1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“LIC. IGNACIO GARCÍA TÉLLEZ”</a:t>
            </a:r>
            <a:endParaRPr lang="es-ES" sz="1600" dirty="0">
              <a:solidFill>
                <a:prstClr val="black"/>
              </a:solidFill>
            </a:endParaRPr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ANALISIS ESTADISTICO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2128838"/>
            <a:ext cx="5770563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822144" y="4601906"/>
            <a:ext cx="54981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 de información. Archivo clínico de HGR </a:t>
            </a:r>
            <a:r>
              <a:rPr lang="es-MX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</a:t>
            </a: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Orizaba Veracruz. </a:t>
            </a:r>
          </a:p>
        </p:txBody>
      </p:sp>
    </p:spTree>
    <p:extLst>
      <p:ext uri="{BB962C8B-B14F-4D97-AF65-F5344CB8AC3E}">
        <p14:creationId xmlns:p14="http://schemas.microsoft.com/office/powerpoint/2010/main" val="18527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0338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>
              <a:solidFill>
                <a:prstClr val="black"/>
              </a:solidFill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>
                <a:solidFill>
                  <a:prstClr val="black"/>
                </a:solidFill>
              </a:rPr>
              <a:t>INSTITUTO MEXICANO DEL SEGURO SOCIAL</a:t>
            </a:r>
            <a:endParaRPr lang="es-ES" sz="1400" b="1" dirty="0">
              <a:solidFill>
                <a:prstClr val="black"/>
              </a:solidFill>
            </a:endParaRPr>
          </a:p>
          <a:p>
            <a:pPr algn="ctr"/>
            <a:r>
              <a:rPr lang="es-ES" sz="1100" b="1" dirty="0">
                <a:solidFill>
                  <a:prstClr val="black"/>
                </a:solidFill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HOSPITAL GENERAL REGIONAL N°1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“LIC. IGNACIO GARCÍA TÉLLEZ”</a:t>
            </a:r>
            <a:endParaRPr lang="es-ES" sz="1600" dirty="0">
              <a:solidFill>
                <a:prstClr val="black"/>
              </a:solidFill>
            </a:endParaRPr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ANALISIS ESTADISTICO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25" y="1719374"/>
            <a:ext cx="5770520" cy="144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3864586"/>
            <a:ext cx="5770563" cy="21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616935"/>
            <a:ext cx="6075362" cy="48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865720" y="6595610"/>
            <a:ext cx="54125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 de información. Archivo clínico de HGR </a:t>
            </a:r>
            <a:r>
              <a:rPr lang="es-MX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</a:t>
            </a:r>
            <a:r>
              <a:rPr lang="es-MX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Orizaba Veracruz. </a:t>
            </a:r>
          </a:p>
        </p:txBody>
      </p:sp>
    </p:spTree>
    <p:extLst>
      <p:ext uri="{BB962C8B-B14F-4D97-AF65-F5344CB8AC3E}">
        <p14:creationId xmlns:p14="http://schemas.microsoft.com/office/powerpoint/2010/main" val="37501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77405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>
              <a:solidFill>
                <a:prstClr val="black"/>
              </a:solidFill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>
                <a:solidFill>
                  <a:prstClr val="black"/>
                </a:solidFill>
              </a:rPr>
              <a:t>INSTITUTO MEXICANO DEL SEGURO SOCIAL</a:t>
            </a:r>
            <a:endParaRPr lang="es-ES" sz="1400" b="1" dirty="0">
              <a:solidFill>
                <a:prstClr val="black"/>
              </a:solidFill>
            </a:endParaRPr>
          </a:p>
          <a:p>
            <a:pPr algn="ctr"/>
            <a:r>
              <a:rPr lang="es-ES" sz="1100" b="1" dirty="0">
                <a:solidFill>
                  <a:prstClr val="black"/>
                </a:solidFill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HOSPITAL GENERAL REGIONAL N°1</a:t>
            </a:r>
          </a:p>
          <a:p>
            <a:pPr algn="ctr"/>
            <a:r>
              <a:rPr lang="es-ES" sz="1100" b="1" dirty="0">
                <a:solidFill>
                  <a:prstClr val="black"/>
                </a:solidFill>
              </a:rPr>
              <a:t>“LIC. IGNACIO GARCÍA TÉLLEZ”</a:t>
            </a:r>
            <a:endParaRPr lang="es-ES" sz="1600" dirty="0">
              <a:solidFill>
                <a:prstClr val="black"/>
              </a:solidFill>
            </a:endParaRPr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/>
          <a:lstStyle/>
          <a:p>
            <a:r>
              <a:rPr lang="es-MX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CONCLUSIONES</a:t>
            </a:r>
            <a:endParaRPr lang="es-MX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presente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estudio concluye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significativas diferencias entre la mortalidad observada y las predichas realizadas con las diferentes variables que contempla cada escala pronostica de mortalidad utilizadas en la población de estudio. Así como su correlación entre una mayor mortalidad real a medida que aumenta la puntuación con respecto a la escala de APACHE II y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SOFA</a:t>
            </a:r>
          </a:p>
          <a:p>
            <a:pPr marL="0" indent="0" algn="just">
              <a:buNone/>
            </a:pP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Realizando la regresión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lineal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podemos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decir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SOFA tiene mayor susceptibilidad ante las otras escalas pronosticas (APACHE II y SAPS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II).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un IC del 95%. Además de apoyar que APACHE II tiene más aceptación para la sobrevida.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4369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JUSTIFICACION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pPr algn="just"/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Conocer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tipo de población atendida en las 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UCI,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tipo de terapia 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considerada multivalente así como una falta de estandarización en el uso de las Escalas predictoras de Mortalidad. </a:t>
            </a:r>
            <a:endParaRPr lang="es-MX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es-MX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escalas de mortalidad utilizadas para estos fines realizan una medición fisiológica sobre el paciente de UCI y pueden ser utilizadas para apoyar la toma de decisiones clínicas, para normalizar la investigación e incluso se pueden utilizar para comparar la calidad de la atención entre diferentes terapias intensivas. 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PLANTEAMIENTO DEL PROBLEMA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 smtClean="0"/>
          </a:p>
          <a:p>
            <a:endParaRPr lang="es-MX" b="1" dirty="0"/>
          </a:p>
          <a:p>
            <a:pPr algn="just"/>
            <a:r>
              <a:rPr lang="es-MX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</a:t>
            </a: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 diferencia entre los resultados del uso de las escalas pronosticas de mortalidad en la Unidad de Cuidados Intensivos en un Hospital General Regional?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93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HIPOTESIS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Hipótesis (central)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Existio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diferencia entre los resultados del uso de las escalas pronosticas de mortalidad en la Unidad de Cuidados Intensivos en un Hospital General Regional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Hipótesis Nula 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Inexistente la diferencia entre los resultados del uso de las escalas pronosticas de mortalidad en la Unidad de Cuidados Intensivos en un Hospital General Regional.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12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/>
              <a:t>- </a:t>
            </a:r>
            <a:r>
              <a:rPr lang="es-MX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</a:t>
            </a:r>
            <a:r>
              <a:rPr lang="es-MX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GENERAL.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s-E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nalizó</a:t>
            </a: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diferencia entre los resultados del uso de las escalas pronosticas de mortalidad en la unidad de cuidados intensivos en un hospital general regional.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es-MX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OBJETIVOS </a:t>
            </a:r>
            <a:r>
              <a:rPr lang="es-MX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ESPECÍFICOS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0" algn="just"/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Describió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características demográficas en pacientes de la Unidad de Cuidados Intensivos.</a:t>
            </a:r>
          </a:p>
          <a:p>
            <a:pPr lvl="0" algn="just"/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Determino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mortalidad real de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que ingresaron al servicio de UCI en el periodo comprendido.</a:t>
            </a:r>
          </a:p>
          <a:p>
            <a:pPr lvl="0" algn="just"/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Determino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mortalidad esperada utilizando la escala pronostica de APACHE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II, SAPS II y SOFA.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Comparo </a:t>
            </a: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mortalidad real y esperada entre las escalas APACHE II,SAPS II  y </a:t>
            </a:r>
            <a:r>
              <a:rPr lang="es-MX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SOFA.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MATERIAL Y METODOS</a:t>
            </a:r>
            <a:endParaRPr lang="es-MX" sz="32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Diseño </a:t>
            </a: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estudio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/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Retrospectivo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comparativo, transversal  y descriptivo.</a:t>
            </a:r>
          </a:p>
          <a:p>
            <a:pPr marL="0" indent="0" algn="just">
              <a:buNone/>
            </a:pPr>
            <a:r>
              <a:rPr lang="es-MX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Población y lugar de </a:t>
            </a: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estudio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algn="just"/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 los pacientes que ingresaron  a la UCI del Hospital General Regional de Orizaba independientemente del diagnóstico</a:t>
            </a: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s-MX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Periodo </a:t>
            </a:r>
            <a:r>
              <a:rPr lang="es-MX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Estudio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s-MX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</a:t>
            </a:r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de Enero 2013 al 30 de Junio de 2013.</a:t>
            </a:r>
          </a:p>
          <a:p>
            <a:pPr marL="0" indent="0" algn="just">
              <a:buNone/>
            </a:pPr>
            <a:r>
              <a:rPr lang="es-MX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Universo de trabajo:</a:t>
            </a:r>
          </a:p>
          <a:p>
            <a:pPr algn="just"/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Muestra por conveniencia.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04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112"/>
            <a:ext cx="7886700" cy="784577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Castellar" panose="020A0402060406010301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FORMATO DE RECOLECCION DE MUESTRA</a:t>
            </a:r>
            <a:endParaRPr lang="es-MX" sz="2800" b="1" dirty="0">
              <a:latin typeface="Castellar" panose="020A0402060406010301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58" y="1745383"/>
            <a:ext cx="4847703" cy="498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5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2029"/>
              </p:ext>
            </p:extLst>
          </p:nvPr>
        </p:nvGraphicFramePr>
        <p:xfrm>
          <a:off x="1" y="0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219290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31204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4024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74263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57" y="1484266"/>
            <a:ext cx="6148685" cy="52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6" y="2152649"/>
            <a:ext cx="8485009" cy="330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237150"/>
            <a:ext cx="7799144" cy="559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3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424643"/>
              </p:ext>
            </p:extLst>
          </p:nvPr>
        </p:nvGraphicFramePr>
        <p:xfrm>
          <a:off x="1" y="409827"/>
          <a:ext cx="9143998" cy="90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/>
                <a:gridCol w="6256421"/>
                <a:gridCol w="1443788"/>
              </a:tblGrid>
              <a:tr h="907625"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246" name="3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198" y="6629117"/>
            <a:ext cx="509028" cy="5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409827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95287" y="441031"/>
            <a:ext cx="8353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100" b="1" dirty="0"/>
              <a:t>INSTITUTO MEXICANO DEL SEGURO SOCIAL</a:t>
            </a:r>
            <a:endParaRPr lang="es-ES" sz="1400" b="1" dirty="0"/>
          </a:p>
          <a:p>
            <a:pPr algn="ctr"/>
            <a:r>
              <a:rPr lang="es-ES" sz="1100" b="1" dirty="0">
                <a:cs typeface="Times New Roman" panose="02020603050405020304" pitchFamily="18" charset="0"/>
              </a:rPr>
              <a:t>DELEGACIÓN REGIONAL VERACRUZ SUR</a:t>
            </a:r>
          </a:p>
          <a:p>
            <a:pPr algn="ctr"/>
            <a:r>
              <a:rPr lang="es-ES" sz="1100" b="1" dirty="0"/>
              <a:t>HOSPITAL GENERAL REGIONAL N°1</a:t>
            </a:r>
          </a:p>
          <a:p>
            <a:pPr algn="ctr"/>
            <a:r>
              <a:rPr lang="es-ES" sz="1100" b="1" dirty="0"/>
              <a:t>“LIC. IGNACIO GARCÍA TÉLLEZ”</a:t>
            </a:r>
            <a:endParaRPr lang="es-ES" sz="1600" dirty="0"/>
          </a:p>
        </p:txBody>
      </p:sp>
      <p:pic>
        <p:nvPicPr>
          <p:cNvPr id="10249" name="Picture 4" descr="C:\Users\admv3.hgr02128\Desktop\LONA PLANEACIÓN ESTRATÉGICA\IMSS HOSP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58" y="453851"/>
            <a:ext cx="1181738" cy="7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vara de esculap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6" y="484090"/>
            <a:ext cx="901634" cy="757586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241676"/>
            <a:ext cx="3821723" cy="522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6" y="6449973"/>
            <a:ext cx="3821723" cy="35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475" y="2773069"/>
            <a:ext cx="3821723" cy="247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6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839</Words>
  <Application>Microsoft Office PowerPoint</Application>
  <PresentationFormat>Presentación en pantalla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Tema de Office</vt:lpstr>
      <vt:lpstr>1_Tema de Office</vt:lpstr>
      <vt:lpstr>2_Tema de Office</vt:lpstr>
      <vt:lpstr> ESCALAS PRONOSTICAS DE MORTALIDAD EN LA UNIDAD DE CUIDADOS INTENSIVOS  EN UN HOSPITAL GENERAL REGIONAL</vt:lpstr>
      <vt:lpstr>JUSTIFICACION</vt:lpstr>
      <vt:lpstr>PLANTEAMIENTO DEL PROBLEMA</vt:lpstr>
      <vt:lpstr>HIPOTESIS</vt:lpstr>
      <vt:lpstr>OBJETIVOS</vt:lpstr>
      <vt:lpstr>MATERIAL Y METODOS</vt:lpstr>
      <vt:lpstr>FORMATO DE RECOLECCION DE MUESTRA</vt:lpstr>
      <vt:lpstr>Presentación de PowerPoint</vt:lpstr>
      <vt:lpstr>Presentación de PowerPoint</vt:lpstr>
      <vt:lpstr>RESULTADOS</vt:lpstr>
      <vt:lpstr>RESULTADOS</vt:lpstr>
      <vt:lpstr>RESULTADOS</vt:lpstr>
      <vt:lpstr>RESULTADOS</vt:lpstr>
      <vt:lpstr>Presentación de PowerPoint</vt:lpstr>
      <vt:lpstr>ANALISIS ESTADISTICO</vt:lpstr>
      <vt:lpstr>ANALISIS ESTADISTICO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Jimenez Ruiz</dc:creator>
  <cp:lastModifiedBy>Lorena</cp:lastModifiedBy>
  <cp:revision>27</cp:revision>
  <dcterms:created xsi:type="dcterms:W3CDTF">2014-02-09T02:15:38Z</dcterms:created>
  <dcterms:modified xsi:type="dcterms:W3CDTF">2014-02-16T07:32:53Z</dcterms:modified>
</cp:coreProperties>
</file>