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2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9152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7117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65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851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79442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3534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5118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2/18/2014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3967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2/18/2014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12174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2/18/2014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82957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2/18/2014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39100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2"/>
          <p:cNvSpPr>
            <a:spLocks noChangeArrowheads="1"/>
          </p:cNvSpPr>
          <p:nvPr/>
        </p:nvSpPr>
        <p:spPr bwMode="auto">
          <a:xfrm>
            <a:off x="1524000" y="-6049"/>
            <a:ext cx="369630" cy="46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4551" tIns="152352" bIns="38088"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dirty="0"/>
          </a:p>
        </p:txBody>
      </p:sp>
      <p:sp>
        <p:nvSpPr>
          <p:cNvPr id="6" name="Título 5"/>
          <p:cNvSpPr>
            <a:spLocks noGrp="1"/>
          </p:cNvSpPr>
          <p:nvPr>
            <p:ph type="ctrTitle"/>
          </p:nvPr>
        </p:nvSpPr>
        <p:spPr>
          <a:xfrm>
            <a:off x="2465696" y="1395318"/>
            <a:ext cx="7552502" cy="2387600"/>
          </a:xfrm>
        </p:spPr>
        <p:txBody>
          <a:bodyPr>
            <a:normAutofit fontScale="90000"/>
          </a:bodyPr>
          <a:lstStyle/>
          <a:p>
            <a:r>
              <a:rPr lang="es-MX" sz="4300" b="1" dirty="0"/>
              <a:t>Valor predictivo de la flujometría Doppler en embarazos de 20-24 semanas para desarrollo de preclamsia</a:t>
            </a:r>
            <a:r>
              <a:rPr lang="es-MX" dirty="0" smtClean="0"/>
              <a:t>	 </a:t>
            </a:r>
            <a:endParaRPr lang="es-MX" dirty="0"/>
          </a:p>
        </p:txBody>
      </p:sp>
      <p:sp>
        <p:nvSpPr>
          <p:cNvPr id="7" name="Subtítulo 6"/>
          <p:cNvSpPr>
            <a:spLocks noGrp="1"/>
          </p:cNvSpPr>
          <p:nvPr>
            <p:ph type="subTitle" idx="1"/>
          </p:nvPr>
        </p:nvSpPr>
        <p:spPr>
          <a:xfrm>
            <a:off x="2667000" y="4563528"/>
            <a:ext cx="6858000" cy="1655762"/>
          </a:xfrm>
        </p:spPr>
        <p:txBody>
          <a:bodyPr>
            <a:normAutofit fontScale="85000" lnSpcReduction="10000"/>
          </a:bodyPr>
          <a:lstStyle/>
          <a:p>
            <a:pPr algn="r"/>
            <a:r>
              <a:rPr lang="es-MX" dirty="0" smtClean="0"/>
              <a:t>Autor: Dr. Daniel Alejandro Ruiz González</a:t>
            </a:r>
          </a:p>
          <a:p>
            <a:pPr algn="r"/>
            <a:r>
              <a:rPr lang="es-MX" dirty="0" smtClean="0"/>
              <a:t>Residente de Tercer año de Medicina Familiar</a:t>
            </a:r>
          </a:p>
          <a:p>
            <a:pPr algn="r"/>
            <a:endParaRPr lang="es-MX" dirty="0"/>
          </a:p>
          <a:p>
            <a:pPr algn="r"/>
            <a:r>
              <a:rPr lang="es-MX" sz="1600" dirty="0"/>
              <a:t>Orizaba, Veracruz. 2014</a:t>
            </a:r>
            <a:endParaRPr lang="es-MX" sz="1600" dirty="0"/>
          </a:p>
        </p:txBody>
      </p:sp>
    </p:spTree>
    <p:extLst>
      <p:ext uri="{BB962C8B-B14F-4D97-AF65-F5344CB8AC3E}">
        <p14:creationId xmlns:p14="http://schemas.microsoft.com/office/powerpoint/2010/main" val="1042943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2650" y="906113"/>
            <a:ext cx="7886700" cy="784577"/>
          </a:xfrm>
        </p:spPr>
        <p:txBody>
          <a:bodyPr/>
          <a:lstStyle/>
          <a:p>
            <a:r>
              <a:rPr lang="es-MX" dirty="0" smtClean="0"/>
              <a:t>Alternativas de solución </a:t>
            </a:r>
            <a:endParaRPr lang="es-MX" dirty="0"/>
          </a:p>
        </p:txBody>
      </p:sp>
      <p:sp>
        <p:nvSpPr>
          <p:cNvPr id="3" name="Marcador de contenido 2"/>
          <p:cNvSpPr>
            <a:spLocks noGrp="1"/>
          </p:cNvSpPr>
          <p:nvPr>
            <p:ph idx="1"/>
          </p:nvPr>
        </p:nvSpPr>
        <p:spPr/>
        <p:txBody>
          <a:bodyPr>
            <a:normAutofit fontScale="92500" lnSpcReduction="20000"/>
          </a:bodyPr>
          <a:lstStyle/>
          <a:p>
            <a:pPr algn="just"/>
            <a:r>
              <a:rPr lang="es-MX" dirty="0" smtClean="0"/>
              <a:t>Se considera necesario incrementar la información en los grupos de edades vulnerables al desarrollo de preeclampsia.</a:t>
            </a:r>
          </a:p>
          <a:p>
            <a:pPr algn="just"/>
            <a:endParaRPr lang="es-MX" dirty="0" smtClean="0"/>
          </a:p>
          <a:p>
            <a:pPr algn="just"/>
            <a:r>
              <a:rPr lang="es-MX" dirty="0" smtClean="0"/>
              <a:t>Capacitar al personal médico involucrado para la detección oportuna de factores de riesgo.</a:t>
            </a:r>
          </a:p>
          <a:p>
            <a:pPr algn="just"/>
            <a:endParaRPr lang="es-MX" dirty="0" smtClean="0"/>
          </a:p>
          <a:p>
            <a:pPr lvl="1" algn="just"/>
            <a:r>
              <a:rPr lang="es-MX" dirty="0" smtClean="0"/>
              <a:t>Vigilancia estricta de la ganancia ponderal.</a:t>
            </a:r>
          </a:p>
          <a:p>
            <a:pPr lvl="1" algn="just"/>
            <a:r>
              <a:rPr lang="es-MX" dirty="0" smtClean="0"/>
              <a:t>Realización de USG Doppler en pacientes de grupo de edad de riesgo que cursen con embarazos de más de 20 SDG.</a:t>
            </a:r>
          </a:p>
          <a:p>
            <a:pPr lvl="1" algn="just"/>
            <a:r>
              <a:rPr lang="es-MX" dirty="0" smtClean="0"/>
              <a:t>Se recomienda realizar USG Doppler de arterias uterinas para detección temprana de alteraciones en la circulación materno-fetal en las semanas 14-18 SDG vía abdominal , lo que permitiría instalar manejos oportunos con Calcio vía oral y ácido acetilsalicílico para prevenir el desarrollo de la enfermedad en su forma grave en un 6% cada uno de ellos.</a:t>
            </a:r>
          </a:p>
          <a:p>
            <a:pPr lvl="1" algn="just"/>
            <a:endParaRPr lang="es-MX" dirty="0" smtClean="0"/>
          </a:p>
          <a:p>
            <a:pPr algn="just"/>
            <a:r>
              <a:rPr lang="es-MX" dirty="0" smtClean="0"/>
              <a:t>Apego estricto a los lineamientos que marca la NOM que indica realizar BHC para detección de coagulopatías de 2° nivel para seguimiento estricto.</a:t>
            </a:r>
          </a:p>
        </p:txBody>
      </p:sp>
    </p:spTree>
    <p:extLst>
      <p:ext uri="{BB962C8B-B14F-4D97-AF65-F5344CB8AC3E}">
        <p14:creationId xmlns:p14="http://schemas.microsoft.com/office/powerpoint/2010/main" val="4163435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2650" y="906113"/>
            <a:ext cx="7886700" cy="784577"/>
          </a:xfrm>
        </p:spPr>
        <p:txBody>
          <a:bodyPr/>
          <a:lstStyle/>
          <a:p>
            <a:r>
              <a:rPr lang="es-MX" dirty="0" smtClean="0"/>
              <a:t>Alternativas de solución</a:t>
            </a:r>
            <a:endParaRPr lang="es-MX" dirty="0"/>
          </a:p>
        </p:txBody>
      </p:sp>
      <p:sp>
        <p:nvSpPr>
          <p:cNvPr id="3" name="Marcador de contenido 2"/>
          <p:cNvSpPr>
            <a:spLocks noGrp="1"/>
          </p:cNvSpPr>
          <p:nvPr>
            <p:ph idx="1"/>
          </p:nvPr>
        </p:nvSpPr>
        <p:spPr/>
        <p:txBody>
          <a:bodyPr>
            <a:normAutofit/>
          </a:bodyPr>
          <a:lstStyle/>
          <a:p>
            <a:pPr algn="just"/>
            <a:r>
              <a:rPr lang="es-MX" dirty="0"/>
              <a:t>Información a la paciente sobre la primipaternidad como factor de riesgo, recomendando el uso de un método de planificación familiar en los primeros años de vida sexual (no de barrera) para aumentar la protección inmunológica</a:t>
            </a:r>
            <a:r>
              <a:rPr lang="es-MX" dirty="0" smtClean="0"/>
              <a:t>.</a:t>
            </a:r>
          </a:p>
          <a:p>
            <a:pPr algn="just"/>
            <a:endParaRPr lang="es-MX" dirty="0"/>
          </a:p>
          <a:p>
            <a:pPr algn="just"/>
            <a:r>
              <a:rPr lang="es-MX" dirty="0" smtClean="0"/>
              <a:t>Aún de no haber encontrado una sensibilidad, VPP, VPN superior al 80 el índice de pulsatibilidad</a:t>
            </a:r>
            <a:r>
              <a:rPr lang="es-MX" dirty="0"/>
              <a:t> </a:t>
            </a:r>
            <a:r>
              <a:rPr lang="es-MX" dirty="0" smtClean="0"/>
              <a:t>por los cambios que se presenta en el flujo placentario durante su toma, si apoya el diagnóstico, lo cual podría mejorar en el futuro al incluir una mayor muestra.</a:t>
            </a:r>
          </a:p>
          <a:p>
            <a:pPr algn="just"/>
            <a:endParaRPr lang="es-MX" dirty="0" smtClean="0"/>
          </a:p>
          <a:p>
            <a:pPr algn="just"/>
            <a:r>
              <a:rPr lang="es-MX" dirty="0" smtClean="0"/>
              <a:t>Es conveniente mencionar que el desarrollo de preeclampsia se asocia con el aumento de las cifras tensionales, la plaquetopenia y la proteinuria, por lo que se siguen considerando útiles para el diagnóstico de la patología.</a:t>
            </a:r>
            <a:endParaRPr lang="es-MX" dirty="0"/>
          </a:p>
        </p:txBody>
      </p:sp>
    </p:spTree>
    <p:extLst>
      <p:ext uri="{BB962C8B-B14F-4D97-AF65-F5344CB8AC3E}">
        <p14:creationId xmlns:p14="http://schemas.microsoft.com/office/powerpoint/2010/main" val="2568321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2"/>
          <p:cNvSpPr>
            <a:spLocks noChangeArrowheads="1"/>
          </p:cNvSpPr>
          <p:nvPr/>
        </p:nvSpPr>
        <p:spPr bwMode="auto">
          <a:xfrm>
            <a:off x="1524000" y="-6049"/>
            <a:ext cx="369630" cy="46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4551" tIns="152352" bIns="38088"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dirty="0"/>
          </a:p>
        </p:txBody>
      </p:sp>
      <p:sp>
        <p:nvSpPr>
          <p:cNvPr id="2" name="Título 1"/>
          <p:cNvSpPr>
            <a:spLocks noGrp="1"/>
          </p:cNvSpPr>
          <p:nvPr>
            <p:ph type="title"/>
          </p:nvPr>
        </p:nvSpPr>
        <p:spPr>
          <a:xfrm>
            <a:off x="2152650" y="906113"/>
            <a:ext cx="7886700" cy="784577"/>
          </a:xfrm>
        </p:spPr>
        <p:txBody>
          <a:bodyPr/>
          <a:lstStyle/>
          <a:p>
            <a:r>
              <a:rPr lang="es-MX" dirty="0" smtClean="0"/>
              <a:t>Antecedentes</a:t>
            </a:r>
            <a:endParaRPr lang="es-MX" dirty="0"/>
          </a:p>
        </p:txBody>
      </p:sp>
      <p:sp>
        <p:nvSpPr>
          <p:cNvPr id="3" name="Marcador de contenido 2"/>
          <p:cNvSpPr>
            <a:spLocks noGrp="1"/>
          </p:cNvSpPr>
          <p:nvPr>
            <p:ph idx="1"/>
          </p:nvPr>
        </p:nvSpPr>
        <p:spPr>
          <a:xfrm>
            <a:off x="2152650" y="1825625"/>
            <a:ext cx="7886700" cy="4520584"/>
          </a:xfrm>
        </p:spPr>
        <p:txBody>
          <a:bodyPr>
            <a:normAutofit lnSpcReduction="10000"/>
          </a:bodyPr>
          <a:lstStyle/>
          <a:p>
            <a:pPr algn="just"/>
            <a:r>
              <a:rPr lang="es-MX" dirty="0" smtClean="0"/>
              <a:t>Preeclampsia</a:t>
            </a:r>
          </a:p>
          <a:p>
            <a:pPr algn="just"/>
            <a:endParaRPr lang="es-MX" dirty="0"/>
          </a:p>
          <a:p>
            <a:pPr lvl="1" algn="just"/>
            <a:r>
              <a:rPr lang="es-MX" dirty="0" smtClean="0"/>
              <a:t>Principal causa de morbi-mortalidad perinatal.</a:t>
            </a:r>
          </a:p>
          <a:p>
            <a:pPr lvl="1" algn="just"/>
            <a:endParaRPr lang="es-MX" dirty="0" smtClean="0"/>
          </a:p>
          <a:p>
            <a:pPr lvl="1" algn="just"/>
            <a:r>
              <a:rPr lang="es-MX" dirty="0" smtClean="0"/>
              <a:t>Descrita desde hace 2000 años por egipcios, chinos y griegos.</a:t>
            </a:r>
          </a:p>
          <a:p>
            <a:pPr lvl="1" algn="just"/>
            <a:endParaRPr lang="es-MX" dirty="0" smtClean="0"/>
          </a:p>
          <a:p>
            <a:pPr lvl="1" algn="just"/>
            <a:r>
              <a:rPr lang="es-MX" dirty="0" smtClean="0"/>
              <a:t>Desorden multisistémico con síntomas leves o severos</a:t>
            </a:r>
          </a:p>
          <a:p>
            <a:pPr lvl="1" algn="just"/>
            <a:endParaRPr lang="es-MX" dirty="0" smtClean="0"/>
          </a:p>
          <a:p>
            <a:pPr lvl="1" algn="just"/>
            <a:r>
              <a:rPr lang="es-MX" dirty="0" smtClean="0"/>
              <a:t>Causa de alteraciones fetales como oligohidramnios, RCIU o sufrimiento fetal.</a:t>
            </a:r>
          </a:p>
          <a:p>
            <a:pPr lvl="1" algn="just"/>
            <a:endParaRPr lang="es-MX" dirty="0" smtClean="0"/>
          </a:p>
          <a:p>
            <a:pPr lvl="1" algn="just"/>
            <a:r>
              <a:rPr lang="es-MX" dirty="0" smtClean="0"/>
              <a:t>La mortalidad materna fluctúa ente 0 y 13.2%</a:t>
            </a:r>
          </a:p>
          <a:p>
            <a:pPr lvl="1" algn="just"/>
            <a:endParaRPr lang="es-MX" dirty="0" smtClean="0"/>
          </a:p>
          <a:p>
            <a:pPr lvl="1" algn="just"/>
            <a:r>
              <a:rPr lang="es-MX" dirty="0" smtClean="0"/>
              <a:t>Origen impreciso, la hipótesis es una mala adaptación inmunológica entre la madre y el feto</a:t>
            </a:r>
            <a:endParaRPr lang="es-MX" dirty="0"/>
          </a:p>
        </p:txBody>
      </p:sp>
    </p:spTree>
    <p:extLst>
      <p:ext uri="{BB962C8B-B14F-4D97-AF65-F5344CB8AC3E}">
        <p14:creationId xmlns:p14="http://schemas.microsoft.com/office/powerpoint/2010/main" val="337042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2650" y="906113"/>
            <a:ext cx="7886700" cy="784577"/>
          </a:xfrm>
        </p:spPr>
        <p:txBody>
          <a:bodyPr/>
          <a:lstStyle/>
          <a:p>
            <a:r>
              <a:rPr lang="es-MX" dirty="0" smtClean="0"/>
              <a:t>Antecedentes	</a:t>
            </a:r>
            <a:endParaRPr lang="es-MX" dirty="0"/>
          </a:p>
        </p:txBody>
      </p:sp>
      <p:sp>
        <p:nvSpPr>
          <p:cNvPr id="3" name="Marcador de contenido 2"/>
          <p:cNvSpPr>
            <a:spLocks noGrp="1"/>
          </p:cNvSpPr>
          <p:nvPr>
            <p:ph idx="1"/>
          </p:nvPr>
        </p:nvSpPr>
        <p:spPr>
          <a:xfrm>
            <a:off x="2152650" y="1825625"/>
            <a:ext cx="7886700" cy="4648647"/>
          </a:xfrm>
        </p:spPr>
        <p:txBody>
          <a:bodyPr>
            <a:normAutofit/>
          </a:bodyPr>
          <a:lstStyle/>
          <a:p>
            <a:pPr algn="just"/>
            <a:r>
              <a:rPr lang="es-MX" dirty="0" smtClean="0"/>
              <a:t>Ultrasonido Doppler.</a:t>
            </a:r>
          </a:p>
          <a:p>
            <a:pPr lvl="1" algn="just"/>
            <a:r>
              <a:rPr lang="es-MX" dirty="0" smtClean="0"/>
              <a:t>Técnica no invasiva más utilizada.</a:t>
            </a:r>
          </a:p>
          <a:p>
            <a:pPr lvl="1" algn="just"/>
            <a:r>
              <a:rPr lang="es-MX" dirty="0"/>
              <a:t> </a:t>
            </a:r>
            <a:endParaRPr lang="es-MX" dirty="0" smtClean="0"/>
          </a:p>
          <a:p>
            <a:pPr lvl="1" algn="just"/>
            <a:r>
              <a:rPr lang="es-MX" dirty="0" smtClean="0"/>
              <a:t>Fitzgerald y Drumm 1977: midieron el flujo de la arteria umbilical.</a:t>
            </a:r>
          </a:p>
          <a:p>
            <a:pPr lvl="1" algn="just"/>
            <a:endParaRPr lang="es-MX" dirty="0" smtClean="0"/>
          </a:p>
          <a:p>
            <a:pPr lvl="1" algn="just"/>
            <a:r>
              <a:rPr lang="es-MX" dirty="0" smtClean="0"/>
              <a:t>Campbell en 1983: utiliza la velocimetría Doppler para comparar los embarazos normales y anormales de la arteria uterina vinculados con preclamsia severa.</a:t>
            </a:r>
          </a:p>
          <a:p>
            <a:pPr lvl="1" algn="just"/>
            <a:endParaRPr lang="es-MX" dirty="0" smtClean="0"/>
          </a:p>
          <a:p>
            <a:pPr lvl="1" algn="just"/>
            <a:r>
              <a:rPr lang="es-MX" dirty="0" smtClean="0"/>
              <a:t>El flujo de la arteria uterina es continuo durante la diástole y con alta velocidad al final de la misma.</a:t>
            </a:r>
          </a:p>
          <a:p>
            <a:pPr lvl="1" algn="just"/>
            <a:endParaRPr lang="es-MX" dirty="0" smtClean="0"/>
          </a:p>
          <a:p>
            <a:pPr lvl="1" algn="just"/>
            <a:r>
              <a:rPr lang="es-MX" dirty="0" smtClean="0"/>
              <a:t>La flujometría Doppler permite estudiar la circulación útero-placentaria; las arterias uterinas son las frecuentemente estudiadas.</a:t>
            </a:r>
          </a:p>
          <a:p>
            <a:pPr lvl="1" algn="just"/>
            <a:endParaRPr lang="es-MX" dirty="0" smtClean="0"/>
          </a:p>
          <a:p>
            <a:pPr lvl="1" algn="just"/>
            <a:r>
              <a:rPr lang="es-MX" dirty="0" smtClean="0"/>
              <a:t>La ecografía Doppler evalúa el éxito de la invasión trofoblástica</a:t>
            </a:r>
          </a:p>
        </p:txBody>
      </p:sp>
    </p:spTree>
    <p:extLst>
      <p:ext uri="{BB962C8B-B14F-4D97-AF65-F5344CB8AC3E}">
        <p14:creationId xmlns:p14="http://schemas.microsoft.com/office/powerpoint/2010/main" val="4189190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2036297" y="831849"/>
            <a:ext cx="3868340" cy="823912"/>
          </a:xfrm>
        </p:spPr>
        <p:txBody>
          <a:bodyPr/>
          <a:lstStyle/>
          <a:p>
            <a:r>
              <a:rPr lang="es-MX" dirty="0" smtClean="0"/>
              <a:t>Justificación</a:t>
            </a:r>
            <a:endParaRPr lang="es-MX" dirty="0"/>
          </a:p>
        </p:txBody>
      </p:sp>
      <p:sp>
        <p:nvSpPr>
          <p:cNvPr id="6" name="5 Marcador de contenido"/>
          <p:cNvSpPr>
            <a:spLocks noGrp="1"/>
          </p:cNvSpPr>
          <p:nvPr>
            <p:ph sz="half" idx="2"/>
          </p:nvPr>
        </p:nvSpPr>
        <p:spPr>
          <a:xfrm>
            <a:off x="2153842" y="1897039"/>
            <a:ext cx="3868340" cy="4292624"/>
          </a:xfrm>
        </p:spPr>
        <p:txBody>
          <a:bodyPr>
            <a:normAutofit fontScale="92500"/>
          </a:bodyPr>
          <a:lstStyle/>
          <a:p>
            <a:pPr algn="just"/>
            <a:r>
              <a:rPr lang="es-MX" dirty="0" smtClean="0"/>
              <a:t>Incidencia de preeclampsia de 5 a 10% de los embarazos</a:t>
            </a:r>
          </a:p>
          <a:p>
            <a:pPr algn="just"/>
            <a:endParaRPr lang="es-MX" dirty="0" smtClean="0"/>
          </a:p>
          <a:p>
            <a:pPr algn="just"/>
            <a:r>
              <a:rPr lang="es-MX" dirty="0" smtClean="0"/>
              <a:t>Mortalidad de 5 a 9 veces mayor en países en vías de desarrollo.</a:t>
            </a:r>
          </a:p>
          <a:p>
            <a:pPr algn="just"/>
            <a:endParaRPr lang="es-MX" dirty="0" smtClean="0"/>
          </a:p>
          <a:p>
            <a:pPr algn="just"/>
            <a:r>
              <a:rPr lang="es-MX" dirty="0" smtClean="0"/>
              <a:t>Morbilidad perinatal en Latinoamérica 8.45%  y mortalidad del 1 al 33%.</a:t>
            </a:r>
          </a:p>
          <a:p>
            <a:pPr algn="just"/>
            <a:endParaRPr lang="es-MX" dirty="0" smtClean="0"/>
          </a:p>
          <a:p>
            <a:pPr algn="just"/>
            <a:r>
              <a:rPr lang="es-MX" dirty="0" smtClean="0"/>
              <a:t>INEGI: 1969 MUERTES MATERNAS en poblaciones marginadas sin control prenatal.</a:t>
            </a:r>
          </a:p>
        </p:txBody>
      </p:sp>
      <p:sp>
        <p:nvSpPr>
          <p:cNvPr id="7" name="6 Marcador de texto"/>
          <p:cNvSpPr>
            <a:spLocks noGrp="1"/>
          </p:cNvSpPr>
          <p:nvPr>
            <p:ph type="body" sz="quarter" idx="3"/>
          </p:nvPr>
        </p:nvSpPr>
        <p:spPr>
          <a:xfrm>
            <a:off x="6385322" y="831849"/>
            <a:ext cx="3887391" cy="823912"/>
          </a:xfrm>
        </p:spPr>
        <p:txBody>
          <a:bodyPr/>
          <a:lstStyle/>
          <a:p>
            <a:r>
              <a:rPr lang="es-MX" dirty="0" smtClean="0"/>
              <a:t>Planteamiento del problema</a:t>
            </a:r>
            <a:endParaRPr lang="es-MX" dirty="0"/>
          </a:p>
        </p:txBody>
      </p:sp>
      <p:sp>
        <p:nvSpPr>
          <p:cNvPr id="8" name="7 Marcador de contenido"/>
          <p:cNvSpPr>
            <a:spLocks noGrp="1"/>
          </p:cNvSpPr>
          <p:nvPr>
            <p:ph sz="quarter" idx="4"/>
          </p:nvPr>
        </p:nvSpPr>
        <p:spPr>
          <a:xfrm>
            <a:off x="6153151" y="1856097"/>
            <a:ext cx="3887391" cy="4333567"/>
          </a:xfrm>
        </p:spPr>
        <p:txBody>
          <a:bodyPr>
            <a:normAutofit fontScale="85000" lnSpcReduction="10000"/>
          </a:bodyPr>
          <a:lstStyle/>
          <a:p>
            <a:pPr algn="just"/>
            <a:r>
              <a:rPr lang="es-MX" dirty="0" smtClean="0"/>
              <a:t>Doppler anormal asociado 6 veces mas a preeclampsia</a:t>
            </a:r>
          </a:p>
          <a:p>
            <a:pPr algn="just"/>
            <a:endParaRPr lang="es-MX" dirty="0" smtClean="0"/>
          </a:p>
          <a:p>
            <a:pPr algn="just"/>
            <a:r>
              <a:rPr lang="es-MX" dirty="0" smtClean="0"/>
              <a:t>USG Doppler de arterias uterinas excelente valor predictivo negativo.</a:t>
            </a:r>
          </a:p>
          <a:p>
            <a:pPr algn="just"/>
            <a:endParaRPr lang="es-MX" dirty="0" smtClean="0"/>
          </a:p>
          <a:p>
            <a:pPr algn="just"/>
            <a:r>
              <a:rPr lang="es-MX" dirty="0" smtClean="0"/>
              <a:t>El mejor predictor de preeclampsia y RCIU a las 18-22 SDG es la exploración Doppler de las arterias uterinas .</a:t>
            </a:r>
          </a:p>
          <a:p>
            <a:pPr algn="just"/>
            <a:endParaRPr lang="es-MX" dirty="0" smtClean="0"/>
          </a:p>
          <a:p>
            <a:pPr algn="just"/>
            <a:r>
              <a:rPr lang="es-MX" dirty="0" smtClean="0"/>
              <a:t>¿Cuál es el valor predictivo de la flujometría Doppler en pacientes con embarazos de 20-24 SDG para el desarrollo de preeclampsia en el modulo materno-fetal del HGRO-1 de Orizaba, Ver.?</a:t>
            </a:r>
            <a:endParaRPr lang="es-MX" dirty="0"/>
          </a:p>
        </p:txBody>
      </p:sp>
    </p:spTree>
    <p:extLst>
      <p:ext uri="{BB962C8B-B14F-4D97-AF65-F5344CB8AC3E}">
        <p14:creationId xmlns:p14="http://schemas.microsoft.com/office/powerpoint/2010/main" val="3595687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5471" y="175019"/>
            <a:ext cx="7886700" cy="1325563"/>
          </a:xfrm>
        </p:spPr>
        <p:txBody>
          <a:bodyPr/>
          <a:lstStyle/>
          <a:p>
            <a:r>
              <a:rPr lang="es-MX" dirty="0" smtClean="0"/>
              <a:t>Objetivos</a:t>
            </a:r>
            <a:endParaRPr lang="es-MX" dirty="0"/>
          </a:p>
        </p:txBody>
      </p:sp>
      <p:sp>
        <p:nvSpPr>
          <p:cNvPr id="4" name="3 Marcador de contenido"/>
          <p:cNvSpPr>
            <a:spLocks noGrp="1"/>
          </p:cNvSpPr>
          <p:nvPr>
            <p:ph idx="1"/>
          </p:nvPr>
        </p:nvSpPr>
        <p:spPr>
          <a:xfrm>
            <a:off x="2152650" y="1624085"/>
            <a:ext cx="7886700" cy="4722125"/>
          </a:xfrm>
        </p:spPr>
        <p:txBody>
          <a:bodyPr>
            <a:normAutofit fontScale="92500" lnSpcReduction="10000"/>
          </a:bodyPr>
          <a:lstStyle/>
          <a:p>
            <a:pPr marL="0" indent="0" algn="just">
              <a:buNone/>
            </a:pPr>
            <a:endParaRPr lang="es-MX" dirty="0" smtClean="0"/>
          </a:p>
          <a:p>
            <a:pPr lvl="1" algn="just"/>
            <a:r>
              <a:rPr lang="es-MX" dirty="0" smtClean="0"/>
              <a:t>Determinar el valor predictivo de la flujometría Doppler en pacientes con embarazo de 20-24 SDG con riesgo obstétrico (antecedentes heredo-familiares de preeclampsia, incremento ponderal mayor de 2 kg por mes)</a:t>
            </a:r>
          </a:p>
          <a:p>
            <a:pPr lvl="1" algn="just"/>
            <a:endParaRPr lang="es-MX" dirty="0" smtClean="0"/>
          </a:p>
          <a:p>
            <a:pPr lvl="1" algn="just"/>
            <a:r>
              <a:rPr lang="es-MX" dirty="0"/>
              <a:t>Determinar el valor predictivo de la flujometría Doppler en pacientes con embarazo de 20-24 </a:t>
            </a:r>
            <a:r>
              <a:rPr lang="es-MX" dirty="0" smtClean="0"/>
              <a:t>SDG que tengan historial de primera pareja sexual, número de gestas, partos, abortos, óbitos, SDG y grupo de edad. </a:t>
            </a:r>
          </a:p>
          <a:p>
            <a:pPr lvl="1" algn="just"/>
            <a:endParaRPr lang="es-MX" dirty="0" smtClean="0"/>
          </a:p>
          <a:p>
            <a:pPr lvl="1" algn="just"/>
            <a:r>
              <a:rPr lang="es-MX" dirty="0"/>
              <a:t>Determinar el valor predictivo de la flujometría Doppler en pacientes con embarazo de 20-24 </a:t>
            </a:r>
            <a:r>
              <a:rPr lang="es-MX" dirty="0" smtClean="0"/>
              <a:t>SDG con y sin antecedentes de enfermedad hipertensiva.</a:t>
            </a:r>
          </a:p>
          <a:p>
            <a:pPr lvl="1" algn="just"/>
            <a:endParaRPr lang="es-MX" dirty="0" smtClean="0"/>
          </a:p>
          <a:p>
            <a:pPr lvl="1" algn="just"/>
            <a:r>
              <a:rPr lang="es-MX" dirty="0" smtClean="0"/>
              <a:t>Predecir </a:t>
            </a:r>
            <a:r>
              <a:rPr lang="es-MX" dirty="0"/>
              <a:t>el valor predictivo de la flujometría </a:t>
            </a:r>
            <a:r>
              <a:rPr lang="es-MX" dirty="0" smtClean="0"/>
              <a:t>Doppler de las arterias uterinas en el desarrollo de complicaciones asociadas a preeclampsia en embarazos </a:t>
            </a:r>
            <a:r>
              <a:rPr lang="es-MX" dirty="0"/>
              <a:t>de 20-24 </a:t>
            </a:r>
            <a:r>
              <a:rPr lang="es-MX" dirty="0" smtClean="0"/>
              <a:t>SDG.</a:t>
            </a:r>
          </a:p>
          <a:p>
            <a:pPr lvl="1" algn="just"/>
            <a:endParaRPr lang="es-MX" dirty="0" smtClean="0"/>
          </a:p>
          <a:p>
            <a:pPr lvl="1" algn="just"/>
            <a:r>
              <a:rPr lang="es-MX" dirty="0" smtClean="0"/>
              <a:t>Determinar la asociación de la plaquetopenia y proteinuria al desarrollo de preeclampsia en embarazos de 20-24 SDG.</a:t>
            </a:r>
            <a:endParaRPr lang="es-MX" dirty="0"/>
          </a:p>
        </p:txBody>
      </p:sp>
    </p:spTree>
    <p:extLst>
      <p:ext uri="{BB962C8B-B14F-4D97-AF65-F5344CB8AC3E}">
        <p14:creationId xmlns:p14="http://schemas.microsoft.com/office/powerpoint/2010/main" val="1164904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2650" y="906113"/>
            <a:ext cx="7886700" cy="784577"/>
          </a:xfrm>
        </p:spPr>
        <p:txBody>
          <a:bodyPr/>
          <a:lstStyle/>
          <a:p>
            <a:r>
              <a:rPr lang="es-MX" dirty="0" smtClean="0"/>
              <a:t>Metodología</a:t>
            </a:r>
            <a:endParaRPr lang="es-MX" dirty="0"/>
          </a:p>
        </p:txBody>
      </p:sp>
      <p:sp>
        <p:nvSpPr>
          <p:cNvPr id="3" name="Marcador de contenido 2"/>
          <p:cNvSpPr>
            <a:spLocks noGrp="1"/>
          </p:cNvSpPr>
          <p:nvPr>
            <p:ph idx="1"/>
          </p:nvPr>
        </p:nvSpPr>
        <p:spPr/>
        <p:txBody>
          <a:bodyPr>
            <a:normAutofit fontScale="85000" lnSpcReduction="10000"/>
          </a:bodyPr>
          <a:lstStyle/>
          <a:p>
            <a:pPr algn="just"/>
            <a:r>
              <a:rPr lang="es-MX" dirty="0" smtClean="0"/>
              <a:t>Estudio transversal, observacional y retrospectivo .</a:t>
            </a:r>
          </a:p>
          <a:p>
            <a:pPr algn="just"/>
            <a:r>
              <a:rPr lang="es-MX" dirty="0" smtClean="0"/>
              <a:t>Periodo de estudio: enero de 2011 a septiembre 2013.</a:t>
            </a:r>
          </a:p>
          <a:p>
            <a:pPr algn="just"/>
            <a:r>
              <a:rPr lang="es-MX" dirty="0" smtClean="0"/>
              <a:t>Se tomaron los registros de 64 pacientes atendidas en el módulo materno-fetal del HGRO-1 Orizaba, Ver., previo diseño del proyecto y aprobación por el comité Local de investigación del HGRO-1 Orizaba Ver., se aplicó la hoja de recolección de datos que se encontró en los registros en el módulo materno-fetal, se tomaron reportes de USG Doppler de embarazo con alto riesgo de desarrollo de preeclampsia, y quienes cursaron con cifras tensionales &gt;140/90 mmHg, se excluyeron los que no tenían registro claro y completo que no cursaban con embarazos de 20-24 SDG, quienes no tenían factores de riesgo para enfermedad hipertensiva, con cifras tensionales normales, alta sospecha de no haber obtenido con las mediciones de la arteria uterina. </a:t>
            </a:r>
          </a:p>
          <a:p>
            <a:pPr algn="just"/>
            <a:r>
              <a:rPr lang="es-MX" dirty="0" smtClean="0"/>
              <a:t>Se recabó edad, número de parejas sexuales, gestas, partos, cesáreas, abortos, SDG, óbitos, historia familiar de preeclampsia, historia de preeclampsia, proteinuria, conteo de plaquetas, incremento ponderal, cifras de TA e índice de pulsatibilidad .</a:t>
            </a:r>
          </a:p>
          <a:p>
            <a:pPr algn="just"/>
            <a:r>
              <a:rPr lang="es-MX" dirty="0" smtClean="0"/>
              <a:t>Análisis con estadística descriptiva e inferencial. Confianza del 95% y margen de error de 5%. Se analizó el valor predictivo positivo, valor predictivo negativo, sensibilidad y especificidad del índice de pulsatibilidad como prueba además de curva ROC, se usaron los programas estadísticos SPSS v.21 y Epi Info v.6</a:t>
            </a:r>
          </a:p>
        </p:txBody>
      </p:sp>
    </p:spTree>
    <p:extLst>
      <p:ext uri="{BB962C8B-B14F-4D97-AF65-F5344CB8AC3E}">
        <p14:creationId xmlns:p14="http://schemas.microsoft.com/office/powerpoint/2010/main" val="2617760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2650" y="906113"/>
            <a:ext cx="7886700" cy="784577"/>
          </a:xfrm>
        </p:spPr>
        <p:txBody>
          <a:bodyPr/>
          <a:lstStyle/>
          <a:p>
            <a:r>
              <a:rPr lang="es-MX" dirty="0" smtClean="0"/>
              <a:t>Resultados</a:t>
            </a:r>
            <a:endParaRPr lang="es-MX" dirty="0"/>
          </a:p>
        </p:txBody>
      </p:sp>
      <p:sp>
        <p:nvSpPr>
          <p:cNvPr id="3" name="Marcador de contenido 2"/>
          <p:cNvSpPr>
            <a:spLocks noGrp="1"/>
          </p:cNvSpPr>
          <p:nvPr>
            <p:ph idx="1"/>
          </p:nvPr>
        </p:nvSpPr>
        <p:spPr/>
        <p:txBody>
          <a:bodyPr>
            <a:normAutofit/>
          </a:bodyPr>
          <a:lstStyle/>
          <a:p>
            <a:pPr algn="just"/>
            <a:r>
              <a:rPr lang="es-MX" dirty="0" smtClean="0"/>
              <a:t>Asociación Edad-desarrollo de preeclampsia: OR= 2.398; IC= 0.790-7.279 y p=0.003 </a:t>
            </a:r>
          </a:p>
          <a:p>
            <a:pPr algn="just"/>
            <a:r>
              <a:rPr lang="es-MX" dirty="0" smtClean="0"/>
              <a:t>Asociación IP-preeclampsia: OR= 5.34; IC= 1.567-18.22 y p= 0.006. Sensibilidad 44%, especificidad 87.2%, VPP 68.6 y VPN 29.2</a:t>
            </a:r>
          </a:p>
          <a:p>
            <a:pPr algn="just"/>
            <a:r>
              <a:rPr lang="es-MX" dirty="0" smtClean="0"/>
              <a:t>Asociación plaquetopenia-preeclampsia: OR= 28.2; IC=3.05-260.7 y p= 0.0006</a:t>
            </a:r>
          </a:p>
          <a:p>
            <a:pPr algn="just"/>
            <a:r>
              <a:rPr lang="es-MX" dirty="0" smtClean="0"/>
              <a:t>Asociación parejas sexuales-preeclampsia: OR= 0.130, IC=0.0213-0.798 y p= 0.013</a:t>
            </a:r>
          </a:p>
          <a:p>
            <a:pPr algn="just"/>
            <a:r>
              <a:rPr lang="es-MX" dirty="0" smtClean="0"/>
              <a:t>Asociación partos-preeclampsia: OR= 1.104, IC=0.323-33.29 y p=0.024</a:t>
            </a:r>
          </a:p>
          <a:p>
            <a:pPr algn="just"/>
            <a:r>
              <a:rPr lang="es-MX" dirty="0" smtClean="0"/>
              <a:t>Asociación incremento ponderal-preeclampsia: OR=10.57, IC: 2.592-42.72 y p= 0.0003</a:t>
            </a:r>
          </a:p>
          <a:p>
            <a:pPr algn="just"/>
            <a:r>
              <a:rPr lang="es-MX" dirty="0" smtClean="0"/>
              <a:t>Asociación TA-preeclampsia: OR= 96, IC= 5.008-1840 y p=0.000</a:t>
            </a:r>
          </a:p>
          <a:p>
            <a:pPr algn="just"/>
            <a:r>
              <a:rPr lang="es-MX" dirty="0" smtClean="0"/>
              <a:t>Asociación proteinuria-preclamsia: OR= 99.67, IC: 15.05-661.1 y p=0.000</a:t>
            </a:r>
          </a:p>
          <a:p>
            <a:endParaRPr lang="es-MX" dirty="0"/>
          </a:p>
        </p:txBody>
      </p:sp>
    </p:spTree>
    <p:extLst>
      <p:ext uri="{BB962C8B-B14F-4D97-AF65-F5344CB8AC3E}">
        <p14:creationId xmlns:p14="http://schemas.microsoft.com/office/powerpoint/2010/main" val="3224235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nvPr>
        </p:nvGraphicFramePr>
        <p:xfrm>
          <a:off x="3665855" y="1852454"/>
          <a:ext cx="4860290" cy="449580"/>
        </p:xfrm>
        <a:graphic>
          <a:graphicData uri="http://schemas.openxmlformats.org/drawingml/2006/table">
            <a:tbl>
              <a:tblPr firstRow="1" firstCol="1" bandRow="1">
                <a:tableStyleId>{5C22544A-7EE6-4342-B048-85BDC9FD1C3A}</a:tableStyleId>
              </a:tblPr>
              <a:tblGrid>
                <a:gridCol w="525780"/>
                <a:gridCol w="4334510"/>
              </a:tblGrid>
              <a:tr h="449580">
                <a:tc>
                  <a:txBody>
                    <a:bodyPr/>
                    <a:lstStyle/>
                    <a:p>
                      <a:pPr algn="ctr">
                        <a:lnSpc>
                          <a:spcPct val="115000"/>
                        </a:lnSpc>
                        <a:spcAft>
                          <a:spcPts val="0"/>
                        </a:spcAft>
                      </a:pPr>
                      <a:r>
                        <a:rPr lang="es-MX" sz="1000" dirty="0">
                          <a:effectLst/>
                        </a:rPr>
                        <a:t>Figura      1</a:t>
                      </a:r>
                      <a:endParaRPr lang="es-MX"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s-MX" sz="1100" dirty="0">
                          <a:effectLst/>
                        </a:rPr>
                        <a:t>Variables con valor predictivo al desarrollo de preeclampsia</a:t>
                      </a:r>
                      <a:endParaRPr lang="es-MX" sz="1100" dirty="0">
                        <a:effectLst/>
                        <a:latin typeface="Calibri"/>
                        <a:ea typeface="Calibri"/>
                        <a:cs typeface="Times New Roman"/>
                      </a:endParaRPr>
                    </a:p>
                  </a:txBody>
                  <a:tcPr marL="68580" marR="68580" marT="0" marB="0" anchor="ctr"/>
                </a:tc>
              </a:tr>
            </a:tbl>
          </a:graphicData>
        </a:graphic>
      </p:graphicFrame>
      <p:pic>
        <p:nvPicPr>
          <p:cNvPr id="2049" name="Imagen 2"/>
          <p:cNvPicPr>
            <a:picLocks noChangeAspect="1" noChangeArrowheads="1"/>
          </p:cNvPicPr>
          <p:nvPr/>
        </p:nvPicPr>
        <p:blipFill>
          <a:blip r:embed="rId2">
            <a:extLst>
              <a:ext uri="{28A0092B-C50C-407E-A947-70E740481C1C}">
                <a14:useLocalDpi xmlns:a14="http://schemas.microsoft.com/office/drawing/2010/main" val="0"/>
              </a:ext>
            </a:extLst>
          </a:blip>
          <a:srcRect l="919" t="2077" r="868" b="2142"/>
          <a:stretch>
            <a:fillRect/>
          </a:stretch>
        </p:blipFill>
        <p:spPr bwMode="auto">
          <a:xfrm>
            <a:off x="3665538" y="2309813"/>
            <a:ext cx="4857750" cy="2933700"/>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 de texto 2"/>
          <p:cNvSpPr txBox="1">
            <a:spLocks noChangeArrowheads="1"/>
          </p:cNvSpPr>
          <p:nvPr/>
        </p:nvSpPr>
        <p:spPr bwMode="auto">
          <a:xfrm>
            <a:off x="6321425" y="5273140"/>
            <a:ext cx="2201863" cy="246062"/>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s-MX" sz="700" dirty="0">
                <a:latin typeface="Arial"/>
                <a:ea typeface="Calibri"/>
                <a:cs typeface="Times New Roman"/>
              </a:rPr>
              <a:t>FALSOS POSITIVOS (1 – ESPECIFICIDAD)</a:t>
            </a:r>
            <a:endParaRPr lang="es-MX" sz="1100" dirty="0">
              <a:latin typeface="Calibri"/>
              <a:ea typeface="Calibri"/>
              <a:cs typeface="Times New Roman"/>
            </a:endParaRPr>
          </a:p>
        </p:txBody>
      </p:sp>
      <p:sp>
        <p:nvSpPr>
          <p:cNvPr id="13" name="Cuadro de texto 2"/>
          <p:cNvSpPr txBox="1">
            <a:spLocks noChangeArrowheads="1"/>
          </p:cNvSpPr>
          <p:nvPr/>
        </p:nvSpPr>
        <p:spPr bwMode="auto">
          <a:xfrm rot="16200000">
            <a:off x="1941515" y="3580606"/>
            <a:ext cx="2746375" cy="204788"/>
          </a:xfrm>
          <a:prstGeom prst="rect">
            <a:avLst/>
          </a:prstGeom>
          <a:solidFill>
            <a:srgbClr val="FFFFFF"/>
          </a:solidFill>
          <a:ln w="9525">
            <a:noFill/>
            <a:miter lim="800000"/>
            <a:headEnd/>
            <a:tailEnd/>
          </a:ln>
        </p:spPr>
        <p:txBody>
          <a:bodyPr rot="0" vert="horz" wrap="square" lIns="91440" tIns="45720" rIns="91440" bIns="45720" anchor="b" anchorCtr="0">
            <a:noAutofit/>
          </a:bodyPr>
          <a:lstStyle/>
          <a:p>
            <a:pPr algn="ctr">
              <a:lnSpc>
                <a:spcPct val="115000"/>
              </a:lnSpc>
              <a:spcAft>
                <a:spcPts val="1000"/>
              </a:spcAft>
            </a:pPr>
            <a:r>
              <a:rPr lang="es-MX" sz="700" dirty="0">
                <a:latin typeface="Arial"/>
                <a:ea typeface="Calibri"/>
                <a:cs typeface="Times New Roman"/>
              </a:rPr>
              <a:t>VERDADEROS POSITIVOS (SENSIBILIDAD)</a:t>
            </a:r>
            <a:endParaRPr lang="es-MX" sz="1100" dirty="0">
              <a:latin typeface="Calibri"/>
              <a:ea typeface="Calibri"/>
              <a:cs typeface="Times New Roman"/>
            </a:endParaRPr>
          </a:p>
        </p:txBody>
      </p:sp>
      <p:sp>
        <p:nvSpPr>
          <p:cNvPr id="14" name="Cuadro de texto 2"/>
          <p:cNvSpPr txBox="1">
            <a:spLocks noChangeArrowheads="1"/>
          </p:cNvSpPr>
          <p:nvPr/>
        </p:nvSpPr>
        <p:spPr bwMode="auto">
          <a:xfrm>
            <a:off x="3735388" y="5519202"/>
            <a:ext cx="4787900" cy="35718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s-MX" sz="700" dirty="0">
                <a:solidFill>
                  <a:srgbClr val="000000"/>
                </a:solidFill>
                <a:latin typeface="Arial"/>
                <a:ea typeface="Times New Roman"/>
                <a:cs typeface="Times New Roman"/>
              </a:rPr>
              <a:t>FUENTE: Base de datos de encuesta: "</a:t>
            </a:r>
            <a:r>
              <a:rPr lang="es-MX" sz="700" i="1" dirty="0">
                <a:solidFill>
                  <a:srgbClr val="000000"/>
                </a:solidFill>
                <a:latin typeface="Arial"/>
                <a:ea typeface="Times New Roman"/>
                <a:cs typeface="Times New Roman"/>
              </a:rPr>
              <a:t>Valor predictivo de la flujometría Doppler en embarazos de  20-24 SDG para desarrollo de preeclampsia</a:t>
            </a:r>
            <a:r>
              <a:rPr lang="es-MX" sz="700" dirty="0">
                <a:solidFill>
                  <a:srgbClr val="000000"/>
                </a:solidFill>
                <a:latin typeface="Arial"/>
                <a:ea typeface="Times New Roman"/>
                <a:cs typeface="Times New Roman"/>
              </a:rPr>
              <a:t>".</a:t>
            </a:r>
            <a:endParaRPr lang="es-MX" sz="1100" dirty="0">
              <a:latin typeface="Calibri"/>
              <a:ea typeface="Calibri"/>
              <a:cs typeface="Times New Roman"/>
            </a:endParaRPr>
          </a:p>
        </p:txBody>
      </p:sp>
      <p:sp>
        <p:nvSpPr>
          <p:cNvPr id="5" name="Rectangle 5"/>
          <p:cNvSpPr>
            <a:spLocks noChangeArrowheads="1"/>
          </p:cNvSpPr>
          <p:nvPr/>
        </p:nvSpPr>
        <p:spPr bwMode="auto">
          <a:xfrm>
            <a:off x="3665539" y="38205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s-MX" dirty="0">
              <a:latin typeface="Arial" pitchFamily="34" charset="0"/>
              <a:cs typeface="Arial" pitchFamily="34" charset="0"/>
            </a:endParaRPr>
          </a:p>
        </p:txBody>
      </p:sp>
      <p:sp>
        <p:nvSpPr>
          <p:cNvPr id="6" name="Rectangle 7"/>
          <p:cNvSpPr>
            <a:spLocks noChangeArrowheads="1"/>
          </p:cNvSpPr>
          <p:nvPr/>
        </p:nvSpPr>
        <p:spPr bwMode="auto">
          <a:xfrm>
            <a:off x="3665539" y="40491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dirty="0"/>
          </a:p>
        </p:txBody>
      </p:sp>
    </p:spTree>
    <p:extLst>
      <p:ext uri="{BB962C8B-B14F-4D97-AF65-F5344CB8AC3E}">
        <p14:creationId xmlns:p14="http://schemas.microsoft.com/office/powerpoint/2010/main" val="2419971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2650" y="906113"/>
            <a:ext cx="7886700" cy="784577"/>
          </a:xfrm>
        </p:spPr>
        <p:txBody>
          <a:bodyPr/>
          <a:lstStyle/>
          <a:p>
            <a:r>
              <a:rPr lang="es-MX" dirty="0" smtClean="0"/>
              <a:t>Conclusiones </a:t>
            </a:r>
            <a:endParaRPr lang="es-MX" dirty="0"/>
          </a:p>
        </p:txBody>
      </p:sp>
      <p:sp>
        <p:nvSpPr>
          <p:cNvPr id="3" name="Marcador de contenido 2"/>
          <p:cNvSpPr>
            <a:spLocks noGrp="1"/>
          </p:cNvSpPr>
          <p:nvPr>
            <p:ph idx="1"/>
          </p:nvPr>
        </p:nvSpPr>
        <p:spPr>
          <a:xfrm>
            <a:off x="904008" y="1776846"/>
            <a:ext cx="10110355" cy="4613564"/>
          </a:xfrm>
        </p:spPr>
        <p:txBody>
          <a:bodyPr>
            <a:normAutofit fontScale="55000" lnSpcReduction="20000"/>
          </a:bodyPr>
          <a:lstStyle/>
          <a:p>
            <a:pPr marL="72000" indent="0" algn="just">
              <a:lnSpc>
                <a:spcPct val="120000"/>
              </a:lnSpc>
              <a:spcBef>
                <a:spcPts val="600"/>
              </a:spcBef>
              <a:spcAft>
                <a:spcPts val="0"/>
              </a:spcAft>
            </a:pPr>
            <a:r>
              <a:rPr lang="es-MX" sz="2500" dirty="0" smtClean="0"/>
              <a:t>Se encontró mayor número de casos de preeclampsia en el grupo de edad de 35 a 39 años con significancia estadística.</a:t>
            </a:r>
          </a:p>
          <a:p>
            <a:pPr marL="72000" indent="0" algn="just">
              <a:lnSpc>
                <a:spcPct val="120000"/>
              </a:lnSpc>
              <a:spcBef>
                <a:spcPts val="600"/>
              </a:spcBef>
              <a:spcAft>
                <a:spcPts val="0"/>
              </a:spcAft>
            </a:pPr>
            <a:endParaRPr lang="es-MX" sz="2500" dirty="0" smtClean="0"/>
          </a:p>
          <a:p>
            <a:pPr marL="72000" indent="0" algn="just">
              <a:lnSpc>
                <a:spcPct val="120000"/>
              </a:lnSpc>
              <a:spcBef>
                <a:spcPts val="600"/>
              </a:spcBef>
              <a:spcAft>
                <a:spcPts val="0"/>
              </a:spcAft>
            </a:pPr>
            <a:r>
              <a:rPr lang="es-MX" sz="2500" dirty="0" smtClean="0"/>
              <a:t>Se encontró mayor desarrollo de preeclampsia en pacientes con resultados de IP uterino en percentila 95 con significancia estadística.</a:t>
            </a:r>
          </a:p>
          <a:p>
            <a:pPr marL="72000" indent="0" algn="just">
              <a:lnSpc>
                <a:spcPct val="120000"/>
              </a:lnSpc>
              <a:spcBef>
                <a:spcPts val="600"/>
              </a:spcBef>
              <a:spcAft>
                <a:spcPts val="0"/>
              </a:spcAft>
            </a:pPr>
            <a:endParaRPr lang="es-MX" sz="2500" dirty="0" smtClean="0"/>
          </a:p>
          <a:p>
            <a:pPr marL="72000" indent="0" algn="just">
              <a:lnSpc>
                <a:spcPct val="120000"/>
              </a:lnSpc>
              <a:spcBef>
                <a:spcPts val="600"/>
              </a:spcBef>
              <a:spcAft>
                <a:spcPts val="0"/>
              </a:spcAft>
            </a:pPr>
            <a:r>
              <a:rPr lang="es-MX" sz="2500" dirty="0" smtClean="0"/>
              <a:t>En la evolución de la preeclampsia se encontró más casos en su presentación leve que en severa.</a:t>
            </a:r>
          </a:p>
          <a:p>
            <a:pPr marL="72000" indent="0" algn="just">
              <a:lnSpc>
                <a:spcPct val="120000"/>
              </a:lnSpc>
              <a:spcBef>
                <a:spcPts val="600"/>
              </a:spcBef>
              <a:spcAft>
                <a:spcPts val="0"/>
              </a:spcAft>
            </a:pPr>
            <a:endParaRPr lang="es-MX" sz="2500" dirty="0" smtClean="0"/>
          </a:p>
          <a:p>
            <a:pPr marL="72000" indent="0" algn="just">
              <a:lnSpc>
                <a:spcPct val="120000"/>
              </a:lnSpc>
              <a:spcBef>
                <a:spcPts val="600"/>
              </a:spcBef>
              <a:spcAft>
                <a:spcPts val="0"/>
              </a:spcAft>
            </a:pPr>
            <a:r>
              <a:rPr lang="es-MX" sz="2500" dirty="0" smtClean="0"/>
              <a:t>Se encontró mayor desarrollo de preeclampsia en pacientes con plaquetopenia</a:t>
            </a:r>
            <a:r>
              <a:rPr lang="es-MX" sz="2500" dirty="0"/>
              <a:t> </a:t>
            </a:r>
            <a:r>
              <a:rPr lang="es-MX" sz="2500" dirty="0" smtClean="0"/>
              <a:t>con significancia estadística</a:t>
            </a:r>
          </a:p>
          <a:p>
            <a:pPr marL="72000" indent="0" algn="just">
              <a:lnSpc>
                <a:spcPct val="120000"/>
              </a:lnSpc>
              <a:spcBef>
                <a:spcPts val="600"/>
              </a:spcBef>
              <a:spcAft>
                <a:spcPts val="0"/>
              </a:spcAft>
            </a:pPr>
            <a:endParaRPr lang="es-MX" sz="2500" dirty="0" smtClean="0"/>
          </a:p>
          <a:p>
            <a:pPr marL="72000" indent="0" algn="just">
              <a:lnSpc>
                <a:spcPct val="120000"/>
              </a:lnSpc>
              <a:spcBef>
                <a:spcPts val="600"/>
              </a:spcBef>
              <a:spcAft>
                <a:spcPts val="0"/>
              </a:spcAft>
            </a:pPr>
            <a:r>
              <a:rPr lang="es-MX" sz="2500" dirty="0" smtClean="0"/>
              <a:t>Se encontró mayor presentación de preeclampsia en el grupo que refirió haber tenido solo una pareja sexual.</a:t>
            </a:r>
          </a:p>
          <a:p>
            <a:pPr marL="72000" indent="0" algn="just">
              <a:lnSpc>
                <a:spcPct val="120000"/>
              </a:lnSpc>
              <a:spcBef>
                <a:spcPts val="600"/>
              </a:spcBef>
              <a:spcAft>
                <a:spcPts val="0"/>
              </a:spcAft>
            </a:pPr>
            <a:endParaRPr lang="es-MX" sz="2500" dirty="0" smtClean="0"/>
          </a:p>
          <a:p>
            <a:pPr marL="72000" indent="0" algn="just">
              <a:lnSpc>
                <a:spcPct val="120000"/>
              </a:lnSpc>
              <a:spcBef>
                <a:spcPts val="600"/>
              </a:spcBef>
              <a:spcAft>
                <a:spcPts val="0"/>
              </a:spcAft>
            </a:pPr>
            <a:r>
              <a:rPr lang="es-MX" sz="2500" dirty="0" smtClean="0"/>
              <a:t>Se encontró que un incremento ponderal de más de 2 kg por mes se asocia al desarrollo de preeclampsia con valor estadísticamente significativo.</a:t>
            </a:r>
          </a:p>
          <a:p>
            <a:pPr marL="72000" indent="0" algn="just">
              <a:lnSpc>
                <a:spcPct val="120000"/>
              </a:lnSpc>
              <a:spcBef>
                <a:spcPts val="600"/>
              </a:spcBef>
              <a:spcAft>
                <a:spcPts val="0"/>
              </a:spcAft>
            </a:pPr>
            <a:endParaRPr lang="es-MX" sz="2500" dirty="0" smtClean="0"/>
          </a:p>
          <a:p>
            <a:pPr marL="72000" indent="0" algn="just">
              <a:lnSpc>
                <a:spcPct val="120000"/>
              </a:lnSpc>
              <a:spcBef>
                <a:spcPts val="600"/>
              </a:spcBef>
              <a:spcAft>
                <a:spcPts val="0"/>
              </a:spcAft>
            </a:pPr>
            <a:r>
              <a:rPr lang="es-MX" sz="2500" dirty="0" smtClean="0"/>
              <a:t>Hubo mayor número de preeclampsia con proteinuria de 1 a 3 gr/día</a:t>
            </a:r>
          </a:p>
          <a:p>
            <a:pPr marL="72000" indent="0" algn="just">
              <a:lnSpc>
                <a:spcPct val="120000"/>
              </a:lnSpc>
              <a:spcBef>
                <a:spcPts val="600"/>
              </a:spcBef>
              <a:spcAft>
                <a:spcPts val="0"/>
              </a:spcAft>
            </a:pPr>
            <a:endParaRPr lang="es-MX" sz="2500" dirty="0" smtClean="0"/>
          </a:p>
          <a:p>
            <a:pPr marL="72000" indent="0" algn="just">
              <a:lnSpc>
                <a:spcPct val="120000"/>
              </a:lnSpc>
              <a:spcBef>
                <a:spcPts val="600"/>
              </a:spcBef>
              <a:spcAft>
                <a:spcPts val="0"/>
              </a:spcAft>
            </a:pPr>
            <a:r>
              <a:rPr lang="es-MX" sz="2500" dirty="0" smtClean="0"/>
              <a:t>A mayor cifra de TA se encontró mayor asociación al desarrollo de preeclampsia en un 96%</a:t>
            </a:r>
          </a:p>
          <a:p>
            <a:endParaRPr lang="es-MX" dirty="0"/>
          </a:p>
        </p:txBody>
      </p:sp>
    </p:spTree>
    <p:extLst>
      <p:ext uri="{BB962C8B-B14F-4D97-AF65-F5344CB8AC3E}">
        <p14:creationId xmlns:p14="http://schemas.microsoft.com/office/powerpoint/2010/main" val="3761370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TotalTime>
  <Words>1289</Words>
  <Application>Microsoft Office PowerPoint</Application>
  <PresentationFormat>Panorámica</PresentationFormat>
  <Paragraphs>111</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Times New Roman</vt:lpstr>
      <vt:lpstr>Retrospección</vt:lpstr>
      <vt:lpstr>Valor predictivo de la flujometría Doppler en embarazos de 20-24 semanas para desarrollo de preclamsia  </vt:lpstr>
      <vt:lpstr>Antecedentes</vt:lpstr>
      <vt:lpstr>Antecedentes </vt:lpstr>
      <vt:lpstr>Presentación de PowerPoint</vt:lpstr>
      <vt:lpstr>Objetivos</vt:lpstr>
      <vt:lpstr>Metodología</vt:lpstr>
      <vt:lpstr>Resultados</vt:lpstr>
      <vt:lpstr>Presentación de PowerPoint</vt:lpstr>
      <vt:lpstr>Conclusiones </vt:lpstr>
      <vt:lpstr>Alternativas de solución </vt:lpstr>
      <vt:lpstr>Alternativas de solución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Valor predictivo de la flujometría Doppler en embarazos de 20-24 semanas para desarrollo de preclamsia</dc:title>
  <dc:creator>Daniel Ruiz</dc:creator>
  <cp:lastModifiedBy>Daniel Ruiz</cp:lastModifiedBy>
  <cp:revision>2</cp:revision>
  <dcterms:created xsi:type="dcterms:W3CDTF">2014-02-19T02:23:59Z</dcterms:created>
  <dcterms:modified xsi:type="dcterms:W3CDTF">2014-02-19T02:28:44Z</dcterms:modified>
</cp:coreProperties>
</file>