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8"/>
  </p:notesMasterIdLst>
  <p:sldIdLst>
    <p:sldId id="256" r:id="rId2"/>
    <p:sldId id="276" r:id="rId3"/>
    <p:sldId id="259" r:id="rId4"/>
    <p:sldId id="291" r:id="rId5"/>
    <p:sldId id="281" r:id="rId6"/>
    <p:sldId id="261" r:id="rId7"/>
    <p:sldId id="263" r:id="rId8"/>
    <p:sldId id="264" r:id="rId9"/>
    <p:sldId id="265" r:id="rId10"/>
    <p:sldId id="266" r:id="rId11"/>
    <p:sldId id="267" r:id="rId12"/>
    <p:sldId id="298" r:id="rId13"/>
    <p:sldId id="292" r:id="rId14"/>
    <p:sldId id="293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94" r:id="rId23"/>
    <p:sldId id="295" r:id="rId24"/>
    <p:sldId id="296" r:id="rId25"/>
    <p:sldId id="297" r:id="rId26"/>
    <p:sldId id="299" r:id="rId2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7CE84F3-28C3-443E-9E96-99CF82512B78}" styleName="Estilo oscuro 1 - Énfasis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TOTAL</a:t>
            </a:r>
            <a:endParaRPr lang="en-US" dirty="0"/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MUESTRA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50000"/>
                </a:schemeClr>
              </a:solidFill>
            </c:spPr>
          </c:dPt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Hoja1!$A$2:$A$5</c:f>
              <c:strCache>
                <c:ptCount val="2"/>
                <c:pt idx="0">
                  <c:v>CON D.E.</c:v>
                </c:pt>
                <c:pt idx="1">
                  <c:v>SIN D.E.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274</c:v>
                </c:pt>
                <c:pt idx="1">
                  <c:v>151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DISFUNCION ERECTIL</c:v>
                </c:pt>
              </c:strCache>
            </c:strRef>
          </c:tx>
          <c:explosion val="40"/>
          <c:dPt>
            <c:idx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2"/>
            <c:bubble3D val="0"/>
            <c:spPr>
              <a:solidFill>
                <a:srgbClr val="7030A0"/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Hoja1!$A$2:$A$5</c:f>
              <c:strCache>
                <c:ptCount val="4"/>
                <c:pt idx="0">
                  <c:v>LEVE</c:v>
                </c:pt>
                <c:pt idx="1">
                  <c:v>LEVE A MODERADA</c:v>
                </c:pt>
                <c:pt idx="2">
                  <c:v>MODERADA</c:v>
                </c:pt>
                <c:pt idx="3">
                  <c:v>SEVERA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163</c:v>
                </c:pt>
                <c:pt idx="1">
                  <c:v>92</c:v>
                </c:pt>
                <c:pt idx="2">
                  <c:v>16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invertIfNegative val="0"/>
          <c:cat>
            <c:strRef>
              <c:f>Hoja1!$A$2:$A$5</c:f>
              <c:strCache>
                <c:ptCount val="4"/>
                <c:pt idx="0">
                  <c:v>LEVE</c:v>
                </c:pt>
                <c:pt idx="1">
                  <c:v>LEVE A MODERADA</c:v>
                </c:pt>
                <c:pt idx="2">
                  <c:v>MODERADA</c:v>
                </c:pt>
                <c:pt idx="3">
                  <c:v>SEVERA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Hoja1!$A$2:$A$5</c:f>
              <c:strCache>
                <c:ptCount val="4"/>
                <c:pt idx="0">
                  <c:v>LEVE</c:v>
                </c:pt>
                <c:pt idx="1">
                  <c:v>LEVE A MODERADA</c:v>
                </c:pt>
                <c:pt idx="2">
                  <c:v>MODERADA</c:v>
                </c:pt>
                <c:pt idx="3">
                  <c:v>SEVERA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163</c:v>
                </c:pt>
                <c:pt idx="1">
                  <c:v>92</c:v>
                </c:pt>
                <c:pt idx="2">
                  <c:v>16</c:v>
                </c:pt>
                <c:pt idx="3">
                  <c:v>3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Serie 3</c:v>
                </c:pt>
              </c:strCache>
            </c:strRef>
          </c:tx>
          <c:invertIfNegative val="0"/>
          <c:cat>
            <c:strRef>
              <c:f>Hoja1!$A$2:$A$5</c:f>
              <c:strCache>
                <c:ptCount val="4"/>
                <c:pt idx="0">
                  <c:v>LEVE</c:v>
                </c:pt>
                <c:pt idx="1">
                  <c:v>LEVE A MODERADA</c:v>
                </c:pt>
                <c:pt idx="2">
                  <c:v>MODERADA</c:v>
                </c:pt>
                <c:pt idx="3">
                  <c:v>SEVERA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130816"/>
        <c:axId val="36132736"/>
      </c:barChart>
      <c:catAx>
        <c:axId val="36130816"/>
        <c:scaling>
          <c:orientation val="minMax"/>
        </c:scaling>
        <c:delete val="0"/>
        <c:axPos val="b"/>
        <c:majorTickMark val="none"/>
        <c:minorTickMark val="none"/>
        <c:tickLblPos val="nextTo"/>
        <c:crossAx val="36132736"/>
        <c:crosses val="autoZero"/>
        <c:auto val="1"/>
        <c:lblAlgn val="ctr"/>
        <c:lblOffset val="100"/>
        <c:noMultiLvlLbl val="0"/>
      </c:catAx>
      <c:valAx>
        <c:axId val="36132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361308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COMORBILIDADES</a:t>
            </a:r>
            <a:r>
              <a:rPr lang="en-US" baseline="0" dirty="0" smtClean="0"/>
              <a:t> CON MAYOR FRECUENCIA</a:t>
            </a:r>
            <a:endParaRPr lang="en-US" dirty="0"/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PADECIMIENTOS</c:v>
                </c:pt>
              </c:strCache>
            </c:strRef>
          </c:tx>
          <c:dPt>
            <c:idx val="1"/>
            <c:bubble3D val="0"/>
            <c:spPr>
              <a:solidFill>
                <a:srgbClr val="FF9900"/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Pt>
            <c:idx val="4"/>
            <c:bubble3D val="0"/>
            <c:spPr>
              <a:solidFill>
                <a:srgbClr val="7030A0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Hoja1!$A$2:$A$6</c:f>
              <c:strCache>
                <c:ptCount val="5"/>
                <c:pt idx="0">
                  <c:v>HTA</c:v>
                </c:pt>
                <c:pt idx="1">
                  <c:v>DM2</c:v>
                </c:pt>
                <c:pt idx="2">
                  <c:v>DISLIPIDEMIA</c:v>
                </c:pt>
                <c:pt idx="3">
                  <c:v>OSTEOARTRITIS</c:v>
                </c:pt>
                <c:pt idx="4">
                  <c:v>HPB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91</c:v>
                </c:pt>
                <c:pt idx="1">
                  <c:v>78</c:v>
                </c:pt>
                <c:pt idx="2">
                  <c:v>51</c:v>
                </c:pt>
                <c:pt idx="3">
                  <c:v>31</c:v>
                </c:pt>
                <c:pt idx="4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0.17625</cdr:x>
      <cdr:y>0.19268</cdr:y>
    </cdr:from>
    <cdr:to>
      <cdr:x>0.28737</cdr:x>
      <cdr:y>0.401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1450504" y="84576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s-MX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E3668-9352-465A-BC35-D6DE5C8B00DE}" type="datetimeFigureOut">
              <a:rPr lang="es-MX" smtClean="0"/>
              <a:t>31/01/2014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408448-29FD-4650-9773-EFF6B3B41D4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1953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Además de explicar el instrumento,</a:t>
            </a:r>
            <a:r>
              <a:rPr lang="es-MX" baseline="0" dirty="0" smtClean="0"/>
              <a:t> y cada una de las preguntas, comentar la forma  que se califica de acuerdo al numero de </a:t>
            </a:r>
            <a:r>
              <a:rPr lang="es-MX" baseline="0" dirty="0" err="1" smtClean="0"/>
              <a:t>items</a:t>
            </a:r>
            <a:r>
              <a:rPr lang="es-MX" baseline="0" dirty="0" smtClean="0"/>
              <a:t> los grados de disfunción eréctil.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08448-29FD-4650-9773-EFF6B3B41D47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6585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CD7E-0EF0-4895-8AA0-F037E4C37A12}" type="datetimeFigureOut">
              <a:rPr lang="es-MX" smtClean="0"/>
              <a:pPr/>
              <a:t>31/01/2014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228A-7FCF-41B9-86CD-C818163C9B5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CD7E-0EF0-4895-8AA0-F037E4C37A12}" type="datetimeFigureOut">
              <a:rPr lang="es-MX" smtClean="0"/>
              <a:pPr/>
              <a:t>31/01/2014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228A-7FCF-41B9-86CD-C818163C9B5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CD7E-0EF0-4895-8AA0-F037E4C37A12}" type="datetimeFigureOut">
              <a:rPr lang="es-MX" smtClean="0"/>
              <a:pPr/>
              <a:t>31/01/2014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228A-7FCF-41B9-86CD-C818163C9B5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CD7E-0EF0-4895-8AA0-F037E4C37A12}" type="datetimeFigureOut">
              <a:rPr lang="es-MX" smtClean="0"/>
              <a:pPr/>
              <a:t>31/01/2014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228A-7FCF-41B9-86CD-C818163C9B5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CD7E-0EF0-4895-8AA0-F037E4C37A12}" type="datetimeFigureOut">
              <a:rPr lang="es-MX" smtClean="0"/>
              <a:pPr/>
              <a:t>31/01/2014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228A-7FCF-41B9-86CD-C818163C9B5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CD7E-0EF0-4895-8AA0-F037E4C37A12}" type="datetimeFigureOut">
              <a:rPr lang="es-MX" smtClean="0"/>
              <a:pPr/>
              <a:t>31/01/2014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228A-7FCF-41B9-86CD-C818163C9B5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2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7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2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7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CD7E-0EF0-4895-8AA0-F037E4C37A12}" type="datetimeFigureOut">
              <a:rPr lang="es-MX" smtClean="0"/>
              <a:pPr/>
              <a:t>31/01/2014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228A-7FCF-41B9-86CD-C818163C9B5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CD7E-0EF0-4895-8AA0-F037E4C37A12}" type="datetimeFigureOut">
              <a:rPr lang="es-MX" smtClean="0"/>
              <a:pPr/>
              <a:t>31/01/2014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228A-7FCF-41B9-86CD-C818163C9B5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CD7E-0EF0-4895-8AA0-F037E4C37A12}" type="datetimeFigureOut">
              <a:rPr lang="es-MX" smtClean="0"/>
              <a:pPr/>
              <a:t>31/01/2014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228A-7FCF-41B9-86CD-C818163C9B5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1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CD7E-0EF0-4895-8AA0-F037E4C37A12}" type="datetimeFigureOut">
              <a:rPr lang="es-MX" smtClean="0"/>
              <a:pPr/>
              <a:t>31/01/2014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228A-7FCF-41B9-86CD-C818163C9B5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8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DCD7E-0EF0-4895-8AA0-F037E4C37A12}" type="datetimeFigureOut">
              <a:rPr lang="es-MX" smtClean="0"/>
              <a:pPr/>
              <a:t>31/01/2014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2"/>
            <a:ext cx="609600" cy="365125"/>
          </a:xfrm>
        </p:spPr>
        <p:txBody>
          <a:bodyPr/>
          <a:lstStyle/>
          <a:p>
            <a:fld id="{447C228A-7FCF-41B9-86CD-C818163C9B52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2" y="621982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2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BCDCD7E-0EF0-4895-8AA0-F037E4C37A12}" type="datetimeFigureOut">
              <a:rPr lang="es-MX" smtClean="0"/>
              <a:pPr/>
              <a:t>31/01/2014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2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47C228A-7FCF-41B9-86CD-C818163C9B52}" type="slidenum">
              <a:rPr lang="es-MX" smtClean="0"/>
              <a:pPr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enigma\Pictures\neon_arabesque__the_new_groove_by_clepsidras-d30erq4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1758057"/>
          </a:xfrm>
        </p:spPr>
        <p:txBody>
          <a:bodyPr>
            <a:normAutofit/>
          </a:bodyPr>
          <a:lstStyle/>
          <a:p>
            <a:pPr algn="ctr"/>
            <a:r>
              <a:rPr lang="es-MX" sz="2800" b="1" dirty="0" smtClean="0">
                <a:solidFill>
                  <a:schemeClr val="tx1"/>
                </a:solidFill>
                <a:latin typeface="Garamond" pitchFamily="18" charset="0"/>
              </a:rPr>
              <a:t>“CARACTERÍSTICAS SOCIODEMOGRÁFICAS Y CLÍNICAS DE LOS PACIENTES CON DISFUNCIÓN ERÉCTIL ADSCRITOS A LA UMF NUMERO 66”</a:t>
            </a:r>
            <a:endParaRPr lang="es-MX" sz="2800" b="1" dirty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3429000"/>
            <a:ext cx="8496944" cy="1944216"/>
          </a:xfrm>
          <a:ln w="28575">
            <a:solidFill>
              <a:schemeClr val="bg2">
                <a:lumMod val="60000"/>
                <a:lumOff val="40000"/>
              </a:schemeClr>
            </a:solidFill>
            <a:prstDash val="solid"/>
          </a:ln>
        </p:spPr>
        <p:txBody>
          <a:bodyPr>
            <a:normAutofit/>
          </a:bodyPr>
          <a:lstStyle/>
          <a:p>
            <a:pPr algn="just"/>
            <a:r>
              <a:rPr lang="es-MX" sz="2000" b="1" dirty="0" smtClean="0">
                <a:latin typeface="Garamond" pitchFamily="18" charset="0"/>
              </a:rPr>
              <a:t>INVESTIGADOR</a:t>
            </a:r>
            <a:r>
              <a:rPr lang="es-MX" sz="2000" dirty="0" smtClean="0">
                <a:latin typeface="Garamond" pitchFamily="18" charset="0"/>
              </a:rPr>
              <a:t>: GILBERTO ALFREDO LUNA PALOMINO</a:t>
            </a:r>
          </a:p>
          <a:p>
            <a:pPr algn="just"/>
            <a:endParaRPr lang="es-MX" sz="2000" b="1" dirty="0" smtClean="0">
              <a:latin typeface="Garamond" pitchFamily="18" charset="0"/>
            </a:endParaRPr>
          </a:p>
          <a:p>
            <a:pPr algn="just"/>
            <a:r>
              <a:rPr lang="es-MX" sz="2000" b="1" dirty="0" smtClean="0">
                <a:latin typeface="Garamond" pitchFamily="18" charset="0"/>
              </a:rPr>
              <a:t>ASESOR METODOLOGICO</a:t>
            </a:r>
            <a:r>
              <a:rPr lang="es-MX" sz="2000" dirty="0" smtClean="0">
                <a:latin typeface="Garamond" pitchFamily="18" charset="0"/>
              </a:rPr>
              <a:t>: DR. CELERINO PÉREZ HERNÁNDEZ</a:t>
            </a:r>
          </a:p>
          <a:p>
            <a:pPr algn="just"/>
            <a:endParaRPr lang="es-MX" sz="2000" b="1" dirty="0" smtClean="0">
              <a:latin typeface="Garamond" pitchFamily="18" charset="0"/>
            </a:endParaRPr>
          </a:p>
          <a:p>
            <a:pPr algn="just"/>
            <a:r>
              <a:rPr lang="es-MX" sz="2000" b="1" dirty="0" smtClean="0">
                <a:latin typeface="Garamond" pitchFamily="18" charset="0"/>
              </a:rPr>
              <a:t>ASESOR ESTADISTICO</a:t>
            </a:r>
            <a:r>
              <a:rPr lang="es-MX" sz="2000" dirty="0" smtClean="0">
                <a:latin typeface="Garamond" pitchFamily="18" charset="0"/>
              </a:rPr>
              <a:t>: LIC.  MANOLO CERDAN GALAN</a:t>
            </a:r>
            <a:endParaRPr lang="es-MX" sz="2000" dirty="0">
              <a:latin typeface="Garamond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95536" y="5589242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400" dirty="0" smtClean="0">
              <a:latin typeface="Garamond" pitchFamily="18" charset="0"/>
            </a:endParaRPr>
          </a:p>
          <a:p>
            <a:pPr algn="ctr"/>
            <a:r>
              <a:rPr lang="es-MX" sz="2400" dirty="0" smtClean="0">
                <a:latin typeface="Garamond" pitchFamily="18" charset="0"/>
              </a:rPr>
              <a:t>XALAPA-EQUEZ. VER; A </a:t>
            </a:r>
            <a:r>
              <a:rPr lang="es-MX" sz="2400" dirty="0" smtClean="0">
                <a:latin typeface="Garamond" pitchFamily="18" charset="0"/>
              </a:rPr>
              <a:t>31</a:t>
            </a:r>
            <a:r>
              <a:rPr lang="es-MX" sz="2400" dirty="0" smtClean="0">
                <a:latin typeface="Garamond" pitchFamily="18" charset="0"/>
              </a:rPr>
              <a:t> </a:t>
            </a:r>
            <a:r>
              <a:rPr lang="es-MX" sz="2400" dirty="0" smtClean="0">
                <a:latin typeface="Garamond" pitchFamily="18" charset="0"/>
              </a:rPr>
              <a:t>DE ENERO DEL 201</a:t>
            </a:r>
            <a:r>
              <a:rPr lang="es-MX" sz="2400" dirty="0">
                <a:latin typeface="Garamond" pitchFamily="18" charset="0"/>
              </a:rPr>
              <a:t>4</a:t>
            </a:r>
            <a:endParaRPr lang="es-MX" sz="2400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es-MX" sz="4000" dirty="0" smtClean="0">
                <a:latin typeface="Garamond" pitchFamily="18" charset="0"/>
              </a:rPr>
              <a:t>CRITERIOS DE SELECCIÓN</a:t>
            </a:r>
            <a:endParaRPr lang="es-MX" sz="4000" dirty="0">
              <a:latin typeface="Garamond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fontScale="85000" lnSpcReduction="10000"/>
          </a:bodyPr>
          <a:lstStyle/>
          <a:p>
            <a:r>
              <a:rPr lang="es-MX" dirty="0" smtClean="0">
                <a:latin typeface="Garamond" pitchFamily="18" charset="0"/>
              </a:rPr>
              <a:t>INCLUSION: </a:t>
            </a:r>
          </a:p>
          <a:p>
            <a:pPr algn="just">
              <a:buNone/>
            </a:pPr>
            <a:r>
              <a:rPr lang="es-MX" dirty="0" smtClean="0">
                <a:latin typeface="Garamond" pitchFamily="18" charset="0"/>
              </a:rPr>
              <a:t>-Pacientes del Género masculino mayores de 18 años de edad que acudieron a la Unidad de Medicina Familiar a recibir atención médica.</a:t>
            </a:r>
          </a:p>
          <a:p>
            <a:pPr algn="just">
              <a:buNone/>
            </a:pPr>
            <a:r>
              <a:rPr lang="es-MX" dirty="0" smtClean="0">
                <a:latin typeface="Garamond" pitchFamily="18" charset="0"/>
              </a:rPr>
              <a:t>-Asistentes a consulta en el periodo Marzo 2012 a Diciembre del 2013</a:t>
            </a:r>
          </a:p>
          <a:p>
            <a:pPr algn="just">
              <a:buNone/>
            </a:pPr>
            <a:r>
              <a:rPr lang="es-MX" dirty="0" smtClean="0">
                <a:latin typeface="Garamond" pitchFamily="18" charset="0"/>
              </a:rPr>
              <a:t>-Pacientes que aceptaron participar en el estudio</a:t>
            </a:r>
          </a:p>
          <a:p>
            <a:pPr algn="just">
              <a:buNone/>
            </a:pPr>
            <a:endParaRPr lang="es-MX" dirty="0" smtClean="0">
              <a:latin typeface="Garamond" pitchFamily="18" charset="0"/>
            </a:endParaRPr>
          </a:p>
          <a:p>
            <a:pPr algn="just"/>
            <a:r>
              <a:rPr lang="es-MX" dirty="0" smtClean="0">
                <a:latin typeface="Garamond" pitchFamily="18" charset="0"/>
              </a:rPr>
              <a:t>EXCLUSION: </a:t>
            </a:r>
          </a:p>
          <a:p>
            <a:pPr algn="just">
              <a:buNone/>
            </a:pPr>
            <a:r>
              <a:rPr lang="es-MX" dirty="0" smtClean="0">
                <a:latin typeface="Garamond" pitchFamily="18" charset="0"/>
              </a:rPr>
              <a:t>-Pacientes con secuelas neurológicas por enfermedad o discapacidad física.</a:t>
            </a:r>
          </a:p>
          <a:p>
            <a:pPr algn="just"/>
            <a:endParaRPr lang="es-MX" dirty="0" smtClean="0">
              <a:latin typeface="Garamond" pitchFamily="18" charset="0"/>
            </a:endParaRPr>
          </a:p>
          <a:p>
            <a:pPr algn="just"/>
            <a:r>
              <a:rPr lang="es-MX" dirty="0" smtClean="0">
                <a:latin typeface="Garamond" pitchFamily="18" charset="0"/>
              </a:rPr>
              <a:t>ELIMINACION: </a:t>
            </a:r>
          </a:p>
          <a:p>
            <a:pPr algn="just">
              <a:buNone/>
            </a:pPr>
            <a:r>
              <a:rPr lang="es-MX" dirty="0" smtClean="0">
                <a:latin typeface="Garamond" pitchFamily="18" charset="0"/>
              </a:rPr>
              <a:t>-Encuestas incompletas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305800" cy="708688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 smtClean="0">
                <a:latin typeface="Garamond" pitchFamily="18" charset="0"/>
              </a:rPr>
              <a:t>PROGRAMA DE TRABAJO</a:t>
            </a:r>
            <a:endParaRPr lang="es-MX" sz="3600" b="1" dirty="0">
              <a:latin typeface="Garamond" pitchFamily="18" charset="0"/>
            </a:endParaRPr>
          </a:p>
        </p:txBody>
      </p:sp>
      <p:grpSp>
        <p:nvGrpSpPr>
          <p:cNvPr id="4" name="Organization Chart 2"/>
          <p:cNvGrpSpPr>
            <a:grpSpLocks noChangeAspect="1"/>
          </p:cNvGrpSpPr>
          <p:nvPr/>
        </p:nvGrpSpPr>
        <p:grpSpPr bwMode="auto">
          <a:xfrm>
            <a:off x="826557" y="1484312"/>
            <a:ext cx="7464619" cy="5185047"/>
            <a:chOff x="625" y="1760"/>
            <a:chExt cx="2906" cy="2772"/>
          </a:xfrm>
        </p:grpSpPr>
        <p:cxnSp>
          <p:nvCxnSpPr>
            <p:cNvPr id="5" name="_s1028"/>
            <p:cNvCxnSpPr>
              <a:cxnSpLocks noChangeShapeType="1"/>
              <a:endCxn id="18" idx="2"/>
            </p:cNvCxnSpPr>
            <p:nvPr/>
          </p:nvCxnSpPr>
          <p:spPr bwMode="auto">
            <a:xfrm rot="5400000" flipH="1">
              <a:off x="2687" y="3907"/>
              <a:ext cx="454" cy="219"/>
            </a:xfrm>
            <a:prstGeom prst="bentConnector3">
              <a:avLst>
                <a:gd name="adj1" fmla="val 15255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6" name="_s1029"/>
            <p:cNvCxnSpPr>
              <a:cxnSpLocks noChangeShapeType="1"/>
              <a:stCxn id="18" idx="1"/>
              <a:endCxn id="17" idx="2"/>
            </p:cNvCxnSpPr>
            <p:nvPr/>
          </p:nvCxnSpPr>
          <p:spPr bwMode="auto">
            <a:xfrm rot="10800000" flipV="1">
              <a:off x="1561" y="3647"/>
              <a:ext cx="811" cy="188"/>
            </a:xfrm>
            <a:prstGeom prst="bentConnector4">
              <a:avLst>
                <a:gd name="adj1" fmla="val 5796"/>
                <a:gd name="adj2" fmla="val 17333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7" name="_s1030"/>
            <p:cNvCxnSpPr>
              <a:cxnSpLocks noChangeShapeType="1"/>
            </p:cNvCxnSpPr>
            <p:nvPr/>
          </p:nvCxnSpPr>
          <p:spPr bwMode="auto">
            <a:xfrm rot="16200000">
              <a:off x="1435" y="3480"/>
              <a:ext cx="218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" name="_s1031"/>
            <p:cNvCxnSpPr>
              <a:cxnSpLocks noChangeShapeType="1"/>
              <a:stCxn id="16" idx="0"/>
              <a:endCxn id="13" idx="2"/>
            </p:cNvCxnSpPr>
            <p:nvPr/>
          </p:nvCxnSpPr>
          <p:spPr bwMode="auto">
            <a:xfrm rot="16200000" flipV="1">
              <a:off x="2475" y="2284"/>
              <a:ext cx="214" cy="58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9" name="_s1032"/>
            <p:cNvCxnSpPr>
              <a:cxnSpLocks noChangeShapeType="1"/>
              <a:stCxn id="15" idx="1"/>
              <a:endCxn id="14" idx="2"/>
            </p:cNvCxnSpPr>
            <p:nvPr/>
          </p:nvCxnSpPr>
          <p:spPr bwMode="auto">
            <a:xfrm rot="10800000" flipH="1">
              <a:off x="625" y="2971"/>
              <a:ext cx="715" cy="284"/>
            </a:xfrm>
            <a:prstGeom prst="bentConnector4">
              <a:avLst>
                <a:gd name="adj1" fmla="val -12450"/>
                <a:gd name="adj2" fmla="val 7530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0" name="_s1033"/>
            <p:cNvCxnSpPr>
              <a:cxnSpLocks noChangeShapeType="1"/>
              <a:stCxn id="14" idx="0"/>
              <a:endCxn id="13" idx="2"/>
            </p:cNvCxnSpPr>
            <p:nvPr/>
          </p:nvCxnSpPr>
          <p:spPr bwMode="auto">
            <a:xfrm rot="5400000" flipH="1" flipV="1">
              <a:off x="1709" y="2101"/>
              <a:ext cx="214" cy="95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1" name="_s1034"/>
            <p:cNvCxnSpPr>
              <a:cxnSpLocks noChangeShapeType="1"/>
              <a:stCxn id="13" idx="0"/>
              <a:endCxn id="12" idx="2"/>
            </p:cNvCxnSpPr>
            <p:nvPr/>
          </p:nvCxnSpPr>
          <p:spPr bwMode="auto">
            <a:xfrm rot="16200000" flipV="1">
              <a:off x="2241" y="2091"/>
              <a:ext cx="93" cy="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12" name="_s1035"/>
            <p:cNvSpPr>
              <a:spLocks noChangeArrowheads="1"/>
            </p:cNvSpPr>
            <p:nvPr/>
          </p:nvSpPr>
          <p:spPr bwMode="auto">
            <a:xfrm>
              <a:off x="1750" y="1760"/>
              <a:ext cx="1069" cy="288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itchFamily="18" charset="0"/>
                </a:rPr>
                <a:t>UMF NO. 66</a:t>
              </a:r>
            </a:p>
          </p:txBody>
        </p:sp>
        <p:sp>
          <p:nvSpPr>
            <p:cNvPr id="13" name="_s1036"/>
            <p:cNvSpPr>
              <a:spLocks noChangeArrowheads="1"/>
            </p:cNvSpPr>
            <p:nvPr/>
          </p:nvSpPr>
          <p:spPr bwMode="auto">
            <a:xfrm>
              <a:off x="1122" y="2141"/>
              <a:ext cx="2338" cy="328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itchFamily="18" charset="0"/>
                </a:rPr>
                <a:t>PACIENTES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sz="1400" b="1" dirty="0" smtClean="0">
                  <a:latin typeface="Garamond" pitchFamily="18" charset="0"/>
                </a:rPr>
                <a:t>GENERO MASCULINO  &gt; 18 AÑOS QUE ACUDEN A CONSULTA </a:t>
              </a:r>
              <a:endPara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</a:endParaRPr>
            </a:p>
          </p:txBody>
        </p:sp>
        <p:sp>
          <p:nvSpPr>
            <p:cNvPr id="14" name="_s1037"/>
            <p:cNvSpPr>
              <a:spLocks noChangeArrowheads="1"/>
            </p:cNvSpPr>
            <p:nvPr/>
          </p:nvSpPr>
          <p:spPr bwMode="auto">
            <a:xfrm>
              <a:off x="709" y="2683"/>
              <a:ext cx="1261" cy="288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itchFamily="18" charset="0"/>
                </a:rPr>
                <a:t>ACEPTAN </a:t>
              </a:r>
              <a:r>
                <a:rPr kumimoji="0" lang="es-ES" sz="14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itchFamily="18" charset="0"/>
                </a:rPr>
                <a:t> APLICACION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sz="1400" b="1" baseline="0" dirty="0" smtClean="0">
                  <a:latin typeface="Garamond" pitchFamily="18" charset="0"/>
                </a:rPr>
                <a:t>DE</a:t>
              </a:r>
              <a:r>
                <a:rPr lang="es-ES" sz="1400" b="1" dirty="0" smtClean="0">
                  <a:latin typeface="Garamond" pitchFamily="18" charset="0"/>
                </a:rPr>
                <a:t> INSTRUMENTO DE MEDICION</a:t>
              </a:r>
              <a:r>
                <a:rPr kumimoji="0" lang="es-E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itchFamily="18" charset="0"/>
                </a:rPr>
                <a:t> </a:t>
              </a:r>
            </a:p>
          </p:txBody>
        </p:sp>
        <p:sp>
          <p:nvSpPr>
            <p:cNvPr id="15" name="_s1038"/>
            <p:cNvSpPr>
              <a:spLocks noChangeArrowheads="1"/>
            </p:cNvSpPr>
            <p:nvPr/>
          </p:nvSpPr>
          <p:spPr bwMode="auto">
            <a:xfrm>
              <a:off x="625" y="3111"/>
              <a:ext cx="1570" cy="287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itchFamily="18" charset="0"/>
                </a:rPr>
                <a:t>CONSULTORIOS</a:t>
              </a:r>
              <a:r>
                <a:rPr kumimoji="0" lang="es-ES" sz="14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itchFamily="18" charset="0"/>
                </a:rPr>
                <a:t> DE LA UNIDAD </a:t>
              </a:r>
              <a:endPara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</a:endParaRPr>
            </a:p>
          </p:txBody>
        </p:sp>
        <p:sp>
          <p:nvSpPr>
            <p:cNvPr id="16" name="_s1039"/>
            <p:cNvSpPr>
              <a:spLocks noChangeArrowheads="1"/>
            </p:cNvSpPr>
            <p:nvPr/>
          </p:nvSpPr>
          <p:spPr bwMode="auto">
            <a:xfrm>
              <a:off x="2370" y="2683"/>
              <a:ext cx="1008" cy="288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itchFamily="18" charset="0"/>
                </a:rPr>
                <a:t>NO ACEPTAN</a:t>
              </a:r>
            </a:p>
          </p:txBody>
        </p:sp>
        <p:sp>
          <p:nvSpPr>
            <p:cNvPr id="17" name="_s1040"/>
            <p:cNvSpPr>
              <a:spLocks noChangeArrowheads="1"/>
            </p:cNvSpPr>
            <p:nvPr/>
          </p:nvSpPr>
          <p:spPr bwMode="auto">
            <a:xfrm>
              <a:off x="1129" y="3547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itchFamily="18" charset="0"/>
                </a:rPr>
                <a:t>BASE DE DATOS</a:t>
              </a:r>
            </a:p>
          </p:txBody>
        </p:sp>
        <p:sp>
          <p:nvSpPr>
            <p:cNvPr id="18" name="_s1041"/>
            <p:cNvSpPr>
              <a:spLocks noChangeArrowheads="1"/>
            </p:cNvSpPr>
            <p:nvPr/>
          </p:nvSpPr>
          <p:spPr bwMode="auto">
            <a:xfrm>
              <a:off x="2372" y="3503"/>
              <a:ext cx="864" cy="287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itchFamily="18" charset="0"/>
                </a:rPr>
                <a:t>ANALISIS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sz="1400" b="1" dirty="0" smtClean="0">
                  <a:latin typeface="Garamond" pitchFamily="18" charset="0"/>
                </a:rPr>
                <a:t>ESTADISTICO</a:t>
              </a:r>
              <a:endPara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</a:endParaRPr>
            </a:p>
          </p:txBody>
        </p:sp>
        <p:sp>
          <p:nvSpPr>
            <p:cNvPr id="19" name="_s1042"/>
            <p:cNvSpPr>
              <a:spLocks noChangeArrowheads="1"/>
            </p:cNvSpPr>
            <p:nvPr/>
          </p:nvSpPr>
          <p:spPr bwMode="auto">
            <a:xfrm>
              <a:off x="2667" y="424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itchFamily="18" charset="0"/>
                </a:rPr>
                <a:t>RESULTADOS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115131"/>
              </p:ext>
            </p:extLst>
          </p:nvPr>
        </p:nvGraphicFramePr>
        <p:xfrm>
          <a:off x="776683" y="977746"/>
          <a:ext cx="7920880" cy="5114052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1980220"/>
                <a:gridCol w="1980220"/>
                <a:gridCol w="1980220"/>
                <a:gridCol w="1980220"/>
              </a:tblGrid>
              <a:tr h="281606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TOTAL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PORCENTAJE</a:t>
                      </a:r>
                      <a:endParaRPr lang="es-MX" dirty="0"/>
                    </a:p>
                  </a:txBody>
                  <a:tcPr/>
                </a:tc>
              </a:tr>
              <a:tr h="425622"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EDAD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41-50 AÑOS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90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21%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  <a:tr h="425622"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ESTADO CIVIL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CASADO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297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70%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  <a:tr h="425622"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ESCOLARIDAD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SECUNDARIA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115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27%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  <a:tr h="425622"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OCUPACION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EMPLEADO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265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62%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  <a:tr h="425622"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PARENTESCO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NUCLEAR SIMPLE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219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52%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  <a:tr h="512997"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PRESENCIA FISICA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NUCLEO INTEGRADO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345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81%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  <a:tr h="425622"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DEMOGRAFIA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URBANA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410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96%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  <a:tr h="425622"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DESARROLLO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TRADICIONAL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258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61%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  <a:tr h="732853"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INDICE DE POBREZA FAMILIAR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dirty="0" smtClean="0"/>
                    </a:p>
                    <a:p>
                      <a:pPr algn="ctr"/>
                      <a:r>
                        <a:rPr lang="es-MX" dirty="0" smtClean="0"/>
                        <a:t>POBREZA BAJA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214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9900"/>
                          </a:solidFill>
                        </a:rPr>
                        <a:t>50%</a:t>
                      </a:r>
                      <a:endParaRPr lang="es-MX" b="1" dirty="0">
                        <a:solidFill>
                          <a:srgbClr val="FF99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755576" y="404535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CARACTERISTICAS DE LA PÓBLACION UMF N° 66</a:t>
            </a:r>
            <a:endParaRPr lang="es-MX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6341320"/>
            <a:ext cx="2217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FUENTE: LUNA 2013</a:t>
            </a:r>
            <a:endParaRPr lang="es-MX" sz="1400" dirty="0"/>
          </a:p>
        </p:txBody>
      </p:sp>
      <p:sp>
        <p:nvSpPr>
          <p:cNvPr id="6" name="5 Rectángulo"/>
          <p:cNvSpPr/>
          <p:nvPr/>
        </p:nvSpPr>
        <p:spPr>
          <a:xfrm>
            <a:off x="7712401" y="6093296"/>
            <a:ext cx="775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/>
              <a:t>n: 425</a:t>
            </a:r>
          </a:p>
        </p:txBody>
      </p:sp>
    </p:spTree>
    <p:extLst>
      <p:ext uri="{BB962C8B-B14F-4D97-AF65-F5344CB8AC3E}">
        <p14:creationId xmlns:p14="http://schemas.microsoft.com/office/powerpoint/2010/main" val="2326536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71730"/>
              </p:ext>
            </p:extLst>
          </p:nvPr>
        </p:nvGraphicFramePr>
        <p:xfrm>
          <a:off x="-1044624" y="2060848"/>
          <a:ext cx="5616624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1844909613"/>
              </p:ext>
            </p:extLst>
          </p:nvPr>
        </p:nvGraphicFramePr>
        <p:xfrm>
          <a:off x="3635896" y="2132856"/>
          <a:ext cx="532859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2195736" y="1252730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PACIENTES UMF # 66 XALAPA, VER.</a:t>
            </a:r>
            <a:endParaRPr lang="es-MX" sz="2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331640" y="574339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n: 425</a:t>
            </a:r>
            <a:endParaRPr lang="es-MX" sz="2000" dirty="0"/>
          </a:p>
        </p:txBody>
      </p:sp>
      <p:sp>
        <p:nvSpPr>
          <p:cNvPr id="7" name="6 CuadroTexto"/>
          <p:cNvSpPr txBox="1"/>
          <p:nvPr/>
        </p:nvSpPr>
        <p:spPr>
          <a:xfrm>
            <a:off x="6674799" y="6489568"/>
            <a:ext cx="2217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FUENTE: LUNA 2013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55289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9502946"/>
              </p:ext>
            </p:extLst>
          </p:nvPr>
        </p:nvGraphicFramePr>
        <p:xfrm>
          <a:off x="683568" y="1914864"/>
          <a:ext cx="7283152" cy="3798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977249" y="1106812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PACIENTES DE LA UMF 66 CON DISFUNCION ERECTIL</a:t>
            </a:r>
            <a:endParaRPr lang="es-MX" sz="2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674799" y="6489568"/>
            <a:ext cx="2217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FUENTE: LUNA 2013</a:t>
            </a:r>
            <a:endParaRPr lang="es-MX" sz="1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7596336" y="5712957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n: 274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422138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980728"/>
            <a:ext cx="8305800" cy="648072"/>
          </a:xfrm>
        </p:spPr>
        <p:txBody>
          <a:bodyPr>
            <a:noAutofit/>
          </a:bodyPr>
          <a:lstStyle/>
          <a:p>
            <a:pPr algn="ctr"/>
            <a:r>
              <a:rPr lang="es-MX" sz="2800" dirty="0" smtClean="0"/>
              <a:t>GRADO DE DISFUNCION ERECTIL POR EDADES</a:t>
            </a:r>
            <a:endParaRPr lang="es-MX" sz="28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328564"/>
              </p:ext>
            </p:extLst>
          </p:nvPr>
        </p:nvGraphicFramePr>
        <p:xfrm>
          <a:off x="899592" y="1844824"/>
          <a:ext cx="7488831" cy="3312371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1382205"/>
                <a:gridCol w="1427523"/>
                <a:gridCol w="1744750"/>
                <a:gridCol w="1744750"/>
                <a:gridCol w="1189603"/>
              </a:tblGrid>
              <a:tr h="604176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EDAD</a:t>
                      </a:r>
                    </a:p>
                    <a:p>
                      <a:r>
                        <a:rPr lang="es-MX" sz="1600" dirty="0" smtClean="0"/>
                        <a:t>AÑOS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rgbClr val="00B0F0"/>
                          </a:solidFill>
                        </a:rPr>
                        <a:t>D. E.  LEVE</a:t>
                      </a:r>
                      <a:endParaRPr lang="es-MX" sz="16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D. E. LEVE A MODERADA</a:t>
                      </a:r>
                      <a:endParaRPr lang="es-MX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rgbClr val="7030A0"/>
                          </a:solidFill>
                        </a:rPr>
                        <a:t>D. E. MODERADA</a:t>
                      </a:r>
                      <a:endParaRPr lang="es-MX" sz="16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rgbClr val="FF0000"/>
                          </a:solidFill>
                        </a:rPr>
                        <a:t>SEVERA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86885">
                <a:tc>
                  <a:txBody>
                    <a:bodyPr/>
                    <a:lstStyle/>
                    <a:p>
                      <a:r>
                        <a:rPr lang="es-MX" dirty="0" smtClean="0"/>
                        <a:t>18 A 30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7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1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/>
                    </a:p>
                  </a:txBody>
                  <a:tcPr/>
                </a:tc>
              </a:tr>
              <a:tr h="386885">
                <a:tc>
                  <a:txBody>
                    <a:bodyPr/>
                    <a:lstStyle/>
                    <a:p>
                      <a:r>
                        <a:rPr lang="es-MX" dirty="0" smtClean="0"/>
                        <a:t>31 A 40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29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9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1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</a:tr>
              <a:tr h="386885">
                <a:tc>
                  <a:txBody>
                    <a:bodyPr/>
                    <a:lstStyle/>
                    <a:p>
                      <a:r>
                        <a:rPr lang="es-MX" dirty="0" smtClean="0"/>
                        <a:t>41 A 50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41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/>
                    </a:p>
                  </a:txBody>
                  <a:tcPr/>
                </a:tc>
              </a:tr>
              <a:tr h="386885">
                <a:tc>
                  <a:txBody>
                    <a:bodyPr/>
                    <a:lstStyle/>
                    <a:p>
                      <a:r>
                        <a:rPr lang="es-MX" dirty="0" smtClean="0"/>
                        <a:t>51 A 60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solidFill>
                            <a:schemeClr val="tx1"/>
                          </a:solidFill>
                        </a:rPr>
                        <a:t>38</a:t>
                      </a:r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26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/>
                    </a:p>
                  </a:txBody>
                  <a:tcPr/>
                </a:tc>
              </a:tr>
              <a:tr h="386885">
                <a:tc>
                  <a:txBody>
                    <a:bodyPr/>
                    <a:lstStyle/>
                    <a:p>
                      <a:r>
                        <a:rPr lang="es-MX" dirty="0" smtClean="0"/>
                        <a:t>61 A 70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20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29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6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</a:tr>
              <a:tr h="386885">
                <a:tc>
                  <a:txBody>
                    <a:bodyPr/>
                    <a:lstStyle/>
                    <a:p>
                      <a:r>
                        <a:rPr lang="es-MX" dirty="0" smtClean="0"/>
                        <a:t>71 Y MAS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15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</a:tr>
              <a:tr h="386885">
                <a:tc>
                  <a:txBody>
                    <a:bodyPr/>
                    <a:lstStyle/>
                    <a:p>
                      <a:r>
                        <a:rPr lang="es-MX" dirty="0" smtClean="0"/>
                        <a:t>TOTAL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163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92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16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08580"/>
              </p:ext>
            </p:extLst>
          </p:nvPr>
        </p:nvGraphicFramePr>
        <p:xfrm>
          <a:off x="539552" y="5517232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Chi-Cuadrada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G.I.</a:t>
                      </a:r>
                      <a:r>
                        <a:rPr lang="es-MX" baseline="0" dirty="0" smtClean="0"/>
                        <a:t> 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P- valor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72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20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0.0000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7380312" y="550794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n: 274</a:t>
            </a:r>
            <a:endParaRPr lang="es-MX" sz="2000" dirty="0"/>
          </a:p>
        </p:txBody>
      </p:sp>
      <p:sp>
        <p:nvSpPr>
          <p:cNvPr id="8" name="7 CuadroTexto"/>
          <p:cNvSpPr txBox="1"/>
          <p:nvPr/>
        </p:nvSpPr>
        <p:spPr>
          <a:xfrm>
            <a:off x="6674799" y="6489568"/>
            <a:ext cx="2217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FUENTE: LUNA 2013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220582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636680"/>
          </a:xfrm>
        </p:spPr>
        <p:txBody>
          <a:bodyPr>
            <a:normAutofit/>
          </a:bodyPr>
          <a:lstStyle/>
          <a:p>
            <a:pPr algn="ctr"/>
            <a:r>
              <a:rPr lang="es-MX" sz="3600" dirty="0" smtClean="0"/>
              <a:t>ESTADO CIVIL </a:t>
            </a:r>
            <a:endParaRPr lang="es-MX" sz="3600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455818"/>
              </p:ext>
            </p:extLst>
          </p:nvPr>
        </p:nvGraphicFramePr>
        <p:xfrm>
          <a:off x="467544" y="1988840"/>
          <a:ext cx="8208913" cy="3384376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1550572"/>
                <a:gridCol w="1732994"/>
                <a:gridCol w="1824202"/>
                <a:gridCol w="1824204"/>
                <a:gridCol w="1276941"/>
              </a:tblGrid>
              <a:tr h="660110">
                <a:tc>
                  <a:txBody>
                    <a:bodyPr/>
                    <a:lstStyle/>
                    <a:p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rgbClr val="00B0F0"/>
                          </a:solidFill>
                        </a:rPr>
                        <a:t>D. E.  LEVE</a:t>
                      </a:r>
                      <a:endParaRPr lang="es-MX" sz="16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D. E. LEVE A MODERADA</a:t>
                      </a:r>
                      <a:endParaRPr lang="es-MX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rgbClr val="7030A0"/>
                          </a:solidFill>
                        </a:rPr>
                        <a:t>D. E. MODERADA</a:t>
                      </a:r>
                      <a:endParaRPr lang="es-MX" sz="16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rgbClr val="FF0000"/>
                          </a:solidFill>
                        </a:rPr>
                        <a:t>SEVERA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82445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SOLTERO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0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0</a:t>
                      </a:r>
                      <a:endParaRPr lang="es-MX" dirty="0"/>
                    </a:p>
                  </a:txBody>
                  <a:tcPr/>
                </a:tc>
              </a:tr>
              <a:tr h="382445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CASADO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112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72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13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3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597243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UNION LIBRE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31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0</a:t>
                      </a:r>
                      <a:endParaRPr lang="es-MX" dirty="0"/>
                    </a:p>
                  </a:txBody>
                  <a:tcPr/>
                </a:tc>
              </a:tr>
              <a:tr h="597243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DIVORCIADO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0</a:t>
                      </a:r>
                      <a:endParaRPr lang="es-MX" dirty="0"/>
                    </a:p>
                  </a:txBody>
                  <a:tcPr/>
                </a:tc>
              </a:tr>
              <a:tr h="382445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VIUDO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0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0</a:t>
                      </a:r>
                      <a:endParaRPr lang="es-MX" dirty="0"/>
                    </a:p>
                  </a:txBody>
                  <a:tcPr/>
                </a:tc>
              </a:tr>
              <a:tr h="382445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TOTAL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163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92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16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7380312" y="550794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n: 274</a:t>
            </a:r>
            <a:endParaRPr lang="es-MX" sz="20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674799" y="6489568"/>
            <a:ext cx="2217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FUENTE: LUNA 2013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28243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20688"/>
            <a:ext cx="8305800" cy="780696"/>
          </a:xfrm>
        </p:spPr>
        <p:txBody>
          <a:bodyPr>
            <a:normAutofit/>
          </a:bodyPr>
          <a:lstStyle/>
          <a:p>
            <a:pPr algn="ctr"/>
            <a:r>
              <a:rPr lang="es-MX" sz="3600" dirty="0" smtClean="0"/>
              <a:t>ESCOLARIDAD</a:t>
            </a:r>
            <a:endParaRPr lang="es-MX" sz="3600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953338"/>
              </p:ext>
            </p:extLst>
          </p:nvPr>
        </p:nvGraphicFramePr>
        <p:xfrm>
          <a:off x="179512" y="1844822"/>
          <a:ext cx="8712969" cy="3052679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2279354"/>
                <a:gridCol w="1449829"/>
                <a:gridCol w="1812287"/>
                <a:gridCol w="1902900"/>
                <a:gridCol w="1268599"/>
              </a:tblGrid>
              <a:tr h="630443">
                <a:tc>
                  <a:txBody>
                    <a:bodyPr/>
                    <a:lstStyle/>
                    <a:p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rgbClr val="00B0F0"/>
                          </a:solidFill>
                        </a:rPr>
                        <a:t>D. E.  LEVE</a:t>
                      </a:r>
                      <a:endParaRPr lang="es-MX" sz="16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D. E. LEVE A MODERADA</a:t>
                      </a:r>
                      <a:endParaRPr lang="es-MX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rgbClr val="7030A0"/>
                          </a:solidFill>
                        </a:rPr>
                        <a:t>D. E. MODERADA</a:t>
                      </a:r>
                      <a:endParaRPr lang="es-MX" sz="16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rgbClr val="FF0000"/>
                          </a:solidFill>
                        </a:rPr>
                        <a:t>SEVERA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03706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SIN</a:t>
                      </a:r>
                      <a:r>
                        <a:rPr lang="es-MX" sz="1600" baseline="0" dirty="0" smtClean="0"/>
                        <a:t> ESTUDIOS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5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03706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PRIMARIA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39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30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03706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SECUNDARIA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48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28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7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03706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PREPARATORIA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35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22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03706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UNIVERSIDAD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36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03706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TOTAL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163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92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16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7409331" y="5707995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n: 274</a:t>
            </a:r>
            <a:endParaRPr lang="es-MX" sz="20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674799" y="6489568"/>
            <a:ext cx="2217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FUENTE: LUNA 2013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193632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708688"/>
          </a:xfrm>
        </p:spPr>
        <p:txBody>
          <a:bodyPr>
            <a:normAutofit/>
          </a:bodyPr>
          <a:lstStyle/>
          <a:p>
            <a:pPr algn="ctr"/>
            <a:r>
              <a:rPr lang="es-MX" sz="3600" dirty="0" smtClean="0"/>
              <a:t>OCUPACION</a:t>
            </a:r>
            <a:endParaRPr lang="es-MX" sz="3600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53928"/>
              </p:ext>
            </p:extLst>
          </p:nvPr>
        </p:nvGraphicFramePr>
        <p:xfrm>
          <a:off x="345462" y="1700808"/>
          <a:ext cx="8547018" cy="3816427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2106332"/>
                <a:gridCol w="1451422"/>
                <a:gridCol w="1814278"/>
                <a:gridCol w="1904992"/>
                <a:gridCol w="1269994"/>
              </a:tblGrid>
              <a:tr h="588731">
                <a:tc>
                  <a:txBody>
                    <a:bodyPr/>
                    <a:lstStyle/>
                    <a:p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rgbClr val="00B0F0"/>
                          </a:solidFill>
                        </a:rPr>
                        <a:t>D. E.  LEVE</a:t>
                      </a:r>
                      <a:endParaRPr lang="es-MX" sz="16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D. E. LEVE A MODERADA</a:t>
                      </a:r>
                      <a:endParaRPr lang="es-MX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rgbClr val="7030A0"/>
                          </a:solidFill>
                        </a:rPr>
                        <a:t>D. E. MODERADA</a:t>
                      </a:r>
                      <a:endParaRPr lang="es-MX" sz="16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solidFill>
                            <a:srgbClr val="FF0000"/>
                          </a:solidFill>
                        </a:rPr>
                        <a:t>SEVERA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88731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SIN</a:t>
                      </a:r>
                      <a:r>
                        <a:rPr lang="es-MX" sz="1600" baseline="0" dirty="0" smtClean="0"/>
                        <a:t> OCUPACION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9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6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6995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EMPLEADO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104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54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5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6995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OBRERO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11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5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6995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PROFESIONISTA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4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6995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COMERCIANTE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5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6995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JUBILADO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10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10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6995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OTRO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15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8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6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6995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TOTAL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163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92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16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7437994" y="572938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n: 274</a:t>
            </a:r>
            <a:endParaRPr lang="es-MX" sz="20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674799" y="6489568"/>
            <a:ext cx="2217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FUENTE: LUNA 2013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253025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852704"/>
          </a:xfrm>
        </p:spPr>
        <p:txBody>
          <a:bodyPr>
            <a:normAutofit/>
          </a:bodyPr>
          <a:lstStyle/>
          <a:p>
            <a:pPr algn="ctr"/>
            <a:r>
              <a:rPr lang="es-MX" sz="3600" dirty="0" smtClean="0"/>
              <a:t>TIPOLOGIA FAMILIAR</a:t>
            </a:r>
            <a:endParaRPr lang="es-MX" sz="3600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410525"/>
              </p:ext>
            </p:extLst>
          </p:nvPr>
        </p:nvGraphicFramePr>
        <p:xfrm>
          <a:off x="357357" y="2132856"/>
          <a:ext cx="8521625" cy="3456384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2481280"/>
                <a:gridCol w="1176289"/>
                <a:gridCol w="1768748"/>
                <a:gridCol w="1857185"/>
                <a:gridCol w="1238123"/>
              </a:tblGrid>
              <a:tr h="591633">
                <a:tc>
                  <a:txBody>
                    <a:bodyPr/>
                    <a:lstStyle/>
                    <a:p>
                      <a:r>
                        <a:rPr lang="es-MX" dirty="0" smtClean="0"/>
                        <a:t>PARENTESCO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D. E.  LEVE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D. E. LEVE A MODERADA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D. E. MODERADA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SEVERA</a:t>
                      </a:r>
                      <a:endParaRPr lang="es-MX" sz="1600" dirty="0"/>
                    </a:p>
                  </a:txBody>
                  <a:tcPr/>
                </a:tc>
              </a:tr>
              <a:tr h="378853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NUCLEAR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39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5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8853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NUCLEAR</a:t>
                      </a:r>
                      <a:r>
                        <a:rPr lang="es-MX" sz="1600" baseline="0" dirty="0" smtClean="0"/>
                        <a:t> SIMPLE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87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42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8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591633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NUCLEAR</a:t>
                      </a:r>
                      <a:r>
                        <a:rPr lang="es-MX" sz="1600" baseline="0" dirty="0" smtClean="0"/>
                        <a:t> NUMEROSA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21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8853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RECONSTRUIDA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8853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MONOPARENTAL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8853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EXTENSA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8853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TOTAL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163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92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16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7437994" y="572938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n: 274</a:t>
            </a:r>
            <a:endParaRPr lang="es-MX" sz="20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674799" y="6489568"/>
            <a:ext cx="2217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FUENTE: LUNA 2013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284229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es-MX" sz="4000" dirty="0" smtClean="0">
                <a:latin typeface="Garamond" pitchFamily="18" charset="0"/>
              </a:rPr>
              <a:t>ANTECEDENTES</a:t>
            </a:r>
            <a:endParaRPr lang="es-MX" sz="4000" dirty="0">
              <a:latin typeface="Garamond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>
                <a:latin typeface="Garamond" pitchFamily="18" charset="0"/>
              </a:rPr>
              <a:t>La OMS ha definido la salud sexual como un derecho humano básico que incluye la capacidad para disfrutar y controlar la conducta sexual, la libertad para que no se inhiba la respuesta sexual ni se perjudique la relación sexual, así como la libertad para que las enfermedades orgánicas y otras deficiencias no interfieran con la función sexual y reproductiva.</a:t>
            </a:r>
            <a:endParaRPr lang="es-MX" dirty="0">
              <a:latin typeface="Garamond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79512" y="5805264"/>
            <a:ext cx="8712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/>
              <a:t>1</a:t>
            </a:r>
            <a:r>
              <a:rPr lang="es-ES" sz="1600" dirty="0"/>
              <a:t>.-Fong Mata E. R., Azuara Jaramillo A. Prevalencia de disfunción eréctil en pacientes </a:t>
            </a:r>
            <a:r>
              <a:rPr lang="es-ES" sz="1600" dirty="0" smtClean="0"/>
              <a:t>diabéticos </a:t>
            </a:r>
            <a:r>
              <a:rPr lang="es-ES" sz="1600" dirty="0" err="1"/>
              <a:t>Med</a:t>
            </a:r>
            <a:r>
              <a:rPr lang="es-ES" sz="1600" dirty="0"/>
              <a:t> </a:t>
            </a:r>
            <a:r>
              <a:rPr lang="es-ES" sz="1600" dirty="0" err="1"/>
              <a:t>Int</a:t>
            </a:r>
            <a:r>
              <a:rPr lang="es-ES" sz="1600" dirty="0"/>
              <a:t> </a:t>
            </a:r>
            <a:r>
              <a:rPr lang="es-ES" sz="1600" dirty="0" err="1"/>
              <a:t>Mex</a:t>
            </a:r>
            <a:r>
              <a:rPr lang="es-ES" sz="1600" dirty="0"/>
              <a:t> 2007; 23 (6): 477-80</a:t>
            </a:r>
            <a:endParaRPr lang="es-MX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305800" cy="864096"/>
          </a:xfrm>
        </p:spPr>
        <p:txBody>
          <a:bodyPr>
            <a:normAutofit/>
          </a:bodyPr>
          <a:lstStyle/>
          <a:p>
            <a:pPr algn="ctr"/>
            <a:r>
              <a:rPr lang="es-MX" sz="3600" dirty="0" smtClean="0"/>
              <a:t>TIPOLOGIA FAMILIAR</a:t>
            </a:r>
            <a:endParaRPr lang="es-MX" sz="3600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338821"/>
              </p:ext>
            </p:extLst>
          </p:nvPr>
        </p:nvGraphicFramePr>
        <p:xfrm>
          <a:off x="470038" y="1628800"/>
          <a:ext cx="8410610" cy="1800199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2448955"/>
                <a:gridCol w="1160965"/>
                <a:gridCol w="1745706"/>
                <a:gridCol w="1832990"/>
                <a:gridCol w="1221994"/>
              </a:tblGrid>
              <a:tr h="616285">
                <a:tc>
                  <a:txBody>
                    <a:bodyPr/>
                    <a:lstStyle/>
                    <a:p>
                      <a:r>
                        <a:rPr lang="es-MX" dirty="0" smtClean="0"/>
                        <a:t>DESARROLLO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D. E.  LEVE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D. E. LEVE A MODERADA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D. E. MODERADA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SEVERA</a:t>
                      </a:r>
                      <a:endParaRPr lang="es-MX" sz="1600" dirty="0"/>
                    </a:p>
                  </a:txBody>
                  <a:tcPr/>
                </a:tc>
              </a:tr>
              <a:tr h="394638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TRADICIONAL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99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55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13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2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94638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MODERNA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64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37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94638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TOTAL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163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92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16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574276"/>
              </p:ext>
            </p:extLst>
          </p:nvPr>
        </p:nvGraphicFramePr>
        <p:xfrm>
          <a:off x="323529" y="3861049"/>
          <a:ext cx="8568951" cy="1868331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2495060"/>
                <a:gridCol w="1182822"/>
                <a:gridCol w="1778571"/>
                <a:gridCol w="1867499"/>
                <a:gridCol w="1244999"/>
              </a:tblGrid>
              <a:tr h="639609">
                <a:tc>
                  <a:txBody>
                    <a:bodyPr/>
                    <a:lstStyle/>
                    <a:p>
                      <a:r>
                        <a:rPr lang="es-MX" dirty="0" smtClean="0"/>
                        <a:t>DEMOGRAFIA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D. E.  LEVE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D. E. LEVE A MODERADA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D. E. MODERADA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SEVERA</a:t>
                      </a:r>
                      <a:endParaRPr lang="es-MX" sz="1600" dirty="0"/>
                    </a:p>
                  </a:txBody>
                  <a:tcPr/>
                </a:tc>
              </a:tr>
              <a:tr h="409574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URBANA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159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89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16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2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409574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SUBURBANA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</a:tr>
              <a:tr h="409574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TOTAL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163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92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16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7437994" y="572938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n: 274</a:t>
            </a:r>
            <a:endParaRPr lang="es-MX" sz="2000" dirty="0"/>
          </a:p>
        </p:txBody>
      </p:sp>
      <p:sp>
        <p:nvSpPr>
          <p:cNvPr id="6" name="5 CuadroTexto"/>
          <p:cNvSpPr txBox="1"/>
          <p:nvPr/>
        </p:nvSpPr>
        <p:spPr>
          <a:xfrm>
            <a:off x="6674799" y="6489568"/>
            <a:ext cx="2217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FUENTE: LUNA 2013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387264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780696"/>
          </a:xfrm>
        </p:spPr>
        <p:txBody>
          <a:bodyPr>
            <a:normAutofit/>
          </a:bodyPr>
          <a:lstStyle/>
          <a:p>
            <a:pPr algn="ctr"/>
            <a:r>
              <a:rPr lang="es-MX" sz="3600" dirty="0" smtClean="0"/>
              <a:t>INDICE DE POBREZA FAMILIAR</a:t>
            </a:r>
            <a:endParaRPr lang="es-MX" sz="3600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166665"/>
              </p:ext>
            </p:extLst>
          </p:nvPr>
        </p:nvGraphicFramePr>
        <p:xfrm>
          <a:off x="467544" y="2276872"/>
          <a:ext cx="8280920" cy="2160241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2411193"/>
                <a:gridCol w="1143063"/>
                <a:gridCol w="1718787"/>
                <a:gridCol w="1804726"/>
                <a:gridCol w="1203151"/>
              </a:tblGrid>
              <a:tr h="651173">
                <a:tc>
                  <a:txBody>
                    <a:bodyPr/>
                    <a:lstStyle/>
                    <a:p>
                      <a:pPr algn="ctr"/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D. E.  LEVE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D. E. LEVE A MODERADA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D. E. MODERADA</a:t>
                      </a:r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SEVERA</a:t>
                      </a:r>
                      <a:endParaRPr lang="es-MX" sz="1600" dirty="0"/>
                    </a:p>
                  </a:txBody>
                  <a:tcPr/>
                </a:tc>
              </a:tr>
              <a:tr h="377267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SIN</a:t>
                      </a:r>
                      <a:r>
                        <a:rPr lang="es-MX" sz="1600" baseline="0" dirty="0" smtClean="0"/>
                        <a:t> EVIDENCIA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77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39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7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7267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POBREZA</a:t>
                      </a:r>
                      <a:r>
                        <a:rPr lang="es-MX" sz="1600" baseline="0" dirty="0" smtClean="0"/>
                        <a:t> BAJA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82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48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7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rgbClr val="FFFF00"/>
                          </a:solidFill>
                        </a:rPr>
                        <a:t>2</a:t>
                      </a:r>
                      <a:endParaRPr lang="es-MX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77267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POBREZA</a:t>
                      </a:r>
                      <a:r>
                        <a:rPr lang="es-MX" sz="1600" baseline="0" dirty="0" smtClean="0"/>
                        <a:t> ALTA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4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5</a:t>
                      </a:r>
                      <a:endParaRPr lang="es-MX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2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0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7267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TOTAL</a:t>
                      </a:r>
                      <a:endParaRPr lang="es-MX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163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92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16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3</a:t>
                      </a: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7437994" y="572938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n: 274</a:t>
            </a:r>
            <a:endParaRPr lang="es-MX" sz="20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674799" y="6489568"/>
            <a:ext cx="2217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FUENTE: LUNA 2013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203196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Gráfico"/>
          <p:cNvGraphicFramePr/>
          <p:nvPr>
            <p:extLst>
              <p:ext uri="{D42A27DB-BD31-4B8C-83A1-F6EECF244321}">
                <p14:modId xmlns:p14="http://schemas.microsoft.com/office/powerpoint/2010/main" val="3199152325"/>
              </p:ext>
            </p:extLst>
          </p:nvPr>
        </p:nvGraphicFramePr>
        <p:xfrm>
          <a:off x="1115616" y="1124744"/>
          <a:ext cx="6984776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6674799" y="6489568"/>
            <a:ext cx="22176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FUENTE: LUNA 2013</a:t>
            </a:r>
            <a:endParaRPr lang="es-MX" sz="1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7437994" y="572938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n: 274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9989905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3600" dirty="0" smtClean="0"/>
              <a:t>CONCLUSIONES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s-MX" dirty="0" smtClean="0"/>
              <a:t>64% del total de la muestra de los pacientes cursa con disfunción eréctil.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MX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dirty="0" smtClean="0"/>
              <a:t>La Disfunción Leve representa el 36%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MX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dirty="0"/>
              <a:t>L</a:t>
            </a:r>
            <a:r>
              <a:rPr lang="es-MX" dirty="0" smtClean="0"/>
              <a:t>a Disfunción Severa tan solo el 1%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MX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dirty="0"/>
              <a:t>M</a:t>
            </a:r>
            <a:r>
              <a:rPr lang="es-MX" dirty="0" smtClean="0"/>
              <a:t>ás frecuente en el grupo de 41 a 50 años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MX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dirty="0" smtClean="0"/>
              <a:t>Menos frecuente en el de 18 a 30 años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MX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dirty="0" smtClean="0"/>
              <a:t>El mayor número de casos en Estado Civil Casado </a:t>
            </a:r>
          </a:p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0464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96544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s-MX" dirty="0" smtClean="0"/>
              <a:t>La escolaridad secundaria  con mayor número de pacientes con Disfunción Eréctil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MX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dirty="0"/>
              <a:t>L</a:t>
            </a:r>
            <a:r>
              <a:rPr lang="es-MX" dirty="0" smtClean="0"/>
              <a:t>os menos aquejados los que no tienen escolaridad</a:t>
            </a:r>
          </a:p>
          <a:p>
            <a:pPr algn="just"/>
            <a:endParaRPr lang="es-MX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dirty="0" smtClean="0"/>
              <a:t>Los empleados son el grupo con mayor número de casos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dirty="0"/>
              <a:t>E</a:t>
            </a:r>
            <a:r>
              <a:rPr lang="es-MX" dirty="0" smtClean="0"/>
              <a:t>n contraparte los comerciantes con el menor</a:t>
            </a:r>
          </a:p>
          <a:p>
            <a:pPr algn="just"/>
            <a:endParaRPr lang="es-MX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dirty="0" smtClean="0"/>
              <a:t>El 32% de los pacientes pertenecen a la categoría de Pobreza Baja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403149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s-MX" dirty="0" smtClean="0"/>
              <a:t>La Hipertensión Arterial Sistémica y Diabetes Mellitus juntas representan el 63% del total de la muestra.</a:t>
            </a:r>
          </a:p>
          <a:p>
            <a:pPr algn="just"/>
            <a:endParaRPr lang="es-MX" dirty="0"/>
          </a:p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980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ilberto\ALEPH\hasasasasa\background_18_by_elenadudina-d67ndp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79" y="620688"/>
            <a:ext cx="8870843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2483768" y="980728"/>
            <a:ext cx="48245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u="sng" dirty="0" smtClean="0"/>
              <a:t>“GRACIAS</a:t>
            </a:r>
            <a:r>
              <a:rPr lang="es-MX" sz="4400" dirty="0" smtClean="0"/>
              <a:t>”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12998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132856"/>
            <a:ext cx="8229600" cy="2592288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>
                <a:latin typeface="Garamond" pitchFamily="18" charset="0"/>
              </a:rPr>
              <a:t>La disfunción eréctil fue definida en 1992 por el panel de consenso de los Institutos Nacionales de Salud de Estados Unidos como la incapacidad persistente o recurrente para conseguir y/o mantener la suficiente rigidez del pene que permita una relación sexual satisfactoria. </a:t>
            </a: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179512" y="5537136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/>
              <a:t>3</a:t>
            </a:r>
            <a:r>
              <a:rPr lang="es-MX" sz="1600" dirty="0"/>
              <a:t>.-Martín Morales A, </a:t>
            </a:r>
            <a:r>
              <a:rPr lang="es-MX" sz="1600" dirty="0" err="1"/>
              <a:t>Meijide</a:t>
            </a:r>
            <a:r>
              <a:rPr lang="es-MX" sz="1600" dirty="0"/>
              <a:t> Rico F, García González JI, Regadera </a:t>
            </a:r>
            <a:r>
              <a:rPr lang="es-MX" sz="1600" dirty="0" err="1"/>
              <a:t>Anechina</a:t>
            </a:r>
            <a:r>
              <a:rPr lang="es-MX" sz="1600" dirty="0"/>
              <a:t> L. Repercusiones psicológicas de la disfunción eréctil sobre la autoestima y autoconfianza. Actas </a:t>
            </a:r>
            <a:r>
              <a:rPr lang="es-MX" sz="1600" dirty="0" err="1"/>
              <a:t>Urol</a:t>
            </a:r>
            <a:r>
              <a:rPr lang="es-MX" sz="1600" dirty="0"/>
              <a:t> </a:t>
            </a:r>
            <a:r>
              <a:rPr lang="es-MX" sz="1600" dirty="0" err="1"/>
              <a:t>Esp</a:t>
            </a:r>
            <a:r>
              <a:rPr lang="es-MX" sz="1600" dirty="0"/>
              <a:t> 2005; 29(5): 493-498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7042695"/>
              </p:ext>
            </p:extLst>
          </p:nvPr>
        </p:nvGraphicFramePr>
        <p:xfrm>
          <a:off x="395536" y="764704"/>
          <a:ext cx="8424936" cy="5919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5727"/>
                <a:gridCol w="1593383"/>
                <a:gridCol w="2005619"/>
                <a:gridCol w="2650207"/>
              </a:tblGrid>
              <a:tr h="633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eorgia" pitchFamily="18" charset="0"/>
                        </a:rPr>
                        <a:t>AUTORES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eorgia" pitchFamily="18" charset="0"/>
                        </a:rPr>
                        <a:t>PAÍS 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eorgia" pitchFamily="18" charset="0"/>
                        </a:rPr>
                        <a:t>POBLACION 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eorgia" pitchFamily="18" charset="0"/>
                        </a:rPr>
                        <a:t>RESULTADOS</a:t>
                      </a:r>
                    </a:p>
                  </a:txBody>
                  <a:tcPr anchor="ctr" horzOverflow="overflow"/>
                </a:tc>
              </a:tr>
              <a:tr h="9991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Virag</a:t>
                      </a: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, 1982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Inglaterra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Hospital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(n=80)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Respuesta: 60%</a:t>
                      </a:r>
                    </a:p>
                  </a:txBody>
                  <a:tcPr anchor="ctr" horzOverflow="overflow"/>
                </a:tc>
              </a:tr>
              <a:tr h="9991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Pfizer, 1998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Japón, Italia, Malasia, Brasil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Población abierta mayores 40 años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(n=165)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Prevalencia: 81%,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69.8</a:t>
                      </a: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%, 62.1% y 39.9%</a:t>
                      </a: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ook Antiqua" pitchFamily="18" charset="0"/>
                      </a:endParaRPr>
                    </a:p>
                  </a:txBody>
                  <a:tcPr anchor="ctr" horzOverflow="overflow"/>
                </a:tc>
              </a:tr>
              <a:tr h="13737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Parazzini</a:t>
                      </a: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, 2000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Italia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Jóvenes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(n=200)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Prevalencia: 12%</a:t>
                      </a:r>
                      <a:endParaRPr kumimoji="0" lang="es-E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ook Antiqua" pitchFamily="18" charset="0"/>
                      </a:endParaRPr>
                    </a:p>
                  </a:txBody>
                  <a:tcPr anchor="ctr" horzOverflow="overflow"/>
                </a:tc>
              </a:tr>
              <a:tr h="14674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Ugarte, 2001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ook Antiqua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Méx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ook Antiqua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ook Antiqua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Hombres de 18 a 40 años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ook Antiqua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Hombres de 40-80 años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ook Antiqua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Prevalencia: 9.7%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Book Antiqua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Book Antiqua" pitchFamily="18" charset="0"/>
                        </a:rPr>
                        <a:t>Prevalencia: 55%  </a:t>
                      </a:r>
                    </a:p>
                  </a:txBody>
                  <a:tcPr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260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57" t="26149" r="16336" b="18427"/>
          <a:stretch/>
        </p:blipFill>
        <p:spPr bwMode="auto">
          <a:xfrm>
            <a:off x="28894" y="1268760"/>
            <a:ext cx="9115106" cy="5214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3547" y="260648"/>
            <a:ext cx="8305800" cy="864096"/>
          </a:xfrm>
        </p:spPr>
        <p:txBody>
          <a:bodyPr>
            <a:normAutofit/>
          </a:bodyPr>
          <a:lstStyle/>
          <a:p>
            <a:pPr algn="ctr"/>
            <a:r>
              <a:rPr lang="es-MX" sz="3600" dirty="0" smtClean="0"/>
              <a:t>INSTRUMENTO VALIDADO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97005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9"/>
            <a:ext cx="8229600" cy="636680"/>
          </a:xfrm>
        </p:spPr>
        <p:txBody>
          <a:bodyPr>
            <a:noAutofit/>
          </a:bodyPr>
          <a:lstStyle/>
          <a:p>
            <a:pPr algn="ctr"/>
            <a:r>
              <a:rPr lang="es-MX" sz="4000" dirty="0" smtClean="0"/>
              <a:t>JUSTIFICACION</a:t>
            </a: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dirty="0">
                <a:latin typeface="Garamond" pitchFamily="18" charset="0"/>
              </a:rPr>
              <a:t>E</a:t>
            </a:r>
            <a:r>
              <a:rPr lang="es-ES" dirty="0" smtClean="0">
                <a:latin typeface="Garamond" pitchFamily="18" charset="0"/>
              </a:rPr>
              <a:t>xiste una tendencia hacia el incremento en el número de casos  por la asociación que existe entre la Disfunción Eréctil y las enfermedades Crónico Degenerativas. Por otra parte, la Disfunción eréctil tiene consecuencias sobre el individuo en aspectos tan relevantes como la disminución de autoestima y generar estados depresivos que repercuten en áreas de funcionamiento del individuo como el aspecto laboral, relaciones interpersonales, de pareja y familiares que conllevan a una mala calidad de vida. </a:t>
            </a:r>
            <a:endParaRPr lang="es-MX" dirty="0" smtClean="0">
              <a:latin typeface="Garamond" pitchFamily="18" charset="0"/>
            </a:endParaRP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es-MX" sz="4000" dirty="0" smtClean="0">
                <a:latin typeface="Garamond" pitchFamily="18" charset="0"/>
              </a:rPr>
              <a:t>OBJETIVO GENERAL</a:t>
            </a:r>
            <a:endParaRPr lang="es-MX" sz="4000" dirty="0">
              <a:latin typeface="Garamond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348881"/>
            <a:ext cx="8229600" cy="1800200"/>
          </a:xfrm>
        </p:spPr>
        <p:txBody>
          <a:bodyPr/>
          <a:lstStyle/>
          <a:p>
            <a:pPr algn="just"/>
            <a:r>
              <a:rPr lang="es-ES" dirty="0" smtClean="0">
                <a:latin typeface="Garamond" pitchFamily="18" charset="0"/>
              </a:rPr>
              <a:t>Determinar las características Sociodemográficas y Clínicas de los pacientes con disfunción eréctil adscritos a la UMF N° 66 durante el  periodo de Marzo 2012 a </a:t>
            </a:r>
            <a:r>
              <a:rPr lang="es-ES" dirty="0">
                <a:latin typeface="Garamond" pitchFamily="18" charset="0"/>
              </a:rPr>
              <a:t>D</a:t>
            </a:r>
            <a:r>
              <a:rPr lang="es-ES" dirty="0" smtClean="0">
                <a:latin typeface="Garamond" pitchFamily="18" charset="0"/>
              </a:rPr>
              <a:t>iciembre del año 2013.</a:t>
            </a:r>
            <a:endParaRPr lang="es-MX" dirty="0" smtClean="0">
              <a:latin typeface="Garamond" pitchFamily="18" charset="0"/>
            </a:endParaRP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000" dirty="0" smtClean="0">
                <a:latin typeface="Garamond" pitchFamily="18" charset="0"/>
              </a:rPr>
              <a:t>OBJETIVOS ESPECIFICOS</a:t>
            </a:r>
            <a:endParaRPr lang="es-MX" sz="4000" dirty="0">
              <a:latin typeface="Garamond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>
                <a:latin typeface="Garamond" pitchFamily="18" charset="0"/>
              </a:rPr>
              <a:t>Identificar a los pacientes con Disfunción Eréctil usuarios de servicios de la UMF No 66</a:t>
            </a:r>
          </a:p>
          <a:p>
            <a:pPr algn="just"/>
            <a:endParaRPr lang="es-MX" dirty="0" smtClean="0">
              <a:latin typeface="Garamond" pitchFamily="18" charset="0"/>
            </a:endParaRPr>
          </a:p>
          <a:p>
            <a:pPr algn="just"/>
            <a:r>
              <a:rPr lang="es-MX" dirty="0" smtClean="0">
                <a:latin typeface="Garamond" pitchFamily="18" charset="0"/>
              </a:rPr>
              <a:t>Clasificar el grado de Disfunción Eréctil, estado civil, escolaridad, ocupación y comorbilidad que presentan los pacientes</a:t>
            </a:r>
          </a:p>
          <a:p>
            <a:pPr algn="just"/>
            <a:endParaRPr lang="es-MX" dirty="0" smtClean="0">
              <a:latin typeface="Garamond" pitchFamily="18" charset="0"/>
            </a:endParaRPr>
          </a:p>
          <a:p>
            <a:pPr algn="just"/>
            <a:r>
              <a:rPr lang="es-ES" dirty="0" smtClean="0">
                <a:latin typeface="Garamond" pitchFamily="18" charset="0"/>
              </a:rPr>
              <a:t>Determinar la tipología familiar de los pacientes.</a:t>
            </a:r>
          </a:p>
          <a:p>
            <a:pPr algn="just"/>
            <a:endParaRPr lang="es-MX" dirty="0" smtClean="0">
              <a:latin typeface="Garamond" pitchFamily="18" charset="0"/>
            </a:endParaRPr>
          </a:p>
          <a:p>
            <a:pPr algn="just"/>
            <a:r>
              <a:rPr lang="es-ES" dirty="0" smtClean="0">
                <a:latin typeface="Garamond" pitchFamily="18" charset="0"/>
              </a:rPr>
              <a:t>Determinar el índice de pobreza familiar de los pacientes.</a:t>
            </a:r>
            <a:endParaRPr lang="es-MX" dirty="0" smtClean="0">
              <a:latin typeface="Garamond" pitchFamily="18" charset="0"/>
            </a:endParaRPr>
          </a:p>
          <a:p>
            <a:endParaRPr lang="es-MX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9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es-MX" sz="4000" dirty="0" smtClean="0">
                <a:latin typeface="Garamond" pitchFamily="18" charset="0"/>
              </a:rPr>
              <a:t>MATERIAL Y METODOS</a:t>
            </a:r>
            <a:endParaRPr lang="es-MX" sz="4000" dirty="0">
              <a:latin typeface="Garamond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61872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dirty="0" smtClean="0">
                <a:latin typeface="Garamond" pitchFamily="18" charset="0"/>
              </a:rPr>
              <a:t>Diseño: Encuesta Descriptiva Prospectiva</a:t>
            </a:r>
          </a:p>
          <a:p>
            <a:pPr algn="just"/>
            <a:endParaRPr lang="es-MX" dirty="0" smtClean="0">
              <a:latin typeface="Garamond" pitchFamily="18" charset="0"/>
            </a:endParaRPr>
          </a:p>
          <a:p>
            <a:pPr algn="just"/>
            <a:r>
              <a:rPr lang="es-MX" dirty="0" smtClean="0">
                <a:latin typeface="Garamond" pitchFamily="18" charset="0"/>
              </a:rPr>
              <a:t>Tiempo: De Marzo 2011 a Diciembre 2013</a:t>
            </a:r>
          </a:p>
          <a:p>
            <a:pPr algn="just"/>
            <a:endParaRPr lang="es-MX" dirty="0" smtClean="0">
              <a:latin typeface="Garamond" pitchFamily="18" charset="0"/>
            </a:endParaRPr>
          </a:p>
          <a:p>
            <a:pPr algn="just"/>
            <a:r>
              <a:rPr lang="es-MX" dirty="0" smtClean="0">
                <a:latin typeface="Garamond" pitchFamily="18" charset="0"/>
              </a:rPr>
              <a:t>Lugar: Unidad de Medicina Familiar N° 66 Xalapa, Veracruz.</a:t>
            </a:r>
          </a:p>
          <a:p>
            <a:pPr algn="just"/>
            <a:endParaRPr lang="es-MX" dirty="0" smtClean="0">
              <a:latin typeface="Garamond" pitchFamily="18" charset="0"/>
            </a:endParaRPr>
          </a:p>
          <a:p>
            <a:pPr algn="just"/>
            <a:r>
              <a:rPr lang="es-MX" dirty="0" smtClean="0">
                <a:latin typeface="Garamond" pitchFamily="18" charset="0"/>
              </a:rPr>
              <a:t>Población: Pacientes masculinos adscritos a la Unidad de Medicina Familiar mayores de 18 años </a:t>
            </a:r>
          </a:p>
          <a:p>
            <a:pPr algn="just"/>
            <a:endParaRPr lang="es-MX" dirty="0" smtClean="0">
              <a:latin typeface="Garamond" pitchFamily="18" charset="0"/>
            </a:endParaRPr>
          </a:p>
          <a:p>
            <a:pPr algn="just"/>
            <a:r>
              <a:rPr lang="es-MX" dirty="0" smtClean="0">
                <a:latin typeface="Garamond" pitchFamily="18" charset="0"/>
              </a:rPr>
              <a:t>Muestra: 425 Pacientes</a:t>
            </a:r>
          </a:p>
          <a:p>
            <a:pPr marL="0" indent="0" algn="just">
              <a:buNone/>
            </a:pPr>
            <a:endParaRPr lang="es-MX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661</TotalTime>
  <Words>1285</Words>
  <Application>Microsoft Office PowerPoint</Application>
  <PresentationFormat>Presentación en pantalla (4:3)</PresentationFormat>
  <Paragraphs>450</Paragraphs>
  <Slides>26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Flujo</vt:lpstr>
      <vt:lpstr>“CARACTERÍSTICAS SOCIODEMOGRÁFICAS Y CLÍNICAS DE LOS PACIENTES CON DISFUNCIÓN ERÉCTIL ADSCRITOS A LA UMF NUMERO 66”</vt:lpstr>
      <vt:lpstr>ANTECEDENTES</vt:lpstr>
      <vt:lpstr>Presentación de PowerPoint</vt:lpstr>
      <vt:lpstr>Presentación de PowerPoint</vt:lpstr>
      <vt:lpstr>INSTRUMENTO VALIDADO</vt:lpstr>
      <vt:lpstr>JUSTIFICACION</vt:lpstr>
      <vt:lpstr>OBJETIVO GENERAL</vt:lpstr>
      <vt:lpstr>OBJETIVOS ESPECIFICOS</vt:lpstr>
      <vt:lpstr>MATERIAL Y METODOS</vt:lpstr>
      <vt:lpstr>CRITERIOS DE SELECCIÓN</vt:lpstr>
      <vt:lpstr>PROGRAMA DE TRABAJO</vt:lpstr>
      <vt:lpstr>Presentación de PowerPoint</vt:lpstr>
      <vt:lpstr>Presentación de PowerPoint</vt:lpstr>
      <vt:lpstr>Presentación de PowerPoint</vt:lpstr>
      <vt:lpstr>GRADO DE DISFUNCION ERECTIL POR EDADES</vt:lpstr>
      <vt:lpstr>ESTADO CIVIL </vt:lpstr>
      <vt:lpstr>ESCOLARIDAD</vt:lpstr>
      <vt:lpstr>OCUPACION</vt:lpstr>
      <vt:lpstr>TIPOLOGIA FAMILIAR</vt:lpstr>
      <vt:lpstr>TIPOLOGIA FAMILIAR</vt:lpstr>
      <vt:lpstr>INDICE DE POBREZA FAMILIAR</vt:lpstr>
      <vt:lpstr>Presentación de PowerPoint</vt:lpstr>
      <vt:lpstr>CONCLUSIONES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“CARACTERISTICAS SOCIODEMOGRAFICAS Y CLINICAS DE LOS PACIENTES CON DISFUNCION ERECTIL ADSCRITOS A LA UMF NUMERO 66”</dc:title>
  <dc:creator>enigma</dc:creator>
  <cp:lastModifiedBy>Hilberto</cp:lastModifiedBy>
  <cp:revision>86</cp:revision>
  <dcterms:created xsi:type="dcterms:W3CDTF">2011-10-26T03:42:32Z</dcterms:created>
  <dcterms:modified xsi:type="dcterms:W3CDTF">2014-02-01T00:44:33Z</dcterms:modified>
</cp:coreProperties>
</file>