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75" r:id="rId11"/>
    <p:sldId id="271" r:id="rId12"/>
    <p:sldId id="266" r:id="rId13"/>
    <p:sldId id="267" r:id="rId14"/>
    <p:sldId id="268" r:id="rId15"/>
    <p:sldId id="269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19" autoAdjust="0"/>
  </p:normalViewPr>
  <p:slideViewPr>
    <p:cSldViewPr snapToGrid="0" snapToObjects="1">
      <p:cViewPr varScale="1">
        <p:scale>
          <a:sx n="98" d="100"/>
          <a:sy n="98" d="100"/>
        </p:scale>
        <p:origin x="-16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1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4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8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5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5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9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9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3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7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1C53-0E4D-B34C-B4B7-F8C25F2840DB}" type="datetimeFigureOut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121A0-4EC6-C24C-9025-FD13139B62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-UV.jpg"/>
          <p:cNvPicPr>
            <a:picLocks noChangeAspect="1"/>
          </p:cNvPicPr>
          <p:nvPr userDrawn="1"/>
        </p:nvPicPr>
        <p:blipFill>
          <a:blip r:embed="rId13">
            <a:alphaModFix amt="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5093475"/>
            <a:ext cx="1615117" cy="140235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" y="6548754"/>
            <a:ext cx="9144000" cy="139484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718516"/>
            <a:ext cx="9144000" cy="139484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" y="-568882"/>
            <a:ext cx="9144002" cy="2169082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77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7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v.mx/blogs/brechadigital/files/2013/08/brecha_digital_noviembre_2013.zi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v.mx/blogs/brechadigita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www.uv.mx/blogs/brechadigita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v.mx/blogs/brechadigita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Percepciones y valoraciones de los estudiantes de la UV sobre las TIC</a:t>
            </a:r>
            <a:r>
              <a:rPr lang="es-ES_tradnl" dirty="0"/>
              <a:t/>
            </a:r>
            <a:br>
              <a:rPr lang="es-ES_tradnl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_tradnl" sz="5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Universidad Veracruzana</a:t>
            </a:r>
          </a:p>
          <a:p>
            <a:endParaRPr lang="es-ES_tradn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ES_trad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Miguel </a:t>
            </a:r>
            <a:r>
              <a:rPr lang="es-ES_trad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A. Casillas Alvarado</a:t>
            </a:r>
          </a:p>
          <a:p>
            <a:r>
              <a:rPr lang="es-ES_trad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Alberto Ramírez </a:t>
            </a:r>
            <a:r>
              <a:rPr lang="es-ES_tradn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Martinell</a:t>
            </a:r>
            <a:endParaRPr lang="es-ES_trad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ES_trad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Juan Carlos Ortega </a:t>
            </a:r>
            <a:r>
              <a:rPr lang="es-ES_trad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Guerrero</a:t>
            </a:r>
          </a:p>
          <a:p>
            <a:r>
              <a:rPr lang="es-ES_trad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1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800" b="1" dirty="0" err="1" smtClean="0"/>
              <a:t>iAFI</a:t>
            </a:r>
            <a:endParaRPr lang="en-US" sz="3800" dirty="0"/>
          </a:p>
        </p:txBody>
      </p:sp>
      <p:sp>
        <p:nvSpPr>
          <p:cNvPr id="6" name="Rectangle 5"/>
          <p:cNvSpPr/>
          <p:nvPr/>
        </p:nvSpPr>
        <p:spPr>
          <a:xfrm>
            <a:off x="412377" y="1414963"/>
            <a:ext cx="83948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dirty="0"/>
              <a:t>El </a:t>
            </a:r>
            <a:r>
              <a:rPr lang="es-ES_tradnl" sz="2000" dirty="0" err="1"/>
              <a:t>iAFI</a:t>
            </a:r>
            <a:r>
              <a:rPr lang="es-ES_tradnl" sz="2000" dirty="0"/>
              <a:t> se construyó sumando las respuestas a 9 preguntas que se respondían por medio de una escala de Likert con cinco respuestas posibles (Muy en desacuerdo, En desacuerdo, Indeciso, De acuerdo, Muy de acuerdo) a las que se asignaron valores numéricos de 0 a 4. </a:t>
            </a:r>
            <a:endParaRPr lang="es-ES_tradnl" sz="2000" dirty="0" smtClean="0"/>
          </a:p>
          <a:p>
            <a:pPr algn="just"/>
            <a:endParaRPr lang="es-ES_tradnl" sz="2000" dirty="0" smtClean="0"/>
          </a:p>
          <a:p>
            <a:pPr algn="just"/>
            <a:r>
              <a:rPr lang="es-ES_tradnl" sz="2000" dirty="0" smtClean="0"/>
              <a:t>Se </a:t>
            </a:r>
            <a:r>
              <a:rPr lang="es-ES_tradnl" sz="2000" dirty="0"/>
              <a:t>normalizó para obtener un índice en escala de 0 a 10 y posteriormente se categorizó en cuatro </a:t>
            </a:r>
            <a:r>
              <a:rPr lang="es-ES_tradnl" sz="2000" dirty="0" smtClean="0"/>
              <a:t>clases: Muy </a:t>
            </a:r>
            <a:r>
              <a:rPr lang="es-ES_tradnl" sz="2000" dirty="0"/>
              <a:t>bajo, Bajo, Alto y Muy </a:t>
            </a:r>
            <a:r>
              <a:rPr lang="es-ES_tradnl" sz="2000" dirty="0" smtClean="0"/>
              <a:t>alto.</a:t>
            </a:r>
            <a:endParaRPr lang="es-ES_tradnl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2507"/>
              </p:ext>
            </p:extLst>
          </p:nvPr>
        </p:nvGraphicFramePr>
        <p:xfrm>
          <a:off x="1653590" y="3814192"/>
          <a:ext cx="6096000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1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Arial Unicode MS"/>
                        </a:rPr>
                        <a:t> </a:t>
                      </a:r>
                      <a:endParaRPr lang="es-ES_tradnl" sz="1800" dirty="0">
                        <a:effectLst/>
                        <a:latin typeface="+mj-lt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Rango del </a:t>
                      </a:r>
                      <a:r>
                        <a:rPr lang="es-ES_tradnl" sz="18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iAFI</a:t>
                      </a:r>
                      <a:endParaRPr lang="es-ES_tradnl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Helvetica"/>
                        <a:cs typeface="Helvetica"/>
                      </a:endParaRPr>
                    </a:p>
                  </a:txBody>
                  <a:tcPr marL="50800" marR="50800" marT="50800" marB="50800" anchor="ctr"/>
                </a:tc>
              </a:tr>
              <a:tr h="4972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Arial Unicode MS"/>
                          <a:cs typeface="Times New Roman"/>
                        </a:rPr>
                        <a:t>Muy bajo</a:t>
                      </a:r>
                      <a:endParaRPr lang="es-ES_tradnl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0.56 a 4.44</a:t>
                      </a:r>
                    </a:p>
                  </a:txBody>
                  <a:tcPr marL="50800" marR="50800" marT="50800" marB="50800" anchor="ctr"/>
                </a:tc>
              </a:tr>
              <a:tr h="4972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Arial Unicode MS"/>
                          <a:cs typeface="Times New Roman"/>
                        </a:rPr>
                        <a:t>Bajo</a:t>
                      </a:r>
                      <a:endParaRPr lang="es-ES_tradnl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4.45 a 5.56</a:t>
                      </a:r>
                    </a:p>
                  </a:txBody>
                  <a:tcPr marL="50800" marR="50800" marT="50800" marB="50800" anchor="ctr"/>
                </a:tc>
              </a:tr>
              <a:tr h="4972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Arial Unicode MS"/>
                          <a:cs typeface="Times New Roman"/>
                        </a:rPr>
                        <a:t>Alto</a:t>
                      </a:r>
                      <a:endParaRPr lang="es-ES_tradnl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5.57 a 6.67</a:t>
                      </a:r>
                    </a:p>
                  </a:txBody>
                  <a:tcPr marL="50800" marR="50800" marT="50800" marB="50800" anchor="ctr"/>
                </a:tc>
              </a:tr>
              <a:tr h="4972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Arial Unicode MS"/>
                          <a:cs typeface="Times New Roman"/>
                        </a:rPr>
                        <a:t>Muy alto</a:t>
                      </a:r>
                      <a:endParaRPr lang="es-ES_tradnl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"/>
                          <a:cs typeface="Helvetica"/>
                        </a:rPr>
                        <a:t>6.68 a 10.00</a:t>
                      </a:r>
                    </a:p>
                  </a:txBody>
                  <a:tcPr marL="50800" marR="50800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7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Variaciones en las percepciones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Género</a:t>
            </a:r>
          </a:p>
          <a:p>
            <a:pPr algn="just"/>
            <a:r>
              <a:rPr lang="en-US" dirty="0" smtClean="0"/>
              <a:t>E</a:t>
            </a:r>
            <a:r>
              <a:rPr lang="es-ES_tradnl" dirty="0" smtClean="0"/>
              <a:t>dad</a:t>
            </a:r>
          </a:p>
          <a:p>
            <a:pPr algn="just"/>
            <a:r>
              <a:rPr lang="es-ES_tradnl" dirty="0" smtClean="0"/>
              <a:t>Regiones</a:t>
            </a:r>
          </a:p>
          <a:p>
            <a:pPr algn="just"/>
            <a:r>
              <a:rPr lang="es-ES_tradnl" dirty="0" smtClean="0"/>
              <a:t>Áreas académicas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76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Una mirada desde el género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468446"/>
              </p:ext>
            </p:extLst>
          </p:nvPr>
        </p:nvGraphicFramePr>
        <p:xfrm>
          <a:off x="1524000" y="1630244"/>
          <a:ext cx="6096000" cy="422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es-ES_tradnl" sz="15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Femenino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Masculino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bajo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272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27700" algn="r"/>
                        </a:tabLs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59.6%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184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40.4%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456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Bajo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291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27700" algn="r"/>
                        </a:tabLs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53.4%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254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46.6%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545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Alto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276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51.6%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259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48.4%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535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alto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241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47.3%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269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27700" algn="r"/>
                        </a:tabLs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52.7%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510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1080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52.8%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966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47.2%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2046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74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La diferencia entre edades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01840"/>
              </p:ext>
            </p:extLst>
          </p:nvPr>
        </p:nvGraphicFramePr>
        <p:xfrm>
          <a:off x="1536959" y="1630242"/>
          <a:ext cx="609600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es-ES_tradnl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 a 17 a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</a:rPr>
                        <a:t>ñ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os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18 a 23 a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</a:rPr>
                        <a:t>ñ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os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 a 30 a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</a:rPr>
                        <a:t>ñ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os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Mayor a 30 a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</a:rPr>
                        <a:t>ñ</a:t>
                      </a: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os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bajo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24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19.67%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348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22.71%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64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20.64%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24.39%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456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22.28%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Bajo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35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28.68%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428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27.93%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64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20.64%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18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21.95%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545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26.63%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Alto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36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29.5%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393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25.65%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82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26.45%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24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29.26%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535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26.14%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alto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22.13%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363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23.69%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32.25%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24.39%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510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24.96%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 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122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1532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310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82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2046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Helvetica"/>
                          <a:cs typeface="Times New Roman"/>
                        </a:rPr>
                        <a:t>100%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Las diferencias regionales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0295"/>
              </p:ext>
            </p:extLst>
          </p:nvPr>
        </p:nvGraphicFramePr>
        <p:xfrm>
          <a:off x="1425459" y="1397000"/>
          <a:ext cx="742534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764"/>
                <a:gridCol w="1060764"/>
                <a:gridCol w="1060764"/>
                <a:gridCol w="1060764"/>
                <a:gridCol w="1060764"/>
                <a:gridCol w="1060764"/>
                <a:gridCol w="1060764"/>
              </a:tblGrid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es-ES_tradnl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Coatzacoalcos</a:t>
                      </a:r>
                      <a:endParaRPr lang="es-ES_tradnl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Minatitlán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Córdoba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Orizaba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Poza Rica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Tuxpan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Veracruz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Xalapa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bajo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17.21%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27.16%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22.85%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77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19.39%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261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23.09%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451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22.26%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Bajo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45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29.8%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28.90%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26.85%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89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22.41%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309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27.34%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540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26.65%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Alto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56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37.08%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38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21.96%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45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25.71%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119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29.97%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273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24.15%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531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26.2%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alto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15.89%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38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21.96%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43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24.57%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112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28.21%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287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25.39%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504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24.87%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 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151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173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175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397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1130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2026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024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Las </a:t>
            </a:r>
            <a:r>
              <a:rPr lang="es-ES_tradnl" b="1" dirty="0" smtClean="0"/>
              <a:t>áreas académicas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470496"/>
            <a:ext cx="2164107" cy="203439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75206"/>
              </p:ext>
            </p:extLst>
          </p:nvPr>
        </p:nvGraphicFramePr>
        <p:xfrm>
          <a:off x="526452" y="1454052"/>
          <a:ext cx="8160344" cy="402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043"/>
                <a:gridCol w="1020043"/>
                <a:gridCol w="1020043"/>
                <a:gridCol w="1020043"/>
                <a:gridCol w="1020043"/>
                <a:gridCol w="1020043"/>
                <a:gridCol w="1020043"/>
                <a:gridCol w="1020043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es-ES_tradnl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Artes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Biológico agropecuaria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Ciencias de la salud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Económico administrativa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Humanidades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Técnica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bajo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15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34.88%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37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31.89%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71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23.66%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105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15.37%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145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27.61%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78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21.66%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451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22.26%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Bajo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12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27.9%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35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30.17%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98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32.66%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146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21.37%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135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25.71%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114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31.66%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540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26.65%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Alto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9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20.93%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18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15.51%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80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207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30.3%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122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23.23%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96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26.66%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532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26.24%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Muy alto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7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16.27%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26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22.41%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51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225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32.94%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123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23.42%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72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504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24.87%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 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43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116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300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683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525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360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2027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100%</a:t>
                      </a:r>
                      <a:endParaRPr lang="es-ES_tradnl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937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Conclusiones</a:t>
            </a:r>
            <a:endParaRPr lang="es-ES_tradnl" b="1" dirty="0"/>
          </a:p>
        </p:txBody>
      </p:sp>
      <p:sp>
        <p:nvSpPr>
          <p:cNvPr id="4" name="Rectangle 3"/>
          <p:cNvSpPr/>
          <p:nvPr/>
        </p:nvSpPr>
        <p:spPr>
          <a:xfrm>
            <a:off x="0" y="4470496"/>
            <a:ext cx="2164107" cy="203439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200" dirty="0" smtClean="0"/>
              <a:t>Estudiar el </a:t>
            </a:r>
            <a:r>
              <a:rPr lang="es-ES_tradnl" sz="2200" dirty="0" smtClean="0"/>
              <a:t>índice de Afinidad Tecnológica (</a:t>
            </a:r>
            <a:r>
              <a:rPr lang="es-ES_tradnl" sz="2200" dirty="0" err="1" smtClean="0"/>
              <a:t>iAFI</a:t>
            </a:r>
            <a:r>
              <a:rPr lang="es-ES_tradnl" sz="2200" dirty="0" smtClean="0"/>
              <a:t>) </a:t>
            </a:r>
            <a:r>
              <a:rPr lang="es-ES_tradnl" sz="2200" dirty="0" smtClean="0"/>
              <a:t>nos sirve para:</a:t>
            </a:r>
          </a:p>
          <a:p>
            <a:pPr lvl="0"/>
            <a:r>
              <a:rPr lang="es-ES_tradnl" sz="2200" dirty="0" smtClean="0"/>
              <a:t>identificar la proclividad hacia las TIC de los estudiantes universitarios</a:t>
            </a:r>
          </a:p>
          <a:p>
            <a:pPr lvl="0"/>
            <a:r>
              <a:rPr lang="es-ES_tradnl" sz="2200" dirty="0" smtClean="0"/>
              <a:t>Enmarcar las diferentes valoraciones de los agentes universitarios </a:t>
            </a:r>
          </a:p>
          <a:p>
            <a:pPr lvl="0"/>
            <a:r>
              <a:rPr lang="es-ES_tradnl" sz="2200" dirty="0" smtClean="0"/>
              <a:t>Diseñar estrategias pedagógicas diferenciadas</a:t>
            </a:r>
          </a:p>
          <a:p>
            <a:pPr lvl="0"/>
            <a:r>
              <a:rPr lang="es-ES_tradnl" sz="2200" dirty="0" smtClean="0"/>
              <a:t>Desmontar la creencia de la brecha generacional</a:t>
            </a:r>
          </a:p>
          <a:p>
            <a:pPr lvl="0"/>
            <a:r>
              <a:rPr lang="es-ES_tradnl" sz="2200" dirty="0" smtClean="0"/>
              <a:t>Disciplinario </a:t>
            </a:r>
          </a:p>
          <a:p>
            <a:pPr marL="0" lvl="0" indent="0">
              <a:buNone/>
            </a:pPr>
            <a:r>
              <a:rPr lang="es-ES_tradnl" sz="2200" dirty="0" smtClean="0"/>
              <a:t>Si buscamos que los estudiantes tengan una mayor apropiación tecnológica debemos identificar las percepciones y creencias sobre las TIC para orientar acciones institucionales en materia tecnológica.  </a:t>
            </a: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195035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794" y="3606016"/>
            <a:ext cx="4335690" cy="2890653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216" y="-185783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Referencias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84" y="753443"/>
            <a:ext cx="8890354" cy="56410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400" dirty="0" smtClean="0"/>
              <a:t>Casillas Alvarado, M. A., </a:t>
            </a:r>
            <a:r>
              <a:rPr lang="es-ES_tradnl" sz="1400" dirty="0" err="1" smtClean="0"/>
              <a:t>Ramíeez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y Ortega Guerrero, J. C. (2015). </a:t>
            </a:r>
            <a:r>
              <a:rPr lang="es-ES_tradnl" sz="1400" i="1" dirty="0" smtClean="0"/>
              <a:t>Percepciones y valoraciones de los estudiantes universitarios sobre las TIC</a:t>
            </a:r>
            <a:r>
              <a:rPr lang="es-ES_tradnl" sz="1400" dirty="0" smtClean="0"/>
              <a:t>. Conferencia presentada en  XIII Congreso Nacional de Investigación Educativa, Chihuahua. México. </a:t>
            </a:r>
          </a:p>
          <a:p>
            <a:pPr marL="0" indent="0">
              <a:buNone/>
            </a:pPr>
            <a:r>
              <a:rPr lang="es-ES_tradnl" sz="1400" dirty="0" smtClean="0"/>
              <a:t>Casillas Alvarado, M. A., 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y Ortiz Méndez, V. (2014). El capital </a:t>
            </a:r>
            <a:r>
              <a:rPr lang="es-ES_tradnl" sz="1400" dirty="0" err="1" smtClean="0"/>
              <a:t>tecnológico</a:t>
            </a:r>
            <a:r>
              <a:rPr lang="es-ES_tradnl" sz="1400" dirty="0" smtClean="0"/>
              <a:t> una nueva especie del capital cultural: Una propuesta para su </a:t>
            </a:r>
            <a:r>
              <a:rPr lang="es-ES_tradnl" sz="1400" dirty="0" err="1" smtClean="0"/>
              <a:t>medición</a:t>
            </a:r>
            <a:r>
              <a:rPr lang="es-ES_tradnl" sz="1400" dirty="0" smtClean="0"/>
              <a:t>. En A. 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 y M. A. Casillas Alvarado (Eds.), </a:t>
            </a:r>
            <a:r>
              <a:rPr lang="es-ES_tradnl" sz="1400" i="1" dirty="0" smtClean="0"/>
              <a:t>Háblame de TIC: Tecnología Digital en la Educación Superior</a:t>
            </a:r>
            <a:r>
              <a:rPr lang="es-ES_tradnl" sz="1400" dirty="0" smtClean="0"/>
              <a:t>. Argentina: Brujas.</a:t>
            </a:r>
          </a:p>
          <a:p>
            <a:pPr marL="0" indent="0">
              <a:buNone/>
            </a:pPr>
            <a:r>
              <a:rPr lang="es-ES_tradnl" sz="1400" dirty="0" smtClean="0"/>
              <a:t>Hernández y Hernández, D., 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y </a:t>
            </a:r>
            <a:r>
              <a:rPr lang="es-ES_tradnl" sz="1400" dirty="0" err="1" smtClean="0"/>
              <a:t>Cassany</a:t>
            </a:r>
            <a:r>
              <a:rPr lang="es-ES_tradnl" sz="1400" dirty="0" smtClean="0"/>
              <a:t>, D. (2014). Categorizando a los usuarios de sistemas digitales. </a:t>
            </a:r>
            <a:r>
              <a:rPr lang="es-ES_tradnl" sz="1400" i="1" dirty="0" smtClean="0"/>
              <a:t>Pixel-Bit. Revista de Medios y Educación, 44</a:t>
            </a:r>
            <a:r>
              <a:rPr lang="es-ES_tradnl" sz="1400" dirty="0" smtClean="0"/>
              <a:t>, 113-126. </a:t>
            </a:r>
          </a:p>
          <a:p>
            <a:pPr marL="0" indent="0">
              <a:buNone/>
            </a:pPr>
            <a:r>
              <a:rPr lang="es-ES_tradnl" sz="1400" dirty="0" smtClean="0"/>
              <a:t>Morales, T. A., y 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 (2014). Afinidad Tecnológica del Profesor Universitario. </a:t>
            </a:r>
            <a:r>
              <a:rPr lang="es-ES_tradnl" sz="1400" i="1" dirty="0" smtClean="0"/>
              <a:t>Revista Ensayos Pedagógicos, 9</a:t>
            </a:r>
            <a:r>
              <a:rPr lang="es-ES_tradnl" sz="1400" dirty="0" smtClean="0"/>
              <a:t> (1). </a:t>
            </a:r>
          </a:p>
          <a:p>
            <a:pPr marL="0" indent="0">
              <a:buNone/>
            </a:pPr>
            <a:r>
              <a:rPr lang="es-ES_tradnl" sz="1400" dirty="0" smtClean="0"/>
              <a:t>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y Casillas Alvarado, M. A. (2015). Los saberes digitales de los universitarios. En J. </a:t>
            </a:r>
            <a:r>
              <a:rPr lang="es-ES_tradnl" sz="1400" dirty="0" err="1" smtClean="0"/>
              <a:t>Michelli</a:t>
            </a:r>
            <a:r>
              <a:rPr lang="es-ES_tradnl" sz="1400" dirty="0" smtClean="0"/>
              <a:t> (Ed.), </a:t>
            </a:r>
            <a:r>
              <a:rPr lang="es-ES_tradnl" sz="1400" i="1" dirty="0" smtClean="0"/>
              <a:t>Educación virtual y universidad, un modelo de evolución</a:t>
            </a:r>
            <a:r>
              <a:rPr lang="es-ES_tradnl" sz="1400" dirty="0" smtClean="0"/>
              <a:t>. (pp. 77-106). México: UAM.</a:t>
            </a:r>
          </a:p>
          <a:p>
            <a:pPr marL="0" indent="0">
              <a:buNone/>
            </a:pPr>
            <a:r>
              <a:rPr lang="es-ES_tradnl" sz="1400" dirty="0" smtClean="0"/>
              <a:t>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Casillas Alvarado, M. A., y Contreras, C. C. (2014). La incorporación de las TIC a la enseñanza universitaria de los idiomas. </a:t>
            </a:r>
            <a:r>
              <a:rPr lang="es-ES_tradnl" sz="1400" i="1" dirty="0" smtClean="0"/>
              <a:t>Revista Debate Universitario, 3</a:t>
            </a:r>
            <a:r>
              <a:rPr lang="es-ES_tradnl" sz="1400" dirty="0" smtClean="0"/>
              <a:t> (5), 123-138. </a:t>
            </a:r>
          </a:p>
          <a:p>
            <a:pPr marL="0" indent="0">
              <a:buNone/>
            </a:pPr>
            <a:r>
              <a:rPr lang="es-ES_tradnl" sz="1400" dirty="0" smtClean="0"/>
              <a:t>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Casillas Alvarado, M. A., y Ojeda  Ramírez, M. M. (2013). Brecha Digital entre estudiantes y profesores de la universidad Veracruzana: Grado de apropiación tecnológica, capital cultural, trayectorias escolares y desempeño académico.  Recuperado el 10 de enero de 2015, de </a:t>
            </a:r>
            <a:r>
              <a:rPr lang="es-ES_tradnl" sz="1400" u="sng" dirty="0" smtClean="0">
                <a:hlinkClick r:id="rId2"/>
              </a:rPr>
              <a:t>http://www.uv.mx/blogs/brechadigital/files/2013/08/brecha_digital_noviembre_2013.zip</a:t>
            </a:r>
            <a:endParaRPr lang="es-ES_tradnl" sz="1400" dirty="0" smtClean="0"/>
          </a:p>
          <a:p>
            <a:pPr marL="0" indent="0">
              <a:buNone/>
            </a:pPr>
            <a:r>
              <a:rPr lang="es-ES_tradnl" sz="1400" dirty="0" smtClean="0"/>
              <a:t>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Casillas Alvarado, M. A., y Ojeda Ramírez, M. M. (2013). Brecha Digital entre estudiantes y profesores de la universidad Veracruzana: Grado de apropiación tecnológica, capital cultural, trayectorias escolares y desempeño académico  Recuperado el 10 de enero de 2015, de </a:t>
            </a:r>
            <a:r>
              <a:rPr lang="es-ES_tradnl" sz="1400" u="sng" dirty="0" smtClean="0">
                <a:hlinkClick r:id="rId2"/>
              </a:rPr>
              <a:t>http://www.uv.mx/blogs/brechadigital/files/2013/08/brecha_digital_noviembre_2013.zip</a:t>
            </a:r>
            <a:endParaRPr lang="es-ES_tradnl" sz="1400" dirty="0" smtClean="0"/>
          </a:p>
          <a:p>
            <a:pPr marL="0" indent="0">
              <a:buNone/>
            </a:pPr>
            <a:r>
              <a:rPr lang="es-ES_tradnl" sz="1400" dirty="0" smtClean="0"/>
              <a:t>Ramírez </a:t>
            </a:r>
            <a:r>
              <a:rPr lang="es-ES_tradnl" sz="1400" dirty="0" err="1" smtClean="0"/>
              <a:t>Martinell</a:t>
            </a:r>
            <a:r>
              <a:rPr lang="es-ES_tradnl" sz="1400" dirty="0" smtClean="0"/>
              <a:t>, A., Morales, A. T., y Olguín, P. A. (2013). </a:t>
            </a:r>
            <a:r>
              <a:rPr lang="es-ES_tradnl" sz="1400" i="1" dirty="0" smtClean="0"/>
              <a:t>Brecha Digital en el contexto universitario: Una estrategia para su medición.</a:t>
            </a:r>
            <a:r>
              <a:rPr lang="es-ES_tradnl" sz="1400" dirty="0" smtClean="0"/>
              <a:t> Conferencia presentada en XII Congreso Nacional de Investigación Educativa, Guanajuato, México.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243297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Objetivo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dirty="0" smtClean="0"/>
              <a:t>Analizar los </a:t>
            </a:r>
            <a:r>
              <a:rPr lang="es-ES_tradnl" dirty="0"/>
              <a:t>datos concernientes a las percepciones y valoraciones que los estudiantes de la Universidad Veracruzana (UV) tienen sobre las Tecnologías de Información y Comunicación (TIC) para fines académicos y sociales. </a:t>
            </a:r>
            <a:endParaRPr lang="es-ES_tradnl" dirty="0" smtClean="0"/>
          </a:p>
          <a:p>
            <a:pPr marL="0" indent="0" algn="just">
              <a:buNone/>
            </a:pPr>
            <a:endParaRPr lang="es-ES_tradnl" sz="1700" dirty="0" smtClean="0"/>
          </a:p>
          <a:p>
            <a:pPr marL="0" indent="0" algn="just">
              <a:buNone/>
            </a:pPr>
            <a:r>
              <a:rPr lang="es-ES_tradnl" sz="1700" dirty="0" smtClean="0"/>
              <a:t>Nota: Tanto </a:t>
            </a:r>
            <a:r>
              <a:rPr lang="es-ES_tradnl" sz="1700" dirty="0"/>
              <a:t>las percepciones sobre las TIC como otros datos relativos a los saberes digitales de los estudiantes, su grado de apropiación tecnológica (GAT) y su capital tecnológico (KT) fueron obtenidos en el marco de la investigación Brecha Digital en Educación Superior que se condujo en la UV de 2012 a 2014.</a:t>
            </a:r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63820" y="6129318"/>
            <a:ext cx="5132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Cuestionario</a:t>
            </a:r>
            <a:r>
              <a:rPr lang="nl-NL" dirty="0" smtClean="0"/>
              <a:t>: </a:t>
            </a:r>
            <a:r>
              <a:rPr lang="nl-NL" dirty="0" smtClean="0">
                <a:hlinkClick r:id="rId2"/>
              </a:rPr>
              <a:t>http://www.uv.mx/blogs/brechadigital</a:t>
            </a:r>
            <a:r>
              <a:rPr lang="nl-N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9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</a:t>
            </a:r>
            <a:r>
              <a:rPr lang="en-US" b="1" dirty="0" smtClean="0"/>
              <a:t>a</a:t>
            </a:r>
            <a:r>
              <a:rPr lang="en-US" b="1" dirty="0" smtClean="0"/>
              <a:t>rco de </a:t>
            </a:r>
            <a:r>
              <a:rPr lang="en-US" b="1" dirty="0" err="1" smtClean="0"/>
              <a:t>referencia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TIC en educaci</a:t>
            </a:r>
            <a:r>
              <a:rPr lang="es-ES_tradnl" dirty="0" smtClean="0"/>
              <a:t>ón superior</a:t>
            </a:r>
          </a:p>
          <a:p>
            <a:pPr algn="just"/>
            <a:r>
              <a:rPr lang="es-ES_tradnl" dirty="0" smtClean="0"/>
              <a:t>Capital Tecnológico (KT)</a:t>
            </a:r>
          </a:p>
          <a:p>
            <a:pPr algn="just"/>
            <a:r>
              <a:rPr lang="es-ES_tradnl" dirty="0" smtClean="0"/>
              <a:t>Grado de apropiación tecnológica (GAT)</a:t>
            </a:r>
          </a:p>
          <a:p>
            <a:pPr algn="just"/>
            <a:r>
              <a:rPr lang="es-ES_tradnl" dirty="0" smtClean="0"/>
              <a:t>Afinidad Tecnológica de los estudiantes universitarios sobre las TIC </a:t>
            </a:r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84070" y="4818722"/>
            <a:ext cx="601449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900" dirty="0" smtClean="0"/>
              <a:t>Casillas, M.A., </a:t>
            </a:r>
            <a:r>
              <a:rPr lang="es-ES_tradnl" sz="1900" dirty="0" err="1" smtClean="0"/>
              <a:t>Ramírez-Martinell</a:t>
            </a:r>
            <a:r>
              <a:rPr lang="es-ES_tradnl" sz="1900" dirty="0" smtClean="0"/>
              <a:t>, A., y Ortiz V. (2014). El capital </a:t>
            </a:r>
            <a:r>
              <a:rPr lang="es-ES_tradnl" sz="1900" dirty="0" err="1" smtClean="0"/>
              <a:t>tecnológico</a:t>
            </a:r>
            <a:r>
              <a:rPr lang="es-ES_tradnl" sz="1900" dirty="0" smtClean="0"/>
              <a:t> una nueva especie del capital cultural: Una propuesta para su </a:t>
            </a:r>
            <a:r>
              <a:rPr lang="es-ES_tradnl" sz="1900" dirty="0" err="1" smtClean="0"/>
              <a:t>medición</a:t>
            </a:r>
            <a:r>
              <a:rPr lang="es-ES_tradnl" sz="1900" dirty="0" smtClean="0"/>
              <a:t>. En Háblame de TIC Vol. 1. Tecnología Digital en la Educación Superior. Argentina: Brujas</a:t>
            </a:r>
            <a:endParaRPr lang="es-ES_tradnl" sz="1900" dirty="0"/>
          </a:p>
        </p:txBody>
      </p:sp>
      <p:pic>
        <p:nvPicPr>
          <p:cNvPr id="5" name="Picture 4" descr="hd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80" y="4809645"/>
            <a:ext cx="1048724" cy="15730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525680" y="5980982"/>
            <a:ext cx="5623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Descarga</a:t>
            </a:r>
            <a:r>
              <a:rPr lang="nl-NL" dirty="0" smtClean="0"/>
              <a:t> del </a:t>
            </a:r>
            <a:r>
              <a:rPr lang="nl-NL" dirty="0" err="1" smtClean="0"/>
              <a:t>libro</a:t>
            </a:r>
            <a:r>
              <a:rPr lang="nl-NL" dirty="0" smtClean="0"/>
              <a:t>: </a:t>
            </a:r>
            <a:r>
              <a:rPr lang="nl-NL" dirty="0" smtClean="0">
                <a:hlinkClick r:id="rId3"/>
              </a:rPr>
              <a:t>http://www.uv.mx/blogs/brechadigital</a:t>
            </a:r>
            <a:r>
              <a:rPr lang="nl-N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16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Muestra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91966" y="1417638"/>
            <a:ext cx="83948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200" dirty="0" smtClean="0"/>
              <a:t>Aqu</a:t>
            </a:r>
            <a:r>
              <a:rPr lang="es-ES_tradnl" sz="2200" dirty="0" smtClean="0"/>
              <a:t>í presentamos </a:t>
            </a:r>
            <a:r>
              <a:rPr lang="es-ES_tradnl" sz="2200" dirty="0" smtClean="0"/>
              <a:t>los </a:t>
            </a:r>
            <a:r>
              <a:rPr lang="es-ES_tradnl" sz="2200" dirty="0"/>
              <a:t>resultados que corresponden al índice </a:t>
            </a:r>
            <a:r>
              <a:rPr lang="es-ES_tradnl" sz="2200" dirty="0" smtClean="0"/>
              <a:t>de Afinidad Tecnol</a:t>
            </a:r>
            <a:r>
              <a:rPr lang="es-ES_tradnl" sz="2200" dirty="0" smtClean="0"/>
              <a:t>ógica (</a:t>
            </a:r>
            <a:r>
              <a:rPr lang="es-ES_tradnl" sz="2200" dirty="0" err="1" smtClean="0"/>
              <a:t>iAFI</a:t>
            </a:r>
            <a:r>
              <a:rPr lang="es-ES_tradnl" sz="2200" dirty="0" smtClean="0"/>
              <a:t>) que mide las disposiciones y valoraciones que se tienen sobre las TIC y que </a:t>
            </a:r>
            <a:r>
              <a:rPr lang="es-ES_tradnl" sz="2200" dirty="0"/>
              <a:t>deriva de la aplicación </a:t>
            </a:r>
            <a:r>
              <a:rPr lang="es-ES_tradnl" sz="2200" dirty="0" smtClean="0"/>
              <a:t>de 2,048 encuestas </a:t>
            </a:r>
            <a:r>
              <a:rPr lang="es-ES_tradnl" sz="2200" dirty="0"/>
              <a:t>a estudiantes de todas las </a:t>
            </a:r>
            <a:r>
              <a:rPr lang="es-ES_tradnl" sz="2200" dirty="0" smtClean="0"/>
              <a:t>regiones y </a:t>
            </a:r>
            <a:r>
              <a:rPr lang="es-ES_tradnl" sz="2200" dirty="0"/>
              <a:t>todas las áreas </a:t>
            </a:r>
            <a:r>
              <a:rPr lang="es-ES_tradnl" sz="2200" dirty="0" smtClean="0"/>
              <a:t>académicas que hay en la UV. </a:t>
            </a:r>
            <a:r>
              <a:rPr lang="es-ES_tradnl" sz="2200" dirty="0"/>
              <a:t>El cuestionario se aplicó entre mayo de 2014 y marzo de 2015 en formato electrónico</a:t>
            </a:r>
            <a:r>
              <a:rPr lang="es-ES_tradnl" sz="2200" dirty="0" smtClean="0"/>
              <a:t>.</a:t>
            </a:r>
            <a:endParaRPr lang="es-ES_tradnl" sz="2200" dirty="0"/>
          </a:p>
        </p:txBody>
      </p:sp>
      <p:sp>
        <p:nvSpPr>
          <p:cNvPr id="7" name="Rectangle 6"/>
          <p:cNvSpPr/>
          <p:nvPr/>
        </p:nvSpPr>
        <p:spPr>
          <a:xfrm>
            <a:off x="5098569" y="6155437"/>
            <a:ext cx="3945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hlinkClick r:id="rId2"/>
              </a:rPr>
              <a:t>http://www.uv.mx/blogs/brechadigital</a:t>
            </a:r>
            <a:r>
              <a:rPr lang="nl-NL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081479"/>
              </p:ext>
            </p:extLst>
          </p:nvPr>
        </p:nvGraphicFramePr>
        <p:xfrm>
          <a:off x="1718381" y="3573936"/>
          <a:ext cx="6096000" cy="246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es-ES_tradnl" sz="15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Muestra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  <a:cs typeface="Helvetica"/>
                        </a:rPr>
                        <a:t>Porcentaje respecto al Total UV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 UV*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Masculino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966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  <a:cs typeface="Helvetica"/>
                        </a:rPr>
                        <a:t>3.45%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27,985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Femenino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1,080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  <a:cs typeface="Helvetica"/>
                        </a:rPr>
                        <a:t>3.39%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31,823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Total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2,046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  <a:cs typeface="Helvetica"/>
                        </a:rPr>
                        <a:t>3.42%</a:t>
                      </a:r>
                      <a:endParaRPr lang="es-ES_tradnl" sz="15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ea typeface="Arial Unicode MS"/>
                          <a:cs typeface="Times New Roman"/>
                        </a:rPr>
                        <a:t>59,808</a:t>
                      </a:r>
                      <a:endParaRPr lang="es-ES_tradnl" sz="15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552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Dimensiones de an</a:t>
            </a:r>
            <a:r>
              <a:rPr lang="es-ES_tradnl" b="1" dirty="0" smtClean="0"/>
              <a:t>álisis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Dominio de las TIC</a:t>
            </a:r>
          </a:p>
          <a:p>
            <a:r>
              <a:rPr lang="es-ES_tradnl" dirty="0" smtClean="0"/>
              <a:t>Mundo actual y TIC</a:t>
            </a:r>
          </a:p>
          <a:p>
            <a:r>
              <a:rPr lang="es-ES_tradnl" dirty="0" smtClean="0"/>
              <a:t>Internet como apoyo o distracci</a:t>
            </a:r>
            <a:r>
              <a:rPr lang="es-ES_tradnl" dirty="0" smtClean="0"/>
              <a:t>ón</a:t>
            </a:r>
          </a:p>
          <a:p>
            <a:r>
              <a:rPr lang="es-ES_tradnl" dirty="0" smtClean="0"/>
              <a:t>Hábitos y conductas en la cultura digital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537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Dominio de las TIC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2377" y="1414963"/>
            <a:ext cx="8394834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/>
              <a:buChar char="•"/>
            </a:pPr>
            <a:r>
              <a:rPr lang="es-ES_tradnl" sz="2400" dirty="0" smtClean="0"/>
              <a:t>8 de cada 10 estudiantes </a:t>
            </a:r>
            <a:r>
              <a:rPr lang="es-ES_tradnl" sz="2400" dirty="0"/>
              <a:t>están de acuerdo con que el dominio de las TIC permite obtener </a:t>
            </a:r>
            <a:r>
              <a:rPr lang="es-ES_tradnl" sz="2400" b="1" i="1" dirty="0"/>
              <a:t>mejores resultados escolares</a:t>
            </a:r>
            <a:r>
              <a:rPr lang="es-ES_tradnl" sz="2400" dirty="0"/>
              <a:t>, mientras que quienes opinan definitivamente en sentido contrario son sólo una décima parte. </a:t>
            </a:r>
            <a:endParaRPr lang="es-ES_tradnl" sz="2400" dirty="0" smtClean="0"/>
          </a:p>
          <a:p>
            <a:pPr marL="342900" indent="-342900" algn="just">
              <a:spcAft>
                <a:spcPts val="1200"/>
              </a:spcAft>
              <a:buFont typeface="Arial"/>
              <a:buChar char="•"/>
            </a:pPr>
            <a:r>
              <a:rPr lang="es-ES_tradnl" sz="2400" dirty="0" smtClean="0"/>
              <a:t>7 de cada 10 opina </a:t>
            </a:r>
            <a:r>
              <a:rPr lang="es-ES_tradnl" sz="2400" dirty="0"/>
              <a:t>que </a:t>
            </a:r>
            <a:r>
              <a:rPr lang="es-ES_tradnl" sz="2400" dirty="0" smtClean="0"/>
              <a:t>las TIC </a:t>
            </a:r>
            <a:r>
              <a:rPr lang="es-ES_tradnl" sz="2400" b="1" dirty="0"/>
              <a:t>no</a:t>
            </a:r>
            <a:r>
              <a:rPr lang="es-ES_tradnl" sz="2400" dirty="0"/>
              <a:t> son útiles para hacer </a:t>
            </a:r>
            <a:r>
              <a:rPr lang="es-ES_tradnl" sz="2400" b="1" i="1" dirty="0"/>
              <a:t>amigos</a:t>
            </a:r>
            <a:r>
              <a:rPr lang="es-ES_tradnl" sz="2400" dirty="0"/>
              <a:t>; mientras que </a:t>
            </a:r>
            <a:r>
              <a:rPr lang="es-ES_tradnl" sz="2400" dirty="0" smtClean="0"/>
              <a:t>2 de cada 10 estuvieron </a:t>
            </a:r>
            <a:r>
              <a:rPr lang="es-ES_tradnl" sz="2400" dirty="0"/>
              <a:t>de acuerdo en que sí son importantes para este fin</a:t>
            </a:r>
            <a:r>
              <a:rPr lang="es-ES_tradnl" sz="2400" dirty="0" smtClean="0"/>
              <a:t>.</a:t>
            </a:r>
          </a:p>
          <a:p>
            <a:pPr marL="342900" indent="-342900" algn="just">
              <a:spcAft>
                <a:spcPts val="1200"/>
              </a:spcAft>
              <a:buFont typeface="Arial"/>
              <a:buChar char="•"/>
            </a:pPr>
            <a:r>
              <a:rPr lang="es-ES_tradnl" sz="2400" dirty="0" smtClean="0"/>
              <a:t>9 de cada 10 está </a:t>
            </a:r>
            <a:r>
              <a:rPr lang="es-ES_tradnl" sz="2400" dirty="0"/>
              <a:t>de acuerdo </a:t>
            </a:r>
            <a:r>
              <a:rPr lang="es-ES_tradnl" sz="2400" dirty="0" smtClean="0"/>
              <a:t>con que </a:t>
            </a:r>
            <a:r>
              <a:rPr lang="es-ES_tradnl" sz="2400" dirty="0"/>
              <a:t>el dominio de las TIC les permitirá obtener </a:t>
            </a:r>
            <a:r>
              <a:rPr lang="es-ES_tradnl" sz="2400" b="1" i="1" dirty="0"/>
              <a:t>mejores </a:t>
            </a:r>
            <a:r>
              <a:rPr lang="es-ES_tradnl" sz="2400" b="1" i="1" dirty="0" smtClean="0"/>
              <a:t>empleos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90191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Mundo actual y TIC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2377" y="1414963"/>
            <a:ext cx="83948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s-ES_tradnl" sz="2400" dirty="0" smtClean="0"/>
              <a:t>En </a:t>
            </a:r>
            <a:r>
              <a:rPr lang="es-ES_tradnl" sz="2400" dirty="0"/>
              <a:t>relación con las valoraciones que tienen los estudiantes sobre la </a:t>
            </a:r>
            <a:r>
              <a:rPr lang="es-ES_tradnl" sz="2400" b="1" i="1" dirty="0"/>
              <a:t>importancia de las TIC para sobrevivir en el mundo actual</a:t>
            </a:r>
            <a:r>
              <a:rPr lang="es-ES_tradnl" sz="2400" dirty="0"/>
              <a:t>, </a:t>
            </a:r>
            <a:r>
              <a:rPr lang="es-ES_tradnl" sz="2400" dirty="0" smtClean="0"/>
              <a:t>la mitad está </a:t>
            </a:r>
            <a:r>
              <a:rPr lang="es-ES_tradnl" sz="2400" dirty="0"/>
              <a:t>de acuerdo con que las TIC son </a:t>
            </a:r>
            <a:r>
              <a:rPr lang="es-ES_tradnl" sz="2400" dirty="0" smtClean="0"/>
              <a:t>indispensables.</a:t>
            </a:r>
          </a:p>
          <a:p>
            <a:pPr marL="342900" indent="-342900" algn="just">
              <a:buFont typeface="Arial"/>
              <a:buChar char="•"/>
            </a:pPr>
            <a:r>
              <a:rPr lang="es-ES_tradnl" sz="2400" dirty="0" smtClean="0"/>
              <a:t>Las </a:t>
            </a:r>
            <a:r>
              <a:rPr lang="es-ES_tradnl" sz="2400" dirty="0"/>
              <a:t>opiniones se dividen </a:t>
            </a:r>
            <a:r>
              <a:rPr lang="es-ES_tradnl" sz="2400" dirty="0" smtClean="0"/>
              <a:t>cuando </a:t>
            </a:r>
            <a:r>
              <a:rPr lang="es-ES_tradnl" sz="2400" dirty="0"/>
              <a:t>les preguntamos si estar </a:t>
            </a:r>
            <a:r>
              <a:rPr lang="es-ES_tradnl" sz="2400" b="1" i="1" dirty="0"/>
              <a:t>conectado a Internet permanentemente </a:t>
            </a:r>
            <a:r>
              <a:rPr lang="es-ES_tradnl" sz="2400" dirty="0"/>
              <a:t>es fundamental para estar en contacto con el </a:t>
            </a:r>
            <a:r>
              <a:rPr lang="es-ES_tradnl" sz="2400" dirty="0" smtClean="0"/>
              <a:t>mundo: 46.1</a:t>
            </a:r>
            <a:r>
              <a:rPr lang="es-ES_tradnl" sz="2400" dirty="0"/>
              <a:t>% </a:t>
            </a:r>
            <a:r>
              <a:rPr lang="es-ES_tradnl" sz="2400" dirty="0" smtClean="0"/>
              <a:t>est</a:t>
            </a:r>
            <a:r>
              <a:rPr lang="es-ES_tradnl" sz="2400" dirty="0" smtClean="0"/>
              <a:t>á </a:t>
            </a:r>
            <a:r>
              <a:rPr lang="es-ES_tradnl" sz="2400" dirty="0" smtClean="0"/>
              <a:t>en </a:t>
            </a:r>
            <a:r>
              <a:rPr lang="es-ES_tradnl" sz="2400" dirty="0"/>
              <a:t>desacuerdo y 37.2% está de acuerdo. </a:t>
            </a:r>
            <a:endParaRPr lang="es-ES_tradnl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883179" y="4989526"/>
            <a:ext cx="692403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400" dirty="0" smtClean="0"/>
              <a:t>Las hipótesis que refieren a una identidad estudiantil </a:t>
            </a:r>
            <a:r>
              <a:rPr lang="es-ES_tradnl" sz="2400" dirty="0" err="1" smtClean="0"/>
              <a:t>hiperconectada</a:t>
            </a:r>
            <a:r>
              <a:rPr lang="es-ES_tradnl" sz="2400" dirty="0" smtClean="0"/>
              <a:t> no son del todo ciertas en el caso de los estudiantes de la UV en el 2015.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3773413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Internet como apoyo o distracción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2377" y="1414963"/>
            <a:ext cx="839483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_tradnl" sz="2400" dirty="0" smtClean="0"/>
              <a:t>Sobre este tema, hay </a:t>
            </a:r>
            <a:r>
              <a:rPr lang="es-ES_tradnl" sz="2400" dirty="0"/>
              <a:t>claramente una opinión dividida en tres grupos, aunque nuevamente hay una ligera tendencia hacia una percepción negativa sobre este asunto: </a:t>
            </a:r>
            <a:endParaRPr lang="es-ES_tradnl" sz="2400" dirty="0" smtClean="0"/>
          </a:p>
          <a:p>
            <a:pPr marL="342900" indent="-342900" algn="just">
              <a:lnSpc>
                <a:spcPct val="110000"/>
              </a:lnSpc>
              <a:buFont typeface="Arial"/>
              <a:buChar char="•"/>
            </a:pPr>
            <a:r>
              <a:rPr lang="es-ES_tradnl" sz="2400" dirty="0" smtClean="0"/>
              <a:t>22% afirma que para ellos </a:t>
            </a:r>
            <a:r>
              <a:rPr lang="es-ES_tradnl" sz="2400" b="1" i="1" dirty="0" smtClean="0"/>
              <a:t>no representa distracción </a:t>
            </a:r>
            <a:r>
              <a:rPr lang="es-ES_tradnl" sz="2400" dirty="0" smtClean="0"/>
              <a:t>alguna. </a:t>
            </a:r>
          </a:p>
          <a:p>
            <a:pPr marL="342900" indent="-342900" algn="just">
              <a:lnSpc>
                <a:spcPct val="110000"/>
              </a:lnSpc>
              <a:buFont typeface="Arial"/>
              <a:buChar char="•"/>
            </a:pPr>
            <a:r>
              <a:rPr lang="es-ES_tradnl" sz="2400" dirty="0" smtClean="0"/>
              <a:t>36</a:t>
            </a:r>
            <a:r>
              <a:rPr lang="es-ES_tradnl" sz="2400" dirty="0"/>
              <a:t>% está </a:t>
            </a:r>
            <a:r>
              <a:rPr lang="es-ES_tradnl" sz="2400" b="1" i="1" dirty="0" smtClean="0"/>
              <a:t>indecisa</a:t>
            </a:r>
            <a:r>
              <a:rPr lang="es-ES_tradnl" sz="2400" dirty="0"/>
              <a:t> </a:t>
            </a:r>
            <a:endParaRPr lang="es-ES_tradnl" sz="2400" dirty="0" smtClean="0"/>
          </a:p>
          <a:p>
            <a:pPr marL="342900" indent="-342900" algn="just">
              <a:lnSpc>
                <a:spcPct val="110000"/>
              </a:lnSpc>
              <a:buFont typeface="Arial"/>
              <a:buChar char="•"/>
            </a:pPr>
            <a:r>
              <a:rPr lang="es-ES_tradnl" sz="2400" dirty="0" smtClean="0"/>
              <a:t>42% concuerda con que es más </a:t>
            </a:r>
            <a:r>
              <a:rPr lang="es-ES_tradnl" sz="2400" b="1" i="1" dirty="0" smtClean="0"/>
              <a:t>una distracción</a:t>
            </a:r>
            <a:r>
              <a:rPr lang="es-ES_tradnl" sz="2400" dirty="0" smtClean="0"/>
              <a:t>,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5420" y="4311604"/>
            <a:ext cx="70517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400" dirty="0" smtClean="0"/>
              <a:t>Para la mayoría de los estudiantes Internet representa una distracción a sus actividades académicas, porque éstas obviamente no están pasando por la red, sino continúan ancladas en los procesos más tradicionalistas.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7763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800" b="1" dirty="0" smtClean="0"/>
              <a:t>Hábitos y conductas en la cultura digital</a:t>
            </a:r>
            <a:endParaRPr lang="en-US" sz="3800" dirty="0"/>
          </a:p>
        </p:txBody>
      </p:sp>
      <p:sp>
        <p:nvSpPr>
          <p:cNvPr id="6" name="Rectangle 5"/>
          <p:cNvSpPr/>
          <p:nvPr/>
        </p:nvSpPr>
        <p:spPr>
          <a:xfrm>
            <a:off x="412377" y="1414963"/>
            <a:ext cx="8394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400" dirty="0" smtClean="0"/>
              <a:t>Al respecto, tambi</a:t>
            </a:r>
            <a:r>
              <a:rPr lang="es-ES_tradnl" sz="2400" dirty="0" smtClean="0"/>
              <a:t>én encontramos </a:t>
            </a:r>
            <a:r>
              <a:rPr lang="es-ES_tradnl" sz="2400" dirty="0" smtClean="0"/>
              <a:t>tres </a:t>
            </a:r>
            <a:r>
              <a:rPr lang="es-ES_tradnl" sz="2400" dirty="0"/>
              <a:t>grupos de </a:t>
            </a:r>
            <a:r>
              <a:rPr lang="es-ES_tradnl" sz="2400" dirty="0" smtClean="0"/>
              <a:t>opinión: </a:t>
            </a:r>
          </a:p>
          <a:p>
            <a:pPr marL="342900" indent="-342900" algn="just">
              <a:buFontTx/>
              <a:buChar char="-"/>
            </a:pPr>
            <a:r>
              <a:rPr lang="es-ES_tradnl" sz="2400" dirty="0" smtClean="0"/>
              <a:t>43.8% consideran </a:t>
            </a:r>
            <a:r>
              <a:rPr lang="es-ES_tradnl" sz="2400" dirty="0"/>
              <a:t>indispensable estar actualizados en las últimas versiones de </a:t>
            </a:r>
            <a:r>
              <a:rPr lang="es-ES_tradnl" sz="2400" dirty="0" smtClean="0"/>
              <a:t>software y de dispositivos. 25% están indecisos </a:t>
            </a:r>
          </a:p>
          <a:p>
            <a:pPr marL="342900" indent="-342900" algn="just">
              <a:buFontTx/>
              <a:buChar char="-"/>
            </a:pPr>
            <a:r>
              <a:rPr lang="es-ES_tradnl" sz="2400" dirty="0" smtClean="0"/>
              <a:t>Frente a otra pregunta encontramos que la </a:t>
            </a:r>
            <a:r>
              <a:rPr lang="es-ES_tradnl" sz="2400" dirty="0"/>
              <a:t>mitad piensa que el celular con Internet es indispensable en su vida </a:t>
            </a:r>
            <a:r>
              <a:rPr lang="es-ES_tradnl" sz="2400" dirty="0" smtClean="0"/>
              <a:t>cotidiana.</a:t>
            </a:r>
            <a:endParaRPr lang="es-ES_tradnl" sz="2400" dirty="0"/>
          </a:p>
        </p:txBody>
      </p:sp>
      <p:sp>
        <p:nvSpPr>
          <p:cNvPr id="3" name="Rectangle 2"/>
          <p:cNvSpPr/>
          <p:nvPr/>
        </p:nvSpPr>
        <p:spPr>
          <a:xfrm>
            <a:off x="1823301" y="4069367"/>
            <a:ext cx="698391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300" dirty="0" smtClean="0"/>
              <a:t>Como ha podido observarse, hay una gran variedad de opiniones y percepciones sobre las TIC y la escuela y la vida en sociedad. No hay valoraciones homogéneas ni todos los estudiantes piensan de la misma manera.</a:t>
            </a:r>
            <a:endParaRPr lang="es-ES_tradnl" sz="2300" dirty="0"/>
          </a:p>
        </p:txBody>
      </p:sp>
    </p:spTree>
    <p:extLst>
      <p:ext uri="{BB962C8B-B14F-4D97-AF65-F5344CB8AC3E}">
        <p14:creationId xmlns:p14="http://schemas.microsoft.com/office/powerpoint/2010/main" val="16142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1834</Words>
  <Application>Microsoft Macintosh PowerPoint</Application>
  <PresentationFormat>On-screen Show (4:3)</PresentationFormat>
  <Paragraphs>362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Percepciones y valoraciones de los estudiantes de la UV sobre las TIC </vt:lpstr>
      <vt:lpstr>Objetivo</vt:lpstr>
      <vt:lpstr>Marco de referencia</vt:lpstr>
      <vt:lpstr>Muestra </vt:lpstr>
      <vt:lpstr>Dimensiones de análisis</vt:lpstr>
      <vt:lpstr>Dominio de las TIC</vt:lpstr>
      <vt:lpstr>Mundo actual y TIC</vt:lpstr>
      <vt:lpstr>Internet como apoyo o distracción</vt:lpstr>
      <vt:lpstr>Hábitos y conductas en la cultura digital</vt:lpstr>
      <vt:lpstr>iAFI</vt:lpstr>
      <vt:lpstr>Variaciones en las percepciones</vt:lpstr>
      <vt:lpstr>Una mirada desde el género</vt:lpstr>
      <vt:lpstr>La diferencia entre edades</vt:lpstr>
      <vt:lpstr>Las diferencias regionales </vt:lpstr>
      <vt:lpstr>Las áreas académicas</vt:lpstr>
      <vt:lpstr>Conclusiones</vt:lpstr>
      <vt:lpstr>Referencias</vt:lpstr>
    </vt:vector>
  </TitlesOfParts>
  <Company>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Afinidad tecnológica de los estudiantes universitarios </dc:title>
  <dc:creator>First name* Last name</dc:creator>
  <cp:lastModifiedBy>First name* Last name</cp:lastModifiedBy>
  <cp:revision>97</cp:revision>
  <dcterms:created xsi:type="dcterms:W3CDTF">2015-11-18T15:41:27Z</dcterms:created>
  <dcterms:modified xsi:type="dcterms:W3CDTF">2015-11-19T15:40:03Z</dcterms:modified>
</cp:coreProperties>
</file>