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59" r:id="rId8"/>
    <p:sldId id="265" r:id="rId9"/>
    <p:sldId id="268" r:id="rId10"/>
    <p:sldId id="269" r:id="rId11"/>
    <p:sldId id="279" r:id="rId12"/>
    <p:sldId id="280" r:id="rId13"/>
    <p:sldId id="281" r:id="rId14"/>
    <p:sldId id="282" r:id="rId15"/>
    <p:sldId id="283" r:id="rId16"/>
    <p:sldId id="273" r:id="rId17"/>
    <p:sldId id="275" r:id="rId18"/>
    <p:sldId id="276" r:id="rId19"/>
    <p:sldId id="278" r:id="rId20"/>
    <p:sldId id="274"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96A86A0-14A0-4659-A94C-A9389C67F659}" type="datetimeFigureOut">
              <a:rPr lang="es-MX" smtClean="0"/>
              <a:pPr/>
              <a:t>30/01/2013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C418082-5C3A-44F4-BF26-1897694E039B}"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A86A0-14A0-4659-A94C-A9389C67F659}" type="datetimeFigureOut">
              <a:rPr lang="es-MX" smtClean="0"/>
              <a:pPr/>
              <a:t>30/01/2013</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418082-5C3A-44F4-BF26-1897694E039B}"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mailto:mcasillas@uv.mx" TargetMode="External"/><Relationship Id="rId2" Type="http://schemas.openxmlformats.org/officeDocument/2006/relationships/hyperlink" Target="mailto:albramirez@uv.mx" TargetMode="External"/><Relationship Id="rId1" Type="http://schemas.openxmlformats.org/officeDocument/2006/relationships/slideLayout" Target="../slideLayouts/slideLayout7.xml"/><Relationship Id="rId5" Type="http://schemas.openxmlformats.org/officeDocument/2006/relationships/hyperlink" Target="http://www.uv.mx/blogs/brechadigital" TargetMode="External"/><Relationship Id="rId4" Type="http://schemas.openxmlformats.org/officeDocument/2006/relationships/hyperlink" Target="mailto:veortiz@uv.m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11 Grupo"/>
          <p:cNvGrpSpPr/>
          <p:nvPr/>
        </p:nvGrpSpPr>
        <p:grpSpPr>
          <a:xfrm>
            <a:off x="0" y="-26988"/>
            <a:ext cx="9144000" cy="6884988"/>
            <a:chOff x="0" y="-26988"/>
            <a:chExt cx="9144000" cy="6884988"/>
          </a:xfrm>
        </p:grpSpPr>
        <p:grpSp>
          <p:nvGrpSpPr>
            <p:cNvPr id="4" name="3 Grupo"/>
            <p:cNvGrpSpPr>
              <a:grpSpLocks/>
            </p:cNvGrpSpPr>
            <p:nvPr/>
          </p:nvGrpSpPr>
          <p:grpSpPr bwMode="auto">
            <a:xfrm>
              <a:off x="0" y="-26988"/>
              <a:ext cx="9144000" cy="6884988"/>
              <a:chOff x="0" y="-27384"/>
              <a:chExt cx="9144000" cy="6885384"/>
            </a:xfrm>
          </p:grpSpPr>
          <p:cxnSp>
            <p:nvCxnSpPr>
              <p:cNvPr id="5" name="4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9" name="11 Grupo"/>
            <p:cNvGrpSpPr>
              <a:grpSpLocks/>
            </p:cNvGrpSpPr>
            <p:nvPr/>
          </p:nvGrpSpPr>
          <p:grpSpPr bwMode="auto">
            <a:xfrm>
              <a:off x="4103688" y="188913"/>
              <a:ext cx="5005387" cy="144462"/>
              <a:chOff x="4644008" y="836712"/>
              <a:chExt cx="4499992" cy="144016"/>
            </a:xfrm>
          </p:grpSpPr>
          <p:cxnSp>
            <p:nvCxnSpPr>
              <p:cNvPr id="10" name="9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5361" name="Rectangle 1"/>
          <p:cNvSpPr>
            <a:spLocks noChangeArrowheads="1"/>
          </p:cNvSpPr>
          <p:nvPr/>
        </p:nvSpPr>
        <p:spPr bwMode="auto">
          <a:xfrm>
            <a:off x="755576" y="2106722"/>
            <a:ext cx="7776864"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3600" b="1" i="0" u="none" strike="noStrike" cap="none" normalizeH="0" baseline="0" dirty="0" smtClean="0">
                <a:ln>
                  <a:noFill/>
                </a:ln>
                <a:solidFill>
                  <a:schemeClr val="tx1"/>
                </a:solidFill>
                <a:effectLst/>
                <a:latin typeface="Aparajita" pitchFamily="34" charset="0"/>
                <a:ea typeface="ArialNarrow"/>
                <a:cs typeface="Aparajita" pitchFamily="34" charset="0"/>
              </a:rPr>
              <a:t>Le capital</a:t>
            </a:r>
            <a:r>
              <a:rPr kumimoji="0" lang="fr-FR" sz="3600" b="1" i="0" u="none" strike="noStrike" cap="none" normalizeH="0" dirty="0" smtClean="0">
                <a:ln>
                  <a:noFill/>
                </a:ln>
                <a:solidFill>
                  <a:schemeClr val="tx1"/>
                </a:solidFill>
                <a:effectLst/>
                <a:latin typeface="Aparajita" pitchFamily="34" charset="0"/>
                <a:ea typeface="ArialNarrow"/>
                <a:cs typeface="Aparajita" pitchFamily="34" charset="0"/>
              </a:rPr>
              <a:t> technologique</a:t>
            </a:r>
            <a:r>
              <a:rPr lang="fr-FR" sz="3600" b="1" dirty="0" smtClean="0">
                <a:latin typeface="Aparajita" pitchFamily="34" charset="0"/>
                <a:ea typeface="ArialNarrow"/>
                <a:cs typeface="Aparajita" pitchFamily="34" charset="0"/>
              </a:rPr>
              <a:t>: une nouvelle espèce du capital culturel. Une proposition pour sa mesure. </a:t>
            </a:r>
            <a:endParaRPr kumimoji="0" lang="fr-FR" sz="3600" b="1" i="0" u="none" strike="noStrike" cap="none" normalizeH="0" baseline="0" dirty="0" smtClean="0">
              <a:ln>
                <a:noFill/>
              </a:ln>
              <a:solidFill>
                <a:schemeClr val="tx1"/>
              </a:solidFill>
              <a:effectLst/>
              <a:latin typeface="Aparajita" pitchFamily="34" charset="0"/>
              <a:ea typeface="ArialNarrow"/>
              <a:cs typeface="Aparajita" pitchFamily="34" charset="0"/>
            </a:endParaRPr>
          </a:p>
        </p:txBody>
      </p:sp>
      <p:sp>
        <p:nvSpPr>
          <p:cNvPr id="15362" name="Rectangle 2"/>
          <p:cNvSpPr>
            <a:spLocks noChangeArrowheads="1"/>
          </p:cNvSpPr>
          <p:nvPr/>
        </p:nvSpPr>
        <p:spPr bwMode="auto">
          <a:xfrm>
            <a:off x="2592288" y="4586352"/>
            <a:ext cx="6300192"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lang="fr-FR" sz="2400" b="1" dirty="0" smtClean="0">
                <a:latin typeface="Aparajita" pitchFamily="34" charset="0"/>
                <a:ea typeface="ArialNarrow" charset="-128"/>
                <a:cs typeface="Aparajita" pitchFamily="34" charset="0"/>
              </a:rPr>
              <a:t>CASILLAS, Miguel Angel</a:t>
            </a:r>
            <a:endParaRPr kumimoji="0" lang="fr-FR" sz="2400" b="1" i="0" u="none" strike="noStrike" cap="none" normalizeH="0" baseline="0" dirty="0" smtClean="0">
              <a:ln>
                <a:noFill/>
              </a:ln>
              <a:solidFill>
                <a:schemeClr val="tx1"/>
              </a:solidFill>
              <a:effectLst/>
              <a:latin typeface="Aparajita" pitchFamily="34" charset="0"/>
              <a:ea typeface="ArialNarrow" charset="-128"/>
              <a:cs typeface="Aparajita" pitchFamily="34" charset="0"/>
            </a:endParaRPr>
          </a:p>
          <a:p>
            <a:pPr marL="0" marR="0" lvl="0" indent="0" algn="r" defTabSz="914400" rtl="0" eaLnBrk="1" fontAlgn="base" latinLnBrk="0" hangingPunct="1">
              <a:lnSpc>
                <a:spcPct val="100000"/>
              </a:lnSpc>
              <a:spcBef>
                <a:spcPct val="0"/>
              </a:spcBef>
              <a:spcAft>
                <a:spcPct val="0"/>
              </a:spcAft>
              <a:buClrTx/>
              <a:buSzTx/>
              <a:buFontTx/>
              <a:buNone/>
              <a:tabLst/>
            </a:pPr>
            <a:r>
              <a:rPr lang="fr-FR" sz="2400" b="1" dirty="0" smtClean="0">
                <a:latin typeface="Aparajita" pitchFamily="34" charset="0"/>
                <a:ea typeface="ArialNarrow" charset="-128"/>
                <a:cs typeface="Aparajita" pitchFamily="34" charset="0"/>
              </a:rPr>
              <a:t>RAMIREZ, Alberto </a:t>
            </a:r>
          </a:p>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Aparajita" pitchFamily="34" charset="0"/>
                <a:ea typeface="ArialNarrow" charset="-128"/>
                <a:cs typeface="Aparajita" pitchFamily="34" charset="0"/>
              </a:rPr>
              <a:t>ORTIZ,</a:t>
            </a:r>
            <a:r>
              <a:rPr kumimoji="0" lang="fr-FR" sz="2400" b="1" i="0" u="none" strike="noStrike" cap="none" normalizeH="0" dirty="0" smtClean="0">
                <a:ln>
                  <a:noFill/>
                </a:ln>
                <a:solidFill>
                  <a:schemeClr val="tx1"/>
                </a:solidFill>
                <a:effectLst/>
                <a:latin typeface="Aparajita" pitchFamily="34" charset="0"/>
                <a:ea typeface="ArialNarrow" charset="-128"/>
                <a:cs typeface="Aparajita" pitchFamily="34" charset="0"/>
              </a:rPr>
              <a:t> Verónica </a:t>
            </a:r>
            <a:endParaRPr lang="fr-FR" sz="2400" b="1" dirty="0" smtClean="0">
              <a:latin typeface="Aparajita" pitchFamily="34" charset="0"/>
              <a:ea typeface="ArialNarrow" charset="-128"/>
              <a:cs typeface="Aparajita" pitchFamily="34"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Aparajita" pitchFamily="34" charset="0"/>
                <a:ea typeface="ArialNarrow" charset="-128"/>
                <a:cs typeface="Aparajita" pitchFamily="34" charset="0"/>
              </a:rPr>
              <a:t>Institut de Recherche en Éducation </a:t>
            </a:r>
          </a:p>
          <a:p>
            <a:pPr marL="0" marR="0" lvl="0" indent="0" algn="r" defTabSz="914400" rtl="0" eaLnBrk="1" fontAlgn="base" latinLnBrk="0" hangingPunct="1">
              <a:lnSpc>
                <a:spcPct val="100000"/>
              </a:lnSpc>
              <a:spcBef>
                <a:spcPct val="0"/>
              </a:spcBef>
              <a:spcAft>
                <a:spcPct val="0"/>
              </a:spcAft>
              <a:buClrTx/>
              <a:buSzTx/>
              <a:buFontTx/>
              <a:buNone/>
              <a:tabLst/>
            </a:pPr>
            <a:r>
              <a:rPr lang="fr-FR" sz="2400" b="1" dirty="0" err="1" smtClean="0">
                <a:latin typeface="Aparajita" pitchFamily="34" charset="0"/>
                <a:ea typeface="ArialNarrow" charset="-128"/>
                <a:cs typeface="Aparajita" pitchFamily="34" charset="0"/>
              </a:rPr>
              <a:t>Universidad</a:t>
            </a:r>
            <a:r>
              <a:rPr lang="fr-FR" sz="2400" b="1" dirty="0" smtClean="0">
                <a:latin typeface="Aparajita" pitchFamily="34" charset="0"/>
                <a:ea typeface="ArialNarrow" charset="-128"/>
                <a:cs typeface="Aparajita" pitchFamily="34" charset="0"/>
              </a:rPr>
              <a:t> </a:t>
            </a:r>
            <a:r>
              <a:rPr lang="fr-FR" sz="2400" b="1" dirty="0" err="1" smtClean="0">
                <a:latin typeface="Aparajita" pitchFamily="34" charset="0"/>
                <a:ea typeface="ArialNarrow" charset="-128"/>
                <a:cs typeface="Aparajita" pitchFamily="34" charset="0"/>
              </a:rPr>
              <a:t>Veracruzana</a:t>
            </a:r>
            <a:r>
              <a:rPr lang="fr-FR" sz="2400" b="1" dirty="0" smtClean="0">
                <a:latin typeface="Aparajita" pitchFamily="34" charset="0"/>
                <a:cs typeface="Aparajita" pitchFamily="34" charset="0"/>
              </a:rPr>
              <a:t> </a:t>
            </a:r>
            <a:endParaRPr lang="fr-FR" sz="2400" b="1" dirty="0" smtClean="0">
              <a:latin typeface="Aparajita" pitchFamily="34" charset="0"/>
              <a:ea typeface="ArialNarrow" charset="-128"/>
              <a:cs typeface="Aparajita" pitchFamily="34" charset="0"/>
            </a:endParaRPr>
          </a:p>
        </p:txBody>
      </p:sp>
      <p:sp>
        <p:nvSpPr>
          <p:cNvPr id="13" name="12 Rectángulo"/>
          <p:cNvSpPr/>
          <p:nvPr/>
        </p:nvSpPr>
        <p:spPr>
          <a:xfrm>
            <a:off x="323528" y="260648"/>
            <a:ext cx="8496944" cy="1169551"/>
          </a:xfrm>
          <a:prstGeom prst="rect">
            <a:avLst/>
          </a:prstGeom>
        </p:spPr>
        <p:txBody>
          <a:bodyPr wrap="square">
            <a:spAutoFit/>
          </a:bodyPr>
          <a:lstStyle>
            <a:defPPr>
              <a:defRPr lang="es-MX"/>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r>
              <a:rPr lang="pt-BR" sz="2800" b="1" dirty="0" err="1" smtClean="0">
                <a:latin typeface="Aparajita" pitchFamily="34" charset="0"/>
                <a:cs typeface="Aparajita" pitchFamily="34" charset="0"/>
              </a:rPr>
              <a:t>XXº</a:t>
            </a:r>
            <a:r>
              <a:rPr lang="pt-BR" sz="2800" b="1" dirty="0" smtClean="0">
                <a:latin typeface="Aparajita" pitchFamily="34" charset="0"/>
                <a:cs typeface="Aparajita" pitchFamily="34" charset="0"/>
              </a:rPr>
              <a:t> Colóquio da AFIRSE 2013</a:t>
            </a:r>
            <a:r>
              <a:rPr lang="pt-BR" sz="2400" dirty="0" smtClean="0">
                <a:latin typeface="Aparajita" pitchFamily="34" charset="0"/>
                <a:cs typeface="Aparajita" pitchFamily="34" charset="0"/>
              </a:rPr>
              <a:t/>
            </a:r>
            <a:br>
              <a:rPr lang="pt-BR" sz="2400" dirty="0" smtClean="0">
                <a:latin typeface="Aparajita" pitchFamily="34" charset="0"/>
                <a:cs typeface="Aparajita" pitchFamily="34" charset="0"/>
              </a:rPr>
            </a:br>
            <a:r>
              <a:rPr lang="pt-BR" sz="2400" dirty="0" smtClean="0">
                <a:latin typeface="Aparajita" pitchFamily="34" charset="0"/>
                <a:cs typeface="Aparajita" pitchFamily="34" charset="0"/>
              </a:rPr>
              <a:t>Formação Profissional: Investigação Educacional sobre teorias, políticas e práticas</a:t>
            </a:r>
            <a:r>
              <a:rPr lang="pt-BR" dirty="0" smtClean="0"/>
              <a:t/>
            </a:r>
            <a:br>
              <a:rPr lang="pt-BR" dirty="0" smtClean="0"/>
            </a:br>
            <a:endParaRPr lang="es-MX"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1" name="10 CuadroTexto"/>
          <p:cNvSpPr txBox="1"/>
          <p:nvPr/>
        </p:nvSpPr>
        <p:spPr>
          <a:xfrm>
            <a:off x="395536" y="1060856"/>
            <a:ext cx="8568952" cy="4524315"/>
          </a:xfrm>
          <a:prstGeom prst="rect">
            <a:avLst/>
          </a:prstGeom>
          <a:noFill/>
        </p:spPr>
        <p:txBody>
          <a:bodyPr wrap="square" rtlCol="0">
            <a:spAutoFit/>
          </a:bodyPr>
          <a:lstStyle/>
          <a:p>
            <a:pPr>
              <a:buFont typeface="Arial" pitchFamily="34" charset="0"/>
              <a:buChar char="•"/>
            </a:pPr>
            <a:r>
              <a:rPr lang="fr-FR" sz="2400" b="1" dirty="0" smtClean="0">
                <a:latin typeface="Aparajita" pitchFamily="34" charset="0"/>
                <a:cs typeface="Aparajita" pitchFamily="34" charset="0"/>
              </a:rPr>
              <a:t> Temps utilisé: </a:t>
            </a:r>
          </a:p>
          <a:p>
            <a:pPr lvl="1">
              <a:buFont typeface="Arial" pitchFamily="34" charset="0"/>
              <a:buChar char="•"/>
            </a:pPr>
            <a:r>
              <a:rPr lang="fr-FR" sz="2400" dirty="0" smtClean="0">
                <a:latin typeface="Aparajita" pitchFamily="34" charset="0"/>
                <a:cs typeface="Aparajita" pitchFamily="34" charset="0"/>
              </a:rPr>
              <a:t>Dans les cours scolaires </a:t>
            </a:r>
          </a:p>
          <a:p>
            <a:pPr lvl="1">
              <a:buFont typeface="Arial" pitchFamily="34" charset="0"/>
              <a:buChar char="•"/>
            </a:pPr>
            <a:r>
              <a:rPr lang="fr-FR" sz="2400" dirty="0" smtClean="0">
                <a:latin typeface="Aparajita" pitchFamily="34" charset="0"/>
                <a:cs typeface="Aparajita" pitchFamily="34" charset="0"/>
              </a:rPr>
              <a:t>Ateliers </a:t>
            </a:r>
          </a:p>
          <a:p>
            <a:pPr lvl="1">
              <a:buFont typeface="Arial" pitchFamily="34" charset="0"/>
              <a:buChar char="•"/>
            </a:pPr>
            <a:r>
              <a:rPr lang="fr-FR" sz="2400" dirty="0" smtClean="0">
                <a:latin typeface="Aparajita" pitchFamily="34" charset="0"/>
                <a:cs typeface="Aparajita" pitchFamily="34" charset="0"/>
              </a:rPr>
              <a:t>Cours dehors l´école </a:t>
            </a:r>
          </a:p>
          <a:p>
            <a:pPr lvl="1">
              <a:buFont typeface="Arial" pitchFamily="34" charset="0"/>
              <a:buChar char="•"/>
            </a:pPr>
            <a:r>
              <a:rPr lang="fr-FR" sz="2400" dirty="0" smtClean="0">
                <a:latin typeface="Aparajita" pitchFamily="34" charset="0"/>
                <a:cs typeface="Aparajita" pitchFamily="34" charset="0"/>
              </a:rPr>
              <a:t>Autres processus d´apprentissage formels et informels</a:t>
            </a:r>
          </a:p>
          <a:p>
            <a:pPr>
              <a:buFont typeface="Arial" pitchFamily="34" charset="0"/>
              <a:buChar char="•"/>
            </a:pPr>
            <a:r>
              <a:rPr lang="fr-FR" sz="2400" b="1" dirty="0" smtClean="0">
                <a:latin typeface="Aparajita" pitchFamily="34" charset="0"/>
                <a:cs typeface="Aparajita" pitchFamily="34" charset="0"/>
              </a:rPr>
              <a:t>Degré d´appropriation technologique 1:</a:t>
            </a:r>
          </a:p>
          <a:p>
            <a:pPr lvl="1" algn="just">
              <a:buFont typeface="Arial" pitchFamily="34" charset="0"/>
              <a:buChar char="•"/>
            </a:pPr>
            <a:r>
              <a:rPr lang="fr-FR" sz="2400" b="1" dirty="0" smtClean="0">
                <a:latin typeface="Aparajita" pitchFamily="34" charset="0"/>
                <a:cs typeface="Aparajita" pitchFamily="34" charset="0"/>
              </a:rPr>
              <a:t>Contexte graphique  </a:t>
            </a:r>
            <a:r>
              <a:rPr lang="fr-FR" sz="2400" dirty="0" smtClean="0">
                <a:latin typeface="Aparajita" pitchFamily="34" charset="0"/>
                <a:cs typeface="Aparajita" pitchFamily="34" charset="0"/>
              </a:rPr>
              <a:t>(Windows, Mac, Linux, dispositifs mobiles)</a:t>
            </a:r>
          </a:p>
          <a:p>
            <a:pPr lvl="1" algn="just">
              <a:buFont typeface="Arial" pitchFamily="34" charset="0"/>
              <a:buChar char="•"/>
            </a:pPr>
            <a:r>
              <a:rPr lang="fr-FR" sz="2400" b="1" dirty="0" smtClean="0">
                <a:latin typeface="Aparajita" pitchFamily="34" charset="0"/>
                <a:cs typeface="Aparajita" pitchFamily="34" charset="0"/>
              </a:rPr>
              <a:t>Utilisation et opération de dispositifs: </a:t>
            </a:r>
          </a:p>
          <a:p>
            <a:pPr lvl="1" algn="just"/>
            <a:r>
              <a:rPr lang="fr-FR" sz="2400" dirty="0" smtClean="0">
                <a:latin typeface="Aparajita" pitchFamily="34" charset="0"/>
                <a:cs typeface="Aparajita" pitchFamily="34" charset="0"/>
              </a:rPr>
              <a:t>(Brancher et configurer une imprimante, appareil numérique, projecteur, microphone; actualisation du système, synchronisation  des dispositifs mobiles). </a:t>
            </a:r>
          </a:p>
          <a:p>
            <a:pPr lvl="1" algn="just">
              <a:buFont typeface="Arial" pitchFamily="34" charset="0"/>
              <a:buChar char="•"/>
            </a:pPr>
            <a:r>
              <a:rPr lang="fr-FR" sz="2400" b="1" dirty="0" smtClean="0">
                <a:latin typeface="Aparajita" pitchFamily="34" charset="0"/>
                <a:cs typeface="Aparajita" pitchFamily="34" charset="0"/>
              </a:rPr>
              <a:t>Utilisation des dossiers </a:t>
            </a:r>
            <a:r>
              <a:rPr lang="fr-FR" sz="2400" dirty="0" smtClean="0">
                <a:latin typeface="Aparajita" pitchFamily="34" charset="0"/>
                <a:cs typeface="Aparajita" pitchFamily="34" charset="0"/>
              </a:rPr>
              <a:t>(copier, coller, chercher dans dossiers; télécharger, visualiser, partager et transférer).</a:t>
            </a:r>
          </a:p>
        </p:txBody>
      </p:sp>
      <p:sp>
        <p:nvSpPr>
          <p:cNvPr id="12" name="11 CuadroTexto"/>
          <p:cNvSpPr txBox="1"/>
          <p:nvPr/>
        </p:nvSpPr>
        <p:spPr>
          <a:xfrm>
            <a:off x="323528" y="260648"/>
            <a:ext cx="6840760" cy="584775"/>
          </a:xfrm>
          <a:prstGeom prst="rect">
            <a:avLst/>
          </a:prstGeom>
          <a:noFill/>
        </p:spPr>
        <p:txBody>
          <a:bodyPr wrap="square" rtlCol="0">
            <a:spAutoFit/>
          </a:bodyPr>
          <a:lstStyle/>
          <a:p>
            <a:r>
              <a:rPr lang="fr-FR" sz="3200" b="1" dirty="0" err="1" smtClean="0">
                <a:latin typeface="Aparajita" pitchFamily="34" charset="0"/>
                <a:cs typeface="Aparajita" pitchFamily="34" charset="0"/>
              </a:rPr>
              <a:t>Kt</a:t>
            </a:r>
            <a:r>
              <a:rPr lang="fr-FR" sz="3200" b="1" dirty="0" smtClean="0">
                <a:latin typeface="Aparajita" pitchFamily="34" charset="0"/>
                <a:cs typeface="Aparajita" pitchFamily="34" charset="0"/>
              </a:rPr>
              <a:t> Incorporé. Indicateurs pour sa mesure</a:t>
            </a:r>
            <a:endParaRPr lang="fr-FR" sz="3200" b="1" dirty="0">
              <a:latin typeface="Aparajita" pitchFamily="34" charset="0"/>
              <a:cs typeface="Aparajit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1" name="10 Rectángulo"/>
          <p:cNvSpPr/>
          <p:nvPr/>
        </p:nvSpPr>
        <p:spPr>
          <a:xfrm>
            <a:off x="395536" y="370393"/>
            <a:ext cx="8208912" cy="5940088"/>
          </a:xfrm>
          <a:prstGeom prst="rect">
            <a:avLst/>
          </a:prstGeom>
        </p:spPr>
        <p:txBody>
          <a:bodyPr wrap="square">
            <a:spAutoFit/>
          </a:bodyPr>
          <a:lstStyle/>
          <a:p>
            <a:pPr algn="just">
              <a:buFont typeface="Arial" pitchFamily="34" charset="0"/>
              <a:buChar char="•"/>
            </a:pPr>
            <a:r>
              <a:rPr lang="fr-FR" sz="2400" b="1" dirty="0">
                <a:latin typeface="Aparajita" pitchFamily="34" charset="0"/>
                <a:cs typeface="Aparajita" pitchFamily="34" charset="0"/>
              </a:rPr>
              <a:t>D</a:t>
            </a:r>
            <a:r>
              <a:rPr lang="fr-FR" sz="2400" b="1" dirty="0" smtClean="0">
                <a:latin typeface="Aparajita" pitchFamily="34" charset="0"/>
                <a:cs typeface="Aparajita" pitchFamily="34" charset="0"/>
              </a:rPr>
              <a:t>egré </a:t>
            </a:r>
            <a:r>
              <a:rPr lang="fr-FR" sz="2400" b="1" dirty="0">
                <a:latin typeface="Aparajita" pitchFamily="34" charset="0"/>
                <a:cs typeface="Aparajita" pitchFamily="34" charset="0"/>
              </a:rPr>
              <a:t>de </a:t>
            </a:r>
            <a:r>
              <a:rPr lang="fr-FR" sz="2400" b="1" dirty="0" smtClean="0">
                <a:latin typeface="Aparajita" pitchFamily="34" charset="0"/>
                <a:cs typeface="Aparajita" pitchFamily="34" charset="0"/>
              </a:rPr>
              <a:t>maîtrise technologique</a:t>
            </a:r>
            <a:endParaRPr lang="es-MX" sz="1000" dirty="0" smtClean="0">
              <a:latin typeface="Aparajita" pitchFamily="34" charset="0"/>
              <a:cs typeface="Aparajita" pitchFamily="34" charset="0"/>
            </a:endParaRPr>
          </a:p>
          <a:p>
            <a:pPr lvl="1" algn="just">
              <a:buFont typeface="Arial" pitchFamily="34" charset="0"/>
              <a:buChar char="•"/>
            </a:pPr>
            <a:r>
              <a:rPr lang="fr-FR" sz="2400" b="1" dirty="0" smtClean="0">
                <a:latin typeface="Aparajita" pitchFamily="34" charset="0"/>
                <a:cs typeface="Aparajita" pitchFamily="34" charset="0"/>
              </a:rPr>
              <a:t>Programmes et systèmes d’information </a:t>
            </a:r>
            <a:r>
              <a:rPr lang="fr-FR" sz="2400" dirty="0" smtClean="0">
                <a:latin typeface="Aparajita" pitchFamily="34" charset="0"/>
                <a:cs typeface="Aparajita" pitchFamily="34" charset="0"/>
              </a:rPr>
              <a:t>(programmes liées à sa discipline –</a:t>
            </a:r>
            <a:r>
              <a:rPr lang="fr-FR" sz="2400" dirty="0" err="1" smtClean="0">
                <a:latin typeface="Aparajita" pitchFamily="34" charset="0"/>
                <a:cs typeface="Aparajita" pitchFamily="34" charset="0"/>
              </a:rPr>
              <a:t>spss</a:t>
            </a:r>
            <a:r>
              <a:rPr lang="fr-FR" sz="2400" dirty="0" smtClean="0">
                <a:latin typeface="Aparajita" pitchFamily="34" charset="0"/>
                <a:cs typeface="Aparajita" pitchFamily="34" charset="0"/>
              </a:rPr>
              <a:t>, </a:t>
            </a:r>
            <a:r>
              <a:rPr lang="fr-FR" sz="2400" dirty="0" err="1" smtClean="0">
                <a:latin typeface="Aparajita" pitchFamily="34" charset="0"/>
                <a:cs typeface="Aparajita" pitchFamily="34" charset="0"/>
              </a:rPr>
              <a:t>autocad</a:t>
            </a:r>
            <a:r>
              <a:rPr lang="fr-FR" sz="2400" dirty="0" smtClean="0">
                <a:latin typeface="Aparajita" pitchFamily="34" charset="0"/>
                <a:cs typeface="Aparajita" pitchFamily="34" charset="0"/>
              </a:rPr>
              <a:t>-, utilisation de revues électroniques, pages Web, blogs, bases de données spécialisées, de </a:t>
            </a:r>
            <a:r>
              <a:rPr lang="fr-FR" sz="2400" dirty="0">
                <a:latin typeface="Aparajita" pitchFamily="34" charset="0"/>
                <a:cs typeface="Aparajita" pitchFamily="34" charset="0"/>
              </a:rPr>
              <a:t>bibliothèques </a:t>
            </a:r>
            <a:r>
              <a:rPr lang="fr-FR" sz="2400" dirty="0" smtClean="0">
                <a:latin typeface="Aparajita" pitchFamily="34" charset="0"/>
                <a:cs typeface="Aparajita" pitchFamily="34" charset="0"/>
              </a:rPr>
              <a:t>virtuelles, référentiels )</a:t>
            </a:r>
          </a:p>
          <a:p>
            <a:pPr lvl="1" algn="just">
              <a:buFont typeface="Arial" pitchFamily="34" charset="0"/>
              <a:buChar char="•"/>
            </a:pPr>
            <a:r>
              <a:rPr lang="fr-FR" sz="2400" b="1" dirty="0" smtClean="0">
                <a:latin typeface="Aparajita" pitchFamily="34" charset="0"/>
                <a:cs typeface="Aparajita" pitchFamily="34" charset="0"/>
              </a:rPr>
              <a:t>Création et manipulation de contenu de texte </a:t>
            </a:r>
            <a:r>
              <a:rPr lang="fr-FR" sz="2400" dirty="0" smtClean="0">
                <a:latin typeface="Aparajita" pitchFamily="34" charset="0"/>
                <a:cs typeface="Aparajita" pitchFamily="34" charset="0"/>
              </a:rPr>
              <a:t>et texte enrichi à </a:t>
            </a:r>
            <a:r>
              <a:rPr lang="fr-FR" sz="2400" dirty="0">
                <a:latin typeface="Aparajita" pitchFamily="34" charset="0"/>
                <a:cs typeface="Aparajita" pitchFamily="34" charset="0"/>
              </a:rPr>
              <a:t>processeur de texte et </a:t>
            </a:r>
            <a:r>
              <a:rPr lang="fr-FR" sz="2400" dirty="0" smtClean="0">
                <a:latin typeface="Aparajita" pitchFamily="34" charset="0"/>
                <a:cs typeface="Aparajita" pitchFamily="34" charset="0"/>
              </a:rPr>
              <a:t>administration </a:t>
            </a:r>
            <a:r>
              <a:rPr lang="fr-FR" sz="2400" dirty="0">
                <a:latin typeface="Aparajita" pitchFamily="34" charset="0"/>
                <a:cs typeface="Aparajita" pitchFamily="34" charset="0"/>
              </a:rPr>
              <a:t>de présentations </a:t>
            </a:r>
            <a:r>
              <a:rPr lang="fr-FR" sz="2400" dirty="0" smtClean="0">
                <a:latin typeface="Aparajita" pitchFamily="34" charset="0"/>
                <a:cs typeface="Aparajita" pitchFamily="34" charset="0"/>
              </a:rPr>
              <a:t>(format </a:t>
            </a:r>
            <a:r>
              <a:rPr lang="fr-FR" sz="2400" dirty="0">
                <a:latin typeface="Aparajita" pitchFamily="34" charset="0"/>
                <a:cs typeface="Aparajita" pitchFamily="34" charset="0"/>
              </a:rPr>
              <a:t>du texte</a:t>
            </a:r>
            <a:r>
              <a:rPr lang="fr-FR" sz="2400" dirty="0" smtClean="0">
                <a:latin typeface="Aparajita" pitchFamily="34" charset="0"/>
                <a:cs typeface="Aparajita" pitchFamily="34" charset="0"/>
              </a:rPr>
              <a:t>, images</a:t>
            </a:r>
            <a:r>
              <a:rPr lang="fr-FR" sz="2400" dirty="0">
                <a:latin typeface="Aparajita" pitchFamily="34" charset="0"/>
                <a:cs typeface="Aparajita" pitchFamily="34" charset="0"/>
              </a:rPr>
              <a:t>, </a:t>
            </a:r>
            <a:r>
              <a:rPr lang="fr-FR" sz="2400" dirty="0" smtClean="0">
                <a:latin typeface="Aparajita" pitchFamily="34" charset="0"/>
                <a:cs typeface="Aparajita" pitchFamily="34" charset="0"/>
              </a:rPr>
              <a:t>hyperliens, commentaires</a:t>
            </a:r>
            <a:r>
              <a:rPr lang="fr-FR" sz="2400" dirty="0">
                <a:latin typeface="Aparajita" pitchFamily="34" charset="0"/>
                <a:cs typeface="Aparajita" pitchFamily="34" charset="0"/>
              </a:rPr>
              <a:t>, </a:t>
            </a:r>
            <a:r>
              <a:rPr lang="fr-FR" sz="2400" dirty="0" smtClean="0">
                <a:latin typeface="Aparajita" pitchFamily="34" charset="0"/>
                <a:cs typeface="Aparajita" pitchFamily="34" charset="0"/>
              </a:rPr>
              <a:t>index </a:t>
            </a:r>
            <a:r>
              <a:rPr lang="fr-FR" sz="2400" dirty="0">
                <a:latin typeface="Aparajita" pitchFamily="34" charset="0"/>
                <a:cs typeface="Aparajita" pitchFamily="34" charset="0"/>
              </a:rPr>
              <a:t>automatiques, </a:t>
            </a:r>
            <a:r>
              <a:rPr lang="fr-FR" sz="2400" dirty="0" smtClean="0">
                <a:latin typeface="Aparajita" pitchFamily="34" charset="0"/>
                <a:cs typeface="Aparajita" pitchFamily="34" charset="0"/>
              </a:rPr>
              <a:t>citations, numération, </a:t>
            </a:r>
            <a:r>
              <a:rPr lang="fr-FR" sz="2400" dirty="0">
                <a:latin typeface="Aparajita" pitchFamily="34" charset="0"/>
                <a:cs typeface="Aparajita" pitchFamily="34" charset="0"/>
              </a:rPr>
              <a:t>révision d'orthographe, </a:t>
            </a:r>
            <a:r>
              <a:rPr lang="fr-FR" sz="2400" dirty="0" smtClean="0">
                <a:latin typeface="Aparajita" pitchFamily="34" charset="0"/>
                <a:cs typeface="Aparajita" pitchFamily="34" charset="0"/>
              </a:rPr>
              <a:t>fonctions </a:t>
            </a:r>
            <a:r>
              <a:rPr lang="fr-FR" sz="2400" dirty="0">
                <a:latin typeface="Aparajita" pitchFamily="34" charset="0"/>
                <a:cs typeface="Aparajita" pitchFamily="34" charset="0"/>
              </a:rPr>
              <a:t>de présentation et </a:t>
            </a:r>
            <a:r>
              <a:rPr lang="fr-FR" sz="2400" dirty="0" smtClean="0">
                <a:latin typeface="Aparajita" pitchFamily="34" charset="0"/>
                <a:cs typeface="Aparajita" pitchFamily="34" charset="0"/>
              </a:rPr>
              <a:t>administration </a:t>
            </a:r>
            <a:r>
              <a:rPr lang="fr-FR" sz="2400" dirty="0">
                <a:latin typeface="Aparajita" pitchFamily="34" charset="0"/>
                <a:cs typeface="Aparajita" pitchFamily="34" charset="0"/>
              </a:rPr>
              <a:t>de diapositives)</a:t>
            </a:r>
            <a:endParaRPr lang="fr-FR" sz="2400" dirty="0" smtClean="0">
              <a:latin typeface="Aparajita" pitchFamily="34" charset="0"/>
              <a:cs typeface="Aparajita" pitchFamily="34" charset="0"/>
            </a:endParaRPr>
          </a:p>
          <a:p>
            <a:pPr lvl="1" algn="just">
              <a:buFont typeface="Arial" pitchFamily="34" charset="0"/>
              <a:buChar char="•"/>
            </a:pPr>
            <a:endParaRPr lang="es-MX" sz="1000" dirty="0" smtClean="0">
              <a:latin typeface="Aparajita" pitchFamily="34" charset="0"/>
              <a:cs typeface="Aparajita" pitchFamily="34" charset="0"/>
            </a:endParaRPr>
          </a:p>
          <a:p>
            <a:pPr lvl="1" algn="just">
              <a:buFont typeface="Arial" pitchFamily="34" charset="0"/>
              <a:buChar char="•"/>
            </a:pPr>
            <a:r>
              <a:rPr lang="fr-FR" sz="2400" b="1" dirty="0" smtClean="0">
                <a:latin typeface="Aparajita" pitchFamily="34" charset="0"/>
                <a:cs typeface="Aparajita" pitchFamily="34" charset="0"/>
              </a:rPr>
              <a:t>Création </a:t>
            </a:r>
            <a:r>
              <a:rPr lang="fr-FR" sz="2400" b="1" dirty="0">
                <a:latin typeface="Aparajita" pitchFamily="34" charset="0"/>
                <a:cs typeface="Aparajita" pitchFamily="34" charset="0"/>
              </a:rPr>
              <a:t>et </a:t>
            </a:r>
            <a:r>
              <a:rPr lang="fr-FR" sz="2400" b="1" dirty="0" smtClean="0">
                <a:latin typeface="Aparajita" pitchFamily="34" charset="0"/>
                <a:cs typeface="Aparajita" pitchFamily="34" charset="0"/>
              </a:rPr>
              <a:t>manipulation </a:t>
            </a:r>
            <a:r>
              <a:rPr lang="fr-FR" sz="2400" b="1" dirty="0">
                <a:latin typeface="Aparajita" pitchFamily="34" charset="0"/>
                <a:cs typeface="Aparajita" pitchFamily="34" charset="0"/>
              </a:rPr>
              <a:t>de contenu multimédia </a:t>
            </a:r>
            <a:r>
              <a:rPr lang="fr-FR" sz="2400" dirty="0">
                <a:latin typeface="Aparajita" pitchFamily="34" charset="0"/>
                <a:cs typeface="Aparajita" pitchFamily="34" charset="0"/>
              </a:rPr>
              <a:t>(créer, capturer</a:t>
            </a:r>
            <a:r>
              <a:rPr lang="fr-FR" sz="2400" dirty="0" smtClean="0">
                <a:latin typeface="Aparajita" pitchFamily="34" charset="0"/>
                <a:cs typeface="Aparajita" pitchFamily="34" charset="0"/>
              </a:rPr>
              <a:t>, enregistrer, </a:t>
            </a:r>
            <a:r>
              <a:rPr lang="fr-FR" sz="2400" dirty="0">
                <a:latin typeface="Aparajita" pitchFamily="34" charset="0"/>
                <a:cs typeface="Aparajita" pitchFamily="34" charset="0"/>
              </a:rPr>
              <a:t>transférer, visualiser, éditer, </a:t>
            </a:r>
            <a:r>
              <a:rPr lang="fr-FR" sz="2400" dirty="0" smtClean="0">
                <a:latin typeface="Aparajita" pitchFamily="34" charset="0"/>
                <a:cs typeface="Aparajita" pitchFamily="34" charset="0"/>
              </a:rPr>
              <a:t> conversion d'audio</a:t>
            </a:r>
            <a:r>
              <a:rPr lang="fr-FR" sz="2400" dirty="0">
                <a:latin typeface="Aparajita" pitchFamily="34" charset="0"/>
                <a:cs typeface="Aparajita" pitchFamily="34" charset="0"/>
              </a:rPr>
              <a:t>, de vidéo et de photographie) </a:t>
            </a:r>
          </a:p>
          <a:p>
            <a:pPr lvl="1" algn="just">
              <a:buFont typeface="Arial" pitchFamily="34" charset="0"/>
              <a:buChar char="•"/>
            </a:pPr>
            <a:endParaRPr lang="es-MX" sz="1000" dirty="0" smtClean="0">
              <a:latin typeface="Aparajita" pitchFamily="34" charset="0"/>
              <a:cs typeface="Aparajita" pitchFamily="34" charset="0"/>
            </a:endParaRPr>
          </a:p>
          <a:p>
            <a:pPr lvl="1" algn="just">
              <a:buFont typeface="Arial" pitchFamily="34" charset="0"/>
              <a:buChar char="•"/>
            </a:pPr>
            <a:r>
              <a:rPr lang="fr-FR" sz="2400" b="1" dirty="0" smtClean="0">
                <a:latin typeface="Aparajita" pitchFamily="34" charset="0"/>
                <a:cs typeface="Aparajita" pitchFamily="34" charset="0"/>
              </a:rPr>
              <a:t>Communication</a:t>
            </a:r>
            <a:r>
              <a:rPr lang="fr-FR" sz="2400" dirty="0" smtClean="0">
                <a:latin typeface="Aparajita" pitchFamily="34" charset="0"/>
                <a:cs typeface="Aparajita" pitchFamily="34" charset="0"/>
              </a:rPr>
              <a:t> (</a:t>
            </a:r>
            <a:r>
              <a:rPr lang="fr-FR" sz="2400" dirty="0" err="1" smtClean="0">
                <a:latin typeface="Aparajita" pitchFamily="34" charset="0"/>
                <a:cs typeface="Aparajita" pitchFamily="34" charset="0"/>
              </a:rPr>
              <a:t>whatsapp</a:t>
            </a:r>
            <a:r>
              <a:rPr lang="fr-FR" sz="2400" dirty="0" smtClean="0">
                <a:latin typeface="Aparajita" pitchFamily="34" charset="0"/>
                <a:cs typeface="Aparajita" pitchFamily="34" charset="0"/>
              </a:rPr>
              <a:t>, </a:t>
            </a:r>
            <a:r>
              <a:rPr lang="fr-FR" sz="2400" dirty="0" err="1" smtClean="0">
                <a:latin typeface="Aparajita" pitchFamily="34" charset="0"/>
                <a:cs typeface="Aparajita" pitchFamily="34" charset="0"/>
              </a:rPr>
              <a:t>Tchat</a:t>
            </a:r>
            <a:r>
              <a:rPr lang="fr-FR" sz="2400" dirty="0" smtClean="0">
                <a:latin typeface="Aparajita" pitchFamily="34" charset="0"/>
                <a:cs typeface="Aparajita" pitchFamily="34" charset="0"/>
              </a:rPr>
              <a:t>, messagerie électronique, réseaux sociaux, </a:t>
            </a:r>
            <a:r>
              <a:rPr lang="fr-FR" sz="2400" dirty="0" err="1" smtClean="0">
                <a:latin typeface="Aparajita" pitchFamily="34" charset="0"/>
                <a:cs typeface="Aparajita" pitchFamily="34" charset="0"/>
              </a:rPr>
              <a:t>plate-formes</a:t>
            </a:r>
            <a:r>
              <a:rPr lang="fr-FR" sz="2400" dirty="0" smtClean="0">
                <a:latin typeface="Aparajita" pitchFamily="34" charset="0"/>
                <a:cs typeface="Aparajita" pitchFamily="34" charset="0"/>
              </a:rPr>
              <a:t> d'apprentissage distribué, blogs, </a:t>
            </a:r>
            <a:r>
              <a:rPr lang="fr-FR" sz="2400" dirty="0" err="1" smtClean="0">
                <a:latin typeface="Aparajita" pitchFamily="34" charset="0"/>
                <a:cs typeface="Aparajita" pitchFamily="34" charset="0"/>
              </a:rPr>
              <a:t>vidéotéléphonie</a:t>
            </a:r>
            <a:r>
              <a:rPr lang="fr-FR" sz="2400" dirty="0" smtClean="0">
                <a:latin typeface="Aparajita" pitchFamily="34" charset="0"/>
                <a:cs typeface="Aparajita" pitchFamily="34" charset="0"/>
              </a:rPr>
              <a:t> et  message de texte)</a:t>
            </a:r>
          </a:p>
        </p:txBody>
      </p:sp>
    </p:spTree>
    <p:extLst>
      <p:ext uri="{BB962C8B-B14F-4D97-AF65-F5344CB8AC3E}">
        <p14:creationId xmlns:p14="http://schemas.microsoft.com/office/powerpoint/2010/main" xmlns="" val="4122154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20" name="19 Rectángulo"/>
          <p:cNvSpPr/>
          <p:nvPr/>
        </p:nvSpPr>
        <p:spPr>
          <a:xfrm>
            <a:off x="467544" y="404664"/>
            <a:ext cx="8424936" cy="7263527"/>
          </a:xfrm>
          <a:prstGeom prst="rect">
            <a:avLst/>
          </a:prstGeom>
        </p:spPr>
        <p:txBody>
          <a:bodyPr wrap="square">
            <a:spAutoFit/>
          </a:bodyPr>
          <a:lstStyle/>
          <a:p>
            <a:pPr algn="just">
              <a:buFont typeface="Arial" pitchFamily="34" charset="0"/>
              <a:buChar char="•"/>
            </a:pPr>
            <a:r>
              <a:rPr lang="fr-FR" sz="2400" b="1" dirty="0">
                <a:latin typeface="Aparajita" pitchFamily="34" charset="0"/>
                <a:cs typeface="Aparajita" pitchFamily="34" charset="0"/>
              </a:rPr>
              <a:t>Degré de maîtrise technologique  </a:t>
            </a:r>
          </a:p>
          <a:p>
            <a:pPr algn="just"/>
            <a:endParaRPr lang="es-MX" sz="1000" b="1" dirty="0" smtClean="0">
              <a:latin typeface="Aparajita" pitchFamily="34" charset="0"/>
              <a:cs typeface="Aparajita" pitchFamily="34" charset="0"/>
            </a:endParaRPr>
          </a:p>
          <a:p>
            <a:pPr lvl="1" algn="just">
              <a:buFont typeface="Arial" pitchFamily="34" charset="0"/>
              <a:buChar char="•"/>
            </a:pPr>
            <a:r>
              <a:rPr lang="fr-FR" sz="2400" b="1" dirty="0" smtClean="0">
                <a:latin typeface="Aparajita" pitchFamily="34" charset="0"/>
                <a:cs typeface="Aparajita" pitchFamily="34" charset="0"/>
              </a:rPr>
              <a:t>Socialiser </a:t>
            </a:r>
            <a:r>
              <a:rPr lang="fr-FR" sz="2400" b="1" dirty="0">
                <a:latin typeface="Aparajita" pitchFamily="34" charset="0"/>
                <a:cs typeface="Aparajita" pitchFamily="34" charset="0"/>
              </a:rPr>
              <a:t>et collaborer </a:t>
            </a:r>
            <a:r>
              <a:rPr lang="fr-FR" sz="2400" dirty="0">
                <a:latin typeface="Aparajita" pitchFamily="34" charset="0"/>
                <a:cs typeface="Aparajita" pitchFamily="34" charset="0"/>
              </a:rPr>
              <a:t>à quelle fin </a:t>
            </a:r>
            <a:r>
              <a:rPr lang="fr-FR" sz="2400" dirty="0" smtClean="0">
                <a:latin typeface="Aparajita" pitchFamily="34" charset="0"/>
                <a:cs typeface="Aparajita" pitchFamily="34" charset="0"/>
              </a:rPr>
              <a:t>on réalise </a:t>
            </a:r>
            <a:r>
              <a:rPr lang="fr-FR" sz="2400" dirty="0">
                <a:latin typeface="Aparajita" pitchFamily="34" charset="0"/>
                <a:cs typeface="Aparajita" pitchFamily="34" charset="0"/>
              </a:rPr>
              <a:t>les activités de web social (suivre, lire et avoir un blog, participer à des forums, consulter </a:t>
            </a:r>
            <a:r>
              <a:rPr lang="fr-FR" sz="2400" dirty="0" smtClean="0">
                <a:latin typeface="Aparajita" pitchFamily="34" charset="0"/>
                <a:cs typeface="Aparajita" pitchFamily="34" charset="0"/>
              </a:rPr>
              <a:t>des wikis</a:t>
            </a:r>
            <a:r>
              <a:rPr lang="fr-FR" sz="2400" dirty="0">
                <a:latin typeface="Aparajita" pitchFamily="34" charset="0"/>
                <a:cs typeface="Aparajita" pitchFamily="34" charset="0"/>
              </a:rPr>
              <a:t>, </a:t>
            </a:r>
            <a:r>
              <a:rPr lang="fr-FR" sz="2400" dirty="0" smtClean="0">
                <a:latin typeface="Aparajita" pitchFamily="34" charset="0"/>
                <a:cs typeface="Aparajita" pitchFamily="34" charset="0"/>
              </a:rPr>
              <a:t>user le </a:t>
            </a:r>
            <a:r>
              <a:rPr lang="fr-FR" sz="2400" dirty="0" err="1" smtClean="0">
                <a:latin typeface="Aparajita" pitchFamily="34" charset="0"/>
                <a:cs typeface="Aparajita" pitchFamily="34" charset="0"/>
              </a:rPr>
              <a:t>twitter</a:t>
            </a:r>
            <a:r>
              <a:rPr lang="fr-FR" sz="2400" dirty="0">
                <a:latin typeface="Aparajita" pitchFamily="34" charset="0"/>
                <a:cs typeface="Aparajita" pitchFamily="34" charset="0"/>
              </a:rPr>
              <a:t>, </a:t>
            </a:r>
            <a:r>
              <a:rPr lang="fr-FR" sz="2400" dirty="0" smtClean="0">
                <a:latin typeface="Aparajita" pitchFamily="34" charset="0"/>
                <a:cs typeface="Aparajita" pitchFamily="34" charset="0"/>
              </a:rPr>
              <a:t>le </a:t>
            </a:r>
            <a:r>
              <a:rPr lang="fr-FR" sz="2400" dirty="0" err="1" smtClean="0">
                <a:latin typeface="Aparajita" pitchFamily="34" charset="0"/>
                <a:cs typeface="Aparajita" pitchFamily="34" charset="0"/>
              </a:rPr>
              <a:t>facebook</a:t>
            </a:r>
            <a:r>
              <a:rPr lang="fr-FR" sz="2400" dirty="0">
                <a:latin typeface="Aparajita" pitchFamily="34" charset="0"/>
                <a:cs typeface="Aparajita" pitchFamily="34" charset="0"/>
              </a:rPr>
              <a:t>); </a:t>
            </a:r>
            <a:r>
              <a:rPr lang="fr-FR" sz="2400" dirty="0" smtClean="0">
                <a:latin typeface="Aparajita" pitchFamily="34" charset="0"/>
                <a:cs typeface="Aparajita" pitchFamily="34" charset="0"/>
              </a:rPr>
              <a:t>temps </a:t>
            </a:r>
            <a:r>
              <a:rPr lang="fr-FR" sz="2400" dirty="0">
                <a:latin typeface="Aparajita" pitchFamily="34" charset="0"/>
                <a:cs typeface="Aparajita" pitchFamily="34" charset="0"/>
              </a:rPr>
              <a:t>et </a:t>
            </a:r>
            <a:r>
              <a:rPr lang="fr-FR" sz="2400" dirty="0" smtClean="0">
                <a:latin typeface="Aparajita" pitchFamily="34" charset="0"/>
                <a:cs typeface="Aparajita" pitchFamily="34" charset="0"/>
              </a:rPr>
              <a:t>intention </a:t>
            </a:r>
            <a:r>
              <a:rPr lang="fr-FR" sz="2400" dirty="0">
                <a:latin typeface="Aparajita" pitchFamily="34" charset="0"/>
                <a:cs typeface="Aparajita" pitchFamily="34" charset="0"/>
              </a:rPr>
              <a:t>éducative </a:t>
            </a:r>
            <a:r>
              <a:rPr lang="fr-FR" sz="2400" dirty="0" smtClean="0">
                <a:latin typeface="Aparajita" pitchFamily="34" charset="0"/>
                <a:cs typeface="Aparajita" pitchFamily="34" charset="0"/>
              </a:rPr>
              <a:t>avec  qu’on utilise </a:t>
            </a:r>
            <a:r>
              <a:rPr lang="fr-FR" sz="2400" dirty="0">
                <a:latin typeface="Aparajita" pitchFamily="34" charset="0"/>
                <a:cs typeface="Aparajita" pitchFamily="34" charset="0"/>
              </a:rPr>
              <a:t>ses dispositifs digitaux (un ordinateur de bureau</a:t>
            </a:r>
            <a:r>
              <a:rPr lang="fr-FR" sz="2400" dirty="0" smtClean="0">
                <a:latin typeface="Aparajita" pitchFamily="34" charset="0"/>
                <a:cs typeface="Aparajita" pitchFamily="34" charset="0"/>
              </a:rPr>
              <a:t>, un </a:t>
            </a:r>
            <a:r>
              <a:rPr lang="fr-FR" sz="2400" dirty="0" err="1">
                <a:latin typeface="Aparajita" pitchFamily="34" charset="0"/>
                <a:cs typeface="Aparajita" pitchFamily="34" charset="0"/>
              </a:rPr>
              <a:t>laptop</a:t>
            </a:r>
            <a:r>
              <a:rPr lang="fr-FR" sz="2400" dirty="0">
                <a:latin typeface="Aparajita" pitchFamily="34" charset="0"/>
                <a:cs typeface="Aparajita" pitchFamily="34" charset="0"/>
              </a:rPr>
              <a:t>, un téléphone intelligent et </a:t>
            </a:r>
            <a:r>
              <a:rPr lang="fr-FR" sz="2400" dirty="0" smtClean="0">
                <a:latin typeface="Aparajita" pitchFamily="34" charset="0"/>
                <a:cs typeface="Aparajita" pitchFamily="34" charset="0"/>
              </a:rPr>
              <a:t>une tablette électronique; activités qu’on réalise </a:t>
            </a:r>
            <a:r>
              <a:rPr lang="fr-FR" sz="2400" dirty="0">
                <a:latin typeface="Aparajita" pitchFamily="34" charset="0"/>
                <a:cs typeface="Aparajita" pitchFamily="34" charset="0"/>
              </a:rPr>
              <a:t>dans des réseaux sociaux).</a:t>
            </a:r>
            <a:endParaRPr lang="es-MX" sz="2400" dirty="0" smtClean="0">
              <a:latin typeface="Aparajita" pitchFamily="34" charset="0"/>
              <a:cs typeface="Aparajita" pitchFamily="34" charset="0"/>
            </a:endParaRPr>
          </a:p>
          <a:p>
            <a:pPr lvl="1" algn="just">
              <a:buFont typeface="Arial" pitchFamily="34" charset="0"/>
              <a:buChar char="•"/>
            </a:pPr>
            <a:r>
              <a:rPr lang="fr-FR" sz="2400" dirty="0" smtClean="0">
                <a:latin typeface="Aparajita" pitchFamily="34" charset="0"/>
                <a:cs typeface="Aparajita" pitchFamily="34" charset="0"/>
              </a:rPr>
              <a:t>C</a:t>
            </a:r>
            <a:r>
              <a:rPr lang="fr-FR" sz="2400" b="1" dirty="0" smtClean="0">
                <a:latin typeface="Aparajita" pitchFamily="34" charset="0"/>
                <a:cs typeface="Aparajita" pitchFamily="34" charset="0"/>
              </a:rPr>
              <a:t>itoyenneté digitale </a:t>
            </a:r>
            <a:r>
              <a:rPr lang="fr-FR" sz="2400" dirty="0" smtClean="0">
                <a:latin typeface="Aparajita" pitchFamily="34" charset="0"/>
                <a:cs typeface="Aparajita" pitchFamily="34" charset="0"/>
              </a:rPr>
              <a:t>usage conventionnel des graphies aux contextes divers de communication. </a:t>
            </a:r>
            <a:r>
              <a:rPr lang="fr-FR" sz="2400" dirty="0">
                <a:latin typeface="Aparajita" pitchFamily="34" charset="0"/>
                <a:cs typeface="Aparajita" pitchFamily="34" charset="0"/>
              </a:rPr>
              <a:t>Usage d'émoticône</a:t>
            </a:r>
            <a:r>
              <a:rPr lang="fr-FR" sz="2400" dirty="0" smtClean="0">
                <a:latin typeface="Aparajita" pitchFamily="34" charset="0"/>
                <a:cs typeface="Aparajita" pitchFamily="34" charset="0"/>
              </a:rPr>
              <a:t>, de mots abrégés, d'omission de règles orthographiques, typologie de caractères différente au standard (couleur, taille</a:t>
            </a:r>
            <a:r>
              <a:rPr lang="fr-FR" sz="2400" dirty="0">
                <a:latin typeface="Aparajita" pitchFamily="34" charset="0"/>
                <a:cs typeface="Aparajita" pitchFamily="34" charset="0"/>
              </a:rPr>
              <a:t>, police de </a:t>
            </a:r>
            <a:r>
              <a:rPr lang="fr-FR" sz="2400" dirty="0" smtClean="0">
                <a:latin typeface="Aparajita" pitchFamily="34" charset="0"/>
                <a:cs typeface="Aparajita" pitchFamily="34" charset="0"/>
              </a:rPr>
              <a:t>caractères) usage exclusif de majuscules, usage de langage formel / informel; ainsi que des considérations de sécurité pour l'usage de profil dans des réseaux sociaux, des mots de passe, localisation satellite, antivirus, dossiers, des accès à des sites Web, usage de permissions et software libre). </a:t>
            </a:r>
          </a:p>
          <a:p>
            <a:pPr lvl="1" algn="just">
              <a:buFont typeface="Arial" pitchFamily="34" charset="0"/>
              <a:buChar char="•"/>
            </a:pPr>
            <a:r>
              <a:rPr lang="fr-FR" sz="2400" b="1" dirty="0" smtClean="0">
                <a:latin typeface="Aparajita" pitchFamily="34" charset="0"/>
                <a:cs typeface="Aparajita" pitchFamily="34" charset="0"/>
              </a:rPr>
              <a:t>Maîtrise digitale </a:t>
            </a:r>
            <a:r>
              <a:rPr lang="fr-FR" sz="2400" dirty="0" smtClean="0">
                <a:latin typeface="Aparajita" pitchFamily="34" charset="0"/>
                <a:cs typeface="Aparajita" pitchFamily="34" charset="0"/>
              </a:rPr>
              <a:t>stratégies </a:t>
            </a:r>
            <a:r>
              <a:rPr lang="fr-FR" sz="2400" dirty="0">
                <a:latin typeface="Aparajita" pitchFamily="34" charset="0"/>
                <a:cs typeface="Aparajita" pitchFamily="34" charset="0"/>
              </a:rPr>
              <a:t>de création de contenu, et </a:t>
            </a:r>
            <a:r>
              <a:rPr lang="fr-FR" sz="2400" dirty="0" smtClean="0">
                <a:latin typeface="Aparajita" pitchFamily="34" charset="0"/>
                <a:cs typeface="Aparajita" pitchFamily="34" charset="0"/>
              </a:rPr>
              <a:t>recherche </a:t>
            </a:r>
            <a:r>
              <a:rPr lang="fr-FR" sz="2400" dirty="0">
                <a:latin typeface="Aparajita" pitchFamily="34" charset="0"/>
                <a:cs typeface="Aparajita" pitchFamily="34" charset="0"/>
              </a:rPr>
              <a:t>et </a:t>
            </a:r>
            <a:r>
              <a:rPr lang="fr-FR" sz="2400" dirty="0" smtClean="0">
                <a:latin typeface="Aparajita" pitchFamily="34" charset="0"/>
                <a:cs typeface="Aparajita" pitchFamily="34" charset="0"/>
              </a:rPr>
              <a:t>validation </a:t>
            </a:r>
            <a:r>
              <a:rPr lang="fr-FR" sz="2400" dirty="0">
                <a:latin typeface="Aparajita" pitchFamily="34" charset="0"/>
                <a:cs typeface="Aparajita" pitchFamily="34" charset="0"/>
              </a:rPr>
              <a:t>d'information spécialisée en chercheurs et référentiels </a:t>
            </a:r>
            <a:r>
              <a:rPr lang="fr-FR" sz="2400" dirty="0" smtClean="0">
                <a:latin typeface="Aparajita" pitchFamily="34" charset="0"/>
                <a:cs typeface="Aparajita" pitchFamily="34" charset="0"/>
              </a:rPr>
              <a:t>) </a:t>
            </a:r>
            <a:endParaRPr lang="fr-FR" sz="2400" dirty="0">
              <a:latin typeface="Aparajita" pitchFamily="34" charset="0"/>
              <a:cs typeface="Aparajita" pitchFamily="34" charset="0"/>
            </a:endParaRPr>
          </a:p>
          <a:p>
            <a:pPr lvl="1" algn="just">
              <a:buFont typeface="Arial" pitchFamily="34" charset="0"/>
              <a:buChar char="•"/>
            </a:pPr>
            <a:endParaRPr lang="es-MX" sz="2400" dirty="0" smtClean="0">
              <a:latin typeface="Aparajita" pitchFamily="34" charset="0"/>
              <a:cs typeface="Aparajita" pitchFamily="34" charset="0"/>
            </a:endParaRPr>
          </a:p>
          <a:p>
            <a:pPr lvl="1" algn="just">
              <a:buFont typeface="Arial" pitchFamily="34" charset="0"/>
              <a:buChar char="•"/>
            </a:pPr>
            <a:endParaRPr lang="es-MX" sz="2400" dirty="0" smtClean="0">
              <a:latin typeface="Aparajita" pitchFamily="34" charset="0"/>
              <a:cs typeface="Aparajita" pitchFamily="34" charset="0"/>
            </a:endParaRPr>
          </a:p>
          <a:p>
            <a:pPr lvl="1" algn="just">
              <a:buFont typeface="Arial" pitchFamily="34" charset="0"/>
              <a:buChar char="•"/>
            </a:pPr>
            <a:endParaRPr lang="es-MX" sz="2400" dirty="0" smtClean="0">
              <a:latin typeface="Aparajita" pitchFamily="34" charset="0"/>
              <a:cs typeface="Aparajita" pitchFamily="34" charset="0"/>
            </a:endParaRPr>
          </a:p>
        </p:txBody>
      </p:sp>
    </p:spTree>
    <p:extLst>
      <p:ext uri="{BB962C8B-B14F-4D97-AF65-F5344CB8AC3E}">
        <p14:creationId xmlns:p14="http://schemas.microsoft.com/office/powerpoint/2010/main" xmlns="" val="16617868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2" name="11 Rectángulo"/>
          <p:cNvSpPr/>
          <p:nvPr/>
        </p:nvSpPr>
        <p:spPr>
          <a:xfrm>
            <a:off x="2232248" y="1700808"/>
            <a:ext cx="4572000" cy="3490186"/>
          </a:xfrm>
          <a:prstGeom prst="rect">
            <a:avLst/>
          </a:prstGeom>
        </p:spPr>
        <p:txBody>
          <a:bodyPr>
            <a:spAutoFit/>
          </a:bodyPr>
          <a:lstStyle/>
          <a:p>
            <a:pPr algn="just">
              <a:lnSpc>
                <a:spcPct val="115000"/>
              </a:lnSpc>
            </a:pPr>
            <a:r>
              <a:rPr lang="fr-FR" sz="2400" dirty="0" smtClean="0">
                <a:latin typeface="Aparajita" pitchFamily="34" charset="0"/>
                <a:ea typeface="Calibri"/>
                <a:cs typeface="Aparajita" pitchFamily="34" charset="0"/>
              </a:rPr>
              <a:t>Ensemble </a:t>
            </a:r>
            <a:r>
              <a:rPr lang="fr-FR" sz="2400" dirty="0">
                <a:latin typeface="Aparajita" pitchFamily="34" charset="0"/>
                <a:ea typeface="Calibri"/>
                <a:cs typeface="Aparajita" pitchFamily="34" charset="0"/>
              </a:rPr>
              <a:t>d'objets technologiques qui sont adaptés dans sa matérialité et dans sa signification symbolique. </a:t>
            </a:r>
            <a:r>
              <a:rPr lang="fr-FR" sz="2400" dirty="0" smtClean="0">
                <a:latin typeface="Aparajita" pitchFamily="34" charset="0"/>
                <a:ea typeface="Calibri"/>
                <a:cs typeface="Aparajita" pitchFamily="34" charset="0"/>
              </a:rPr>
              <a:t>Dispositifs </a:t>
            </a:r>
            <a:r>
              <a:rPr lang="fr-FR" sz="2400" dirty="0">
                <a:latin typeface="Aparajita" pitchFamily="34" charset="0"/>
                <a:ea typeface="Calibri"/>
                <a:cs typeface="Aparajita" pitchFamily="34" charset="0"/>
              </a:rPr>
              <a:t>technologiques, </a:t>
            </a:r>
            <a:r>
              <a:rPr lang="fr-FR" sz="2400" dirty="0" smtClean="0">
                <a:latin typeface="Aparajita" pitchFamily="34" charset="0"/>
                <a:ea typeface="Calibri"/>
                <a:cs typeface="Aparajita" pitchFamily="34" charset="0"/>
              </a:rPr>
              <a:t>ressource  </a:t>
            </a:r>
            <a:r>
              <a:rPr lang="fr-FR" sz="2400" dirty="0">
                <a:latin typeface="Aparajita" pitchFamily="34" charset="0"/>
                <a:ea typeface="Calibri"/>
                <a:cs typeface="Aparajita" pitchFamily="34" charset="0"/>
              </a:rPr>
              <a:t>de </a:t>
            </a:r>
            <a:r>
              <a:rPr lang="fr-FR" sz="2400" dirty="0" smtClean="0">
                <a:latin typeface="Aparajita" pitchFamily="34" charset="0"/>
                <a:ea typeface="Calibri"/>
                <a:cs typeface="Aparajita" pitchFamily="34" charset="0"/>
              </a:rPr>
              <a:t>connectivité, software </a:t>
            </a:r>
            <a:r>
              <a:rPr lang="fr-FR" sz="2400" dirty="0">
                <a:latin typeface="Aparajita" pitchFamily="34" charset="0"/>
                <a:ea typeface="Calibri"/>
                <a:cs typeface="Aparajita" pitchFamily="34" charset="0"/>
              </a:rPr>
              <a:t>(original / </a:t>
            </a:r>
            <a:r>
              <a:rPr lang="fr-FR" sz="2400" dirty="0" smtClean="0">
                <a:latin typeface="Aparajita" pitchFamily="34" charset="0"/>
                <a:ea typeface="Calibri"/>
                <a:cs typeface="Aparajita" pitchFamily="34" charset="0"/>
              </a:rPr>
              <a:t>illicite ), degré </a:t>
            </a:r>
            <a:r>
              <a:rPr lang="fr-FR" sz="2400" dirty="0">
                <a:latin typeface="Aparajita" pitchFamily="34" charset="0"/>
                <a:ea typeface="Calibri"/>
                <a:cs typeface="Aparajita" pitchFamily="34" charset="0"/>
              </a:rPr>
              <a:t>d'actualisation </a:t>
            </a:r>
            <a:r>
              <a:rPr lang="fr-FR" sz="2400" dirty="0" smtClean="0">
                <a:latin typeface="Aparajita" pitchFamily="34" charset="0"/>
                <a:ea typeface="Calibri"/>
                <a:cs typeface="Aparajita" pitchFamily="34" charset="0"/>
              </a:rPr>
              <a:t>(version</a:t>
            </a:r>
            <a:r>
              <a:rPr lang="fr-FR" sz="2400" dirty="0">
                <a:latin typeface="Aparajita" pitchFamily="34" charset="0"/>
                <a:ea typeface="Calibri"/>
                <a:cs typeface="Aparajita" pitchFamily="34" charset="0"/>
              </a:rPr>
              <a:t>), </a:t>
            </a:r>
            <a:r>
              <a:rPr lang="fr-FR" sz="2400" dirty="0" smtClean="0">
                <a:latin typeface="Aparajita" pitchFamily="34" charset="0"/>
                <a:ea typeface="Calibri"/>
                <a:cs typeface="Aparajita" pitchFamily="34" charset="0"/>
              </a:rPr>
              <a:t>maîtrise de software et de programmes</a:t>
            </a:r>
            <a:r>
              <a:rPr lang="fr-FR" sz="2400" dirty="0">
                <a:latin typeface="Aparajita" pitchFamily="34" charset="0"/>
                <a:ea typeface="Calibri"/>
                <a:cs typeface="Aparajita" pitchFamily="34" charset="0"/>
              </a:rPr>
              <a:t>. </a:t>
            </a:r>
          </a:p>
          <a:p>
            <a:pPr algn="just">
              <a:lnSpc>
                <a:spcPct val="115000"/>
              </a:lnSpc>
            </a:pPr>
            <a:endParaRPr lang="es-MX" sz="2400" dirty="0">
              <a:latin typeface="Aparajita" pitchFamily="34" charset="0"/>
              <a:ea typeface="Calibri"/>
              <a:cs typeface="Aparajita" pitchFamily="34" charset="0"/>
            </a:endParaRPr>
          </a:p>
        </p:txBody>
      </p:sp>
      <p:sp>
        <p:nvSpPr>
          <p:cNvPr id="13" name="12 Rectángulo"/>
          <p:cNvSpPr/>
          <p:nvPr/>
        </p:nvSpPr>
        <p:spPr>
          <a:xfrm>
            <a:off x="755576" y="476672"/>
            <a:ext cx="2790056" cy="584775"/>
          </a:xfrm>
          <a:prstGeom prst="rect">
            <a:avLst/>
          </a:prstGeom>
        </p:spPr>
        <p:txBody>
          <a:bodyPr wrap="square">
            <a:spAutoFit/>
          </a:bodyPr>
          <a:lstStyle/>
          <a:p>
            <a:r>
              <a:rPr lang="es-MX" sz="3200" b="1" dirty="0" err="1" smtClean="0">
                <a:latin typeface="Aparajita" pitchFamily="34" charset="0"/>
                <a:ea typeface="Calibri"/>
                <a:cs typeface="Aparajita" pitchFamily="34" charset="0"/>
              </a:rPr>
              <a:t>Kt</a:t>
            </a:r>
            <a:r>
              <a:rPr lang="es-MX" sz="3200" b="1" dirty="0" smtClean="0">
                <a:latin typeface="Aparajita" pitchFamily="34" charset="0"/>
                <a:ea typeface="Calibri"/>
                <a:cs typeface="Aparajita" pitchFamily="34" charset="0"/>
              </a:rPr>
              <a:t>  </a:t>
            </a:r>
            <a:r>
              <a:rPr lang="es-MX" sz="3200" b="1" dirty="0" err="1" smtClean="0">
                <a:latin typeface="Aparajita" pitchFamily="34" charset="0"/>
                <a:ea typeface="Calibri"/>
                <a:cs typeface="Aparajita" pitchFamily="34" charset="0"/>
              </a:rPr>
              <a:t>Objectivé</a:t>
            </a:r>
            <a:endParaRPr lang="es-MX" sz="3200" b="1" dirty="0">
              <a:latin typeface="Aparajita" pitchFamily="34" charset="0"/>
              <a:ea typeface="Calibri"/>
              <a:cs typeface="Aparajita" pitchFamily="34" charset="0"/>
            </a:endParaRPr>
          </a:p>
        </p:txBody>
      </p:sp>
    </p:spTree>
    <p:extLst>
      <p:ext uri="{BB962C8B-B14F-4D97-AF65-F5344CB8AC3E}">
        <p14:creationId xmlns:p14="http://schemas.microsoft.com/office/powerpoint/2010/main" xmlns="" val="11575436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467961"/>
            <a:ext cx="6840760" cy="584775"/>
          </a:xfrm>
          <a:prstGeom prst="rect">
            <a:avLst/>
          </a:prstGeom>
          <a:noFill/>
        </p:spPr>
        <p:txBody>
          <a:bodyPr wrap="square" rtlCol="0">
            <a:spAutoFit/>
          </a:bodyPr>
          <a:lstStyle/>
          <a:p>
            <a:r>
              <a:rPr lang="es-MX" sz="3200" b="1" dirty="0" err="1" smtClean="0">
                <a:latin typeface="Aparajita" pitchFamily="34" charset="0"/>
                <a:cs typeface="Aparajita" pitchFamily="34" charset="0"/>
              </a:rPr>
              <a:t>Kt</a:t>
            </a:r>
            <a:r>
              <a:rPr lang="es-MX" sz="3200" b="1" dirty="0" smtClean="0">
                <a:latin typeface="Aparajita" pitchFamily="34" charset="0"/>
                <a:cs typeface="Aparajita" pitchFamily="34" charset="0"/>
              </a:rPr>
              <a:t> </a:t>
            </a:r>
            <a:r>
              <a:rPr lang="es-MX" sz="3200" b="1" dirty="0" err="1" smtClean="0">
                <a:latin typeface="Aparajita" pitchFamily="34" charset="0"/>
                <a:cs typeface="Aparajita" pitchFamily="34" charset="0"/>
              </a:rPr>
              <a:t>Objectivé</a:t>
            </a:r>
            <a:r>
              <a:rPr lang="es-MX" sz="3200" b="1" dirty="0" smtClean="0">
                <a:latin typeface="Aparajita" pitchFamily="34" charset="0"/>
                <a:cs typeface="Aparajita" pitchFamily="34" charset="0"/>
              </a:rPr>
              <a:t>. </a:t>
            </a:r>
            <a:r>
              <a:rPr lang="fr-FR" sz="3200" b="1" dirty="0">
                <a:latin typeface="Aparajita" pitchFamily="34" charset="0"/>
                <a:cs typeface="Aparajita" pitchFamily="34" charset="0"/>
              </a:rPr>
              <a:t>I</a:t>
            </a:r>
            <a:r>
              <a:rPr lang="fr-FR" sz="3200" b="1" dirty="0" smtClean="0">
                <a:latin typeface="Aparajita" pitchFamily="34" charset="0"/>
                <a:cs typeface="Aparajita" pitchFamily="34" charset="0"/>
              </a:rPr>
              <a:t>ndicateurs </a:t>
            </a:r>
            <a:r>
              <a:rPr lang="fr-FR" sz="3200" b="1" dirty="0">
                <a:latin typeface="Aparajita" pitchFamily="34" charset="0"/>
                <a:cs typeface="Aparajita" pitchFamily="34" charset="0"/>
              </a:rPr>
              <a:t>pour </a:t>
            </a:r>
            <a:r>
              <a:rPr lang="fr-FR" sz="3200" b="1" dirty="0" smtClean="0">
                <a:latin typeface="Aparajita" pitchFamily="34" charset="0"/>
                <a:cs typeface="Aparajita" pitchFamily="34" charset="0"/>
              </a:rPr>
              <a:t>sa mesure</a:t>
            </a:r>
            <a:endParaRPr lang="es-MX" sz="3200" b="1" dirty="0">
              <a:latin typeface="Aparajita" pitchFamily="34" charset="0"/>
              <a:cs typeface="Aparajita" pitchFamily="34" charset="0"/>
            </a:endParaRPr>
          </a:p>
        </p:txBody>
      </p:sp>
      <p:grpSp>
        <p:nvGrpSpPr>
          <p:cNvPr id="3" name="2 Grupo"/>
          <p:cNvGrpSpPr/>
          <p:nvPr/>
        </p:nvGrpSpPr>
        <p:grpSpPr>
          <a:xfrm>
            <a:off x="0" y="-26988"/>
            <a:ext cx="9144000" cy="6884988"/>
            <a:chOff x="0" y="-26988"/>
            <a:chExt cx="9144000" cy="6884988"/>
          </a:xfrm>
        </p:grpSpPr>
        <p:grpSp>
          <p:nvGrpSpPr>
            <p:cNvPr id="4" name="3 Grupo"/>
            <p:cNvGrpSpPr>
              <a:grpSpLocks/>
            </p:cNvGrpSpPr>
            <p:nvPr/>
          </p:nvGrpSpPr>
          <p:grpSpPr bwMode="auto">
            <a:xfrm>
              <a:off x="0" y="-26988"/>
              <a:ext cx="9144000" cy="6884988"/>
              <a:chOff x="0" y="-27384"/>
              <a:chExt cx="9144000" cy="6885384"/>
            </a:xfrm>
          </p:grpSpPr>
          <p:cxnSp>
            <p:nvCxnSpPr>
              <p:cNvPr id="8" name="7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5" name="11 Grupo"/>
            <p:cNvGrpSpPr>
              <a:grpSpLocks/>
            </p:cNvGrpSpPr>
            <p:nvPr/>
          </p:nvGrpSpPr>
          <p:grpSpPr bwMode="auto">
            <a:xfrm>
              <a:off x="4103688" y="188913"/>
              <a:ext cx="5005387" cy="144462"/>
              <a:chOff x="4644008" y="836712"/>
              <a:chExt cx="4499992" cy="144016"/>
            </a:xfrm>
          </p:grpSpPr>
          <p:cxnSp>
            <p:nvCxnSpPr>
              <p:cNvPr id="6" name="5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3" name="12 CuadroTexto"/>
          <p:cNvSpPr txBox="1"/>
          <p:nvPr/>
        </p:nvSpPr>
        <p:spPr>
          <a:xfrm>
            <a:off x="611560" y="1225689"/>
            <a:ext cx="7920880" cy="4832092"/>
          </a:xfrm>
          <a:prstGeom prst="rect">
            <a:avLst/>
          </a:prstGeom>
          <a:noFill/>
        </p:spPr>
        <p:txBody>
          <a:bodyPr wrap="square" rtlCol="0">
            <a:spAutoFit/>
          </a:bodyPr>
          <a:lstStyle/>
          <a:p>
            <a:pPr algn="just">
              <a:buFont typeface="Arial" pitchFamily="34" charset="0"/>
              <a:buChar char="•"/>
            </a:pPr>
            <a:r>
              <a:rPr lang="fr-FR" sz="2400" b="1" dirty="0" smtClean="0">
                <a:latin typeface="Aparajita" pitchFamily="34" charset="0"/>
                <a:cs typeface="Aparajita" pitchFamily="34" charset="0"/>
              </a:rPr>
              <a:t>Objets:</a:t>
            </a:r>
            <a:r>
              <a:rPr lang="fr-FR" sz="2400" dirty="0" smtClean="0">
                <a:latin typeface="Aparajita" pitchFamily="34" charset="0"/>
                <a:cs typeface="Aparajita" pitchFamily="34" charset="0"/>
              </a:rPr>
              <a:t> </a:t>
            </a:r>
            <a:r>
              <a:rPr lang="fr-FR" sz="2400" dirty="0">
                <a:latin typeface="Aparajita" pitchFamily="34" charset="0"/>
                <a:cs typeface="Aparajita" pitchFamily="34" charset="0"/>
              </a:rPr>
              <a:t>ordinateur de bureau, </a:t>
            </a:r>
            <a:r>
              <a:rPr lang="fr-FR" sz="2400" dirty="0" err="1">
                <a:latin typeface="Aparajita" pitchFamily="34" charset="0"/>
                <a:cs typeface="Aparajita" pitchFamily="34" charset="0"/>
              </a:rPr>
              <a:t>laptop</a:t>
            </a:r>
            <a:r>
              <a:rPr lang="fr-FR" sz="2400" dirty="0">
                <a:latin typeface="Aparajita" pitchFamily="34" charset="0"/>
                <a:cs typeface="Aparajita" pitchFamily="34" charset="0"/>
              </a:rPr>
              <a:t>, </a:t>
            </a:r>
            <a:r>
              <a:rPr lang="fr-FR" sz="2400" dirty="0" smtClean="0">
                <a:latin typeface="Aparajita" pitchFamily="34" charset="0"/>
                <a:cs typeface="Aparajita" pitchFamily="34" charset="0"/>
              </a:rPr>
              <a:t>tablette électronique, portable « </a:t>
            </a:r>
            <a:r>
              <a:rPr lang="fr-FR" sz="2400" dirty="0" err="1" smtClean="0">
                <a:latin typeface="Aparajita" pitchFamily="34" charset="0"/>
                <a:cs typeface="Aparajita" pitchFamily="34" charset="0"/>
              </a:rPr>
              <a:t>smartphones</a:t>
            </a:r>
            <a:r>
              <a:rPr lang="fr-FR" sz="2400" dirty="0" smtClean="0">
                <a:latin typeface="Aparajita" pitchFamily="34" charset="0"/>
                <a:cs typeface="Aparajita" pitchFamily="34" charset="0"/>
              </a:rPr>
              <a:t> »; (marque</a:t>
            </a:r>
            <a:r>
              <a:rPr lang="fr-FR" sz="2400" dirty="0">
                <a:latin typeface="Aparajita" pitchFamily="34" charset="0"/>
                <a:cs typeface="Aparajita" pitchFamily="34" charset="0"/>
              </a:rPr>
              <a:t>, </a:t>
            </a:r>
            <a:r>
              <a:rPr lang="fr-FR" sz="2400" dirty="0" smtClean="0">
                <a:latin typeface="Aparajita" pitchFamily="34" charset="0"/>
                <a:cs typeface="Aparajita" pitchFamily="34" charset="0"/>
              </a:rPr>
              <a:t>propriété</a:t>
            </a:r>
            <a:r>
              <a:rPr lang="fr-FR" sz="2400" dirty="0">
                <a:latin typeface="Aparajita" pitchFamily="34" charset="0"/>
                <a:cs typeface="Aparajita" pitchFamily="34" charset="0"/>
              </a:rPr>
              <a:t>, prêtée, assignée par l'institution </a:t>
            </a:r>
            <a:r>
              <a:rPr lang="fr-FR" sz="2400" dirty="0" smtClean="0">
                <a:latin typeface="Aparajita" pitchFamily="34" charset="0"/>
                <a:cs typeface="Aparajita" pitchFamily="34" charset="0"/>
              </a:rPr>
              <a:t>)</a:t>
            </a:r>
            <a:endParaRPr lang="fr-FR" sz="2400" dirty="0">
              <a:latin typeface="Aparajita" pitchFamily="34" charset="0"/>
              <a:cs typeface="Aparajita" pitchFamily="34" charset="0"/>
            </a:endParaRPr>
          </a:p>
          <a:p>
            <a:pPr algn="just"/>
            <a:endParaRPr lang="es-MX" sz="1000" dirty="0" smtClean="0">
              <a:latin typeface="Aparajita" pitchFamily="34" charset="0"/>
              <a:cs typeface="Aparajita" pitchFamily="34" charset="0"/>
            </a:endParaRPr>
          </a:p>
          <a:p>
            <a:pPr algn="just">
              <a:buFont typeface="Arial" pitchFamily="34" charset="0"/>
              <a:buChar char="•"/>
            </a:pPr>
            <a:r>
              <a:rPr lang="fr-FR" sz="2400" b="1" dirty="0" smtClean="0">
                <a:latin typeface="Aparajita" pitchFamily="34" charset="0"/>
                <a:cs typeface="Aparajita" pitchFamily="34" charset="0"/>
              </a:rPr>
              <a:t>Connectivité</a:t>
            </a:r>
            <a:r>
              <a:rPr lang="fr-FR" sz="2400" dirty="0" smtClean="0">
                <a:latin typeface="Aparajita" pitchFamily="34" charset="0"/>
                <a:cs typeface="Aparajita" pitchFamily="34" charset="0"/>
              </a:rPr>
              <a:t> type </a:t>
            </a:r>
            <a:r>
              <a:rPr lang="fr-FR" sz="2400" dirty="0">
                <a:latin typeface="Aparajita" pitchFamily="34" charset="0"/>
                <a:cs typeface="Aparajita" pitchFamily="34" charset="0"/>
              </a:rPr>
              <a:t>d'accès à Internet (dans une maison, un lieu de travail, </a:t>
            </a:r>
            <a:r>
              <a:rPr lang="fr-FR" sz="2400" dirty="0" smtClean="0">
                <a:latin typeface="Aparajita" pitchFamily="34" charset="0"/>
                <a:cs typeface="Aparajita" pitchFamily="34" charset="0"/>
              </a:rPr>
              <a:t>à l'université</a:t>
            </a:r>
            <a:r>
              <a:rPr lang="fr-FR" sz="2400" dirty="0">
                <a:latin typeface="Aparajita" pitchFamily="34" charset="0"/>
                <a:cs typeface="Aparajita" pitchFamily="34" charset="0"/>
              </a:rPr>
              <a:t>, </a:t>
            </a:r>
            <a:r>
              <a:rPr lang="fr-FR" sz="2400" dirty="0" smtClean="0">
                <a:latin typeface="Aparajita" pitchFamily="34" charset="0"/>
                <a:cs typeface="Aparajita" pitchFamily="34" charset="0"/>
              </a:rPr>
              <a:t> chez quelqu'un, </a:t>
            </a:r>
            <a:r>
              <a:rPr lang="fr-FR" sz="2400" dirty="0">
                <a:latin typeface="Aparajita" pitchFamily="34" charset="0"/>
                <a:cs typeface="Aparajita" pitchFamily="34" charset="0"/>
              </a:rPr>
              <a:t>un endroit public avec coût ou sans coût, un téléphone mobile) </a:t>
            </a:r>
            <a:r>
              <a:rPr lang="fr-FR" sz="2400" dirty="0" smtClean="0">
                <a:latin typeface="Aparajita" pitchFamily="34" charset="0"/>
                <a:cs typeface="Aparajita" pitchFamily="34" charset="0"/>
              </a:rPr>
              <a:t>vitesse et large bande. </a:t>
            </a:r>
            <a:endParaRPr lang="fr-FR" sz="2400" dirty="0">
              <a:latin typeface="Aparajita" pitchFamily="34" charset="0"/>
              <a:cs typeface="Aparajita" pitchFamily="34" charset="0"/>
            </a:endParaRPr>
          </a:p>
          <a:p>
            <a:pPr algn="just"/>
            <a:endParaRPr lang="es-MX" sz="1000" dirty="0" smtClean="0">
              <a:latin typeface="Aparajita" pitchFamily="34" charset="0"/>
              <a:cs typeface="Aparajita" pitchFamily="34" charset="0"/>
            </a:endParaRPr>
          </a:p>
          <a:p>
            <a:pPr algn="just">
              <a:buFont typeface="Arial" pitchFamily="34" charset="0"/>
              <a:buChar char="•"/>
            </a:pPr>
            <a:r>
              <a:rPr lang="fr-FR" sz="2400" b="1" dirty="0" smtClean="0">
                <a:latin typeface="Aparajita" pitchFamily="34" charset="0"/>
                <a:cs typeface="Aparajita" pitchFamily="34" charset="0"/>
              </a:rPr>
              <a:t>Dépense</a:t>
            </a:r>
            <a:r>
              <a:rPr lang="fr-FR" sz="2400" b="1" dirty="0">
                <a:latin typeface="Aparajita" pitchFamily="34" charset="0"/>
                <a:cs typeface="Aparajita" pitchFamily="34" charset="0"/>
              </a:rPr>
              <a:t>. </a:t>
            </a:r>
            <a:r>
              <a:rPr lang="fr-FR" sz="2400" dirty="0" smtClean="0">
                <a:latin typeface="Aparajita" pitchFamily="34" charset="0"/>
                <a:cs typeface="Aparajita" pitchFamily="34" charset="0"/>
              </a:rPr>
              <a:t>Inversion (de matériel, </a:t>
            </a:r>
            <a:r>
              <a:rPr lang="fr-FR" sz="2400" dirty="0">
                <a:latin typeface="Aparajita" pitchFamily="34" charset="0"/>
                <a:cs typeface="Aparajita" pitchFamily="34" charset="0"/>
              </a:rPr>
              <a:t>des permissions de software, d'applications </a:t>
            </a:r>
            <a:r>
              <a:rPr lang="fr-FR" sz="2400" dirty="0" smtClean="0">
                <a:latin typeface="Aparajita" pitchFamily="34" charset="0"/>
                <a:cs typeface="Aparajita" pitchFamily="34" charset="0"/>
              </a:rPr>
              <a:t>pour mobiles</a:t>
            </a:r>
            <a:r>
              <a:rPr lang="fr-FR" sz="2400" dirty="0">
                <a:latin typeface="Aparajita" pitchFamily="34" charset="0"/>
                <a:cs typeface="Aparajita" pitchFamily="34" charset="0"/>
              </a:rPr>
              <a:t>, des accessoires de </a:t>
            </a:r>
            <a:r>
              <a:rPr lang="fr-FR" sz="2400" dirty="0" smtClean="0">
                <a:latin typeface="Aparajita" pitchFamily="34" charset="0"/>
                <a:cs typeface="Aparajita" pitchFamily="34" charset="0"/>
              </a:rPr>
              <a:t>computation </a:t>
            </a:r>
            <a:r>
              <a:rPr lang="fr-FR" sz="2400" dirty="0">
                <a:latin typeface="Aparajita" pitchFamily="34" charset="0"/>
                <a:cs typeface="Aparajita" pitchFamily="34" charset="0"/>
              </a:rPr>
              <a:t>et pour des mobiles); </a:t>
            </a:r>
            <a:r>
              <a:rPr lang="fr-FR" sz="2400" dirty="0" smtClean="0">
                <a:latin typeface="Aparajita" pitchFamily="34" charset="0"/>
                <a:cs typeface="Aparajita" pitchFamily="34" charset="0"/>
              </a:rPr>
              <a:t>paiement </a:t>
            </a:r>
            <a:r>
              <a:rPr lang="fr-FR" sz="2400" dirty="0">
                <a:latin typeface="Aparajita" pitchFamily="34" charset="0"/>
                <a:cs typeface="Aparajita" pitchFamily="34" charset="0"/>
              </a:rPr>
              <a:t>de services </a:t>
            </a:r>
            <a:r>
              <a:rPr lang="fr-FR" sz="2400" dirty="0" smtClean="0">
                <a:latin typeface="Aparajita" pitchFamily="34" charset="0"/>
                <a:cs typeface="Aparajita" pitchFamily="34" charset="0"/>
              </a:rPr>
              <a:t>(téléphone </a:t>
            </a:r>
            <a:r>
              <a:rPr lang="fr-FR" sz="2400" dirty="0">
                <a:latin typeface="Aparajita" pitchFamily="34" charset="0"/>
                <a:cs typeface="Aparajita" pitchFamily="34" charset="0"/>
              </a:rPr>
              <a:t>et Internet </a:t>
            </a:r>
            <a:r>
              <a:rPr lang="fr-FR" sz="2400" dirty="0" smtClean="0">
                <a:latin typeface="Aparajita" pitchFamily="34" charset="0"/>
                <a:cs typeface="Aparajita" pitchFamily="34" charset="0"/>
              </a:rPr>
              <a:t>à la maison</a:t>
            </a:r>
            <a:r>
              <a:rPr lang="fr-FR" sz="2400" dirty="0">
                <a:latin typeface="Aparajita" pitchFamily="34" charset="0"/>
                <a:cs typeface="Aparajita" pitchFamily="34" charset="0"/>
              </a:rPr>
              <a:t>, </a:t>
            </a:r>
            <a:r>
              <a:rPr lang="fr-FR" sz="2400" dirty="0" smtClean="0">
                <a:latin typeface="Aparajita" pitchFamily="34" charset="0"/>
                <a:cs typeface="Aparajita" pitchFamily="34" charset="0"/>
              </a:rPr>
              <a:t>téléphone </a:t>
            </a:r>
            <a:r>
              <a:rPr lang="fr-FR" sz="2400" dirty="0">
                <a:latin typeface="Aparajita" pitchFamily="34" charset="0"/>
                <a:cs typeface="Aparajita" pitchFamily="34" charset="0"/>
              </a:rPr>
              <a:t>mobile, </a:t>
            </a:r>
            <a:r>
              <a:rPr lang="fr-FR" sz="2400" dirty="0" smtClean="0">
                <a:latin typeface="Aparajita" pitchFamily="34" charset="0"/>
                <a:cs typeface="Aparajita" pitchFamily="34" charset="0"/>
              </a:rPr>
              <a:t>rente </a:t>
            </a:r>
            <a:r>
              <a:rPr lang="fr-FR" sz="2400" dirty="0">
                <a:latin typeface="Aparajita" pitchFamily="34" charset="0"/>
                <a:cs typeface="Aparajita" pitchFamily="34" charset="0"/>
              </a:rPr>
              <a:t>de temps dans un café Internet); un paiement de cours de </a:t>
            </a:r>
            <a:r>
              <a:rPr lang="fr-FR" sz="2400" dirty="0" smtClean="0">
                <a:latin typeface="Aparajita" pitchFamily="34" charset="0"/>
                <a:cs typeface="Aparajita" pitchFamily="34" charset="0"/>
              </a:rPr>
              <a:t>computation et/ou </a:t>
            </a:r>
            <a:r>
              <a:rPr lang="fr-FR" sz="2400" dirty="0">
                <a:latin typeface="Aparajita" pitchFamily="34" charset="0"/>
                <a:cs typeface="Aparajita" pitchFamily="34" charset="0"/>
              </a:rPr>
              <a:t>spécialisés avec sa discipline </a:t>
            </a:r>
            <a:r>
              <a:rPr lang="fr-FR" sz="2400" dirty="0" smtClean="0">
                <a:latin typeface="Aparajita" pitchFamily="34" charset="0"/>
                <a:cs typeface="Aparajita" pitchFamily="34" charset="0"/>
              </a:rPr>
              <a:t>(à l´université</a:t>
            </a:r>
            <a:r>
              <a:rPr lang="fr-FR" sz="2400" dirty="0">
                <a:latin typeface="Aparajita" pitchFamily="34" charset="0"/>
                <a:cs typeface="Aparajita" pitchFamily="34" charset="0"/>
              </a:rPr>
              <a:t>, dans </a:t>
            </a:r>
            <a:r>
              <a:rPr lang="fr-FR" sz="2400" dirty="0" smtClean="0">
                <a:latin typeface="Aparajita" pitchFamily="34" charset="0"/>
                <a:cs typeface="Aparajita" pitchFamily="34" charset="0"/>
              </a:rPr>
              <a:t>d'autre </a:t>
            </a:r>
            <a:r>
              <a:rPr lang="fr-FR" sz="2400" dirty="0">
                <a:latin typeface="Aparajita" pitchFamily="34" charset="0"/>
                <a:cs typeface="Aparajita" pitchFamily="34" charset="0"/>
              </a:rPr>
              <a:t>école, </a:t>
            </a:r>
            <a:r>
              <a:rPr lang="fr-FR" sz="2400" dirty="0" smtClean="0">
                <a:latin typeface="Aparajita" pitchFamily="34" charset="0"/>
                <a:cs typeface="Aparajita" pitchFamily="34" charset="0"/>
              </a:rPr>
              <a:t>en </a:t>
            </a:r>
            <a:r>
              <a:rPr lang="fr-FR" sz="2400" dirty="0">
                <a:latin typeface="Aparajita" pitchFamily="34" charset="0"/>
                <a:cs typeface="Aparajita" pitchFamily="34" charset="0"/>
              </a:rPr>
              <a:t>ligne, </a:t>
            </a:r>
            <a:r>
              <a:rPr lang="fr-FR" sz="2400" dirty="0" smtClean="0">
                <a:latin typeface="Aparajita" pitchFamily="34" charset="0"/>
                <a:cs typeface="Aparajita" pitchFamily="34" charset="0"/>
              </a:rPr>
              <a:t>au lieu </a:t>
            </a:r>
            <a:r>
              <a:rPr lang="fr-FR" sz="2400" dirty="0">
                <a:latin typeface="Aparajita" pitchFamily="34" charset="0"/>
                <a:cs typeface="Aparajita" pitchFamily="34" charset="0"/>
              </a:rPr>
              <a:t>de travail, avec bourse ou sans coût; </a:t>
            </a:r>
            <a:r>
              <a:rPr lang="fr-FR" sz="2400" dirty="0" smtClean="0">
                <a:latin typeface="Aparajita" pitchFamily="34" charset="0"/>
                <a:cs typeface="Aparajita" pitchFamily="34" charset="0"/>
              </a:rPr>
              <a:t>conseil </a:t>
            </a:r>
            <a:r>
              <a:rPr lang="fr-FR" sz="2400" dirty="0">
                <a:latin typeface="Aparajita" pitchFamily="34" charset="0"/>
                <a:cs typeface="Aparajita" pitchFamily="34" charset="0"/>
              </a:rPr>
              <a:t>ou </a:t>
            </a:r>
            <a:r>
              <a:rPr lang="fr-FR" sz="2400" dirty="0" smtClean="0">
                <a:latin typeface="Aparajita" pitchFamily="34" charset="0"/>
                <a:cs typeface="Aparajita" pitchFamily="34" charset="0"/>
              </a:rPr>
              <a:t>formation informelle </a:t>
            </a:r>
            <a:r>
              <a:rPr lang="fr-FR" sz="2400" dirty="0">
                <a:latin typeface="Aparajita" pitchFamily="34" charset="0"/>
                <a:cs typeface="Aparajita" pitchFamily="34" charset="0"/>
              </a:rPr>
              <a:t>avec </a:t>
            </a:r>
            <a:r>
              <a:rPr lang="fr-FR" sz="2400" dirty="0" smtClean="0">
                <a:latin typeface="Aparajita" pitchFamily="34" charset="0"/>
                <a:cs typeface="Aparajita" pitchFamily="34" charset="0"/>
              </a:rPr>
              <a:t>les amis </a:t>
            </a:r>
            <a:r>
              <a:rPr lang="fr-FR" sz="2400" dirty="0">
                <a:latin typeface="Aparajita" pitchFamily="34" charset="0"/>
                <a:cs typeface="Aparajita" pitchFamily="34" charset="0"/>
              </a:rPr>
              <a:t>ou </a:t>
            </a:r>
            <a:r>
              <a:rPr lang="fr-FR" sz="2400" dirty="0" smtClean="0">
                <a:latin typeface="Aparajita" pitchFamily="34" charset="0"/>
                <a:cs typeface="Aparajita" pitchFamily="34" charset="0"/>
              </a:rPr>
              <a:t>les parents</a:t>
            </a:r>
            <a:r>
              <a:rPr lang="fr-FR" sz="2400" dirty="0">
                <a:latin typeface="Aparajita" pitchFamily="34" charset="0"/>
                <a:cs typeface="Aparajita" pitchFamily="34" charset="0"/>
              </a:rPr>
              <a:t>) </a:t>
            </a:r>
          </a:p>
        </p:txBody>
      </p:sp>
    </p:spTree>
    <p:extLst>
      <p:ext uri="{BB962C8B-B14F-4D97-AF65-F5344CB8AC3E}">
        <p14:creationId xmlns:p14="http://schemas.microsoft.com/office/powerpoint/2010/main" xmlns="" val="2879176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2" name="11 Rectángulo"/>
          <p:cNvSpPr/>
          <p:nvPr/>
        </p:nvSpPr>
        <p:spPr>
          <a:xfrm>
            <a:off x="1944216" y="1587681"/>
            <a:ext cx="5292080" cy="3065455"/>
          </a:xfrm>
          <a:prstGeom prst="rect">
            <a:avLst/>
          </a:prstGeom>
        </p:spPr>
        <p:txBody>
          <a:bodyPr wrap="square">
            <a:spAutoFit/>
          </a:bodyPr>
          <a:lstStyle/>
          <a:p>
            <a:pPr algn="just">
              <a:lnSpc>
                <a:spcPct val="115000"/>
              </a:lnSpc>
              <a:buFont typeface="Arial" pitchFamily="34" charset="0"/>
              <a:buChar char="•"/>
            </a:pPr>
            <a:r>
              <a:rPr lang="fr-FR" sz="2400" dirty="0" smtClean="0">
                <a:latin typeface="Aparajita" pitchFamily="34" charset="0"/>
                <a:ea typeface="Calibri"/>
                <a:cs typeface="Aparajita" pitchFamily="34" charset="0"/>
              </a:rPr>
              <a:t>Ensemble </a:t>
            </a:r>
            <a:r>
              <a:rPr lang="fr-FR" sz="2400" dirty="0">
                <a:latin typeface="Aparajita" pitchFamily="34" charset="0"/>
                <a:ea typeface="Calibri"/>
                <a:cs typeface="Aparajita" pitchFamily="34" charset="0"/>
              </a:rPr>
              <a:t>de titres, des diplômes et des certificats </a:t>
            </a:r>
            <a:r>
              <a:rPr lang="fr-FR" sz="2400" dirty="0" smtClean="0">
                <a:latin typeface="Aparajita" pitchFamily="34" charset="0"/>
                <a:ea typeface="Calibri"/>
                <a:cs typeface="Aparajita" pitchFamily="34" charset="0"/>
              </a:rPr>
              <a:t>qui valident, instituent </a:t>
            </a:r>
            <a:r>
              <a:rPr lang="fr-FR" sz="2400" dirty="0">
                <a:latin typeface="Aparajita" pitchFamily="34" charset="0"/>
                <a:ea typeface="Calibri"/>
                <a:cs typeface="Aparajita" pitchFamily="34" charset="0"/>
              </a:rPr>
              <a:t>et </a:t>
            </a:r>
            <a:r>
              <a:rPr lang="fr-FR" sz="2400" dirty="0" smtClean="0">
                <a:latin typeface="Aparajita" pitchFamily="34" charset="0"/>
                <a:ea typeface="Calibri"/>
                <a:cs typeface="Aparajita" pitchFamily="34" charset="0"/>
              </a:rPr>
              <a:t>reconnaissent des </a:t>
            </a:r>
            <a:r>
              <a:rPr lang="fr-FR" sz="2400" dirty="0">
                <a:latin typeface="Aparajita" pitchFamily="34" charset="0"/>
                <a:ea typeface="Calibri"/>
                <a:cs typeface="Aparajita" pitchFamily="34" charset="0"/>
              </a:rPr>
              <a:t>savoirs, des connaissances et </a:t>
            </a:r>
            <a:r>
              <a:rPr lang="fr-FR" sz="2400" dirty="0" smtClean="0">
                <a:latin typeface="Aparajita" pitchFamily="34" charset="0"/>
                <a:ea typeface="Calibri"/>
                <a:cs typeface="Aparajita" pitchFamily="34" charset="0"/>
              </a:rPr>
              <a:t>des habiletés. </a:t>
            </a:r>
            <a:endParaRPr lang="fr-FR" sz="2400" dirty="0">
              <a:latin typeface="Aparajita" pitchFamily="34" charset="0"/>
              <a:ea typeface="Calibri"/>
              <a:cs typeface="Aparajita" pitchFamily="34" charset="0"/>
            </a:endParaRPr>
          </a:p>
          <a:p>
            <a:pPr algn="just">
              <a:lnSpc>
                <a:spcPct val="115000"/>
              </a:lnSpc>
              <a:buFont typeface="Arial" pitchFamily="34" charset="0"/>
              <a:buChar char="•"/>
            </a:pPr>
            <a:r>
              <a:rPr lang="fr-FR" sz="2400" dirty="0" smtClean="0">
                <a:latin typeface="Aparajita" pitchFamily="34" charset="0"/>
                <a:ea typeface="Calibri"/>
                <a:cs typeface="Aparajita" pitchFamily="34" charset="0"/>
              </a:rPr>
              <a:t>Recouvrent </a:t>
            </a:r>
            <a:r>
              <a:rPr lang="fr-FR" sz="2400" dirty="0">
                <a:latin typeface="Aparajita" pitchFamily="34" charset="0"/>
                <a:ea typeface="Calibri"/>
                <a:cs typeface="Aparajita" pitchFamily="34" charset="0"/>
              </a:rPr>
              <a:t>d'une valeur symbolique </a:t>
            </a:r>
            <a:r>
              <a:rPr lang="fr-FR" sz="2400" dirty="0" smtClean="0">
                <a:latin typeface="Aparajita" pitchFamily="34" charset="0"/>
                <a:ea typeface="Calibri"/>
                <a:cs typeface="Aparajita" pitchFamily="34" charset="0"/>
              </a:rPr>
              <a:t>le </a:t>
            </a:r>
            <a:r>
              <a:rPr lang="fr-FR" sz="2400" dirty="0">
                <a:latin typeface="Aparajita" pitchFamily="34" charset="0"/>
                <a:ea typeface="Calibri"/>
                <a:cs typeface="Aparajita" pitchFamily="34" charset="0"/>
              </a:rPr>
              <a:t>diplôme </a:t>
            </a:r>
            <a:r>
              <a:rPr lang="fr-FR" sz="2400" dirty="0" smtClean="0">
                <a:latin typeface="Aparajita" pitchFamily="34" charset="0"/>
                <a:ea typeface="Calibri"/>
                <a:cs typeface="Aparajita" pitchFamily="34" charset="0"/>
              </a:rPr>
              <a:t>(facteur institution</a:t>
            </a:r>
            <a:r>
              <a:rPr lang="fr-FR" sz="2400" dirty="0">
                <a:latin typeface="Aparajita" pitchFamily="34" charset="0"/>
                <a:ea typeface="Calibri"/>
                <a:cs typeface="Aparajita" pitchFamily="34" charset="0"/>
              </a:rPr>
              <a:t>, </a:t>
            </a:r>
            <a:r>
              <a:rPr lang="fr-FR" sz="2400" dirty="0" smtClean="0">
                <a:latin typeface="Aparajita" pitchFamily="34" charset="0"/>
                <a:ea typeface="Calibri"/>
                <a:cs typeface="Aparajita" pitchFamily="34" charset="0"/>
              </a:rPr>
              <a:t>degré </a:t>
            </a:r>
            <a:r>
              <a:rPr lang="fr-FR" sz="2400" dirty="0">
                <a:latin typeface="Aparajita" pitchFamily="34" charset="0"/>
                <a:ea typeface="Calibri"/>
                <a:cs typeface="Aparajita" pitchFamily="34" charset="0"/>
              </a:rPr>
              <a:t>de prestige). </a:t>
            </a:r>
          </a:p>
          <a:p>
            <a:pPr algn="just">
              <a:lnSpc>
                <a:spcPct val="115000"/>
              </a:lnSpc>
              <a:buFont typeface="Arial" pitchFamily="34" charset="0"/>
              <a:buChar char="•"/>
            </a:pPr>
            <a:r>
              <a:rPr lang="fr-FR" sz="2400" dirty="0" smtClean="0">
                <a:latin typeface="Aparajita" pitchFamily="34" charset="0"/>
                <a:ea typeface="Calibri"/>
                <a:cs typeface="Aparajita" pitchFamily="34" charset="0"/>
              </a:rPr>
              <a:t>Définit </a:t>
            </a:r>
            <a:r>
              <a:rPr lang="fr-FR" sz="2400" dirty="0">
                <a:latin typeface="Aparajita" pitchFamily="34" charset="0"/>
                <a:ea typeface="Calibri"/>
                <a:cs typeface="Aparajita" pitchFamily="34" charset="0"/>
              </a:rPr>
              <a:t>un statut </a:t>
            </a:r>
            <a:r>
              <a:rPr lang="fr-FR" sz="2400" dirty="0" smtClean="0">
                <a:latin typeface="Aparajita" pitchFamily="34" charset="0"/>
                <a:ea typeface="Calibri"/>
                <a:cs typeface="Aparajita" pitchFamily="34" charset="0"/>
              </a:rPr>
              <a:t>hiérarchique </a:t>
            </a:r>
            <a:r>
              <a:rPr lang="fr-FR" sz="2400" dirty="0">
                <a:latin typeface="Aparajita" pitchFamily="34" charset="0"/>
                <a:ea typeface="Calibri"/>
                <a:cs typeface="Aparajita" pitchFamily="34" charset="0"/>
              </a:rPr>
              <a:t>par le type de connaissance. </a:t>
            </a:r>
          </a:p>
        </p:txBody>
      </p:sp>
      <p:sp>
        <p:nvSpPr>
          <p:cNvPr id="13" name="12 Rectángulo"/>
          <p:cNvSpPr/>
          <p:nvPr/>
        </p:nvSpPr>
        <p:spPr>
          <a:xfrm>
            <a:off x="611560" y="476672"/>
            <a:ext cx="2969083" cy="584775"/>
          </a:xfrm>
          <a:prstGeom prst="rect">
            <a:avLst/>
          </a:prstGeom>
        </p:spPr>
        <p:txBody>
          <a:bodyPr wrap="none">
            <a:spAutoFit/>
          </a:bodyPr>
          <a:lstStyle/>
          <a:p>
            <a:r>
              <a:rPr lang="fr-FR" sz="3200" b="1" dirty="0" err="1" smtClean="0">
                <a:latin typeface="Aparajita" pitchFamily="34" charset="0"/>
                <a:ea typeface="Calibri"/>
                <a:cs typeface="Aparajita" pitchFamily="34" charset="0"/>
              </a:rPr>
              <a:t>Kt</a:t>
            </a:r>
            <a:r>
              <a:rPr lang="fr-FR" sz="3200" b="1" dirty="0" smtClean="0">
                <a:latin typeface="Aparajita" pitchFamily="34" charset="0"/>
                <a:ea typeface="Calibri"/>
                <a:cs typeface="Aparajita" pitchFamily="34" charset="0"/>
              </a:rPr>
              <a:t> Institutionnalisé</a:t>
            </a:r>
            <a:endParaRPr lang="fr-FR" sz="3200" b="1" dirty="0">
              <a:latin typeface="Aparajita" pitchFamily="34" charset="0"/>
              <a:ea typeface="Calibri"/>
              <a:cs typeface="Aparajita" pitchFamily="34" charset="0"/>
            </a:endParaRPr>
          </a:p>
        </p:txBody>
      </p:sp>
    </p:spTree>
    <p:extLst>
      <p:ext uri="{BB962C8B-B14F-4D97-AF65-F5344CB8AC3E}">
        <p14:creationId xmlns:p14="http://schemas.microsoft.com/office/powerpoint/2010/main" xmlns="" val="57603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1" name="10 CuadroTexto"/>
          <p:cNvSpPr txBox="1"/>
          <p:nvPr/>
        </p:nvSpPr>
        <p:spPr>
          <a:xfrm>
            <a:off x="395536" y="539969"/>
            <a:ext cx="8424936" cy="584775"/>
          </a:xfrm>
          <a:prstGeom prst="rect">
            <a:avLst/>
          </a:prstGeom>
          <a:noFill/>
        </p:spPr>
        <p:txBody>
          <a:bodyPr wrap="square" rtlCol="0">
            <a:spAutoFit/>
          </a:bodyPr>
          <a:lstStyle/>
          <a:p>
            <a:r>
              <a:rPr lang="fr-FR" sz="3200" b="1" dirty="0" err="1" smtClean="0">
                <a:latin typeface="Aparajita" pitchFamily="34" charset="0"/>
                <a:cs typeface="Aparajita" pitchFamily="34" charset="0"/>
              </a:rPr>
              <a:t>Kt</a:t>
            </a:r>
            <a:r>
              <a:rPr lang="fr-FR" sz="3200" b="1" dirty="0" smtClean="0">
                <a:latin typeface="Aparajita" pitchFamily="34" charset="0"/>
                <a:cs typeface="Aparajita" pitchFamily="34" charset="0"/>
              </a:rPr>
              <a:t> institutionnalisé. Indicateur pour sa mesure </a:t>
            </a:r>
            <a:endParaRPr lang="fr-FR" sz="3200" b="1" dirty="0">
              <a:latin typeface="Aparajita" pitchFamily="34" charset="0"/>
              <a:cs typeface="Aparajita" pitchFamily="34" charset="0"/>
            </a:endParaRPr>
          </a:p>
        </p:txBody>
      </p:sp>
      <p:sp>
        <p:nvSpPr>
          <p:cNvPr id="12" name="11 CuadroTexto"/>
          <p:cNvSpPr txBox="1"/>
          <p:nvPr/>
        </p:nvSpPr>
        <p:spPr>
          <a:xfrm>
            <a:off x="1187624" y="1878518"/>
            <a:ext cx="6840760" cy="2677656"/>
          </a:xfrm>
          <a:prstGeom prst="rect">
            <a:avLst/>
          </a:prstGeom>
          <a:noFill/>
        </p:spPr>
        <p:txBody>
          <a:bodyPr wrap="square" rtlCol="0">
            <a:spAutoFit/>
          </a:bodyPr>
          <a:lstStyle/>
          <a:p>
            <a:pPr>
              <a:buFont typeface="Arial" pitchFamily="34" charset="0"/>
              <a:buChar char="•"/>
            </a:pPr>
            <a:r>
              <a:rPr lang="fr-FR" sz="2400" b="1" dirty="0" smtClean="0">
                <a:latin typeface="Aparajita" pitchFamily="34" charset="0"/>
                <a:cs typeface="Aparajita" pitchFamily="34" charset="0"/>
              </a:rPr>
              <a:t>Nombre de cours </a:t>
            </a:r>
            <a:r>
              <a:rPr lang="fr-FR" sz="2400" dirty="0" smtClean="0">
                <a:latin typeface="Aparajita" pitchFamily="34" charset="0"/>
                <a:cs typeface="Aparajita" pitchFamily="34" charset="0"/>
              </a:rPr>
              <a:t>(générales de computation ou bien de la discipline)</a:t>
            </a:r>
          </a:p>
          <a:p>
            <a:pPr>
              <a:buFont typeface="Arial" pitchFamily="34" charset="0"/>
              <a:buChar char="•"/>
            </a:pPr>
            <a:endParaRPr lang="es-MX" sz="2400" b="1" dirty="0" smtClean="0">
              <a:latin typeface="Aparajita" pitchFamily="34" charset="0"/>
              <a:cs typeface="Aparajita" pitchFamily="34" charset="0"/>
            </a:endParaRPr>
          </a:p>
          <a:p>
            <a:endParaRPr lang="es-MX" sz="2400" b="1" dirty="0" smtClean="0">
              <a:latin typeface="Aparajita" pitchFamily="34" charset="0"/>
              <a:cs typeface="Aparajita" pitchFamily="34" charset="0"/>
            </a:endParaRPr>
          </a:p>
          <a:p>
            <a:pPr>
              <a:buFont typeface="Arial" pitchFamily="34" charset="0"/>
              <a:buChar char="•"/>
            </a:pPr>
            <a:r>
              <a:rPr lang="fr-FR" sz="2400" b="1" dirty="0" smtClean="0">
                <a:latin typeface="Aparajita" pitchFamily="34" charset="0"/>
                <a:cs typeface="Aparajita" pitchFamily="34" charset="0"/>
              </a:rPr>
              <a:t>Diplômes et certificats </a:t>
            </a:r>
            <a:r>
              <a:rPr lang="fr-FR" sz="2400" dirty="0" smtClean="0">
                <a:latin typeface="Aparajita" pitchFamily="34" charset="0"/>
                <a:cs typeface="Aparajita" pitchFamily="34" charset="0"/>
              </a:rPr>
              <a:t>( Institution qui le certifie, public/privé, national/international). </a:t>
            </a:r>
          </a:p>
          <a:p>
            <a:pPr>
              <a:buFont typeface="Arial" pitchFamily="34" charset="0"/>
              <a:buChar char="•"/>
            </a:pPr>
            <a:endParaRPr lang="fr-FR" sz="2400" b="1" dirty="0">
              <a:latin typeface="Aparajita" pitchFamily="34" charset="0"/>
              <a:cs typeface="Aparajit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2" name="11 CuadroTexto"/>
          <p:cNvSpPr txBox="1"/>
          <p:nvPr/>
        </p:nvSpPr>
        <p:spPr>
          <a:xfrm>
            <a:off x="1187624" y="1700808"/>
            <a:ext cx="6840760" cy="830997"/>
          </a:xfrm>
          <a:prstGeom prst="rect">
            <a:avLst/>
          </a:prstGeom>
          <a:noFill/>
        </p:spPr>
        <p:txBody>
          <a:bodyPr wrap="square" rtlCol="0">
            <a:spAutoFit/>
          </a:bodyPr>
          <a:lstStyle/>
          <a:p>
            <a:pPr>
              <a:buFont typeface="Arial" pitchFamily="34" charset="0"/>
              <a:buChar char="•"/>
            </a:pPr>
            <a:endParaRPr lang="es-MX" sz="2400" b="1" dirty="0" smtClean="0">
              <a:latin typeface="Aparajita" pitchFamily="34" charset="0"/>
              <a:cs typeface="Aparajita" pitchFamily="34" charset="0"/>
            </a:endParaRPr>
          </a:p>
          <a:p>
            <a:endParaRPr lang="es-MX" sz="2400" b="1" dirty="0" smtClean="0">
              <a:latin typeface="Aparajita" pitchFamily="34" charset="0"/>
              <a:cs typeface="Aparajita" pitchFamily="34" charset="0"/>
            </a:endParaRPr>
          </a:p>
        </p:txBody>
      </p:sp>
      <p:sp>
        <p:nvSpPr>
          <p:cNvPr id="14" name="13 Rectángulo"/>
          <p:cNvSpPr/>
          <p:nvPr/>
        </p:nvSpPr>
        <p:spPr>
          <a:xfrm>
            <a:off x="467544" y="476672"/>
            <a:ext cx="8460432" cy="1200329"/>
          </a:xfrm>
          <a:prstGeom prst="rect">
            <a:avLst/>
          </a:prstGeom>
        </p:spPr>
        <p:txBody>
          <a:bodyPr wrap="square">
            <a:spAutoFit/>
          </a:bodyPr>
          <a:lstStyle/>
          <a:p>
            <a:pPr lvl="0" algn="just"/>
            <a:r>
              <a:rPr lang="fr-FR" sz="2400" b="1" dirty="0" smtClean="0">
                <a:latin typeface="Aparajita" pitchFamily="34" charset="0"/>
                <a:ea typeface="Arial Narrow" pitchFamily="34" charset="0"/>
                <a:cs typeface="Aparajita" pitchFamily="34" charset="0"/>
              </a:rPr>
              <a:t>Brèche </a:t>
            </a:r>
            <a:r>
              <a:rPr lang="fr-FR" sz="2400" b="1" dirty="0">
                <a:latin typeface="Aparajita" pitchFamily="34" charset="0"/>
                <a:ea typeface="Arial Narrow" pitchFamily="34" charset="0"/>
                <a:cs typeface="Aparajita" pitchFamily="34" charset="0"/>
              </a:rPr>
              <a:t>digital entre les étudiants et les professeurs de l´</a:t>
            </a:r>
            <a:r>
              <a:rPr lang="fr-FR" sz="2400" b="1" dirty="0" err="1">
                <a:latin typeface="Aparajita" pitchFamily="34" charset="0"/>
                <a:ea typeface="Arial Narrow" pitchFamily="34" charset="0"/>
                <a:cs typeface="Aparajita" pitchFamily="34" charset="0"/>
              </a:rPr>
              <a:t>Universidad</a:t>
            </a:r>
            <a:r>
              <a:rPr lang="fr-FR" sz="2400" b="1" dirty="0">
                <a:latin typeface="Aparajita" pitchFamily="34" charset="0"/>
                <a:ea typeface="Arial Narrow" pitchFamily="34" charset="0"/>
                <a:cs typeface="Aparajita" pitchFamily="34" charset="0"/>
              </a:rPr>
              <a:t> </a:t>
            </a:r>
            <a:r>
              <a:rPr lang="fr-FR" sz="2400" b="1" dirty="0" err="1">
                <a:latin typeface="Aparajita" pitchFamily="34" charset="0"/>
                <a:ea typeface="Arial Narrow" pitchFamily="34" charset="0"/>
                <a:cs typeface="Aparajita" pitchFamily="34" charset="0"/>
              </a:rPr>
              <a:t>Veracruzana</a:t>
            </a:r>
            <a:r>
              <a:rPr lang="fr-FR" sz="2400" b="1" dirty="0">
                <a:latin typeface="Aparajita" pitchFamily="34" charset="0"/>
                <a:ea typeface="Arial Narrow" pitchFamily="34" charset="0"/>
                <a:cs typeface="Aparajita" pitchFamily="34" charset="0"/>
              </a:rPr>
              <a:t>. Capital technologique, trajectoires scolaires et exercice </a:t>
            </a:r>
            <a:r>
              <a:rPr lang="fr-FR" sz="2400" b="1" dirty="0" smtClean="0">
                <a:latin typeface="Aparajita" pitchFamily="34" charset="0"/>
                <a:ea typeface="Arial Narrow" pitchFamily="34" charset="0"/>
                <a:cs typeface="Aparajita" pitchFamily="34" charset="0"/>
              </a:rPr>
              <a:t>académique.</a:t>
            </a:r>
            <a:endParaRPr lang="fr-FR" sz="2400" b="1" dirty="0">
              <a:latin typeface="Aparajita" pitchFamily="34" charset="0"/>
              <a:ea typeface="Arial Narrow" pitchFamily="34" charset="0"/>
              <a:cs typeface="Aparajita" pitchFamily="34" charset="0"/>
            </a:endParaRPr>
          </a:p>
        </p:txBody>
      </p:sp>
      <p:sp>
        <p:nvSpPr>
          <p:cNvPr id="16" name="Rectangle 2"/>
          <p:cNvSpPr>
            <a:spLocks noChangeArrowheads="1"/>
          </p:cNvSpPr>
          <p:nvPr/>
        </p:nvSpPr>
        <p:spPr bwMode="auto">
          <a:xfrm rot="10800000" flipV="1">
            <a:off x="539552" y="1877919"/>
            <a:ext cx="8064896" cy="4416594"/>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457200" lvl="0" indent="-457200" algn="just" eaLnBrk="0" fontAlgn="base" hangingPunct="0">
              <a:spcBef>
                <a:spcPct val="0"/>
              </a:spcBef>
              <a:spcAft>
                <a:spcPct val="0"/>
              </a:spcAft>
              <a:buFont typeface="+mj-lt"/>
              <a:buAutoNum type="arabicPeriod"/>
            </a:pPr>
            <a:r>
              <a:rPr lang="fr-FR" sz="2400" dirty="0" smtClean="0">
                <a:latin typeface="Aparajita" pitchFamily="34" charset="0"/>
                <a:ea typeface="Arial Narrow" pitchFamily="34" charset="0"/>
                <a:cs typeface="Aparajita" pitchFamily="34" charset="0"/>
              </a:rPr>
              <a:t>Connaitre combien est- ce qu´ils connaissent, combien est- ce qu´ils utilisent et quel est l´usage qu´ils font des TICES pour s´approcher à leur capital technologique.</a:t>
            </a:r>
            <a:endParaRPr kumimoji="0" lang="fr-FR" sz="2400" b="0" i="0" u="none" strike="noStrike" cap="none" normalizeH="0" baseline="0" dirty="0" smtClean="0">
              <a:ln>
                <a:noFill/>
              </a:ln>
              <a:solidFill>
                <a:srgbClr val="000000"/>
              </a:solidFill>
              <a:effectLst/>
              <a:latin typeface="Aparajita" pitchFamily="34" charset="0"/>
              <a:ea typeface="Times New Roman" pitchFamily="18" charset="0"/>
              <a:cs typeface="Aparajita"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fr-FR" sz="24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Mesurer les différents brèches</a:t>
            </a:r>
            <a:r>
              <a:rPr kumimoji="0" lang="fr-FR" sz="2400" b="0" i="0" u="none" strike="noStrike" cap="none" normalizeH="0" dirty="0" smtClean="0">
                <a:ln>
                  <a:noFill/>
                </a:ln>
                <a:solidFill>
                  <a:srgbClr val="000000"/>
                </a:solidFill>
                <a:effectLst/>
                <a:latin typeface="Aparajita" pitchFamily="34" charset="0"/>
                <a:ea typeface="Arial Narrow" pitchFamily="34" charset="0"/>
                <a:cs typeface="Aparajita" pitchFamily="34" charset="0"/>
              </a:rPr>
              <a:t> qui séparent les étudiants et les professeurs. </a:t>
            </a:r>
            <a:endParaRPr kumimoji="0" lang="fr-FR" sz="24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fr-FR" sz="24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Connaitre la relation entre le degré</a:t>
            </a:r>
            <a:r>
              <a:rPr kumimoji="0" lang="fr-FR" sz="2400" b="0" i="0" u="none" strike="noStrike" cap="none" normalizeH="0" dirty="0" smtClean="0">
                <a:ln>
                  <a:noFill/>
                </a:ln>
                <a:solidFill>
                  <a:srgbClr val="000000"/>
                </a:solidFill>
                <a:effectLst/>
                <a:latin typeface="Aparajita" pitchFamily="34" charset="0"/>
                <a:ea typeface="Arial Narrow" pitchFamily="34" charset="0"/>
                <a:cs typeface="Aparajita" pitchFamily="34" charset="0"/>
              </a:rPr>
              <a:t> de connaissance</a:t>
            </a:r>
            <a:r>
              <a:rPr lang="fr-FR" sz="2400" dirty="0" smtClean="0">
                <a:solidFill>
                  <a:srgbClr val="000000"/>
                </a:solidFill>
                <a:latin typeface="Aparajita" pitchFamily="34" charset="0"/>
                <a:ea typeface="Arial Narrow" pitchFamily="34" charset="0"/>
                <a:cs typeface="Aparajita" pitchFamily="34" charset="0"/>
              </a:rPr>
              <a:t>, l´usage et l´intentionnalité avec les brèches digitales qui séparent les étudiants et les professeurs. </a:t>
            </a:r>
            <a:endParaRPr kumimoji="0" lang="fr-FR" sz="24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fr-FR" sz="24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Expliquer la trajectoire</a:t>
            </a:r>
            <a:r>
              <a:rPr kumimoji="0" lang="fr-FR" sz="2400" b="0" i="0" u="none" strike="noStrike" cap="none" normalizeH="0" dirty="0" smtClean="0">
                <a:ln>
                  <a:noFill/>
                </a:ln>
                <a:solidFill>
                  <a:srgbClr val="000000"/>
                </a:solidFill>
                <a:effectLst/>
                <a:latin typeface="Aparajita" pitchFamily="34" charset="0"/>
                <a:ea typeface="Arial Narrow" pitchFamily="34" charset="0"/>
                <a:cs typeface="Aparajita" pitchFamily="34" charset="0"/>
              </a:rPr>
              <a:t> scolaire des étudiants et le développement académique des enseignant</a:t>
            </a:r>
            <a:r>
              <a:rPr lang="fr-FR" sz="2400" dirty="0" smtClean="0">
                <a:solidFill>
                  <a:srgbClr val="000000"/>
                </a:solidFill>
                <a:latin typeface="Aparajita" pitchFamily="34" charset="0"/>
                <a:ea typeface="Arial Narrow" pitchFamily="34" charset="0"/>
                <a:cs typeface="Aparajita" pitchFamily="34" charset="0"/>
              </a:rPr>
              <a:t>s au-delà  de son capital technologique. </a:t>
            </a:r>
            <a:endParaRPr kumimoji="0" lang="fr-FR" sz="24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fr-FR" sz="24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Connaitre les représentations sociales que les agentes de l´éducation</a:t>
            </a:r>
            <a:r>
              <a:rPr kumimoji="0" lang="fr-FR" sz="2400" b="0" i="0" u="none" strike="noStrike" cap="none" normalizeH="0" dirty="0" smtClean="0">
                <a:ln>
                  <a:noFill/>
                </a:ln>
                <a:solidFill>
                  <a:srgbClr val="000000"/>
                </a:solidFill>
                <a:effectLst/>
                <a:latin typeface="Aparajita" pitchFamily="34" charset="0"/>
                <a:ea typeface="Arial Narrow" pitchFamily="34" charset="0"/>
                <a:cs typeface="Aparajita" pitchFamily="34" charset="0"/>
              </a:rPr>
              <a:t> ont des TICES. </a:t>
            </a:r>
            <a:endParaRPr lang="fr-FR" sz="2400" dirty="0" smtClean="0">
              <a:solidFill>
                <a:srgbClr val="000000"/>
              </a:solidFill>
              <a:latin typeface="Aparajita" pitchFamily="34" charset="0"/>
              <a:ea typeface="Arial Narrow" pitchFamily="34" charset="0"/>
              <a:cs typeface="Aparajita"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endParaRPr kumimoji="0" lang="es-MX" sz="23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2 Grupo"/>
          <p:cNvGrpSpPr/>
          <p:nvPr/>
        </p:nvGrpSpPr>
        <p:grpSpPr>
          <a:xfrm>
            <a:off x="0" y="-26988"/>
            <a:ext cx="9144000" cy="6884988"/>
            <a:chOff x="0" y="-26988"/>
            <a:chExt cx="9144000" cy="6884988"/>
          </a:xfrm>
        </p:grpSpPr>
        <p:grpSp>
          <p:nvGrpSpPr>
            <p:cNvPr id="4" name="3 Grupo"/>
            <p:cNvGrpSpPr>
              <a:grpSpLocks/>
            </p:cNvGrpSpPr>
            <p:nvPr/>
          </p:nvGrpSpPr>
          <p:grpSpPr bwMode="auto">
            <a:xfrm>
              <a:off x="0" y="-26988"/>
              <a:ext cx="9144000" cy="6884988"/>
              <a:chOff x="0" y="-27384"/>
              <a:chExt cx="9144000" cy="6885384"/>
            </a:xfrm>
          </p:grpSpPr>
          <p:cxnSp>
            <p:nvCxnSpPr>
              <p:cNvPr id="8" name="7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5" name="11 Grupo"/>
            <p:cNvGrpSpPr>
              <a:grpSpLocks/>
            </p:cNvGrpSpPr>
            <p:nvPr/>
          </p:nvGrpSpPr>
          <p:grpSpPr bwMode="auto">
            <a:xfrm>
              <a:off x="4103688" y="188913"/>
              <a:ext cx="5005387" cy="144462"/>
              <a:chOff x="4644008" y="836712"/>
              <a:chExt cx="4499992" cy="144016"/>
            </a:xfrm>
          </p:grpSpPr>
          <p:cxnSp>
            <p:nvCxnSpPr>
              <p:cNvPr id="6" name="5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2" name="Rectangle 1"/>
          <p:cNvSpPr>
            <a:spLocks noChangeArrowheads="1"/>
          </p:cNvSpPr>
          <p:nvPr/>
        </p:nvSpPr>
        <p:spPr bwMode="auto">
          <a:xfrm>
            <a:off x="467544" y="1124744"/>
            <a:ext cx="8424936" cy="5309146"/>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fr-FR" sz="2300" b="1"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De</a:t>
            </a:r>
            <a:r>
              <a:rPr kumimoji="0" lang="fr-FR" sz="2300" b="1" i="0" u="none" strike="noStrike" cap="none" normalizeH="0" dirty="0" smtClean="0">
                <a:ln>
                  <a:noFill/>
                </a:ln>
                <a:solidFill>
                  <a:srgbClr val="000000"/>
                </a:solidFill>
                <a:effectLst/>
                <a:latin typeface="Aparajita" pitchFamily="34" charset="0"/>
                <a:ea typeface="Arial Narrow" pitchFamily="34" charset="0"/>
                <a:cs typeface="Aparajita" pitchFamily="34" charset="0"/>
              </a:rPr>
              <a:t> </a:t>
            </a:r>
            <a:r>
              <a:rPr kumimoji="0" lang="fr-FR" sz="2300" b="1"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recherche:</a:t>
            </a:r>
            <a:endParaRPr kumimoji="0" lang="fr-FR" sz="2300" b="0" i="0" u="none" strike="noStrike" cap="none" normalizeH="0" baseline="0" dirty="0" smtClean="0">
              <a:ln>
                <a:noFill/>
              </a:ln>
              <a:solidFill>
                <a:schemeClr val="tx1"/>
              </a:solidFill>
              <a:effectLst/>
              <a:latin typeface="Aparajita" pitchFamily="34" charset="0"/>
              <a:cs typeface="Aparajita" pitchFamily="34" charset="0"/>
            </a:endParaRPr>
          </a:p>
          <a:p>
            <a:pPr lvl="1" eaLnBrk="0" fontAlgn="base" hangingPunct="0">
              <a:spcBef>
                <a:spcPct val="0"/>
              </a:spcBef>
              <a:spcAft>
                <a:spcPct val="0"/>
              </a:spcAft>
              <a:buFontTx/>
              <a:buChar char="•"/>
              <a:tabLst>
                <a:tab pos="457200" algn="l"/>
              </a:tabLst>
            </a:pPr>
            <a:r>
              <a:rPr kumimoji="0" lang="fr-FR" sz="23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Thèses</a:t>
            </a:r>
            <a:r>
              <a:rPr kumimoji="0" lang="fr-FR" sz="2300" b="0" i="0" u="none" strike="noStrike" cap="none" normalizeH="0" dirty="0" smtClean="0">
                <a:ln>
                  <a:noFill/>
                </a:ln>
                <a:solidFill>
                  <a:srgbClr val="000000"/>
                </a:solidFill>
                <a:effectLst/>
                <a:latin typeface="Aparajita" pitchFamily="34" charset="0"/>
                <a:ea typeface="Arial Narrow" pitchFamily="34" charset="0"/>
                <a:cs typeface="Aparajita" pitchFamily="34" charset="0"/>
              </a:rPr>
              <a:t> de Master et Doctorat </a:t>
            </a:r>
            <a:endParaRPr kumimoji="0" lang="fr-FR" sz="2300" b="0" i="0" u="none" strike="noStrike" cap="none" normalizeH="0" baseline="0" dirty="0" smtClean="0">
              <a:ln>
                <a:noFill/>
              </a:ln>
              <a:solidFill>
                <a:schemeClr val="tx1"/>
              </a:solidFill>
              <a:effectLst/>
              <a:latin typeface="Aparajita" pitchFamily="34" charset="0"/>
              <a:cs typeface="Aparajita" pitchFamily="34" charset="0"/>
            </a:endParaRPr>
          </a:p>
          <a:p>
            <a:pPr lvl="1" eaLnBrk="0" fontAlgn="base" hangingPunct="0">
              <a:spcBef>
                <a:spcPct val="0"/>
              </a:spcBef>
              <a:spcAft>
                <a:spcPct val="0"/>
              </a:spcAft>
              <a:buFontTx/>
              <a:buChar char="•"/>
              <a:tabLst>
                <a:tab pos="457200" algn="l"/>
              </a:tabLst>
            </a:pPr>
            <a:r>
              <a:rPr lang="fr-FR" sz="2300" dirty="0" smtClean="0">
                <a:solidFill>
                  <a:srgbClr val="000000"/>
                </a:solidFill>
                <a:latin typeface="Aparajita" pitchFamily="34" charset="0"/>
                <a:ea typeface="Arial Narrow" pitchFamily="34" charset="0"/>
                <a:cs typeface="Aparajita" pitchFamily="34" charset="0"/>
              </a:rPr>
              <a:t>Basse de données utilisée par les professeurs et les étudiants (qui montre un contrôle dans l´usage des TICES).</a:t>
            </a:r>
            <a:endParaRPr kumimoji="0" lang="fr-FR" sz="23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endParaRPr>
          </a:p>
          <a:p>
            <a:pPr lvl="1" eaLnBrk="0" fontAlgn="base" hangingPunct="0">
              <a:spcBef>
                <a:spcPct val="0"/>
              </a:spcBef>
              <a:spcAft>
                <a:spcPct val="0"/>
              </a:spcAft>
              <a:buFontTx/>
              <a:buChar char="•"/>
              <a:tabLst>
                <a:tab pos="457200" algn="l"/>
              </a:tabLst>
            </a:pPr>
            <a:r>
              <a:rPr kumimoji="0" lang="fr-FR" sz="23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Livre collectif (coordonné</a:t>
            </a:r>
            <a:r>
              <a:rPr lang="fr-FR" sz="2300" dirty="0" smtClean="0">
                <a:solidFill>
                  <a:srgbClr val="000000"/>
                </a:solidFill>
                <a:latin typeface="Aparajita" pitchFamily="34" charset="0"/>
                <a:ea typeface="Arial Narrow" pitchFamily="34" charset="0"/>
                <a:cs typeface="Aparajita" pitchFamily="34" charset="0"/>
              </a:rPr>
              <a:t> par les professeurs en collaboration avec les étudiants de master et doctorat)</a:t>
            </a:r>
            <a:endParaRPr kumimoji="0" lang="fr-FR" sz="2300" b="0" i="0" u="none" strike="noStrike" cap="none" normalizeH="0" baseline="0" dirty="0" smtClean="0">
              <a:ln>
                <a:noFill/>
              </a:ln>
              <a:solidFill>
                <a:schemeClr val="tx1"/>
              </a:solidFill>
              <a:effectLst/>
              <a:latin typeface="Aparajita" pitchFamily="34" charset="0"/>
              <a:cs typeface="Aparajita" pitchFamily="34" charset="0"/>
            </a:endParaRPr>
          </a:p>
          <a:p>
            <a:pPr lvl="1" eaLnBrk="0" fontAlgn="base" hangingPunct="0">
              <a:spcBef>
                <a:spcPct val="0"/>
              </a:spcBef>
              <a:spcAft>
                <a:spcPct val="0"/>
              </a:spcAft>
              <a:buFontTx/>
              <a:buChar char="•"/>
              <a:tabLst>
                <a:tab pos="457200" algn="l"/>
              </a:tabLst>
            </a:pPr>
            <a:r>
              <a:rPr kumimoji="0" lang="fr-FR" sz="23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Articles et communications</a:t>
            </a:r>
            <a:r>
              <a:rPr kumimoji="0" lang="fr-FR" sz="2300" b="0" i="0" u="none" strike="noStrike" cap="none" normalizeH="0" dirty="0" smtClean="0">
                <a:ln>
                  <a:noFill/>
                </a:ln>
                <a:solidFill>
                  <a:srgbClr val="000000"/>
                </a:solidFill>
                <a:effectLst/>
                <a:latin typeface="Aparajita" pitchFamily="34" charset="0"/>
                <a:ea typeface="Arial Narrow" pitchFamily="34" charset="0"/>
                <a:cs typeface="Aparajita" pitchFamily="34" charset="0"/>
              </a:rPr>
              <a:t> (copaternité des professeurs et des étudiants de master et doctorat). </a:t>
            </a:r>
          </a:p>
          <a:p>
            <a:pPr lvl="1" eaLnBrk="0" fontAlgn="base" hangingPunct="0">
              <a:spcBef>
                <a:spcPct val="0"/>
              </a:spcBef>
              <a:spcAft>
                <a:spcPct val="0"/>
              </a:spcAft>
              <a:buFontTx/>
              <a:buChar char="•"/>
              <a:tabLst>
                <a:tab pos="457200" algn="l"/>
              </a:tabLst>
            </a:pPr>
            <a:r>
              <a:rPr lang="fr-FR" sz="2300" dirty="0" smtClean="0">
                <a:solidFill>
                  <a:srgbClr val="000000"/>
                </a:solidFill>
                <a:latin typeface="Aparajita" pitchFamily="34" charset="0"/>
                <a:ea typeface="Arial Narrow" pitchFamily="34" charset="0"/>
                <a:cs typeface="Aparajita" pitchFamily="34" charset="0"/>
              </a:rPr>
              <a:t>Colloques et conférences </a:t>
            </a:r>
            <a:endParaRPr kumimoji="0" lang="fr-FR" sz="2300" b="1"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fr-FR" sz="2300" b="1"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 </a:t>
            </a:r>
            <a:r>
              <a:rPr lang="fr-FR" sz="2300" b="1" dirty="0" smtClean="0">
                <a:solidFill>
                  <a:srgbClr val="000000"/>
                </a:solidFill>
                <a:latin typeface="Aparajita" pitchFamily="34" charset="0"/>
                <a:ea typeface="Arial Narrow" pitchFamily="34" charset="0"/>
                <a:cs typeface="Aparajita" pitchFamily="34" charset="0"/>
              </a:rPr>
              <a:t>Institutionnels </a:t>
            </a:r>
            <a:r>
              <a:rPr kumimoji="0" lang="fr-FR" sz="2300" b="1"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a:t>
            </a:r>
            <a:endParaRPr kumimoji="0" lang="fr-FR" sz="2300" b="0" i="0" u="none" strike="noStrike" cap="none" normalizeH="0" baseline="0" dirty="0" smtClean="0">
              <a:ln>
                <a:noFill/>
              </a:ln>
              <a:solidFill>
                <a:schemeClr val="tx1"/>
              </a:solidFill>
              <a:effectLst/>
              <a:latin typeface="Aparajita" pitchFamily="34" charset="0"/>
              <a:cs typeface="Aparajita" pitchFamily="34" charset="0"/>
            </a:endParaRPr>
          </a:p>
          <a:p>
            <a:pPr lvl="1" eaLnBrk="0" fontAlgn="base" hangingPunct="0">
              <a:spcBef>
                <a:spcPct val="0"/>
              </a:spcBef>
              <a:spcAft>
                <a:spcPct val="0"/>
              </a:spcAft>
              <a:buFontTx/>
              <a:buChar char="•"/>
              <a:tabLst>
                <a:tab pos="457200" algn="l"/>
              </a:tabLst>
            </a:pPr>
            <a:r>
              <a:rPr kumimoji="0" lang="fr-FR" sz="23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Diagnostique sur le degré d´appropriation des TICES des étudiants</a:t>
            </a:r>
            <a:r>
              <a:rPr kumimoji="0" lang="fr-FR" sz="2300" b="0" i="0" u="none" strike="noStrike" cap="none" normalizeH="0" dirty="0" smtClean="0">
                <a:ln>
                  <a:noFill/>
                </a:ln>
                <a:solidFill>
                  <a:srgbClr val="000000"/>
                </a:solidFill>
                <a:effectLst/>
                <a:latin typeface="Aparajita" pitchFamily="34" charset="0"/>
                <a:ea typeface="Arial Narrow" pitchFamily="34" charset="0"/>
                <a:cs typeface="Aparajita" pitchFamily="34" charset="0"/>
              </a:rPr>
              <a:t> et des professeurs. </a:t>
            </a:r>
            <a:endParaRPr kumimoji="0" lang="fr-FR" sz="23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endParaRPr>
          </a:p>
          <a:p>
            <a:pPr lvl="1" eaLnBrk="0" fontAlgn="base" hangingPunct="0">
              <a:spcBef>
                <a:spcPct val="0"/>
              </a:spcBef>
              <a:spcAft>
                <a:spcPct val="0"/>
              </a:spcAft>
              <a:buFontTx/>
              <a:buChar char="•"/>
              <a:tabLst>
                <a:tab pos="457200" algn="l"/>
              </a:tabLst>
            </a:pPr>
            <a:r>
              <a:rPr kumimoji="0" lang="fr-FR" sz="2300" b="0" i="0" u="none" strike="noStrike" cap="none" normalizeH="0" baseline="0" dirty="0" smtClean="0">
                <a:ln>
                  <a:noFill/>
                </a:ln>
                <a:solidFill>
                  <a:srgbClr val="000000"/>
                </a:solidFill>
                <a:effectLst/>
                <a:latin typeface="Aparajita" pitchFamily="34" charset="0"/>
                <a:ea typeface="Arial Narrow" pitchFamily="34" charset="0"/>
                <a:cs typeface="Aparajita" pitchFamily="34" charset="0"/>
              </a:rPr>
              <a:t>Contribuer</a:t>
            </a:r>
            <a:r>
              <a:rPr kumimoji="0" lang="fr-FR" sz="2300" b="0" i="0" u="none" strike="noStrike" cap="none" normalizeH="0" dirty="0" smtClean="0">
                <a:ln>
                  <a:noFill/>
                </a:ln>
                <a:solidFill>
                  <a:srgbClr val="000000"/>
                </a:solidFill>
                <a:effectLst/>
                <a:latin typeface="Aparajita" pitchFamily="34" charset="0"/>
                <a:ea typeface="Arial Narrow" pitchFamily="34" charset="0"/>
                <a:cs typeface="Aparajita" pitchFamily="34" charset="0"/>
              </a:rPr>
              <a:t> avec l´université dans la définition des espaces d´opportunités (formation continue des professeurs et incorporation des TICES à la formation des étudiants).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12 Rectángulo"/>
          <p:cNvSpPr/>
          <p:nvPr/>
        </p:nvSpPr>
        <p:spPr>
          <a:xfrm>
            <a:off x="539552" y="354722"/>
            <a:ext cx="2637260" cy="553998"/>
          </a:xfrm>
          <a:prstGeom prst="rect">
            <a:avLst/>
          </a:prstGeom>
        </p:spPr>
        <p:txBody>
          <a:bodyPr wrap="none">
            <a:spAutoFit/>
          </a:bodyPr>
          <a:lstStyle/>
          <a:p>
            <a:r>
              <a:rPr lang="fr-FR" sz="3000" b="1" dirty="0" smtClean="0">
                <a:solidFill>
                  <a:srgbClr val="000000"/>
                </a:solidFill>
                <a:latin typeface="Aparajita" pitchFamily="34" charset="0"/>
                <a:ea typeface="Arial Narrow" pitchFamily="34" charset="0"/>
                <a:cs typeface="Aparajita" pitchFamily="34" charset="0"/>
              </a:rPr>
              <a:t>Produits envisagés</a:t>
            </a:r>
            <a:endParaRPr lang="fr-FR" sz="3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476672"/>
            <a:ext cx="8424936" cy="4493538"/>
          </a:xfrm>
          <a:prstGeom prst="rect">
            <a:avLst/>
          </a:prstGeom>
          <a:noFill/>
        </p:spPr>
        <p:txBody>
          <a:bodyPr wrap="square" rtlCol="0">
            <a:spAutoFit/>
          </a:bodyPr>
          <a:lstStyle/>
          <a:p>
            <a:r>
              <a:rPr lang="fr-FR" sz="3000" b="1" dirty="0" smtClean="0">
                <a:latin typeface="Aparajita" pitchFamily="34" charset="0"/>
                <a:cs typeface="Aparajita" pitchFamily="34" charset="0"/>
              </a:rPr>
              <a:t>Institutions participantes </a:t>
            </a:r>
            <a:endParaRPr lang="fr-FR" sz="2400" b="1" dirty="0" smtClean="0">
              <a:latin typeface="Aparajita" pitchFamily="34" charset="0"/>
              <a:cs typeface="Aparajita" pitchFamily="34" charset="0"/>
            </a:endParaRPr>
          </a:p>
          <a:p>
            <a:endParaRPr lang="es-MX" sz="2400" b="1" dirty="0" smtClean="0">
              <a:latin typeface="Aparajita" pitchFamily="34" charset="0"/>
              <a:cs typeface="Aparajita" pitchFamily="34" charset="0"/>
            </a:endParaRPr>
          </a:p>
          <a:p>
            <a:pPr algn="ctr"/>
            <a:r>
              <a:rPr lang="es-MX" sz="2400" dirty="0" smtClean="0">
                <a:latin typeface="Aparajita" pitchFamily="34" charset="0"/>
                <a:cs typeface="Aparajita" pitchFamily="34" charset="0"/>
              </a:rPr>
              <a:t>Universidad Veracruzana (México)</a:t>
            </a:r>
          </a:p>
          <a:p>
            <a:pPr algn="ctr"/>
            <a:r>
              <a:rPr lang="es-MX" sz="2400" dirty="0" smtClean="0">
                <a:latin typeface="Aparajita" pitchFamily="34" charset="0"/>
                <a:cs typeface="Aparajita" pitchFamily="34" charset="0"/>
              </a:rPr>
              <a:t>Universidad Autónoma Metropolitana- </a:t>
            </a:r>
            <a:r>
              <a:rPr lang="es-MX" sz="2400" dirty="0" err="1" smtClean="0">
                <a:latin typeface="Aparajita" pitchFamily="34" charset="0"/>
                <a:cs typeface="Aparajita" pitchFamily="34" charset="0"/>
              </a:rPr>
              <a:t>Azcapotzalco</a:t>
            </a:r>
            <a:r>
              <a:rPr lang="es-MX" sz="2400" dirty="0" smtClean="0">
                <a:latin typeface="Aparajita" pitchFamily="34" charset="0"/>
                <a:cs typeface="Aparajita" pitchFamily="34" charset="0"/>
              </a:rPr>
              <a:t>  (México)</a:t>
            </a:r>
          </a:p>
          <a:p>
            <a:pPr algn="ctr"/>
            <a:r>
              <a:rPr lang="es-MX" sz="2400" dirty="0" smtClean="0">
                <a:latin typeface="Aparajita" pitchFamily="34" charset="0"/>
                <a:cs typeface="Aparajita" pitchFamily="34" charset="0"/>
              </a:rPr>
              <a:t>Benemérita Universidad Autónoma de Puebla (México)</a:t>
            </a:r>
          </a:p>
          <a:p>
            <a:pPr algn="ctr"/>
            <a:r>
              <a:rPr lang="es-MX" sz="2400" dirty="0" smtClean="0">
                <a:latin typeface="Aparajita" pitchFamily="34" charset="0"/>
                <a:cs typeface="Aparajita" pitchFamily="34" charset="0"/>
              </a:rPr>
              <a:t>Universidad de Sonora (México)</a:t>
            </a:r>
          </a:p>
          <a:p>
            <a:pPr algn="ctr"/>
            <a:r>
              <a:rPr lang="es-MX" sz="2400" dirty="0" smtClean="0">
                <a:latin typeface="Aparajita" pitchFamily="34" charset="0"/>
                <a:cs typeface="Aparajita" pitchFamily="34" charset="0"/>
              </a:rPr>
              <a:t>Universidad  Autónoma de Baja California (México)</a:t>
            </a:r>
          </a:p>
          <a:p>
            <a:pPr algn="ctr"/>
            <a:r>
              <a:rPr lang="es-MX" sz="2400" dirty="0" smtClean="0">
                <a:latin typeface="Aparajita" pitchFamily="34" charset="0"/>
                <a:cs typeface="Aparajita" pitchFamily="34" charset="0"/>
              </a:rPr>
              <a:t>Universidad Nacional Mayor de San Marcos (Perú)</a:t>
            </a:r>
          </a:p>
          <a:p>
            <a:pPr algn="ctr"/>
            <a:r>
              <a:rPr lang="es-MX" sz="2400" dirty="0" smtClean="0">
                <a:latin typeface="Aparajita" pitchFamily="34" charset="0"/>
                <a:cs typeface="Aparajita" pitchFamily="34" charset="0"/>
              </a:rPr>
              <a:t>Universidad de Asunción (Paraguay)</a:t>
            </a:r>
          </a:p>
          <a:p>
            <a:pPr algn="ctr"/>
            <a:r>
              <a:rPr lang="es-MX" sz="2400" dirty="0" smtClean="0">
                <a:latin typeface="Aparajita" pitchFamily="34" charset="0"/>
                <a:cs typeface="Aparajita" pitchFamily="34" charset="0"/>
              </a:rPr>
              <a:t>Facultad Latinoamérica de ciencias sociales  (México)</a:t>
            </a:r>
          </a:p>
          <a:p>
            <a:pPr algn="ctr"/>
            <a:r>
              <a:rPr lang="es-MX" sz="2400" dirty="0" smtClean="0">
                <a:latin typeface="Aparajita" pitchFamily="34" charset="0"/>
                <a:cs typeface="Aparajita" pitchFamily="34" charset="0"/>
              </a:rPr>
              <a:t>Instituto de Altos  Estudios Nacionales (Ecuador)</a:t>
            </a:r>
          </a:p>
          <a:p>
            <a:endParaRPr lang="es-MX" dirty="0" smtClean="0"/>
          </a:p>
        </p:txBody>
      </p:sp>
      <p:grpSp>
        <p:nvGrpSpPr>
          <p:cNvPr id="3" name="2 Grupo"/>
          <p:cNvGrpSpPr/>
          <p:nvPr/>
        </p:nvGrpSpPr>
        <p:grpSpPr>
          <a:xfrm>
            <a:off x="0" y="-26988"/>
            <a:ext cx="9144000" cy="6884988"/>
            <a:chOff x="0" y="-26988"/>
            <a:chExt cx="9144000" cy="6884988"/>
          </a:xfrm>
        </p:grpSpPr>
        <p:grpSp>
          <p:nvGrpSpPr>
            <p:cNvPr id="4" name="3 Grupo"/>
            <p:cNvGrpSpPr>
              <a:grpSpLocks/>
            </p:cNvGrpSpPr>
            <p:nvPr/>
          </p:nvGrpSpPr>
          <p:grpSpPr bwMode="auto">
            <a:xfrm>
              <a:off x="0" y="-26988"/>
              <a:ext cx="9144000" cy="6884988"/>
              <a:chOff x="0" y="-27384"/>
              <a:chExt cx="9144000" cy="6885384"/>
            </a:xfrm>
          </p:grpSpPr>
          <p:cxnSp>
            <p:nvCxnSpPr>
              <p:cNvPr id="8" name="7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5" name="11 Grupo"/>
            <p:cNvGrpSpPr>
              <a:grpSpLocks/>
            </p:cNvGrpSpPr>
            <p:nvPr/>
          </p:nvGrpSpPr>
          <p:grpSpPr bwMode="auto">
            <a:xfrm>
              <a:off x="4103688" y="188913"/>
              <a:ext cx="5005387" cy="144462"/>
              <a:chOff x="4644008" y="836712"/>
              <a:chExt cx="4499992" cy="144016"/>
            </a:xfrm>
          </p:grpSpPr>
          <p:cxnSp>
            <p:nvCxnSpPr>
              <p:cNvPr id="6" name="5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2 Grupo"/>
          <p:cNvGrpSpPr/>
          <p:nvPr/>
        </p:nvGrpSpPr>
        <p:grpSpPr>
          <a:xfrm>
            <a:off x="0" y="-26988"/>
            <a:ext cx="9144000" cy="6884988"/>
            <a:chOff x="0" y="-26988"/>
            <a:chExt cx="9144000" cy="6884988"/>
          </a:xfrm>
        </p:grpSpPr>
        <p:grpSp>
          <p:nvGrpSpPr>
            <p:cNvPr id="4" name="3 Grupo"/>
            <p:cNvGrpSpPr>
              <a:grpSpLocks/>
            </p:cNvGrpSpPr>
            <p:nvPr/>
          </p:nvGrpSpPr>
          <p:grpSpPr bwMode="auto">
            <a:xfrm>
              <a:off x="0" y="-26988"/>
              <a:ext cx="9144000" cy="6884988"/>
              <a:chOff x="0" y="-27384"/>
              <a:chExt cx="9144000" cy="6885384"/>
            </a:xfrm>
          </p:grpSpPr>
          <p:cxnSp>
            <p:nvCxnSpPr>
              <p:cNvPr id="8" name="7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5" name="11 Grupo"/>
            <p:cNvGrpSpPr>
              <a:grpSpLocks/>
            </p:cNvGrpSpPr>
            <p:nvPr/>
          </p:nvGrpSpPr>
          <p:grpSpPr bwMode="auto">
            <a:xfrm>
              <a:off x="4103688" y="188913"/>
              <a:ext cx="5005387" cy="144462"/>
              <a:chOff x="4644008" y="836712"/>
              <a:chExt cx="4499992" cy="144016"/>
            </a:xfrm>
          </p:grpSpPr>
          <p:cxnSp>
            <p:nvCxnSpPr>
              <p:cNvPr id="6" name="5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3" name="12 CuadroTexto"/>
          <p:cNvSpPr txBox="1"/>
          <p:nvPr/>
        </p:nvSpPr>
        <p:spPr>
          <a:xfrm>
            <a:off x="1115616" y="190381"/>
            <a:ext cx="2376264" cy="584775"/>
          </a:xfrm>
          <a:prstGeom prst="rect">
            <a:avLst/>
          </a:prstGeom>
          <a:noFill/>
        </p:spPr>
        <p:txBody>
          <a:bodyPr wrap="square" rtlCol="0">
            <a:spAutoFit/>
          </a:bodyPr>
          <a:lstStyle/>
          <a:p>
            <a:r>
              <a:rPr lang="es-MX" sz="3200" b="1" dirty="0" err="1" smtClean="0">
                <a:latin typeface="Aparajita" pitchFamily="34" charset="0"/>
                <a:cs typeface="Aparajita" pitchFamily="34" charset="0"/>
              </a:rPr>
              <a:t>Introduction</a:t>
            </a:r>
            <a:r>
              <a:rPr lang="es-MX" sz="3200" b="1" dirty="0" smtClean="0">
                <a:latin typeface="Aparajita" pitchFamily="34" charset="0"/>
                <a:cs typeface="Aparajita" pitchFamily="34" charset="0"/>
              </a:rPr>
              <a:t> </a:t>
            </a:r>
            <a:endParaRPr lang="es-MX" sz="3200" b="1" dirty="0">
              <a:latin typeface="Aparajita" pitchFamily="34" charset="0"/>
              <a:cs typeface="Aparajita" pitchFamily="34" charset="0"/>
            </a:endParaRPr>
          </a:p>
        </p:txBody>
      </p:sp>
      <p:sp>
        <p:nvSpPr>
          <p:cNvPr id="15" name="14 Rectángulo"/>
          <p:cNvSpPr/>
          <p:nvPr/>
        </p:nvSpPr>
        <p:spPr>
          <a:xfrm>
            <a:off x="683568" y="1196752"/>
            <a:ext cx="7992888" cy="4893647"/>
          </a:xfrm>
          <a:prstGeom prst="rect">
            <a:avLst/>
          </a:prstGeom>
        </p:spPr>
        <p:txBody>
          <a:bodyPr wrap="square">
            <a:spAutoFit/>
          </a:bodyPr>
          <a:lstStyle/>
          <a:p>
            <a:pPr lvl="0" algn="just"/>
            <a:r>
              <a:rPr lang="fr-FR" sz="2400" dirty="0" smtClean="0">
                <a:latin typeface="Aparajita" pitchFamily="34" charset="0"/>
                <a:ea typeface="Arial Narrow" pitchFamily="34" charset="0"/>
                <a:cs typeface="Aparajita" pitchFamily="34" charset="0"/>
              </a:rPr>
              <a:t>Une </a:t>
            </a:r>
            <a:r>
              <a:rPr lang="fr-FR" sz="2400" b="1" dirty="0" smtClean="0">
                <a:latin typeface="Aparajita" pitchFamily="34" charset="0"/>
                <a:ea typeface="Arial Narrow" pitchFamily="34" charset="0"/>
                <a:cs typeface="Aparajita" pitchFamily="34" charset="0"/>
              </a:rPr>
              <a:t>nouvelle espèce </a:t>
            </a:r>
            <a:r>
              <a:rPr lang="fr-FR" sz="2400" dirty="0" smtClean="0">
                <a:latin typeface="Aparajita" pitchFamily="34" charset="0"/>
                <a:ea typeface="Arial Narrow" pitchFamily="34" charset="0"/>
                <a:cs typeface="Aparajita" pitchFamily="34" charset="0"/>
              </a:rPr>
              <a:t>de capital culturel se crée et prend importance dans l´Université: le </a:t>
            </a:r>
            <a:r>
              <a:rPr lang="fr-FR" sz="2400" b="1" dirty="0" smtClean="0">
                <a:latin typeface="Aparajita" pitchFamily="34" charset="0"/>
                <a:ea typeface="Arial Narrow" pitchFamily="34" charset="0"/>
                <a:cs typeface="Aparajita" pitchFamily="34" charset="0"/>
              </a:rPr>
              <a:t>capital technologique</a:t>
            </a:r>
            <a:r>
              <a:rPr lang="fr-FR" sz="2400" dirty="0" smtClean="0">
                <a:latin typeface="Aparajita" pitchFamily="34" charset="0"/>
                <a:ea typeface="Arial Narrow" pitchFamily="34" charset="0"/>
                <a:cs typeface="Aparajita" pitchFamily="34" charset="0"/>
              </a:rPr>
              <a:t>. Il fonctionne comme capital culturel quand les étudiants </a:t>
            </a:r>
            <a:r>
              <a:rPr lang="fr-FR" sz="2400" b="1" dirty="0" smtClean="0">
                <a:latin typeface="Aparajita" pitchFamily="34" charset="0"/>
                <a:ea typeface="Arial Narrow" pitchFamily="34" charset="0"/>
                <a:cs typeface="Aparajita" pitchFamily="34" charset="0"/>
              </a:rPr>
              <a:t>s´en servent </a:t>
            </a:r>
            <a:r>
              <a:rPr lang="fr-FR" sz="2400" dirty="0" smtClean="0">
                <a:latin typeface="Aparajita" pitchFamily="34" charset="0"/>
                <a:ea typeface="Arial Narrow" pitchFamily="34" charset="0"/>
                <a:cs typeface="Aparajita" pitchFamily="34" charset="0"/>
              </a:rPr>
              <a:t>pour avancer dans leur </a:t>
            </a:r>
            <a:r>
              <a:rPr lang="fr-FR" sz="2400" b="1" dirty="0" smtClean="0">
                <a:latin typeface="Aparajita" pitchFamily="34" charset="0"/>
                <a:ea typeface="Arial Narrow" pitchFamily="34" charset="0"/>
                <a:cs typeface="Aparajita" pitchFamily="34" charset="0"/>
              </a:rPr>
              <a:t>trajectoire scolaire</a:t>
            </a:r>
            <a:r>
              <a:rPr lang="fr-FR" sz="2400" dirty="0" smtClean="0">
                <a:latin typeface="Aparajita" pitchFamily="34" charset="0"/>
                <a:ea typeface="Arial Narrow" pitchFamily="34" charset="0"/>
                <a:cs typeface="Aparajita" pitchFamily="34" charset="0"/>
              </a:rPr>
              <a:t>. </a:t>
            </a:r>
          </a:p>
          <a:p>
            <a:pPr lvl="0" algn="just"/>
            <a:endParaRPr lang="es-MX" sz="2400" dirty="0">
              <a:latin typeface="Aparajita" pitchFamily="34" charset="0"/>
              <a:ea typeface="Arial Narrow" pitchFamily="34" charset="0"/>
              <a:cs typeface="Aparajita" pitchFamily="34" charset="0"/>
            </a:endParaRPr>
          </a:p>
          <a:p>
            <a:pPr lvl="0" algn="just"/>
            <a:r>
              <a:rPr lang="fr-FR" sz="2400" dirty="0" smtClean="0">
                <a:latin typeface="Aparajita" pitchFamily="34" charset="0"/>
                <a:ea typeface="Arial Narrow" pitchFamily="34" charset="0"/>
                <a:cs typeface="Aparajita" pitchFamily="34" charset="0"/>
              </a:rPr>
              <a:t>L´emploi des TICES dans l´enseignement valorise un </a:t>
            </a:r>
            <a:r>
              <a:rPr lang="fr-FR" sz="2400" b="1" dirty="0" smtClean="0">
                <a:latin typeface="Aparajita" pitchFamily="34" charset="0"/>
                <a:ea typeface="Arial Narrow" pitchFamily="34" charset="0"/>
                <a:cs typeface="Aparajita" pitchFamily="34" charset="0"/>
              </a:rPr>
              <a:t>nouveau type de savoirs et exige un nouveau type d´habiletés et d´aptitudes </a:t>
            </a:r>
            <a:r>
              <a:rPr lang="fr-FR" sz="2400" dirty="0" smtClean="0">
                <a:latin typeface="Aparajita" pitchFamily="34" charset="0"/>
                <a:ea typeface="Arial Narrow" pitchFamily="34" charset="0"/>
                <a:cs typeface="Aparajita" pitchFamily="34" charset="0"/>
              </a:rPr>
              <a:t>qui ne sont pas encore reconnues: </a:t>
            </a:r>
            <a:r>
              <a:rPr lang="fr-FR" sz="2400" b="1" dirty="0" smtClean="0">
                <a:latin typeface="Aparajita" pitchFamily="34" charset="0"/>
                <a:ea typeface="Arial Narrow" pitchFamily="34" charset="0"/>
                <a:cs typeface="Aparajita" pitchFamily="34" charset="0"/>
              </a:rPr>
              <a:t>il n´y a pas un diagnostique </a:t>
            </a:r>
            <a:r>
              <a:rPr lang="fr-FR" sz="2400" dirty="0" smtClean="0">
                <a:latin typeface="Aparajita" pitchFamily="34" charset="0"/>
                <a:ea typeface="Arial Narrow" pitchFamily="34" charset="0"/>
                <a:cs typeface="Aparajita" pitchFamily="34" charset="0"/>
              </a:rPr>
              <a:t>qui permet savoir </a:t>
            </a:r>
            <a:r>
              <a:rPr lang="fr-FR" sz="2400" b="1" dirty="0" smtClean="0">
                <a:latin typeface="Aparajita" pitchFamily="34" charset="0"/>
                <a:ea typeface="Arial Narrow" pitchFamily="34" charset="0"/>
                <a:cs typeface="Aparajita" pitchFamily="34" charset="0"/>
              </a:rPr>
              <a:t>quelles dispositions possèdent les étudiants et les professeurs</a:t>
            </a:r>
            <a:r>
              <a:rPr lang="fr-FR" sz="2400" dirty="0" smtClean="0">
                <a:latin typeface="Aparajita" pitchFamily="34" charset="0"/>
                <a:ea typeface="Arial Narrow" pitchFamily="34" charset="0"/>
                <a:cs typeface="Aparajita" pitchFamily="34" charset="0"/>
              </a:rPr>
              <a:t>. Nous cherchons à mesurer combien est- ce qu´ils connaissent, combien est- ce qu´ils utilisent et quel est l´usage qu´ils font des TICES pour s´approcher à leur capital technologique. Dans ce contexte, nait le projet </a:t>
            </a:r>
            <a:r>
              <a:rPr lang="fr-FR" sz="2400" b="1" i="1" dirty="0" smtClean="0">
                <a:latin typeface="Aparajita" pitchFamily="34" charset="0"/>
                <a:ea typeface="Arial Narrow" pitchFamily="34" charset="0"/>
                <a:cs typeface="Aparajita" pitchFamily="34" charset="0"/>
              </a:rPr>
              <a:t>« Brèche digital entre les étudiants et les professeurs de l´</a:t>
            </a:r>
            <a:r>
              <a:rPr lang="fr-FR" sz="2400" b="1" i="1" dirty="0" err="1" smtClean="0">
                <a:latin typeface="Aparajita" pitchFamily="34" charset="0"/>
                <a:ea typeface="Arial Narrow" pitchFamily="34" charset="0"/>
                <a:cs typeface="Aparajita" pitchFamily="34" charset="0"/>
              </a:rPr>
              <a:t>Universidad</a:t>
            </a:r>
            <a:r>
              <a:rPr lang="fr-FR" sz="2400" b="1" i="1" dirty="0" smtClean="0">
                <a:latin typeface="Aparajita" pitchFamily="34" charset="0"/>
                <a:ea typeface="Arial Narrow" pitchFamily="34" charset="0"/>
                <a:cs typeface="Aparajita" pitchFamily="34" charset="0"/>
              </a:rPr>
              <a:t> </a:t>
            </a:r>
            <a:r>
              <a:rPr lang="fr-FR" sz="2400" b="1" i="1" dirty="0" err="1" smtClean="0">
                <a:latin typeface="Aparajita" pitchFamily="34" charset="0"/>
                <a:ea typeface="Arial Narrow" pitchFamily="34" charset="0"/>
                <a:cs typeface="Aparajita" pitchFamily="34" charset="0"/>
              </a:rPr>
              <a:t>Veracruzana</a:t>
            </a:r>
            <a:r>
              <a:rPr lang="fr-FR" sz="2400" b="1" i="1" dirty="0" smtClean="0">
                <a:latin typeface="Aparajita" pitchFamily="34" charset="0"/>
                <a:ea typeface="Arial Narrow" pitchFamily="34" charset="0"/>
                <a:cs typeface="Aparajita" pitchFamily="34" charset="0"/>
              </a:rPr>
              <a:t>. Capital technologique, trajectoires scolaires et exercice académique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1339602"/>
            <a:ext cx="7848872" cy="3385542"/>
          </a:xfrm>
          <a:prstGeom prst="rect">
            <a:avLst/>
          </a:prstGeom>
          <a:noFill/>
        </p:spPr>
        <p:txBody>
          <a:bodyPr wrap="square" rtlCol="0">
            <a:spAutoFit/>
          </a:bodyPr>
          <a:lstStyle/>
          <a:p>
            <a:pPr>
              <a:buFont typeface="Arial" pitchFamily="34" charset="0"/>
              <a:buChar char="•"/>
            </a:pPr>
            <a:endParaRPr lang="es-MX" dirty="0" smtClean="0"/>
          </a:p>
          <a:p>
            <a:pPr algn="ctr"/>
            <a:r>
              <a:rPr lang="fr-FR" sz="2800" dirty="0" smtClean="0">
                <a:latin typeface="Aparajita" pitchFamily="34" charset="0"/>
                <a:cs typeface="Aparajita" pitchFamily="34" charset="0"/>
              </a:rPr>
              <a:t>Contacts </a:t>
            </a:r>
          </a:p>
          <a:p>
            <a:pPr algn="ctr"/>
            <a:endParaRPr lang="es-MX" sz="2800" dirty="0" smtClean="0">
              <a:latin typeface="Aparajita" pitchFamily="34" charset="0"/>
              <a:cs typeface="Aparajita" pitchFamily="34" charset="0"/>
              <a:hlinkClick r:id="rId2"/>
            </a:endParaRPr>
          </a:p>
          <a:p>
            <a:pPr algn="ctr"/>
            <a:r>
              <a:rPr lang="es-MX" sz="2800" dirty="0" smtClean="0">
                <a:latin typeface="Aparajita" pitchFamily="34" charset="0"/>
                <a:cs typeface="Aparajita" pitchFamily="34" charset="0"/>
                <a:hlinkClick r:id="rId2"/>
              </a:rPr>
              <a:t>albramirez@uv.mx</a:t>
            </a:r>
            <a:endParaRPr lang="es-MX" sz="2800" dirty="0" smtClean="0">
              <a:latin typeface="Aparajita" pitchFamily="34" charset="0"/>
              <a:cs typeface="Aparajita" pitchFamily="34" charset="0"/>
            </a:endParaRPr>
          </a:p>
          <a:p>
            <a:pPr algn="ctr"/>
            <a:r>
              <a:rPr lang="es-MX" sz="2800" dirty="0" smtClean="0">
                <a:latin typeface="Aparajita" pitchFamily="34" charset="0"/>
                <a:cs typeface="Aparajita" pitchFamily="34" charset="0"/>
                <a:hlinkClick r:id="rId3"/>
              </a:rPr>
              <a:t>mcasillas@uv.mx</a:t>
            </a:r>
            <a:endParaRPr lang="es-MX" sz="2800" dirty="0" smtClean="0">
              <a:latin typeface="Aparajita" pitchFamily="34" charset="0"/>
              <a:cs typeface="Aparajita" pitchFamily="34" charset="0"/>
            </a:endParaRPr>
          </a:p>
          <a:p>
            <a:pPr algn="ctr"/>
            <a:r>
              <a:rPr lang="es-MX" sz="2800" dirty="0" smtClean="0">
                <a:latin typeface="Aparajita" pitchFamily="34" charset="0"/>
                <a:cs typeface="Aparajita" pitchFamily="34" charset="0"/>
                <a:hlinkClick r:id="rId4"/>
              </a:rPr>
              <a:t>veortiz@uv.mx</a:t>
            </a:r>
            <a:endParaRPr lang="es-MX" sz="2800" dirty="0" smtClean="0">
              <a:latin typeface="Aparajita" pitchFamily="34" charset="0"/>
              <a:cs typeface="Aparajita" pitchFamily="34" charset="0"/>
            </a:endParaRPr>
          </a:p>
          <a:p>
            <a:pPr algn="ctr"/>
            <a:endParaRPr lang="es-MX" sz="2800" dirty="0" smtClean="0">
              <a:latin typeface="Aparajita" pitchFamily="34" charset="0"/>
              <a:cs typeface="Aparajita" pitchFamily="34" charset="0"/>
            </a:endParaRPr>
          </a:p>
          <a:p>
            <a:pPr algn="ctr"/>
            <a:r>
              <a:rPr lang="es-MX" sz="2800" dirty="0" smtClean="0">
                <a:latin typeface="Aparajita" pitchFamily="34" charset="0"/>
                <a:cs typeface="Aparajita" pitchFamily="34" charset="0"/>
                <a:hlinkClick r:id="rId5"/>
              </a:rPr>
              <a:t>www.uv.mx/blogs/brechadigital</a:t>
            </a:r>
            <a:r>
              <a:rPr lang="es-MX" sz="2800" dirty="0" smtClean="0">
                <a:latin typeface="Aparajita" pitchFamily="34" charset="0"/>
                <a:cs typeface="Aparajita" pitchFamily="34" charset="0"/>
              </a:rPr>
              <a:t>  </a:t>
            </a:r>
            <a:endParaRPr lang="es-MX" sz="2800" dirty="0">
              <a:latin typeface="Aparajita" pitchFamily="34" charset="0"/>
              <a:cs typeface="Aparajita" pitchFamily="34" charset="0"/>
            </a:endParaRPr>
          </a:p>
        </p:txBody>
      </p:sp>
      <p:grpSp>
        <p:nvGrpSpPr>
          <p:cNvPr id="3" name="2 Grupo"/>
          <p:cNvGrpSpPr/>
          <p:nvPr/>
        </p:nvGrpSpPr>
        <p:grpSpPr>
          <a:xfrm>
            <a:off x="0" y="-26988"/>
            <a:ext cx="9144000" cy="6884988"/>
            <a:chOff x="0" y="-26988"/>
            <a:chExt cx="9144000" cy="6884988"/>
          </a:xfrm>
        </p:grpSpPr>
        <p:grpSp>
          <p:nvGrpSpPr>
            <p:cNvPr id="4" name="3 Grupo"/>
            <p:cNvGrpSpPr>
              <a:grpSpLocks/>
            </p:cNvGrpSpPr>
            <p:nvPr/>
          </p:nvGrpSpPr>
          <p:grpSpPr bwMode="auto">
            <a:xfrm>
              <a:off x="0" y="-26988"/>
              <a:ext cx="9144000" cy="6884988"/>
              <a:chOff x="0" y="-27384"/>
              <a:chExt cx="9144000" cy="6885384"/>
            </a:xfrm>
          </p:grpSpPr>
          <p:cxnSp>
            <p:nvCxnSpPr>
              <p:cNvPr id="8" name="7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5" name="11 Grupo"/>
            <p:cNvGrpSpPr>
              <a:grpSpLocks/>
            </p:cNvGrpSpPr>
            <p:nvPr/>
          </p:nvGrpSpPr>
          <p:grpSpPr bwMode="auto">
            <a:xfrm>
              <a:off x="4103688" y="188913"/>
              <a:ext cx="5005387" cy="144462"/>
              <a:chOff x="4644008" y="836712"/>
              <a:chExt cx="4499992" cy="144016"/>
            </a:xfrm>
          </p:grpSpPr>
          <p:cxnSp>
            <p:nvCxnSpPr>
              <p:cNvPr id="6" name="5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20" name="19 CuadroTexto"/>
          <p:cNvSpPr txBox="1"/>
          <p:nvPr/>
        </p:nvSpPr>
        <p:spPr>
          <a:xfrm>
            <a:off x="1043608" y="548680"/>
            <a:ext cx="3230372" cy="584775"/>
          </a:xfrm>
          <a:prstGeom prst="rect">
            <a:avLst/>
          </a:prstGeom>
          <a:noFill/>
        </p:spPr>
        <p:txBody>
          <a:bodyPr wrap="none" rtlCol="0">
            <a:spAutoFit/>
          </a:bodyPr>
          <a:lstStyle/>
          <a:p>
            <a:r>
              <a:rPr lang="es-MX" sz="3200" b="1" dirty="0" smtClean="0">
                <a:latin typeface="Aparajita" pitchFamily="34" charset="0"/>
                <a:cs typeface="Aparajita" pitchFamily="34" charset="0"/>
              </a:rPr>
              <a:t>Capital </a:t>
            </a:r>
            <a:r>
              <a:rPr lang="es-MX" sz="3200" b="1" dirty="0" err="1" smtClean="0">
                <a:latin typeface="Aparajita" pitchFamily="34" charset="0"/>
                <a:cs typeface="Aparajita" pitchFamily="34" charset="0"/>
              </a:rPr>
              <a:t>Culturel</a:t>
            </a:r>
            <a:r>
              <a:rPr lang="es-MX" sz="3200" b="1" dirty="0" smtClean="0">
                <a:latin typeface="Aparajita" pitchFamily="34" charset="0"/>
                <a:cs typeface="Aparajita" pitchFamily="34" charset="0"/>
              </a:rPr>
              <a:t> (kc) </a:t>
            </a:r>
            <a:endParaRPr lang="es-MX" sz="3200" b="1" dirty="0">
              <a:latin typeface="Aparajita" pitchFamily="34" charset="0"/>
              <a:cs typeface="Aparajita" pitchFamily="34" charset="0"/>
            </a:endParaRPr>
          </a:p>
        </p:txBody>
      </p:sp>
      <p:sp>
        <p:nvSpPr>
          <p:cNvPr id="21" name="20 Rectángulo"/>
          <p:cNvSpPr/>
          <p:nvPr/>
        </p:nvSpPr>
        <p:spPr>
          <a:xfrm>
            <a:off x="1619672" y="1340768"/>
            <a:ext cx="5832648" cy="3477875"/>
          </a:xfrm>
          <a:prstGeom prst="rect">
            <a:avLst/>
          </a:prstGeom>
        </p:spPr>
        <p:txBody>
          <a:bodyPr wrap="square">
            <a:spAutoFit/>
          </a:bodyPr>
          <a:lstStyle/>
          <a:p>
            <a:pPr lvl="1" algn="just"/>
            <a:r>
              <a:rPr lang="fr-FR" sz="2000" dirty="0"/>
              <a:t>La notion de capital culturel nous ramène à l’histoire sociale des individus, elle tente de  récupérer tant l’influence familiale tout comme la trajectoire même de l’individu. Même si la trajectoire est aussi le résultat de l’influence familiale, ce qui est sûr c’est qu’on observe en elle l’apport de l’individu, le travail en lui-même d’investissement et de valorisation qu’il réalise et qui fait partie des stratégies de reproduction de son groupe social.</a:t>
            </a:r>
            <a:endParaRPr lang="es-MX" sz="2000" dirty="0"/>
          </a:p>
          <a:p>
            <a:pPr lvl="1" algn="just"/>
            <a:r>
              <a:rPr lang="es-MX" sz="2000" i="1" dirty="0" smtClean="0">
                <a:latin typeface="Aparajita" pitchFamily="34" charset="0"/>
                <a:cs typeface="Aparajita" pitchFamily="34" charset="0"/>
              </a:rPr>
              <a:t>(Bourdieu, 1987;11)</a:t>
            </a:r>
            <a:endParaRPr lang="es-MX" sz="2000" i="1" dirty="0">
              <a:latin typeface="Aparajita" pitchFamily="34" charset="0"/>
              <a:cs typeface="Aparajita" pitchFamily="34" charset="0"/>
            </a:endParaRPr>
          </a:p>
        </p:txBody>
      </p:sp>
      <p:sp>
        <p:nvSpPr>
          <p:cNvPr id="22" name="21 Rectángulo"/>
          <p:cNvSpPr/>
          <p:nvPr/>
        </p:nvSpPr>
        <p:spPr>
          <a:xfrm>
            <a:off x="1619672" y="5013176"/>
            <a:ext cx="6192688" cy="830997"/>
          </a:xfrm>
          <a:prstGeom prst="rect">
            <a:avLst/>
          </a:prstGeom>
        </p:spPr>
        <p:txBody>
          <a:bodyPr wrap="square">
            <a:spAutoFit/>
          </a:bodyPr>
          <a:lstStyle/>
          <a:p>
            <a:pPr algn="just"/>
            <a:r>
              <a:rPr lang="fr-FR" sz="2400" dirty="0" smtClean="0">
                <a:latin typeface="Aparajita" pitchFamily="34" charset="0"/>
                <a:cs typeface="Aparajita" pitchFamily="34" charset="0"/>
              </a:rPr>
              <a:t>Pour Bourdieu le capital culturel existe dans trois états: </a:t>
            </a:r>
            <a:r>
              <a:rPr lang="fr-FR" sz="2400" b="1" dirty="0" smtClean="0">
                <a:latin typeface="Aparajita" pitchFamily="34" charset="0"/>
                <a:cs typeface="Aparajita" pitchFamily="34" charset="0"/>
              </a:rPr>
              <a:t>incorporé, objectivé et institutionnalisé.</a:t>
            </a:r>
            <a:endParaRPr lang="fr-FR" sz="2400" b="1" dirty="0">
              <a:latin typeface="Aparajita" pitchFamily="34" charset="0"/>
              <a:cs typeface="Aparajit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1" name="10 CuadroTexto"/>
          <p:cNvSpPr txBox="1"/>
          <p:nvPr/>
        </p:nvSpPr>
        <p:spPr>
          <a:xfrm>
            <a:off x="1196824" y="476672"/>
            <a:ext cx="2016899" cy="584775"/>
          </a:xfrm>
          <a:prstGeom prst="rect">
            <a:avLst/>
          </a:prstGeom>
          <a:noFill/>
        </p:spPr>
        <p:txBody>
          <a:bodyPr wrap="none" rtlCol="0">
            <a:spAutoFit/>
          </a:bodyPr>
          <a:lstStyle/>
          <a:p>
            <a:pPr algn="just"/>
            <a:r>
              <a:rPr lang="es-MX" sz="3200" b="1" dirty="0" smtClean="0">
                <a:latin typeface="Aparajita" pitchFamily="34" charset="0"/>
                <a:cs typeface="Aparajita" pitchFamily="34" charset="0"/>
              </a:rPr>
              <a:t>kc Incorporé</a:t>
            </a:r>
            <a:endParaRPr lang="es-MX" sz="3200" b="1" dirty="0">
              <a:latin typeface="Aparajita" pitchFamily="34" charset="0"/>
              <a:cs typeface="Aparajita" pitchFamily="34" charset="0"/>
            </a:endParaRPr>
          </a:p>
        </p:txBody>
      </p:sp>
      <p:sp>
        <p:nvSpPr>
          <p:cNvPr id="12" name="11 Rectángulo"/>
          <p:cNvSpPr/>
          <p:nvPr/>
        </p:nvSpPr>
        <p:spPr>
          <a:xfrm>
            <a:off x="2286000" y="1524848"/>
            <a:ext cx="4572000" cy="3785652"/>
          </a:xfrm>
          <a:prstGeom prst="rect">
            <a:avLst/>
          </a:prstGeom>
        </p:spPr>
        <p:txBody>
          <a:bodyPr>
            <a:spAutoFit/>
          </a:bodyPr>
          <a:lstStyle/>
          <a:p>
            <a:pPr algn="just"/>
            <a:r>
              <a:rPr lang="fr-FR" sz="2400" dirty="0" smtClean="0">
                <a:latin typeface="Aparajita" pitchFamily="34" charset="0"/>
                <a:cs typeface="Aparajita" pitchFamily="34" charset="0"/>
              </a:rPr>
              <a:t>Il est lié au corps et il représente un investissement de temps pour l´incorporation. Il représente aussi un travail d´inculcation et d´assimilation, jusqu´au moment de faire partie -de l´individu même- les dispositions comme si elles faisaient partie de la personnalité. </a:t>
            </a:r>
          </a:p>
          <a:p>
            <a:pPr algn="just"/>
            <a:endParaRPr lang="es-MX" sz="2400" dirty="0">
              <a:latin typeface="Aparajita" pitchFamily="34" charset="0"/>
              <a:cs typeface="Aparajita" pitchFamily="34" charset="0"/>
            </a:endParaRPr>
          </a:p>
          <a:p>
            <a:pPr algn="just"/>
            <a:r>
              <a:rPr lang="fr-FR" sz="2400" dirty="0" smtClean="0">
                <a:latin typeface="Aparajita" pitchFamily="34" charset="0"/>
                <a:cs typeface="Aparajita" pitchFamily="34" charset="0"/>
              </a:rPr>
              <a:t>On ne peut pas transmettre instantanément et seulement correspond à l´individu.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1" name="10 CuadroTexto"/>
          <p:cNvSpPr txBox="1"/>
          <p:nvPr/>
        </p:nvSpPr>
        <p:spPr>
          <a:xfrm>
            <a:off x="971600" y="467961"/>
            <a:ext cx="2304256" cy="584775"/>
          </a:xfrm>
          <a:prstGeom prst="rect">
            <a:avLst/>
          </a:prstGeom>
          <a:noFill/>
        </p:spPr>
        <p:txBody>
          <a:bodyPr wrap="square" rtlCol="0">
            <a:spAutoFit/>
          </a:bodyPr>
          <a:lstStyle/>
          <a:p>
            <a:pPr algn="just"/>
            <a:r>
              <a:rPr lang="es-MX" sz="3200" b="1" dirty="0" smtClean="0">
                <a:latin typeface="Aparajita" pitchFamily="34" charset="0"/>
                <a:cs typeface="Aparajita" pitchFamily="34" charset="0"/>
              </a:rPr>
              <a:t>Kc </a:t>
            </a:r>
            <a:r>
              <a:rPr lang="es-MX" sz="3200" b="1" dirty="0" err="1" smtClean="0">
                <a:latin typeface="Aparajita" pitchFamily="34" charset="0"/>
                <a:cs typeface="Aparajita" pitchFamily="34" charset="0"/>
              </a:rPr>
              <a:t>Objectivé</a:t>
            </a:r>
            <a:r>
              <a:rPr lang="es-MX" sz="3200" b="1" dirty="0" smtClean="0">
                <a:latin typeface="Aparajita" pitchFamily="34" charset="0"/>
                <a:cs typeface="Aparajita" pitchFamily="34" charset="0"/>
              </a:rPr>
              <a:t> </a:t>
            </a:r>
            <a:endParaRPr lang="es-MX" sz="3200" b="1" dirty="0">
              <a:latin typeface="Aparajita" pitchFamily="34" charset="0"/>
              <a:cs typeface="Aparajita" pitchFamily="34" charset="0"/>
            </a:endParaRPr>
          </a:p>
        </p:txBody>
      </p:sp>
      <p:sp>
        <p:nvSpPr>
          <p:cNvPr id="12" name="11 Rectángulo"/>
          <p:cNvSpPr/>
          <p:nvPr/>
        </p:nvSpPr>
        <p:spPr>
          <a:xfrm>
            <a:off x="1187624" y="1434256"/>
            <a:ext cx="6768752" cy="3785652"/>
          </a:xfrm>
          <a:prstGeom prst="rect">
            <a:avLst/>
          </a:prstGeom>
        </p:spPr>
        <p:txBody>
          <a:bodyPr wrap="square">
            <a:spAutoFit/>
          </a:bodyPr>
          <a:lstStyle/>
          <a:p>
            <a:pPr algn="just"/>
            <a:r>
              <a:rPr lang="fr-FR" sz="2400" dirty="0" smtClean="0">
                <a:latin typeface="Aparajita" pitchFamily="34" charset="0"/>
                <a:cs typeface="Aparajita" pitchFamily="34" charset="0"/>
              </a:rPr>
              <a:t> Il s´exprime en objets culturels. Ces objets –peintures, bibliothèques familières, machines et autres ressources de la famille- constituent les instruments de production culturel qui différencient aux  individus et qui les fournit de conditions inégales d´opportunités pour survivre dans les écoles. Il ne s´agit pas d´une simple possession de ces objets culturels, mais de leur appropriation pour juger dans le terrain de la culture et de l´éducation, de leur appropriation pour produire des nouveaux objets culturels pour construire une trajectoire et valoriser le capital hérité.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8433" name="Rectangle 1"/>
          <p:cNvSpPr>
            <a:spLocks noChangeArrowheads="1"/>
          </p:cNvSpPr>
          <p:nvPr/>
        </p:nvSpPr>
        <p:spPr bwMode="auto">
          <a:xfrm>
            <a:off x="1331640" y="1249591"/>
            <a:ext cx="662473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sz="2400" b="0" i="0" u="none" strike="noStrike" cap="none" normalizeH="0" baseline="0" dirty="0" smtClean="0">
              <a:ln>
                <a:noFill/>
              </a:ln>
              <a:solidFill>
                <a:schemeClr val="tx1"/>
              </a:solidFill>
              <a:effectLst/>
              <a:latin typeface="Aparajita" pitchFamily="34" charset="0"/>
              <a:ea typeface="Calibri" pitchFamily="34" charset="0"/>
              <a:cs typeface="Aparajita"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Aparajita" pitchFamily="34" charset="0"/>
                <a:ea typeface="Calibri" pitchFamily="34" charset="0"/>
                <a:cs typeface="Aparajita" pitchFamily="34" charset="0"/>
              </a:rPr>
              <a:t>L´objectivation</a:t>
            </a:r>
            <a:r>
              <a:rPr kumimoji="0" lang="fr-FR" sz="2400" b="0" i="0" u="none" strike="noStrike" cap="none" normalizeH="0" dirty="0" smtClean="0">
                <a:ln>
                  <a:noFill/>
                </a:ln>
                <a:solidFill>
                  <a:schemeClr val="tx1"/>
                </a:solidFill>
                <a:effectLst/>
                <a:latin typeface="Aparajita" pitchFamily="34" charset="0"/>
                <a:ea typeface="Calibri" pitchFamily="34" charset="0"/>
                <a:cs typeface="Aparajita" pitchFamily="34" charset="0"/>
              </a:rPr>
              <a:t> du capital culturel sous la form</a:t>
            </a:r>
            <a:r>
              <a:rPr lang="fr-FR" sz="2400" dirty="0" smtClean="0">
                <a:latin typeface="Aparajita" pitchFamily="34" charset="0"/>
                <a:ea typeface="Calibri" pitchFamily="34" charset="0"/>
                <a:cs typeface="Aparajita" pitchFamily="34" charset="0"/>
              </a:rPr>
              <a:t>e de diplômes et certificats. Bourdieu fait référence au titre comme une manifeste de compétente culturel qui confère à son interprète une valeur conventionnelle, constante et juridiquement garanti au point de vue de la culture (1987: 16)</a:t>
            </a:r>
            <a:r>
              <a:rPr kumimoji="0" lang="fr-FR" sz="2400" b="0" i="0" u="none" strike="noStrike" cap="none" normalizeH="0" baseline="0" dirty="0" smtClean="0">
                <a:ln>
                  <a:noFill/>
                </a:ln>
                <a:solidFill>
                  <a:schemeClr val="tx1"/>
                </a:solidFill>
                <a:effectLst/>
                <a:latin typeface="Aparajita" pitchFamily="34" charset="0"/>
                <a:ea typeface="Calibri" pitchFamily="34" charset="0"/>
                <a:cs typeface="Aparajita"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Aparajita" pitchFamily="34" charset="0"/>
                <a:ea typeface="Calibri" pitchFamily="34" charset="0"/>
                <a:cs typeface="Aparajita" pitchFamily="34" charset="0"/>
              </a:rPr>
              <a:t>Cette reconnaissance institutionnelle au capital</a:t>
            </a:r>
            <a:r>
              <a:rPr kumimoji="0" lang="fr-FR" sz="2400" b="0" i="0" u="none" strike="noStrike" cap="none" normalizeH="0" dirty="0" smtClean="0">
                <a:ln>
                  <a:noFill/>
                </a:ln>
                <a:solidFill>
                  <a:schemeClr val="tx1"/>
                </a:solidFill>
                <a:effectLst/>
                <a:latin typeface="Aparajita" pitchFamily="34" charset="0"/>
                <a:ea typeface="Calibri" pitchFamily="34" charset="0"/>
                <a:cs typeface="Aparajita" pitchFamily="34" charset="0"/>
              </a:rPr>
              <a:t> culturel, d´un agent déterminé</a:t>
            </a:r>
            <a:r>
              <a:rPr lang="fr-FR" sz="2400" dirty="0" smtClean="0">
                <a:latin typeface="Aparajita" pitchFamily="34" charset="0"/>
                <a:ea typeface="Calibri" pitchFamily="34" charset="0"/>
                <a:cs typeface="Aparajita" pitchFamily="34" charset="0"/>
              </a:rPr>
              <a:t> permet aux titulaires des diplômés de se comparer et de s´échanger; elle permet aussi d´établir des taux de convertibilité entre le capital culturel et le capital économique, en garantissant la valeur monétaire d´un capital scolaire déterminé. </a:t>
            </a:r>
            <a:r>
              <a:rPr kumimoji="0" lang="fr-FR" sz="2400" b="0" i="0" u="none" strike="noStrike" cap="none" normalizeH="0" baseline="0" dirty="0" smtClean="0">
                <a:ln>
                  <a:noFill/>
                </a:ln>
                <a:solidFill>
                  <a:schemeClr val="tx1"/>
                </a:solidFill>
                <a:effectLst/>
                <a:latin typeface="Aparajita" pitchFamily="34" charset="0"/>
                <a:ea typeface="Calibri" pitchFamily="34" charset="0"/>
                <a:cs typeface="Aparajita" pitchFamily="34" charset="0"/>
              </a:rPr>
              <a:t>(Bourdieu, 1987;16).</a:t>
            </a:r>
            <a:endParaRPr kumimoji="0" lang="fr-FR" sz="2400" b="0" i="0" u="none" strike="noStrike" cap="none" normalizeH="0" baseline="0" dirty="0" smtClean="0">
              <a:ln>
                <a:noFill/>
              </a:ln>
              <a:solidFill>
                <a:schemeClr val="tx1"/>
              </a:solidFill>
              <a:effectLst/>
              <a:latin typeface="Aparajita" pitchFamily="34" charset="0"/>
              <a:cs typeface="Aparajita" pitchFamily="34" charset="0"/>
            </a:endParaRPr>
          </a:p>
        </p:txBody>
      </p:sp>
      <p:sp>
        <p:nvSpPr>
          <p:cNvPr id="12" name="11 CuadroTexto"/>
          <p:cNvSpPr txBox="1"/>
          <p:nvPr/>
        </p:nvSpPr>
        <p:spPr>
          <a:xfrm>
            <a:off x="611560" y="548680"/>
            <a:ext cx="3240360" cy="584775"/>
          </a:xfrm>
          <a:prstGeom prst="rect">
            <a:avLst/>
          </a:prstGeom>
          <a:noFill/>
        </p:spPr>
        <p:txBody>
          <a:bodyPr wrap="square" rtlCol="0">
            <a:spAutoFit/>
          </a:bodyPr>
          <a:lstStyle/>
          <a:p>
            <a:pPr algn="just"/>
            <a:r>
              <a:rPr lang="es-MX" sz="3200" b="1" dirty="0" smtClean="0">
                <a:latin typeface="Aparajita" pitchFamily="34" charset="0"/>
                <a:cs typeface="Aparajita" pitchFamily="34" charset="0"/>
              </a:rPr>
              <a:t>Kc </a:t>
            </a:r>
            <a:r>
              <a:rPr lang="fr-FR" sz="3200" b="1" dirty="0" smtClean="0">
                <a:latin typeface="Aparajita" pitchFamily="34" charset="0"/>
                <a:cs typeface="Aparajita" pitchFamily="34" charset="0"/>
              </a:rPr>
              <a:t>Institutionnalisé </a:t>
            </a:r>
            <a:endParaRPr lang="fr-FR" sz="3200" b="1" dirty="0">
              <a:latin typeface="Aparajita" pitchFamily="34" charset="0"/>
              <a:cs typeface="Aparajit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2 Grupo"/>
          <p:cNvGrpSpPr/>
          <p:nvPr/>
        </p:nvGrpSpPr>
        <p:grpSpPr>
          <a:xfrm>
            <a:off x="0" y="-26988"/>
            <a:ext cx="9144000" cy="6884988"/>
            <a:chOff x="0" y="-26988"/>
            <a:chExt cx="9144000" cy="6884988"/>
          </a:xfrm>
        </p:grpSpPr>
        <p:grpSp>
          <p:nvGrpSpPr>
            <p:cNvPr id="4" name="3 Grupo"/>
            <p:cNvGrpSpPr>
              <a:grpSpLocks/>
            </p:cNvGrpSpPr>
            <p:nvPr/>
          </p:nvGrpSpPr>
          <p:grpSpPr bwMode="auto">
            <a:xfrm>
              <a:off x="0" y="-26988"/>
              <a:ext cx="9144000" cy="6884988"/>
              <a:chOff x="0" y="-27384"/>
              <a:chExt cx="9144000" cy="6885384"/>
            </a:xfrm>
          </p:grpSpPr>
          <p:cxnSp>
            <p:nvCxnSpPr>
              <p:cNvPr id="8" name="7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5" name="11 Grupo"/>
            <p:cNvGrpSpPr>
              <a:grpSpLocks/>
            </p:cNvGrpSpPr>
            <p:nvPr/>
          </p:nvGrpSpPr>
          <p:grpSpPr bwMode="auto">
            <a:xfrm>
              <a:off x="4103688" y="188913"/>
              <a:ext cx="5005387" cy="144462"/>
              <a:chOff x="4644008" y="836712"/>
              <a:chExt cx="4499992" cy="144016"/>
            </a:xfrm>
          </p:grpSpPr>
          <p:cxnSp>
            <p:nvCxnSpPr>
              <p:cNvPr id="6" name="5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grpSp>
        <p:nvGrpSpPr>
          <p:cNvPr id="22" name="21 Grupo"/>
          <p:cNvGrpSpPr/>
          <p:nvPr/>
        </p:nvGrpSpPr>
        <p:grpSpPr>
          <a:xfrm>
            <a:off x="971600" y="2060848"/>
            <a:ext cx="2880320" cy="2952328"/>
            <a:chOff x="971600" y="1412776"/>
            <a:chExt cx="2520280" cy="2952328"/>
          </a:xfrm>
        </p:grpSpPr>
        <p:sp>
          <p:nvSpPr>
            <p:cNvPr id="12" name="11 CuadroTexto"/>
            <p:cNvSpPr txBox="1"/>
            <p:nvPr/>
          </p:nvSpPr>
          <p:spPr>
            <a:xfrm>
              <a:off x="971600" y="1412776"/>
              <a:ext cx="2520280" cy="954107"/>
            </a:xfrm>
            <a:prstGeom prst="rect">
              <a:avLst/>
            </a:prstGeom>
            <a:noFill/>
          </p:spPr>
          <p:txBody>
            <a:bodyPr wrap="square" rtlCol="0">
              <a:spAutoFit/>
            </a:bodyPr>
            <a:lstStyle/>
            <a:p>
              <a:pPr algn="ctr"/>
              <a:r>
                <a:rPr lang="es-MX" sz="2800" b="1" dirty="0" smtClean="0">
                  <a:latin typeface="Aparajita" pitchFamily="34" charset="0"/>
                  <a:cs typeface="Aparajita" pitchFamily="34" charset="0"/>
                </a:rPr>
                <a:t>Capital </a:t>
              </a:r>
              <a:r>
                <a:rPr lang="es-MX" sz="2800" b="1" dirty="0" err="1" smtClean="0">
                  <a:latin typeface="Aparajita" pitchFamily="34" charset="0"/>
                  <a:cs typeface="Aparajita" pitchFamily="34" charset="0"/>
                </a:rPr>
                <a:t>Culturel</a:t>
              </a:r>
              <a:r>
                <a:rPr lang="es-MX" sz="2800" b="1" dirty="0" smtClean="0">
                  <a:latin typeface="Aparajita" pitchFamily="34" charset="0"/>
                  <a:cs typeface="Aparajita" pitchFamily="34" charset="0"/>
                </a:rPr>
                <a:t> (kc) </a:t>
              </a:r>
              <a:r>
                <a:rPr lang="es-MX" sz="2600" dirty="0" smtClean="0">
                  <a:latin typeface="Aparajita" pitchFamily="34" charset="0"/>
                  <a:cs typeface="Aparajita" pitchFamily="34" charset="0"/>
                </a:rPr>
                <a:t>(Bourdieu,1987)</a:t>
              </a:r>
              <a:endParaRPr lang="es-MX" sz="2600" dirty="0">
                <a:latin typeface="Aparajita" pitchFamily="34" charset="0"/>
                <a:cs typeface="Aparajita" pitchFamily="34" charset="0"/>
              </a:endParaRPr>
            </a:p>
          </p:txBody>
        </p:sp>
        <p:sp>
          <p:nvSpPr>
            <p:cNvPr id="16" name="15 CuadroTexto"/>
            <p:cNvSpPr txBox="1"/>
            <p:nvPr/>
          </p:nvSpPr>
          <p:spPr>
            <a:xfrm>
              <a:off x="1547664" y="2761764"/>
              <a:ext cx="1143422" cy="523220"/>
            </a:xfrm>
            <a:prstGeom prst="rect">
              <a:avLst/>
            </a:prstGeom>
            <a:noFill/>
          </p:spPr>
          <p:txBody>
            <a:bodyPr wrap="none" rtlCol="0">
              <a:spAutoFit/>
            </a:bodyPr>
            <a:lstStyle/>
            <a:p>
              <a:r>
                <a:rPr lang="es-MX" sz="2800" dirty="0" smtClean="0">
                  <a:latin typeface="Aparajita" pitchFamily="34" charset="0"/>
                  <a:cs typeface="Aparajita" pitchFamily="34" charset="0"/>
                </a:rPr>
                <a:t>Incorporé</a:t>
              </a:r>
              <a:endParaRPr lang="es-MX" sz="2800" dirty="0">
                <a:latin typeface="Aparajita" pitchFamily="34" charset="0"/>
                <a:cs typeface="Aparajita" pitchFamily="34" charset="0"/>
              </a:endParaRPr>
            </a:p>
          </p:txBody>
        </p:sp>
        <p:sp>
          <p:nvSpPr>
            <p:cNvPr id="17" name="16 CuadroTexto"/>
            <p:cNvSpPr txBox="1"/>
            <p:nvPr/>
          </p:nvSpPr>
          <p:spPr>
            <a:xfrm>
              <a:off x="1547664" y="3284984"/>
              <a:ext cx="1206541" cy="523220"/>
            </a:xfrm>
            <a:prstGeom prst="rect">
              <a:avLst/>
            </a:prstGeom>
            <a:noFill/>
          </p:spPr>
          <p:txBody>
            <a:bodyPr wrap="none" rtlCol="0">
              <a:spAutoFit/>
            </a:bodyPr>
            <a:lstStyle/>
            <a:p>
              <a:r>
                <a:rPr lang="es-MX" sz="2800" dirty="0" err="1" smtClean="0">
                  <a:latin typeface="Aparajita" pitchFamily="34" charset="0"/>
                  <a:cs typeface="Aparajita" pitchFamily="34" charset="0"/>
                </a:rPr>
                <a:t>Objectivé</a:t>
              </a:r>
              <a:r>
                <a:rPr lang="es-MX" sz="2800" dirty="0" smtClean="0">
                  <a:latin typeface="Aparajita" pitchFamily="34" charset="0"/>
                  <a:cs typeface="Aparajita" pitchFamily="34" charset="0"/>
                </a:rPr>
                <a:t> </a:t>
              </a:r>
              <a:endParaRPr lang="es-MX" sz="2800" dirty="0">
                <a:latin typeface="Aparajita" pitchFamily="34" charset="0"/>
                <a:cs typeface="Aparajita" pitchFamily="34" charset="0"/>
              </a:endParaRPr>
            </a:p>
          </p:txBody>
        </p:sp>
        <p:sp>
          <p:nvSpPr>
            <p:cNvPr id="18" name="17 CuadroTexto"/>
            <p:cNvSpPr txBox="1"/>
            <p:nvPr/>
          </p:nvSpPr>
          <p:spPr>
            <a:xfrm>
              <a:off x="1187624" y="3841884"/>
              <a:ext cx="1851749" cy="523220"/>
            </a:xfrm>
            <a:prstGeom prst="rect">
              <a:avLst/>
            </a:prstGeom>
            <a:noFill/>
          </p:spPr>
          <p:txBody>
            <a:bodyPr wrap="none" rtlCol="0">
              <a:spAutoFit/>
            </a:bodyPr>
            <a:lstStyle/>
            <a:p>
              <a:r>
                <a:rPr lang="fr-FR" sz="2800" dirty="0" smtClean="0">
                  <a:latin typeface="Aparajita" pitchFamily="34" charset="0"/>
                  <a:cs typeface="Aparajita" pitchFamily="34" charset="0"/>
                </a:rPr>
                <a:t>Institutionnalisé </a:t>
              </a:r>
              <a:endParaRPr lang="fr-FR" sz="2800" dirty="0">
                <a:latin typeface="Aparajita" pitchFamily="34" charset="0"/>
                <a:cs typeface="Aparajita" pitchFamily="34" charset="0"/>
              </a:endParaRPr>
            </a:p>
          </p:txBody>
        </p:sp>
      </p:grpSp>
      <p:grpSp>
        <p:nvGrpSpPr>
          <p:cNvPr id="23" name="22 Grupo"/>
          <p:cNvGrpSpPr/>
          <p:nvPr/>
        </p:nvGrpSpPr>
        <p:grpSpPr>
          <a:xfrm>
            <a:off x="5220072" y="2617748"/>
            <a:ext cx="3502882" cy="2611452"/>
            <a:chOff x="5148064" y="1916832"/>
            <a:chExt cx="3502882" cy="2611452"/>
          </a:xfrm>
        </p:grpSpPr>
        <p:sp>
          <p:nvSpPr>
            <p:cNvPr id="14" name="13 CuadroTexto"/>
            <p:cNvSpPr txBox="1"/>
            <p:nvPr/>
          </p:nvSpPr>
          <p:spPr>
            <a:xfrm>
              <a:off x="5148064" y="1916832"/>
              <a:ext cx="3502882" cy="523220"/>
            </a:xfrm>
            <a:prstGeom prst="rect">
              <a:avLst/>
            </a:prstGeom>
            <a:noFill/>
          </p:spPr>
          <p:txBody>
            <a:bodyPr wrap="none" rtlCol="0">
              <a:spAutoFit/>
            </a:bodyPr>
            <a:lstStyle/>
            <a:p>
              <a:r>
                <a:rPr lang="es-MX" sz="2800" b="1" dirty="0" smtClean="0">
                  <a:latin typeface="Aparajita" pitchFamily="34" charset="0"/>
                  <a:cs typeface="Aparajita" pitchFamily="34" charset="0"/>
                </a:rPr>
                <a:t>Capital </a:t>
              </a:r>
              <a:r>
                <a:rPr lang="fr-FR" sz="2800" b="1" dirty="0" smtClean="0">
                  <a:latin typeface="Aparajita" pitchFamily="34" charset="0"/>
                  <a:cs typeface="Aparajita" pitchFamily="34" charset="0"/>
                </a:rPr>
                <a:t>Technologique</a:t>
              </a:r>
              <a:r>
                <a:rPr lang="es-MX" sz="2800" b="1" dirty="0" smtClean="0">
                  <a:latin typeface="Aparajita" pitchFamily="34" charset="0"/>
                  <a:cs typeface="Aparajita" pitchFamily="34" charset="0"/>
                </a:rPr>
                <a:t> (</a:t>
              </a:r>
              <a:r>
                <a:rPr lang="es-MX" sz="2800" b="1" dirty="0" err="1" smtClean="0">
                  <a:latin typeface="Aparajita" pitchFamily="34" charset="0"/>
                  <a:cs typeface="Aparajita" pitchFamily="34" charset="0"/>
                </a:rPr>
                <a:t>kt</a:t>
              </a:r>
              <a:r>
                <a:rPr lang="es-MX" sz="2800" b="1" dirty="0" smtClean="0">
                  <a:latin typeface="Aparajita" pitchFamily="34" charset="0"/>
                  <a:cs typeface="Aparajita" pitchFamily="34" charset="0"/>
                </a:rPr>
                <a:t>)</a:t>
              </a:r>
              <a:endParaRPr lang="es-MX" sz="2800" b="1" dirty="0">
                <a:latin typeface="Aparajita" pitchFamily="34" charset="0"/>
                <a:cs typeface="Aparajita" pitchFamily="34" charset="0"/>
              </a:endParaRPr>
            </a:p>
          </p:txBody>
        </p:sp>
        <p:sp>
          <p:nvSpPr>
            <p:cNvPr id="19" name="18 CuadroTexto"/>
            <p:cNvSpPr txBox="1"/>
            <p:nvPr/>
          </p:nvSpPr>
          <p:spPr>
            <a:xfrm>
              <a:off x="5508104" y="2708920"/>
              <a:ext cx="1603324" cy="523220"/>
            </a:xfrm>
            <a:prstGeom prst="rect">
              <a:avLst/>
            </a:prstGeom>
            <a:noFill/>
          </p:spPr>
          <p:txBody>
            <a:bodyPr wrap="none" rtlCol="0">
              <a:spAutoFit/>
            </a:bodyPr>
            <a:lstStyle/>
            <a:p>
              <a:r>
                <a:rPr lang="es-MX" sz="2800" dirty="0" err="1" smtClean="0">
                  <a:latin typeface="Aparajita" pitchFamily="34" charset="0"/>
                  <a:cs typeface="Aparajita" pitchFamily="34" charset="0"/>
                </a:rPr>
                <a:t>kt</a:t>
              </a:r>
              <a:r>
                <a:rPr lang="es-MX" sz="2800" dirty="0" smtClean="0">
                  <a:latin typeface="Aparajita" pitchFamily="34" charset="0"/>
                  <a:cs typeface="Aparajita" pitchFamily="34" charset="0"/>
                </a:rPr>
                <a:t> </a:t>
              </a:r>
              <a:r>
                <a:rPr lang="es-MX" sz="2800" dirty="0">
                  <a:latin typeface="Aparajita" pitchFamily="34" charset="0"/>
                  <a:cs typeface="Aparajita" pitchFamily="34" charset="0"/>
                </a:rPr>
                <a:t>Incorporé</a:t>
              </a:r>
            </a:p>
          </p:txBody>
        </p:sp>
        <p:sp>
          <p:nvSpPr>
            <p:cNvPr id="20" name="19 CuadroTexto"/>
            <p:cNvSpPr txBox="1"/>
            <p:nvPr/>
          </p:nvSpPr>
          <p:spPr>
            <a:xfrm>
              <a:off x="5544553" y="3356992"/>
              <a:ext cx="1675459" cy="523220"/>
            </a:xfrm>
            <a:prstGeom prst="rect">
              <a:avLst/>
            </a:prstGeom>
            <a:noFill/>
          </p:spPr>
          <p:txBody>
            <a:bodyPr wrap="none" rtlCol="0">
              <a:spAutoFit/>
            </a:bodyPr>
            <a:lstStyle/>
            <a:p>
              <a:r>
                <a:rPr lang="es-MX" sz="2800" dirty="0" err="1" smtClean="0">
                  <a:latin typeface="Aparajita" pitchFamily="34" charset="0"/>
                  <a:cs typeface="Aparajita" pitchFamily="34" charset="0"/>
                </a:rPr>
                <a:t>kt</a:t>
              </a:r>
              <a:r>
                <a:rPr lang="es-MX" sz="2800" dirty="0" smtClean="0">
                  <a:latin typeface="Aparajita" pitchFamily="34" charset="0"/>
                  <a:cs typeface="Aparajita" pitchFamily="34" charset="0"/>
                </a:rPr>
                <a:t> </a:t>
              </a:r>
              <a:r>
                <a:rPr lang="es-MX" sz="2800" dirty="0" err="1" smtClean="0">
                  <a:latin typeface="Aparajita" pitchFamily="34" charset="0"/>
                  <a:cs typeface="Aparajita" pitchFamily="34" charset="0"/>
                </a:rPr>
                <a:t>Objectivé</a:t>
              </a:r>
              <a:r>
                <a:rPr lang="es-MX" sz="2800" dirty="0" smtClean="0">
                  <a:latin typeface="Aparajita" pitchFamily="34" charset="0"/>
                  <a:cs typeface="Aparajita" pitchFamily="34" charset="0"/>
                </a:rPr>
                <a:t> </a:t>
              </a:r>
              <a:endParaRPr lang="es-MX" sz="2800" dirty="0">
                <a:latin typeface="Aparajita" pitchFamily="34" charset="0"/>
                <a:cs typeface="Aparajita" pitchFamily="34" charset="0"/>
              </a:endParaRPr>
            </a:p>
          </p:txBody>
        </p:sp>
        <p:sp>
          <p:nvSpPr>
            <p:cNvPr id="21" name="20 CuadroTexto"/>
            <p:cNvSpPr txBox="1"/>
            <p:nvPr/>
          </p:nvSpPr>
          <p:spPr>
            <a:xfrm>
              <a:off x="5263138" y="4005064"/>
              <a:ext cx="2412840" cy="523220"/>
            </a:xfrm>
            <a:prstGeom prst="rect">
              <a:avLst/>
            </a:prstGeom>
            <a:noFill/>
          </p:spPr>
          <p:txBody>
            <a:bodyPr wrap="none" rtlCol="0">
              <a:spAutoFit/>
            </a:bodyPr>
            <a:lstStyle/>
            <a:p>
              <a:r>
                <a:rPr lang="es-MX" sz="2800" dirty="0" err="1" smtClean="0">
                  <a:latin typeface="Aparajita" pitchFamily="34" charset="0"/>
                  <a:cs typeface="Aparajita" pitchFamily="34" charset="0"/>
                </a:rPr>
                <a:t>kt</a:t>
              </a:r>
              <a:r>
                <a:rPr lang="es-MX" sz="2800" dirty="0" smtClean="0">
                  <a:latin typeface="Aparajita" pitchFamily="34" charset="0"/>
                  <a:cs typeface="Aparajita" pitchFamily="34" charset="0"/>
                </a:rPr>
                <a:t> </a:t>
              </a:r>
              <a:r>
                <a:rPr lang="fr-FR" sz="2800" dirty="0">
                  <a:latin typeface="Aparajita" pitchFamily="34" charset="0"/>
                  <a:cs typeface="Aparajita" pitchFamily="34" charset="0"/>
                </a:rPr>
                <a:t>Institutionnalisé </a:t>
              </a:r>
              <a:endParaRPr lang="es-MX" sz="2800" dirty="0">
                <a:latin typeface="Aparajita" pitchFamily="34" charset="0"/>
                <a:cs typeface="Aparajita" pitchFamily="34" charset="0"/>
              </a:endParaRPr>
            </a:p>
          </p:txBody>
        </p:sp>
      </p:grpSp>
      <p:sp>
        <p:nvSpPr>
          <p:cNvPr id="3073" name="Rectangle 1"/>
          <p:cNvSpPr>
            <a:spLocks noChangeArrowheads="1"/>
          </p:cNvSpPr>
          <p:nvPr/>
        </p:nvSpPr>
        <p:spPr bwMode="auto">
          <a:xfrm>
            <a:off x="444432" y="435442"/>
            <a:ext cx="482696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s-MX" sz="3200" b="1" dirty="0" err="1" smtClean="0">
                <a:latin typeface="Aparajita" pitchFamily="34" charset="0"/>
                <a:ea typeface="ArialNarrow"/>
                <a:cs typeface="Aparajita" pitchFamily="34" charset="0"/>
              </a:rPr>
              <a:t>kt</a:t>
            </a:r>
            <a:r>
              <a:rPr lang="es-MX" sz="3200" b="1" dirty="0" smtClean="0">
                <a:latin typeface="Aparajita" pitchFamily="34" charset="0"/>
                <a:ea typeface="ArialNarrow"/>
                <a:cs typeface="Aparajita" pitchFamily="34" charset="0"/>
              </a:rPr>
              <a:t> </a:t>
            </a:r>
            <a:r>
              <a:rPr kumimoji="0" lang="fr-FR" sz="3200" b="1" i="0" u="none" strike="noStrike" cap="none" normalizeH="0" baseline="0" dirty="0" smtClean="0">
                <a:ln>
                  <a:noFill/>
                </a:ln>
                <a:solidFill>
                  <a:schemeClr val="tx1"/>
                </a:solidFill>
                <a:effectLst/>
                <a:latin typeface="Aparajita" pitchFamily="34" charset="0"/>
                <a:ea typeface="ArialNarrow"/>
                <a:cs typeface="Aparajita" pitchFamily="34" charset="0"/>
              </a:rPr>
              <a:t>une espèce</a:t>
            </a:r>
            <a:r>
              <a:rPr kumimoji="0" lang="fr-FR" sz="3200" b="1" i="0" u="none" strike="noStrike" cap="none" normalizeH="0" dirty="0" smtClean="0">
                <a:ln>
                  <a:noFill/>
                </a:ln>
                <a:solidFill>
                  <a:schemeClr val="tx1"/>
                </a:solidFill>
                <a:effectLst/>
                <a:latin typeface="Aparajita" pitchFamily="34" charset="0"/>
                <a:ea typeface="ArialNarrow"/>
                <a:cs typeface="Aparajita" pitchFamily="34" charset="0"/>
              </a:rPr>
              <a:t> du capital culturel </a:t>
            </a:r>
            <a:endParaRPr kumimoji="0" lang="fr-FR" sz="3200" b="0" i="0" u="none" strike="noStrike" cap="none" normalizeH="0" baseline="0" dirty="0" smtClean="0">
              <a:ln>
                <a:noFill/>
              </a:ln>
              <a:solidFill>
                <a:schemeClr val="tx1"/>
              </a:solidFill>
              <a:effectLst/>
              <a:latin typeface="Aparajita" pitchFamily="34" charset="0"/>
              <a:cs typeface="Aparajita" pitchFamily="34" charset="0"/>
            </a:endParaRPr>
          </a:p>
        </p:txBody>
      </p:sp>
      <p:cxnSp>
        <p:nvCxnSpPr>
          <p:cNvPr id="27" name="26 Conector angular"/>
          <p:cNvCxnSpPr/>
          <p:nvPr/>
        </p:nvCxnSpPr>
        <p:spPr>
          <a:xfrm>
            <a:off x="3635896" y="2708920"/>
            <a:ext cx="1440160" cy="936104"/>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24577" name="Rectangle 1"/>
          <p:cNvSpPr>
            <a:spLocks noChangeArrowheads="1"/>
          </p:cNvSpPr>
          <p:nvPr/>
        </p:nvSpPr>
        <p:spPr bwMode="auto">
          <a:xfrm>
            <a:off x="1619672" y="1034153"/>
            <a:ext cx="597666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Aparajita" pitchFamily="34" charset="0"/>
                <a:ea typeface="ArialNarrow"/>
                <a:cs typeface="Aparajita" pitchFamily="34" charset="0"/>
              </a:rPr>
              <a:t>Dans les sociétés modernes l´incorporation des TICES dans la vie quotidienne, le travail et l´école</a:t>
            </a:r>
            <a:r>
              <a:rPr lang="fr-FR" sz="2400" dirty="0" smtClean="0">
                <a:latin typeface="Aparajita" pitchFamily="34" charset="0"/>
                <a:ea typeface="ArialNarrow"/>
                <a:cs typeface="Aparajita" pitchFamily="34" charset="0"/>
              </a:rPr>
              <a:t> c´est un trait qui a transformé les manières de comprendre et de valoriser les connaissances. Le capital technologique comprendre l´ensemble de savoirs, de savoir-faire et de savoir utiliser dans le processus d´apprentissage (le sens qui utilisent les TICES dans l´école). Sa possession c´est un attribut qui différencie les individus et les permet de concourir d´une meilleur manière dans divers champs et espaces sociaux. </a:t>
            </a:r>
            <a:endParaRPr kumimoji="0" lang="fr-FR" sz="2400" b="0" i="0" u="none" strike="noStrike" cap="none" normalizeH="0" baseline="0" dirty="0" smtClean="0">
              <a:ln>
                <a:noFill/>
              </a:ln>
              <a:solidFill>
                <a:schemeClr val="tx1"/>
              </a:solidFill>
              <a:effectLst/>
              <a:latin typeface="Aparajita" pitchFamily="34" charset="0"/>
              <a:ea typeface="ArialNarrow"/>
              <a:cs typeface="Aparajita"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fr-FR" sz="2400" dirty="0" smtClean="0">
              <a:latin typeface="Aparajita" pitchFamily="34" charset="0"/>
              <a:ea typeface="ArialNarrow"/>
              <a:cs typeface="Aparajita"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fr-FR" sz="2400" dirty="0" smtClean="0">
                <a:latin typeface="Aparajita" pitchFamily="34" charset="0"/>
                <a:cs typeface="Aparajita" pitchFamily="34" charset="0"/>
              </a:rPr>
              <a:t>Nous considérons que le </a:t>
            </a:r>
            <a:r>
              <a:rPr lang="fr-FR" sz="2400" dirty="0" err="1" smtClean="0">
                <a:latin typeface="Aparajita" pitchFamily="34" charset="0"/>
                <a:cs typeface="Aparajita" pitchFamily="34" charset="0"/>
              </a:rPr>
              <a:t>kt</a:t>
            </a:r>
            <a:r>
              <a:rPr lang="fr-FR" sz="2400" dirty="0" smtClean="0">
                <a:latin typeface="Aparajita" pitchFamily="34" charset="0"/>
                <a:cs typeface="Aparajita" pitchFamily="34" charset="0"/>
              </a:rPr>
              <a:t> peut aussi se mesurer dans les termes </a:t>
            </a:r>
            <a:r>
              <a:rPr lang="fr-FR" sz="2400" b="1" dirty="0" smtClean="0">
                <a:latin typeface="Aparajita" pitchFamily="34" charset="0"/>
                <a:cs typeface="Aparajita" pitchFamily="34" charset="0"/>
              </a:rPr>
              <a:t>d´incorporé, objectivé et institutionnalisé. </a:t>
            </a:r>
          </a:p>
        </p:txBody>
      </p:sp>
      <p:sp>
        <p:nvSpPr>
          <p:cNvPr id="12" name="11 Rectángulo"/>
          <p:cNvSpPr/>
          <p:nvPr/>
        </p:nvSpPr>
        <p:spPr>
          <a:xfrm>
            <a:off x="683568" y="332656"/>
            <a:ext cx="3882794" cy="584775"/>
          </a:xfrm>
          <a:prstGeom prst="rect">
            <a:avLst/>
          </a:prstGeom>
        </p:spPr>
        <p:txBody>
          <a:bodyPr wrap="none">
            <a:spAutoFit/>
          </a:bodyPr>
          <a:lstStyle/>
          <a:p>
            <a:r>
              <a:rPr lang="fr-FR" sz="3200" b="1" dirty="0" smtClean="0">
                <a:latin typeface="Aparajita" pitchFamily="34" charset="0"/>
                <a:cs typeface="Aparajita" pitchFamily="34" charset="0"/>
              </a:rPr>
              <a:t>Capital technologique (</a:t>
            </a:r>
            <a:r>
              <a:rPr lang="fr-FR" sz="3200" b="1" dirty="0" err="1" smtClean="0">
                <a:latin typeface="Aparajita" pitchFamily="34" charset="0"/>
                <a:cs typeface="Aparajita" pitchFamily="34" charset="0"/>
              </a:rPr>
              <a:t>kt</a:t>
            </a:r>
            <a:r>
              <a:rPr lang="fr-FR" sz="3200" b="1" dirty="0" smtClean="0">
                <a:latin typeface="Aparajita" pitchFamily="34" charset="0"/>
                <a:cs typeface="Aparajita" pitchFamily="34" charset="0"/>
              </a:rPr>
              <a:t>)</a:t>
            </a:r>
            <a:endParaRPr lang="fr-FR"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26988"/>
            <a:ext cx="9144000" cy="6884988"/>
            <a:chOff x="0" y="-26988"/>
            <a:chExt cx="9144000" cy="6884988"/>
          </a:xfrm>
        </p:grpSpPr>
        <p:grpSp>
          <p:nvGrpSpPr>
            <p:cNvPr id="3" name="2 Grupo"/>
            <p:cNvGrpSpPr>
              <a:grpSpLocks/>
            </p:cNvGrpSpPr>
            <p:nvPr/>
          </p:nvGrpSpPr>
          <p:grpSpPr bwMode="auto">
            <a:xfrm>
              <a:off x="0" y="-26988"/>
              <a:ext cx="9144000" cy="6884988"/>
              <a:chOff x="0" y="-27384"/>
              <a:chExt cx="9144000" cy="6885384"/>
            </a:xfrm>
          </p:grpSpPr>
          <p:cxnSp>
            <p:nvCxnSpPr>
              <p:cNvPr id="7" name="6 Conector recto"/>
              <p:cNvCxnSpPr/>
              <p:nvPr/>
            </p:nvCxnSpPr>
            <p:spPr>
              <a:xfrm>
                <a:off x="179388" y="-27384"/>
                <a:ext cx="0" cy="6858395"/>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323850" y="-394"/>
                <a:ext cx="0" cy="6858394"/>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0" y="6524606"/>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0" y="6669077"/>
                <a:ext cx="9144000"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4" name="11 Grupo"/>
            <p:cNvGrpSpPr>
              <a:grpSpLocks/>
            </p:cNvGrpSpPr>
            <p:nvPr/>
          </p:nvGrpSpPr>
          <p:grpSpPr bwMode="auto">
            <a:xfrm>
              <a:off x="4103688" y="188913"/>
              <a:ext cx="5005387" cy="144462"/>
              <a:chOff x="4644008" y="836712"/>
              <a:chExt cx="4499992" cy="144016"/>
            </a:xfrm>
          </p:grpSpPr>
          <p:cxnSp>
            <p:nvCxnSpPr>
              <p:cNvPr id="5" name="4 Conector recto"/>
              <p:cNvCxnSpPr/>
              <p:nvPr/>
            </p:nvCxnSpPr>
            <p:spPr>
              <a:xfrm>
                <a:off x="4644008" y="836712"/>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4644008" y="980728"/>
                <a:ext cx="4499992" cy="0"/>
              </a:xfrm>
              <a:prstGeom prst="line">
                <a:avLst/>
              </a:prstGeom>
              <a:ln w="2222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1" name="10 Rectángulo"/>
          <p:cNvSpPr/>
          <p:nvPr/>
        </p:nvSpPr>
        <p:spPr>
          <a:xfrm>
            <a:off x="611560" y="467961"/>
            <a:ext cx="2664296" cy="584775"/>
          </a:xfrm>
          <a:prstGeom prst="rect">
            <a:avLst/>
          </a:prstGeom>
        </p:spPr>
        <p:txBody>
          <a:bodyPr wrap="square">
            <a:spAutoFit/>
          </a:bodyPr>
          <a:lstStyle/>
          <a:p>
            <a:r>
              <a:rPr lang="es-MX" sz="3200" b="1" dirty="0" err="1" smtClean="0">
                <a:latin typeface="Aparajita" pitchFamily="34" charset="0"/>
                <a:ea typeface="Calibri"/>
                <a:cs typeface="Aparajita" pitchFamily="34" charset="0"/>
              </a:rPr>
              <a:t>kt</a:t>
            </a:r>
            <a:r>
              <a:rPr lang="es-MX" sz="3200" b="1" dirty="0" smtClean="0">
                <a:latin typeface="Aparajita" pitchFamily="34" charset="0"/>
                <a:ea typeface="Calibri"/>
                <a:cs typeface="Aparajita" pitchFamily="34" charset="0"/>
              </a:rPr>
              <a:t>  Incorporé </a:t>
            </a:r>
            <a:endParaRPr lang="es-MX" sz="3200" b="1" dirty="0">
              <a:latin typeface="Aparajita" pitchFamily="34" charset="0"/>
              <a:ea typeface="Calibri"/>
              <a:cs typeface="Aparajita" pitchFamily="34" charset="0"/>
            </a:endParaRPr>
          </a:p>
        </p:txBody>
      </p:sp>
      <p:sp>
        <p:nvSpPr>
          <p:cNvPr id="12" name="11 Rectángulo"/>
          <p:cNvSpPr/>
          <p:nvPr/>
        </p:nvSpPr>
        <p:spPr>
          <a:xfrm>
            <a:off x="1403648" y="1340768"/>
            <a:ext cx="6480720" cy="4339650"/>
          </a:xfrm>
          <a:prstGeom prst="rect">
            <a:avLst/>
          </a:prstGeom>
        </p:spPr>
        <p:txBody>
          <a:bodyPr wrap="square">
            <a:spAutoFit/>
          </a:bodyPr>
          <a:lstStyle/>
          <a:p>
            <a:pPr>
              <a:lnSpc>
                <a:spcPct val="115000"/>
              </a:lnSpc>
              <a:buFont typeface="Arial" pitchFamily="34" charset="0"/>
              <a:buChar char="•"/>
            </a:pPr>
            <a:r>
              <a:rPr lang="fr-FR" sz="2400" dirty="0" smtClean="0">
                <a:latin typeface="Aparajita" pitchFamily="34" charset="0"/>
                <a:ea typeface="Calibri"/>
                <a:cs typeface="Aparajita" pitchFamily="34" charset="0"/>
              </a:rPr>
              <a:t> Temps de travail utilisé pendant lequel se construit l´</a:t>
            </a:r>
            <a:r>
              <a:rPr lang="fr-FR" sz="2400" i="1" dirty="0" smtClean="0">
                <a:latin typeface="Aparajita" pitchFamily="34" charset="0"/>
                <a:ea typeface="Calibri"/>
                <a:cs typeface="Aparajita" pitchFamily="34" charset="0"/>
              </a:rPr>
              <a:t>habitus (</a:t>
            </a:r>
            <a:r>
              <a:rPr lang="fr-FR" sz="2400" dirty="0" smtClean="0">
                <a:latin typeface="Aparajita" pitchFamily="34" charset="0"/>
                <a:ea typeface="Calibri"/>
                <a:cs typeface="Aparajita" pitchFamily="34" charset="0"/>
              </a:rPr>
              <a:t>ensemble de dispositions incorporés/ structures structurantes).</a:t>
            </a:r>
          </a:p>
          <a:p>
            <a:pPr algn="just">
              <a:lnSpc>
                <a:spcPct val="115000"/>
              </a:lnSpc>
              <a:buFont typeface="Arial" pitchFamily="34" charset="0"/>
              <a:buChar char="•"/>
            </a:pPr>
            <a:r>
              <a:rPr lang="fr-FR" sz="2400" dirty="0" smtClean="0">
                <a:latin typeface="Aparajita" pitchFamily="34" charset="0"/>
                <a:ea typeface="Calibri"/>
                <a:cs typeface="Aparajita" pitchFamily="34" charset="0"/>
              </a:rPr>
              <a:t>Il est le résultat d´un procès de socialisation qui porte un contenu (connaissances, pratiques, instruments) et il suppose les conditions de son opération (temps, argent, estimation familière)</a:t>
            </a:r>
          </a:p>
          <a:p>
            <a:pPr algn="just">
              <a:lnSpc>
                <a:spcPct val="115000"/>
              </a:lnSpc>
              <a:buFont typeface="Arial" pitchFamily="34" charset="0"/>
              <a:buChar char="•"/>
            </a:pPr>
            <a:r>
              <a:rPr lang="fr-FR" sz="2400" dirty="0" smtClean="0">
                <a:latin typeface="Aparajita" pitchFamily="34" charset="0"/>
                <a:ea typeface="Calibri"/>
                <a:cs typeface="Aparajita" pitchFamily="34" charset="0"/>
              </a:rPr>
              <a:t>Savoirs (connaissances) des TICES</a:t>
            </a:r>
          </a:p>
          <a:p>
            <a:pPr algn="just">
              <a:lnSpc>
                <a:spcPct val="115000"/>
              </a:lnSpc>
              <a:buFont typeface="Arial" pitchFamily="34" charset="0"/>
              <a:buChar char="•"/>
            </a:pPr>
            <a:r>
              <a:rPr lang="fr-FR" sz="2400" dirty="0">
                <a:latin typeface="Aparajita" pitchFamily="34" charset="0"/>
                <a:ea typeface="ArialNarrow"/>
                <a:cs typeface="Aparajita" pitchFamily="34" charset="0"/>
              </a:rPr>
              <a:t>S</a:t>
            </a:r>
            <a:r>
              <a:rPr lang="fr-FR" sz="2400" dirty="0" smtClean="0">
                <a:latin typeface="Aparajita" pitchFamily="34" charset="0"/>
                <a:ea typeface="ArialNarrow"/>
                <a:cs typeface="Aparajita" pitchFamily="34" charset="0"/>
              </a:rPr>
              <a:t>avoir-faire (utilisation, usages, capacités) des TICES</a:t>
            </a:r>
          </a:p>
          <a:p>
            <a:pPr algn="just">
              <a:lnSpc>
                <a:spcPct val="115000"/>
              </a:lnSpc>
              <a:buFont typeface="Arial" pitchFamily="34" charset="0"/>
              <a:buChar char="•"/>
            </a:pPr>
            <a:r>
              <a:rPr lang="fr-FR" sz="2400" dirty="0" smtClean="0">
                <a:latin typeface="Aparajita" pitchFamily="34" charset="0"/>
                <a:ea typeface="ArialNarrow"/>
                <a:cs typeface="Aparajita" pitchFamily="34" charset="0"/>
              </a:rPr>
              <a:t>Savoir utiliser dans le processus d´apprentissage (sens qu´on utilise dans l´école pour les TICES).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476</TotalTime>
  <Words>1594</Words>
  <Application>Microsoft Office PowerPoint</Application>
  <PresentationFormat>Presentación en pantalla (4:3)</PresentationFormat>
  <Paragraphs>120</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veronica</dc:creator>
  <cp:lastModifiedBy>veronica</cp:lastModifiedBy>
  <cp:revision>78</cp:revision>
  <dcterms:created xsi:type="dcterms:W3CDTF">2013-01-29T17:46:15Z</dcterms:created>
  <dcterms:modified xsi:type="dcterms:W3CDTF">2013-01-30T16:50:48Z</dcterms:modified>
</cp:coreProperties>
</file>