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64" r:id="rId3"/>
    <p:sldId id="268" r:id="rId4"/>
    <p:sldId id="257" r:id="rId5"/>
    <p:sldId id="258" r:id="rId6"/>
    <p:sldId id="260" r:id="rId7"/>
    <p:sldId id="259" r:id="rId8"/>
    <p:sldId id="261" r:id="rId9"/>
    <p:sldId id="263" r:id="rId10"/>
    <p:sldId id="262" r:id="rId11"/>
    <p:sldId id="274" r:id="rId12"/>
    <p:sldId id="265" r:id="rId13"/>
    <p:sldId id="269" r:id="rId14"/>
    <p:sldId id="270" r:id="rId15"/>
    <p:sldId id="271" r:id="rId16"/>
    <p:sldId id="272" r:id="rId17"/>
    <p:sldId id="275" r:id="rId18"/>
    <p:sldId id="276" r:id="rId19"/>
    <p:sldId id="277" r:id="rId20"/>
    <p:sldId id="287" r:id="rId21"/>
    <p:sldId id="278" r:id="rId22"/>
    <p:sldId id="283" r:id="rId23"/>
    <p:sldId id="286" r:id="rId24"/>
    <p:sldId id="285" r:id="rId25"/>
    <p:sldId id="281" r:id="rId26"/>
    <p:sldId id="284" r:id="rId27"/>
    <p:sldId id="282" r:id="rId28"/>
    <p:sldId id="266" r:id="rId29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15" autoAdjust="0"/>
    <p:restoredTop sz="94660"/>
  </p:normalViewPr>
  <p:slideViewPr>
    <p:cSldViewPr>
      <p:cViewPr varScale="1">
        <p:scale>
          <a:sx n="69" d="100"/>
          <a:sy n="69" d="100"/>
        </p:scale>
        <p:origin x="-151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F23756-A4BC-4EC6-A866-6D7D6E65DE6B}" type="datetimeFigureOut">
              <a:rPr lang="es-MX" smtClean="0"/>
              <a:t>15/11/2011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F6F574-387C-4BDC-9541-BC0A0E306EC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44932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F6F574-387C-4BDC-9541-BC0A0E306ECD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42358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F6F574-387C-4BDC-9541-BC0A0E306ECD}" type="slidenum">
              <a:rPr lang="es-MX" smtClean="0"/>
              <a:t>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28821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F0862-FFD8-430A-8798-ADDC40CEB962}" type="datetimeFigureOut">
              <a:rPr lang="es-MX" smtClean="0"/>
              <a:t>15/11/2011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50F9-E0B6-4751-81A5-B87C42A1775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6582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F0862-FFD8-430A-8798-ADDC40CEB962}" type="datetimeFigureOut">
              <a:rPr lang="es-MX" smtClean="0"/>
              <a:t>15/11/2011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50F9-E0B6-4751-81A5-B87C42A1775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32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F0862-FFD8-430A-8798-ADDC40CEB962}" type="datetimeFigureOut">
              <a:rPr lang="es-MX" smtClean="0"/>
              <a:t>15/11/2011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50F9-E0B6-4751-81A5-B87C42A1775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28952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F0862-FFD8-430A-8798-ADDC40CEB962}" type="datetimeFigureOut">
              <a:rPr lang="es-MX" smtClean="0"/>
              <a:t>15/11/2011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50F9-E0B6-4751-81A5-B87C42A1775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7765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F0862-FFD8-430A-8798-ADDC40CEB962}" type="datetimeFigureOut">
              <a:rPr lang="es-MX" smtClean="0"/>
              <a:t>15/11/2011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50F9-E0B6-4751-81A5-B87C42A1775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44785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F0862-FFD8-430A-8798-ADDC40CEB962}" type="datetimeFigureOut">
              <a:rPr lang="es-MX" smtClean="0"/>
              <a:t>15/11/2011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50F9-E0B6-4751-81A5-B87C42A1775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90480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F0862-FFD8-430A-8798-ADDC40CEB962}" type="datetimeFigureOut">
              <a:rPr lang="es-MX" smtClean="0"/>
              <a:t>15/11/2011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50F9-E0B6-4751-81A5-B87C42A1775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20023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F0862-FFD8-430A-8798-ADDC40CEB962}" type="datetimeFigureOut">
              <a:rPr lang="es-MX" smtClean="0"/>
              <a:t>15/11/2011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50F9-E0B6-4751-81A5-B87C42A1775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23234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F0862-FFD8-430A-8798-ADDC40CEB962}" type="datetimeFigureOut">
              <a:rPr lang="es-MX" smtClean="0"/>
              <a:t>15/11/2011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50F9-E0B6-4751-81A5-B87C42A1775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3184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F0862-FFD8-430A-8798-ADDC40CEB962}" type="datetimeFigureOut">
              <a:rPr lang="es-MX" smtClean="0"/>
              <a:t>15/11/2011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50F9-E0B6-4751-81A5-B87C42A1775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59803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F0862-FFD8-430A-8798-ADDC40CEB962}" type="datetimeFigureOut">
              <a:rPr lang="es-MX" smtClean="0"/>
              <a:t>15/11/2011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D50F9-E0B6-4751-81A5-B87C42A1775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5720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F0862-FFD8-430A-8798-ADDC40CEB962}" type="datetimeFigureOut">
              <a:rPr lang="es-MX" smtClean="0"/>
              <a:t>15/11/2011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FD50F9-E0B6-4751-81A5-B87C42A1775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6042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s.123rf.com/400wm/400/400/arthdesign/arthdesign0903/arthdesign090300012/4456880-pila-de-madera-le-a-apilada-aserrada-de-bosqu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68128"/>
            <a:ext cx="9144000" cy="2589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83568" y="548680"/>
            <a:ext cx="77768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/>
              <a:t>XXIV REUNION CIENTIFICA TECNOLOGICA FORESTAL Y AGROPECUARIA VERACRUZ Y III DEL TROPICO MEXICANO 2011</a:t>
            </a:r>
          </a:p>
          <a:p>
            <a:pPr algn="ctr"/>
            <a:endParaRPr lang="es-MX" dirty="0"/>
          </a:p>
          <a:p>
            <a:pPr algn="ctr"/>
            <a:r>
              <a:rPr lang="es-MX" dirty="0" smtClean="0"/>
              <a:t>SIMPOSIUM   «</a:t>
            </a:r>
            <a:r>
              <a:rPr lang="es-MX" dirty="0" err="1" smtClean="0"/>
              <a:t>Dendroenergía</a:t>
            </a:r>
            <a:r>
              <a:rPr lang="es-MX" dirty="0" smtClean="0"/>
              <a:t> Sustentable»</a:t>
            </a:r>
            <a:endParaRPr lang="es-MX" dirty="0"/>
          </a:p>
        </p:txBody>
      </p:sp>
      <p:sp>
        <p:nvSpPr>
          <p:cNvPr id="5" name="4 CuadroTexto"/>
          <p:cNvSpPr txBox="1"/>
          <p:nvPr/>
        </p:nvSpPr>
        <p:spPr>
          <a:xfrm>
            <a:off x="683746" y="2636912"/>
            <a:ext cx="784887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 smtClean="0">
                <a:solidFill>
                  <a:srgbClr val="00B050"/>
                </a:solidFill>
              </a:rPr>
              <a:t>Situación de </a:t>
            </a:r>
            <a:r>
              <a:rPr lang="es-MX" sz="2000" b="1" dirty="0" err="1" smtClean="0">
                <a:solidFill>
                  <a:srgbClr val="00B050"/>
                </a:solidFill>
              </a:rPr>
              <a:t>Dendroenergía</a:t>
            </a:r>
            <a:r>
              <a:rPr lang="es-MX" sz="2000" b="1" dirty="0" smtClean="0">
                <a:solidFill>
                  <a:srgbClr val="00B050"/>
                </a:solidFill>
              </a:rPr>
              <a:t> México y en la Región del Golfo de México. WISDOM –FAO</a:t>
            </a:r>
          </a:p>
          <a:p>
            <a:pPr algn="ctr"/>
            <a:endParaRPr lang="es-MX" sz="2000" b="1" dirty="0">
              <a:solidFill>
                <a:schemeClr val="tx2"/>
              </a:solidFill>
            </a:endParaRPr>
          </a:p>
          <a:p>
            <a:pPr algn="ctr"/>
            <a:endParaRPr lang="es-MX" sz="2000" b="1" dirty="0" smtClean="0">
              <a:solidFill>
                <a:schemeClr val="tx2"/>
              </a:solidFill>
            </a:endParaRPr>
          </a:p>
          <a:p>
            <a:pPr algn="r"/>
            <a:r>
              <a:rPr lang="es-MX" sz="2000" b="1" dirty="0" err="1" smtClean="0">
                <a:solidFill>
                  <a:schemeClr val="tx2"/>
                </a:solidFill>
              </a:rPr>
              <a:t>Biól</a:t>
            </a:r>
            <a:r>
              <a:rPr lang="es-MX" sz="2000" b="1" dirty="0" smtClean="0">
                <a:solidFill>
                  <a:schemeClr val="tx2"/>
                </a:solidFill>
              </a:rPr>
              <a:t>. Gabriela Guerrero Pacheco</a:t>
            </a:r>
            <a:endParaRPr lang="es-MX" sz="2000" b="1" dirty="0">
              <a:solidFill>
                <a:schemeClr val="tx2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5147004" y="6403394"/>
            <a:ext cx="403244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s-MX" b="1" dirty="0" smtClean="0">
                <a:solidFill>
                  <a:schemeClr val="accent2">
                    <a:lumMod val="75000"/>
                  </a:schemeClr>
                </a:solidFill>
              </a:rPr>
              <a:t>XALAPA VER  16 de noviembre del 2011</a:t>
            </a:r>
            <a:endParaRPr lang="es-MX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2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374848" y="53752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b="1" dirty="0" smtClean="0">
                <a:solidFill>
                  <a:srgbClr val="00B050"/>
                </a:solidFill>
              </a:rPr>
              <a:t>Antecedentes</a:t>
            </a:r>
            <a:endParaRPr lang="es-MX" b="1" dirty="0">
              <a:solidFill>
                <a:srgbClr val="00B050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374848" y="664667"/>
            <a:ext cx="844562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MX" sz="2400" b="1" dirty="0"/>
              <a:t>La leña representa una fuente de energía renovable ampliamente disponible, </a:t>
            </a:r>
            <a:r>
              <a:rPr lang="es-MX" sz="2400" b="1" dirty="0" smtClean="0"/>
              <a:t>que puede jugar </a:t>
            </a:r>
            <a:r>
              <a:rPr lang="es-MX" sz="2400" b="1" dirty="0"/>
              <a:t>un rol muy importante en la transición a combustibles renovables, ya sea bajo un </a:t>
            </a:r>
            <a:r>
              <a:rPr lang="es-MX" sz="2400" b="1" dirty="0" smtClean="0"/>
              <a:t>sistema de </a:t>
            </a:r>
            <a:r>
              <a:rPr lang="es-MX" sz="2400" b="1" dirty="0"/>
              <a:t>uso tradicional o moderno</a:t>
            </a:r>
            <a:r>
              <a:rPr lang="es-MX" sz="2400" b="1" dirty="0" smtClean="0"/>
              <a:t>.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s-MX" sz="2400" dirty="0"/>
              <a:t>Alrededor del 60% del total de la madera extraída en el mundo se utiliza con fines energéticos</a:t>
            </a:r>
            <a:r>
              <a:rPr lang="es-MX" sz="2400" dirty="0" smtClean="0"/>
              <a:t>, proporción </a:t>
            </a:r>
            <a:r>
              <a:rPr lang="es-MX" sz="2400" dirty="0"/>
              <a:t>que llega al 80% considerando por separado al conjunto de países en </a:t>
            </a:r>
            <a:r>
              <a:rPr lang="es-MX" sz="2400" dirty="0" smtClean="0"/>
              <a:t>desarrollo (</a:t>
            </a:r>
            <a:r>
              <a:rPr lang="es-MX" sz="2400" dirty="0" err="1" smtClean="0"/>
              <a:t>Trossero</a:t>
            </a:r>
            <a:r>
              <a:rPr lang="es-MX" sz="2400" dirty="0"/>
              <a:t>, 2002). </a:t>
            </a:r>
            <a:endParaRPr lang="es-MX" sz="2400" dirty="0" smtClean="0"/>
          </a:p>
          <a:p>
            <a:pPr marL="800100" lvl="1" indent="-342900">
              <a:buFont typeface="Arial" pitchFamily="34" charset="0"/>
              <a:buChar char="•"/>
            </a:pPr>
            <a:r>
              <a:rPr lang="es-MX" sz="2400" dirty="0" smtClean="0"/>
              <a:t>Los </a:t>
            </a:r>
            <a:r>
              <a:rPr lang="es-MX" sz="2400" dirty="0"/>
              <a:t>combustibles de madera satisfacen el 7% del consumo de </a:t>
            </a:r>
            <a:r>
              <a:rPr lang="es-MX" sz="2400" dirty="0" smtClean="0"/>
              <a:t>energía primaria </a:t>
            </a:r>
            <a:r>
              <a:rPr lang="es-MX" sz="2400" dirty="0"/>
              <a:t>a nivel mundial y el 15% cuando se considera solamente a los países en vías </a:t>
            </a:r>
            <a:r>
              <a:rPr lang="es-MX" sz="2400" dirty="0" smtClean="0"/>
              <a:t>de desarrollo </a:t>
            </a:r>
            <a:r>
              <a:rPr lang="es-MX" sz="2400" dirty="0"/>
              <a:t>(</a:t>
            </a:r>
            <a:r>
              <a:rPr lang="es-MX" sz="2400" dirty="0" err="1"/>
              <a:t>Trossero</a:t>
            </a:r>
            <a:r>
              <a:rPr lang="es-MX" sz="2400" dirty="0"/>
              <a:t>, 2002). </a:t>
            </a:r>
            <a:endParaRPr lang="es-MX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MX" sz="2400" dirty="0" smtClean="0"/>
              <a:t>Se </a:t>
            </a:r>
            <a:r>
              <a:rPr lang="es-MX" sz="2400" dirty="0"/>
              <a:t>ha estimado que 2,390 millones de personas que habitan </a:t>
            </a:r>
            <a:r>
              <a:rPr lang="es-MX" sz="2400" dirty="0" smtClean="0"/>
              <a:t>en países </a:t>
            </a:r>
            <a:r>
              <a:rPr lang="es-MX" sz="2400" dirty="0"/>
              <a:t>en vías de desarrollo dependen de combustibles de madera para cocinar, calentar </a:t>
            </a:r>
            <a:r>
              <a:rPr lang="es-MX" sz="2400" dirty="0" smtClean="0"/>
              <a:t>agua y calentarse </a:t>
            </a:r>
            <a:r>
              <a:rPr lang="es-MX" sz="2400" dirty="0"/>
              <a:t>(IEA, 2006).</a:t>
            </a:r>
            <a:endParaRPr lang="es-MX" sz="2400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92407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51420" y="836712"/>
            <a:ext cx="899258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b="1" dirty="0" smtClean="0"/>
              <a:t>Los patrones de oferta y demanda de leña  y carbón son complejos y muy específicos del sitio o de la región. </a:t>
            </a:r>
          </a:p>
          <a:p>
            <a:r>
              <a:rPr lang="es-MX" sz="2400" b="1" dirty="0" smtClean="0"/>
              <a:t>Se reconoce que existen áreas críticas donde la demanda de leña supera la oferta.</a:t>
            </a:r>
          </a:p>
          <a:p>
            <a:endParaRPr lang="es-MX" dirty="0"/>
          </a:p>
          <a:p>
            <a:r>
              <a:rPr lang="es-MX" b="1" dirty="0" smtClean="0">
                <a:solidFill>
                  <a:srgbClr val="FF0000"/>
                </a:solidFill>
              </a:rPr>
              <a:t>OFERTA POTENCIAL Y OFERTA EFECTIVA</a:t>
            </a:r>
          </a:p>
          <a:p>
            <a:r>
              <a:rPr lang="es-MX" dirty="0" smtClean="0"/>
              <a:t>La </a:t>
            </a:r>
            <a:r>
              <a:rPr lang="es-MX" dirty="0"/>
              <a:t>oferta </a:t>
            </a:r>
            <a:r>
              <a:rPr lang="es-MX" dirty="0" smtClean="0"/>
              <a:t> Potencial para </a:t>
            </a:r>
            <a:r>
              <a:rPr lang="es-MX" dirty="0"/>
              <a:t>un sitio </a:t>
            </a:r>
            <a:r>
              <a:rPr lang="es-MX" dirty="0" smtClean="0"/>
              <a:t>(</a:t>
            </a:r>
            <a:r>
              <a:rPr lang="es-MX" dirty="0" err="1"/>
              <a:t>e.g</a:t>
            </a:r>
            <a:r>
              <a:rPr lang="es-MX" dirty="0"/>
              <a:t>. </a:t>
            </a:r>
            <a:r>
              <a:rPr lang="es-MX" dirty="0" smtClean="0"/>
              <a:t>localidad</a:t>
            </a:r>
            <a:r>
              <a:rPr lang="es-MX" dirty="0"/>
              <a:t>, municipio) es la suma de a) la oferta forestal, b) la oferta que proviene de los </a:t>
            </a:r>
            <a:r>
              <a:rPr lang="es-MX" dirty="0" smtClean="0"/>
              <a:t>sistemas de </a:t>
            </a:r>
            <a:r>
              <a:rPr lang="es-MX" dirty="0"/>
              <a:t>uso del suelo no forestales, y c) la oferta que se genera como sub-producto de </a:t>
            </a:r>
            <a:r>
              <a:rPr lang="es-MX" dirty="0" smtClean="0"/>
              <a:t>otras actividades  (</a:t>
            </a:r>
            <a:r>
              <a:rPr lang="es-MX" dirty="0" err="1"/>
              <a:t>e.g</a:t>
            </a:r>
            <a:r>
              <a:rPr lang="es-MX" dirty="0"/>
              <a:t>. limpieza de parcelas a</a:t>
            </a:r>
            <a:r>
              <a:rPr lang="es-MX" dirty="0" smtClean="0"/>
              <a:t>bandonadas</a:t>
            </a:r>
            <a:r>
              <a:rPr lang="es-MX" dirty="0"/>
              <a:t>, tala comercial, construcción, etc.) </a:t>
            </a:r>
            <a:endParaRPr lang="es-MX" dirty="0" smtClean="0"/>
          </a:p>
          <a:p>
            <a:r>
              <a:rPr lang="es-MX" dirty="0" smtClean="0"/>
              <a:t>La oferta efectiva es </a:t>
            </a:r>
            <a:r>
              <a:rPr lang="es-MX" dirty="0"/>
              <a:t>una función del acceso físico, legal </a:t>
            </a:r>
            <a:r>
              <a:rPr lang="es-MX" dirty="0" smtClean="0"/>
              <a:t>y técnico </a:t>
            </a:r>
            <a:r>
              <a:rPr lang="es-MX" dirty="0"/>
              <a:t>a la oferta </a:t>
            </a:r>
            <a:r>
              <a:rPr lang="es-MX" dirty="0" smtClean="0"/>
              <a:t>potencial. </a:t>
            </a:r>
            <a:r>
              <a:rPr lang="es-MX" dirty="0"/>
              <a:t>El acceso físico </a:t>
            </a:r>
            <a:r>
              <a:rPr lang="es-MX" dirty="0" smtClean="0"/>
              <a:t>está relacionado </a:t>
            </a:r>
            <a:r>
              <a:rPr lang="es-MX" dirty="0"/>
              <a:t>con variables como la distancia a los puntos de demanda y la topografía </a:t>
            </a:r>
            <a:r>
              <a:rPr lang="es-MX" dirty="0" smtClean="0"/>
              <a:t>. El </a:t>
            </a:r>
            <a:r>
              <a:rPr lang="es-MX" dirty="0"/>
              <a:t>acceso legal o social, es la capacidad </a:t>
            </a:r>
            <a:r>
              <a:rPr lang="es-MX" dirty="0" smtClean="0"/>
              <a:t>de usar </a:t>
            </a:r>
            <a:r>
              <a:rPr lang="es-MX" dirty="0"/>
              <a:t>o beneficiarse de un recurso </a:t>
            </a:r>
            <a:r>
              <a:rPr lang="es-MX" dirty="0" smtClean="0"/>
              <a:t>productivo. </a:t>
            </a:r>
            <a:endParaRPr lang="es-MX" dirty="0"/>
          </a:p>
          <a:p>
            <a:r>
              <a:rPr lang="es-MX" b="1" dirty="0" smtClean="0">
                <a:solidFill>
                  <a:srgbClr val="FF0000"/>
                </a:solidFill>
              </a:rPr>
              <a:t>DEMANDA DE LEÑA</a:t>
            </a:r>
          </a:p>
          <a:p>
            <a:r>
              <a:rPr lang="es-MX" dirty="0"/>
              <a:t>La demanda de leña está determinada por a) las necesidades energéticas de la unidad de</a:t>
            </a:r>
          </a:p>
          <a:p>
            <a:r>
              <a:rPr lang="es-MX" dirty="0"/>
              <a:t>análisis (i.e. hogar, pequeñas industrias, etc.), b) los dispositivos de uso final empleados </a:t>
            </a:r>
            <a:r>
              <a:rPr lang="es-MX" dirty="0" smtClean="0"/>
              <a:t>para satisfacer </a:t>
            </a:r>
            <a:r>
              <a:rPr lang="es-MX" dirty="0"/>
              <a:t>esas necesidades (i.e. fogones, estufas eficientes, hornos, etc.), y c) la porción de </a:t>
            </a:r>
            <a:r>
              <a:rPr lang="es-MX" dirty="0" err="1" smtClean="0"/>
              <a:t>lasnecesidades</a:t>
            </a:r>
            <a:r>
              <a:rPr lang="es-MX" dirty="0" smtClean="0"/>
              <a:t> </a:t>
            </a:r>
            <a:r>
              <a:rPr lang="es-MX" dirty="0"/>
              <a:t>energéticas que son cubiertas mediante el uso de la </a:t>
            </a:r>
            <a:r>
              <a:rPr lang="es-MX" dirty="0" smtClean="0"/>
              <a:t>leña. Los tres factores </a:t>
            </a:r>
            <a:r>
              <a:rPr lang="es-MX" dirty="0"/>
              <a:t>recién mencionados son función de variables ambientales </a:t>
            </a:r>
            <a:r>
              <a:rPr lang="es-MX" dirty="0" smtClean="0"/>
              <a:t>, culturales, demográficas.</a:t>
            </a:r>
          </a:p>
        </p:txBody>
      </p:sp>
      <p:sp>
        <p:nvSpPr>
          <p:cNvPr id="3" name="1 Título"/>
          <p:cNvSpPr txBox="1">
            <a:spLocks/>
          </p:cNvSpPr>
          <p:nvPr/>
        </p:nvSpPr>
        <p:spPr>
          <a:xfrm>
            <a:off x="374848" y="53752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b="1" dirty="0" smtClean="0">
                <a:solidFill>
                  <a:srgbClr val="00B050"/>
                </a:solidFill>
              </a:rPr>
              <a:t>Antecedentes</a:t>
            </a:r>
            <a:endParaRPr lang="es-MX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34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74848" y="53752"/>
            <a:ext cx="8229600" cy="1143000"/>
          </a:xfrm>
        </p:spPr>
        <p:txBody>
          <a:bodyPr/>
          <a:lstStyle/>
          <a:p>
            <a:r>
              <a:rPr lang="es-MX" b="1" dirty="0" smtClean="0">
                <a:solidFill>
                  <a:srgbClr val="00B050"/>
                </a:solidFill>
              </a:rPr>
              <a:t>WISDOM</a:t>
            </a:r>
            <a:endParaRPr lang="es-MX" b="1" dirty="0">
              <a:solidFill>
                <a:srgbClr val="00B05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s-MX" dirty="0"/>
              <a:t>WISDOM (</a:t>
            </a:r>
            <a:r>
              <a:rPr lang="es-MX" dirty="0" err="1"/>
              <a:t>Woodfuel</a:t>
            </a:r>
            <a:r>
              <a:rPr lang="es-MX" dirty="0"/>
              <a:t> </a:t>
            </a:r>
            <a:r>
              <a:rPr lang="es-MX" dirty="0" err="1"/>
              <a:t>Integrated</a:t>
            </a:r>
            <a:r>
              <a:rPr lang="es-MX" dirty="0"/>
              <a:t> </a:t>
            </a:r>
            <a:r>
              <a:rPr lang="es-MX" dirty="0" err="1"/>
              <a:t>Supply</a:t>
            </a:r>
            <a:r>
              <a:rPr lang="es-MX" dirty="0"/>
              <a:t>/</a:t>
            </a:r>
            <a:r>
              <a:rPr lang="es-MX" dirty="0" err="1"/>
              <a:t>Demand</a:t>
            </a:r>
            <a:r>
              <a:rPr lang="es-MX" dirty="0"/>
              <a:t> </a:t>
            </a:r>
            <a:r>
              <a:rPr lang="es-MX" dirty="0" err="1"/>
              <a:t>Overview</a:t>
            </a:r>
            <a:r>
              <a:rPr lang="es-MX" dirty="0"/>
              <a:t> </a:t>
            </a:r>
            <a:r>
              <a:rPr lang="es-MX" dirty="0" err="1"/>
              <a:t>Mapping</a:t>
            </a:r>
            <a:r>
              <a:rPr lang="es-MX" dirty="0"/>
              <a:t> </a:t>
            </a:r>
            <a:r>
              <a:rPr lang="es-MX" dirty="0" smtClean="0"/>
              <a:t>)</a:t>
            </a:r>
          </a:p>
          <a:p>
            <a:r>
              <a:rPr lang="es-MX" dirty="0" smtClean="0"/>
              <a:t>Es </a:t>
            </a:r>
            <a:r>
              <a:rPr lang="es-MX" dirty="0"/>
              <a:t>una herramienta espacial creada por la Organización de las Naciones Unidas para la Agricultura y la Alimentación (FAO</a:t>
            </a:r>
            <a:r>
              <a:rPr lang="es-MX" dirty="0" smtClean="0"/>
              <a:t>) y la UNAM, </a:t>
            </a:r>
            <a:r>
              <a:rPr lang="es-MX" dirty="0"/>
              <a:t>basada en Sistemas de Información Geográfica (SIG</a:t>
            </a:r>
            <a:r>
              <a:rPr lang="es-MX" dirty="0" smtClean="0"/>
              <a:t>)</a:t>
            </a:r>
          </a:p>
          <a:p>
            <a:r>
              <a:rPr lang="es-MX" dirty="0" smtClean="0"/>
              <a:t>Es un instrumento de cartografía </a:t>
            </a:r>
            <a:r>
              <a:rPr lang="es-MX" dirty="0"/>
              <a:t>integrada de la oferta y la demanda de combustibles </a:t>
            </a:r>
            <a:r>
              <a:rPr lang="es-MX" dirty="0" smtClean="0"/>
              <a:t>leñosos.</a:t>
            </a:r>
            <a:endParaRPr lang="es-MX" dirty="0"/>
          </a:p>
        </p:txBody>
      </p:sp>
      <p:grpSp>
        <p:nvGrpSpPr>
          <p:cNvPr id="5" name="4 Grupo"/>
          <p:cNvGrpSpPr/>
          <p:nvPr/>
        </p:nvGrpSpPr>
        <p:grpSpPr>
          <a:xfrm>
            <a:off x="-16233" y="5377300"/>
            <a:ext cx="9160233" cy="1527050"/>
            <a:chOff x="-16233" y="5377300"/>
            <a:chExt cx="9160233" cy="1527050"/>
          </a:xfrm>
        </p:grpSpPr>
        <p:sp>
          <p:nvSpPr>
            <p:cNvPr id="4" name="3 Rectángulo"/>
            <p:cNvSpPr/>
            <p:nvPr/>
          </p:nvSpPr>
          <p:spPr>
            <a:xfrm>
              <a:off x="0" y="5396266"/>
              <a:ext cx="9144000" cy="148911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2050" name="Picture 2" descr="Transportando leña en Michoacá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5396266"/>
              <a:ext cx="2195736" cy="14617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http://images01.olx.es/ui/5/40/89/1271627623_88593189_2-venta-de-lena-Agudo-1271627623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8798" y="5377300"/>
              <a:ext cx="2026404" cy="15206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http://2.bp.blogspot.com/_3ymD3NKOUhE/S1oES_r-OGI/AAAAAAAAAfM/2S5q05HCTnk/s320/LE%C3%91A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233" y="5377300"/>
              <a:ext cx="1908813" cy="1527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3021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s-MX" b="1" dirty="0" smtClean="0">
                <a:solidFill>
                  <a:srgbClr val="00B050"/>
                </a:solidFill>
              </a:rPr>
              <a:t>WISDOM</a:t>
            </a:r>
            <a:endParaRPr lang="es-MX" b="1" dirty="0">
              <a:solidFill>
                <a:srgbClr val="00B05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s-MX" dirty="0" smtClean="0"/>
              <a:t>Permite</a:t>
            </a:r>
            <a:r>
              <a:rPr lang="es-MX" dirty="0"/>
              <a:t> </a:t>
            </a:r>
            <a:r>
              <a:rPr lang="es-MX" dirty="0">
                <a:solidFill>
                  <a:schemeClr val="accent2"/>
                </a:solidFill>
              </a:rPr>
              <a:t>visualizar espacialmente </a:t>
            </a:r>
            <a:r>
              <a:rPr lang="es-MX" dirty="0"/>
              <a:t>las áreas prioritarias o “puntos calientes” para los combustibles leñosos</a:t>
            </a:r>
            <a:r>
              <a:rPr lang="es-MX" dirty="0" smtClean="0"/>
              <a:t>.</a:t>
            </a:r>
          </a:p>
          <a:p>
            <a:r>
              <a:rPr lang="es-MX" dirty="0" smtClean="0"/>
              <a:t>Se </a:t>
            </a:r>
            <a:r>
              <a:rPr lang="es-MX" dirty="0"/>
              <a:t>basa en  </a:t>
            </a:r>
            <a:r>
              <a:rPr lang="es-MX" dirty="0" smtClean="0"/>
              <a:t>el uso de un SIG,  para integrar </a:t>
            </a:r>
            <a:r>
              <a:rPr lang="es-MX" dirty="0"/>
              <a:t>información estadística y espacial sobre la producción (oferta) y el consumo (demanda) de combustibles leñosos (leña, carbón vegetal y otros biocombustibles). </a:t>
            </a:r>
            <a:endParaRPr lang="es-MX" dirty="0" smtClean="0"/>
          </a:p>
          <a:p>
            <a:r>
              <a:rPr lang="es-MX" dirty="0"/>
              <a:t>WISDOM es un </a:t>
            </a:r>
            <a:r>
              <a:rPr lang="es-MX" dirty="0">
                <a:solidFill>
                  <a:schemeClr val="accent2"/>
                </a:solidFill>
              </a:rPr>
              <a:t>instrumento de planificación estratégica</a:t>
            </a:r>
          </a:p>
        </p:txBody>
      </p:sp>
      <p:grpSp>
        <p:nvGrpSpPr>
          <p:cNvPr id="4" name="3 Grupo"/>
          <p:cNvGrpSpPr/>
          <p:nvPr/>
        </p:nvGrpSpPr>
        <p:grpSpPr>
          <a:xfrm>
            <a:off x="-16233" y="5377300"/>
            <a:ext cx="9160233" cy="1527050"/>
            <a:chOff x="-16233" y="5377300"/>
            <a:chExt cx="9160233" cy="1527050"/>
          </a:xfrm>
        </p:grpSpPr>
        <p:sp>
          <p:nvSpPr>
            <p:cNvPr id="5" name="4 Rectángulo"/>
            <p:cNvSpPr/>
            <p:nvPr/>
          </p:nvSpPr>
          <p:spPr>
            <a:xfrm>
              <a:off x="0" y="5396266"/>
              <a:ext cx="9144000" cy="148911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6" name="Picture 2" descr="Transportando leña en Michoacá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5396266"/>
              <a:ext cx="2195736" cy="14617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 descr="http://images01.olx.es/ui/5/40/89/1271627623_88593189_2-venta-de-lena-Agudo-1271627623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8798" y="5377300"/>
              <a:ext cx="2026404" cy="15206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6" descr="http://2.bp.blogspot.com/_3ymD3NKOUhE/S1oES_r-OGI/AAAAAAAAAfM/2S5q05HCTnk/s320/LE%C3%91A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233" y="5377300"/>
              <a:ext cx="1908813" cy="1527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3883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es-MX" dirty="0" smtClean="0"/>
              <a:t>Depende de la </a:t>
            </a:r>
            <a:r>
              <a:rPr lang="es-MX" sz="4500" dirty="0" smtClean="0"/>
              <a:t>escala</a:t>
            </a:r>
            <a:r>
              <a:rPr lang="es-MX" dirty="0" smtClean="0"/>
              <a:t> que queremos trabajar para definir el nivel administrativo. A nivel </a:t>
            </a:r>
            <a:r>
              <a:rPr lang="es-MX" sz="4500" dirty="0" smtClean="0"/>
              <a:t>nacional</a:t>
            </a:r>
            <a:r>
              <a:rPr lang="es-MX" dirty="0" smtClean="0"/>
              <a:t> se sugiere trabajar a nivel </a:t>
            </a:r>
            <a:r>
              <a:rPr lang="es-MX" sz="4500" dirty="0" smtClean="0"/>
              <a:t>municipal</a:t>
            </a:r>
            <a:r>
              <a:rPr lang="es-MX" dirty="0" smtClean="0"/>
              <a:t> ya que se dispone de parámetros demográficos, sociales y económicos. </a:t>
            </a:r>
          </a:p>
          <a:p>
            <a:r>
              <a:rPr lang="es-MX" dirty="0" smtClean="0"/>
              <a:t>Para una escala regional o subregional la información puede obtenerse por medio de análisis de imágenes de satélite y estudios locales.</a:t>
            </a:r>
          </a:p>
          <a:p>
            <a:r>
              <a:rPr lang="es-MX" dirty="0" smtClean="0"/>
              <a:t>Los </a:t>
            </a:r>
            <a:r>
              <a:rPr lang="es-MX" dirty="0"/>
              <a:t>datos espaciales y estadísticos se relacionan mediante </a:t>
            </a:r>
            <a:r>
              <a:rPr lang="es-MX" dirty="0" smtClean="0"/>
              <a:t>una </a:t>
            </a:r>
            <a:r>
              <a:rPr lang="es-MX" dirty="0"/>
              <a:t>base de datos y contiene los atributos e identificadores geográficos básicos de todos los elementos individuales del mapa </a:t>
            </a:r>
            <a:r>
              <a:rPr lang="es-MX" dirty="0" smtClean="0"/>
              <a:t>digital.</a:t>
            </a:r>
            <a:endParaRPr lang="es-MX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s-MX" b="1" dirty="0" smtClean="0">
                <a:solidFill>
                  <a:srgbClr val="00B050"/>
                </a:solidFill>
              </a:rPr>
              <a:t>WISDOM</a:t>
            </a:r>
            <a:endParaRPr lang="es-MX" b="1" dirty="0">
              <a:solidFill>
                <a:srgbClr val="00B050"/>
              </a:solidFill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-16233" y="5377300"/>
            <a:ext cx="9160233" cy="1527050"/>
            <a:chOff x="-16233" y="5377300"/>
            <a:chExt cx="9160233" cy="1527050"/>
          </a:xfrm>
        </p:grpSpPr>
        <p:sp>
          <p:nvSpPr>
            <p:cNvPr id="6" name="5 Rectángulo"/>
            <p:cNvSpPr/>
            <p:nvPr/>
          </p:nvSpPr>
          <p:spPr>
            <a:xfrm>
              <a:off x="0" y="5396266"/>
              <a:ext cx="9144000" cy="148911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7" name="Picture 2" descr="Transportando leña en Michoacá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5396266"/>
              <a:ext cx="2195736" cy="14617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 descr="http://images01.olx.es/ui/5/40/89/1271627623_88593189_2-venta-de-lena-Agudo-1271627623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8798" y="5377300"/>
              <a:ext cx="2026404" cy="15206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6" descr="http://2.bp.blogspot.com/_3ymD3NKOUhE/S1oES_r-OGI/AAAAAAAAAfM/2S5q05HCTnk/s320/LE%C3%91A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233" y="5377300"/>
              <a:ext cx="1908813" cy="1527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3233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 descr="http://www.fao.org/docrep/005/y4450s/y4450e16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579" y="908720"/>
            <a:ext cx="8250877" cy="5904656"/>
          </a:xfrm>
          <a:prstGeom prst="rect">
            <a:avLst/>
          </a:prstGeom>
          <a:noFill/>
          <a:ln w="5715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s-MX" b="1" dirty="0" smtClean="0">
                <a:solidFill>
                  <a:srgbClr val="00B050"/>
                </a:solidFill>
              </a:rPr>
              <a:t>5 Etapas de WISDOM</a:t>
            </a:r>
            <a:endParaRPr lang="es-MX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37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s-MX" b="1" dirty="0" smtClean="0">
                <a:solidFill>
                  <a:srgbClr val="00B050"/>
                </a:solidFill>
              </a:rPr>
              <a:t>Modulo de Demanda</a:t>
            </a:r>
            <a:endParaRPr lang="es-MX" b="1" dirty="0">
              <a:solidFill>
                <a:srgbClr val="00B050"/>
              </a:solidFill>
            </a:endParaRPr>
          </a:p>
        </p:txBody>
      </p:sp>
      <p:pic>
        <p:nvPicPr>
          <p:cNvPr id="9218" name="Picture 2" descr="http://www.fao.org/docrep/005/y4450s/y4450e17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8" y="1268760"/>
            <a:ext cx="9030316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344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457200" y="-2738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b="1" dirty="0" smtClean="0">
                <a:solidFill>
                  <a:srgbClr val="00B050"/>
                </a:solidFill>
              </a:rPr>
              <a:t>Modulo de Oferta</a:t>
            </a:r>
            <a:endParaRPr lang="es-MX" b="1" dirty="0">
              <a:solidFill>
                <a:srgbClr val="00B050"/>
              </a:solidFill>
            </a:endParaRPr>
          </a:p>
        </p:txBody>
      </p:sp>
      <p:pic>
        <p:nvPicPr>
          <p:cNvPr id="8194" name="Picture 2" descr="http://www.fao.org/docrep/005/y4450s/y4450e18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62422"/>
            <a:ext cx="7776864" cy="6102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977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457200" y="-2738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b="1" dirty="0" smtClean="0">
                <a:solidFill>
                  <a:srgbClr val="00B050"/>
                </a:solidFill>
              </a:rPr>
              <a:t>Modulo de Integración</a:t>
            </a:r>
            <a:endParaRPr lang="es-MX" b="1" dirty="0">
              <a:solidFill>
                <a:srgbClr val="00B050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10890" y="836712"/>
            <a:ext cx="8568952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MX" sz="2000" dirty="0" smtClean="0"/>
              <a:t>Formulan variables </a:t>
            </a:r>
            <a:r>
              <a:rPr lang="es-MX" sz="2000" dirty="0"/>
              <a:t>que integren la información de ambos módulos. </a:t>
            </a:r>
            <a:endParaRPr lang="es-MX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s-MX" sz="2000" dirty="0" smtClean="0"/>
              <a:t>Para </a:t>
            </a:r>
            <a:r>
              <a:rPr lang="es-MX" sz="2000" dirty="0"/>
              <a:t>ello se combinan las variables relativas a consumo y oferta de combustibles leñosos </a:t>
            </a:r>
            <a:r>
              <a:rPr lang="es-MX" sz="2000" dirty="0" smtClean="0"/>
              <a:t>La </a:t>
            </a:r>
            <a:r>
              <a:rPr lang="es-MX" sz="2000" dirty="0"/>
              <a:t>selección de indicadores se decide caso por caso, según la disponibilidad y la exactitud de los datos. Los indicadores posibles son</a:t>
            </a:r>
            <a:r>
              <a:rPr lang="es-MX" sz="2000" dirty="0" smtClean="0"/>
              <a:t>:</a:t>
            </a:r>
          </a:p>
          <a:p>
            <a:pPr marL="342900" indent="-342900">
              <a:buFont typeface="Arial" pitchFamily="34" charset="0"/>
              <a:buChar char="•"/>
            </a:pPr>
            <a:endParaRPr lang="es-MX" sz="2000" dirty="0"/>
          </a:p>
          <a:p>
            <a:r>
              <a:rPr lang="es-MX" sz="2000" b="1" dirty="0"/>
              <a:t>déficit de combustibles leñosos = [oferta – demanda] &lt; </a:t>
            </a:r>
            <a:r>
              <a:rPr lang="es-MX" sz="2000" b="1" dirty="0" smtClean="0"/>
              <a:t>0</a:t>
            </a:r>
          </a:p>
          <a:p>
            <a:pPr marL="342900" indent="-342900">
              <a:buFont typeface="Arial" pitchFamily="34" charset="0"/>
              <a:buChar char="•"/>
            </a:pPr>
            <a:endParaRPr lang="es-MX" sz="2000" b="1" dirty="0"/>
          </a:p>
          <a:p>
            <a:pPr marL="342900" indent="-342900">
              <a:buFont typeface="Arial" pitchFamily="34" charset="0"/>
              <a:buChar char="•"/>
            </a:pPr>
            <a:r>
              <a:rPr lang="es-MX" sz="2000" dirty="0" smtClean="0"/>
              <a:t>Estrictamente </a:t>
            </a:r>
            <a:r>
              <a:rPr lang="es-MX" sz="2000" dirty="0"/>
              <a:t>hablando, son áreas deficitarias en combustibles las que tienen valores negativos</a:t>
            </a:r>
            <a:r>
              <a:rPr lang="es-MX" sz="2000" dirty="0" smtClean="0"/>
              <a:t>.</a:t>
            </a:r>
            <a:endParaRPr lang="es-MX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es-MX" sz="2000" dirty="0"/>
              <a:t>La presión potencial sobre las fuentes de combustibles leñosos (naturales y plantaciones) se da en toneladas (o metros cúbicos) por hectárea y año, lo que da idea del promedio de producción local de leña necesario para atender a la demanda</a:t>
            </a:r>
            <a:r>
              <a:rPr lang="es-MX" sz="2000" dirty="0" smtClean="0"/>
              <a:t>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MX" sz="2000" dirty="0" smtClean="0"/>
              <a:t> </a:t>
            </a:r>
            <a:r>
              <a:rPr lang="es-MX" sz="2000" dirty="0"/>
              <a:t>Si la demanda es superior a la producción normal de leña en la zona, puede presuponerse una gran presión sobre las fuentes de productos leñosos.</a:t>
            </a:r>
          </a:p>
          <a:p>
            <a:r>
              <a:rPr lang="es-MX" dirty="0" smtClean="0"/>
              <a:t/>
            </a:r>
            <a:br>
              <a:rPr lang="es-MX" dirty="0" smtClean="0"/>
            </a:b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0080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215740" y="-3874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b="1" dirty="0" smtClean="0">
                <a:solidFill>
                  <a:srgbClr val="00B050"/>
                </a:solidFill>
              </a:rPr>
              <a:t>     Resultados </a:t>
            </a:r>
            <a:r>
              <a:rPr lang="es-MX" b="1" dirty="0">
                <a:solidFill>
                  <a:srgbClr val="00B050"/>
                </a:solidFill>
              </a:rPr>
              <a:t>	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111" y="551965"/>
            <a:ext cx="8640960" cy="683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086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21574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b="1" dirty="0" smtClean="0">
                <a:solidFill>
                  <a:srgbClr val="00B050"/>
                </a:solidFill>
              </a:rPr>
              <a:t>     Resultados </a:t>
            </a:r>
            <a:r>
              <a:rPr lang="es-MX" b="1" dirty="0">
                <a:solidFill>
                  <a:srgbClr val="00B050"/>
                </a:solidFill>
              </a:rPr>
              <a:t>	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88" y="759507"/>
            <a:ext cx="7864895" cy="6203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380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20275" cy="7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698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99392"/>
            <a:ext cx="9744075" cy="766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56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05975" cy="767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542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25025" cy="762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979712" y="6552479"/>
            <a:ext cx="604867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1600" dirty="0" smtClean="0"/>
              <a:t>Porcentaje de hogares que utilizan leña por municipio en México</a:t>
            </a:r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173249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536" cy="7357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540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0"/>
            <a:ext cx="8953500" cy="707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116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954260"/>
            <a:ext cx="9468544" cy="4032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890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3960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02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34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72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71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294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86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47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529606" y="1268760"/>
            <a:ext cx="83529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dirty="0"/>
              <a:t>Los principales beneficios del uso de </a:t>
            </a:r>
            <a:r>
              <a:rPr lang="es-MX" sz="2400" dirty="0" smtClean="0"/>
              <a:t>WISDOM</a:t>
            </a:r>
          </a:p>
          <a:p>
            <a:endParaRPr lang="es-MX" sz="2400" dirty="0"/>
          </a:p>
          <a:p>
            <a:r>
              <a:rPr lang="es-MX" sz="2400" dirty="0"/>
              <a:t>Permite una visión global del sector de la </a:t>
            </a:r>
            <a:r>
              <a:rPr lang="es-MX" sz="2400" dirty="0" err="1"/>
              <a:t>dendroenergía</a:t>
            </a:r>
            <a:r>
              <a:rPr lang="es-MX" sz="2400" dirty="0"/>
              <a:t> en todo el país o la región y ayuda a determinar áreas prioritarias para la intervención y para nuevas iniciativas </a:t>
            </a:r>
            <a:r>
              <a:rPr lang="es-MX" sz="2400" dirty="0" err="1"/>
              <a:t>dendroenergéticas</a:t>
            </a:r>
            <a:r>
              <a:rPr lang="es-MX" sz="2400" dirty="0" smtClean="0"/>
              <a:t>.</a:t>
            </a:r>
          </a:p>
          <a:p>
            <a:endParaRPr lang="es-MX" sz="2400" dirty="0"/>
          </a:p>
          <a:p>
            <a:r>
              <a:rPr lang="es-MX" sz="2400" dirty="0"/>
              <a:t>Aporta información esencial para la ordenación sostenible de los bosques, otras tierras arboladas y los árboles fuera de los bosques</a:t>
            </a:r>
            <a:r>
              <a:rPr lang="es-MX" sz="2400" dirty="0" smtClean="0"/>
              <a:t>.</a:t>
            </a:r>
          </a:p>
          <a:p>
            <a:endParaRPr lang="es-MX" sz="2400" dirty="0"/>
          </a:p>
          <a:p>
            <a:r>
              <a:rPr lang="es-MX" sz="2400" dirty="0"/>
              <a:t>Puede utilizarse para promover el desarrollo de la </a:t>
            </a:r>
            <a:r>
              <a:rPr lang="es-MX" sz="2400" dirty="0" err="1"/>
              <a:t>dendroenergía</a:t>
            </a:r>
            <a:r>
              <a:rPr lang="es-MX" sz="2400" dirty="0"/>
              <a:t> en cuanto energía localmente disponible y ecológica</a:t>
            </a:r>
            <a:r>
              <a:rPr lang="es-MX" sz="2400" dirty="0" smtClean="0"/>
              <a:t>.</a:t>
            </a:r>
          </a:p>
          <a:p>
            <a:endParaRPr lang="es-MX" sz="2400" dirty="0"/>
          </a:p>
          <a:p>
            <a:r>
              <a:rPr lang="es-MX" sz="2400" dirty="0" smtClean="0"/>
              <a:t>Permite </a:t>
            </a:r>
            <a:r>
              <a:rPr lang="es-MX" sz="2400" dirty="0"/>
              <a:t>identificar carencias críticas de datos</a:t>
            </a:r>
            <a:r>
              <a:rPr lang="es-MX" sz="2400" dirty="0" smtClean="0"/>
              <a:t>.</a:t>
            </a:r>
            <a:endParaRPr lang="es-MX" sz="2400" dirty="0"/>
          </a:p>
        </p:txBody>
      </p:sp>
      <p:sp>
        <p:nvSpPr>
          <p:cNvPr id="3" name="1 Título"/>
          <p:cNvSpPr txBox="1">
            <a:spLocks/>
          </p:cNvSpPr>
          <p:nvPr/>
        </p:nvSpPr>
        <p:spPr>
          <a:xfrm>
            <a:off x="395536" y="5375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b="1" dirty="0" smtClean="0">
                <a:solidFill>
                  <a:srgbClr val="00B050"/>
                </a:solidFill>
              </a:rPr>
              <a:t>Conclusiones generales del Modelo</a:t>
            </a:r>
            <a:endParaRPr lang="es-MX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65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755</TotalTime>
  <Words>857</Words>
  <Application>Microsoft Office PowerPoint</Application>
  <PresentationFormat>Presentación en pantalla (4:3)</PresentationFormat>
  <Paragraphs>63</Paragraphs>
  <Slides>28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29" baseType="lpstr">
      <vt:lpstr>Tema de Office</vt:lpstr>
      <vt:lpstr>Presentación de PowerPoint</vt:lpstr>
      <vt:lpstr>Presentación de PowerPoint</vt:lpstr>
      <vt:lpstr>Presentación de PowerPoint</vt:lpstr>
      <vt:lpstr>WISDOM</vt:lpstr>
      <vt:lpstr>WISDOM</vt:lpstr>
      <vt:lpstr>WISDOM</vt:lpstr>
      <vt:lpstr>5 Etapas de WISDOM</vt:lpstr>
      <vt:lpstr>Modulo de Demanda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Gabriela Guerrero Pacheco</dc:creator>
  <cp:lastModifiedBy>Gabriela Guerrero Pacheco</cp:lastModifiedBy>
  <cp:revision>19</cp:revision>
  <dcterms:created xsi:type="dcterms:W3CDTF">2011-11-15T00:56:07Z</dcterms:created>
  <dcterms:modified xsi:type="dcterms:W3CDTF">2011-11-16T05:55:37Z</dcterms:modified>
</cp:coreProperties>
</file>