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24"/>
  </p:notesMasterIdLst>
  <p:sldIdLst>
    <p:sldId id="319" r:id="rId2"/>
    <p:sldId id="270" r:id="rId3"/>
    <p:sldId id="272" r:id="rId4"/>
    <p:sldId id="275" r:id="rId5"/>
    <p:sldId id="327" r:id="rId6"/>
    <p:sldId id="276" r:id="rId7"/>
    <p:sldId id="322" r:id="rId8"/>
    <p:sldId id="281" r:id="rId9"/>
    <p:sldId id="323" r:id="rId10"/>
    <p:sldId id="287" r:id="rId11"/>
    <p:sldId id="328" r:id="rId12"/>
    <p:sldId id="289" r:id="rId13"/>
    <p:sldId id="329" r:id="rId14"/>
    <p:sldId id="299" r:id="rId15"/>
    <p:sldId id="324" r:id="rId16"/>
    <p:sldId id="298" r:id="rId17"/>
    <p:sldId id="325" r:id="rId18"/>
    <p:sldId id="301" r:id="rId19"/>
    <p:sldId id="310" r:id="rId20"/>
    <p:sldId id="309" r:id="rId21"/>
    <p:sldId id="311" r:id="rId22"/>
    <p:sldId id="320" r:id="rId2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91" autoAdjust="0"/>
    <p:restoredTop sz="94660"/>
  </p:normalViewPr>
  <p:slideViewPr>
    <p:cSldViewPr showGuides="1">
      <p:cViewPr>
        <p:scale>
          <a:sx n="75" d="100"/>
          <a:sy n="75" d="100"/>
        </p:scale>
        <p:origin x="-558" y="204"/>
      </p:cViewPr>
      <p:guideLst>
        <p:guide orient="horz" pos="1842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41A795-F9B3-473C-BFD3-B11539A3D7B4}" type="doc">
      <dgm:prSet loTypeId="urn:microsoft.com/office/officeart/2005/8/layout/hProcess9" loCatId="process" qsTypeId="urn:microsoft.com/office/officeart/2005/8/quickstyle/3d5" qsCatId="3D" csTypeId="urn:microsoft.com/office/officeart/2005/8/colors/accent1_2" csCatId="accent1" phldr="1"/>
      <dgm:spPr/>
    </dgm:pt>
    <dgm:pt modelId="{9C16254D-C290-4777-9172-9306F0919279}">
      <dgm:prSet phldrT="[Texto]"/>
      <dgm:spPr/>
      <dgm:t>
        <a:bodyPr/>
        <a:lstStyle/>
        <a:p>
          <a:r>
            <a:rPr lang="es-MX" b="1" dirty="0" smtClean="0">
              <a:solidFill>
                <a:schemeClr val="bg1"/>
              </a:solidFill>
            </a:rPr>
            <a:t>Enfoque por competencias y pensamiento complejo</a:t>
          </a:r>
          <a:endParaRPr lang="es-MX" b="1" dirty="0">
            <a:solidFill>
              <a:schemeClr val="bg1"/>
            </a:solidFill>
          </a:endParaRPr>
        </a:p>
      </dgm:t>
    </dgm:pt>
    <dgm:pt modelId="{57F1D665-D993-4FE2-9909-50380848F8A2}" type="parTrans" cxnId="{AED55056-A10A-4D33-BD84-B9933751E5E9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947CBE91-5C31-4EDC-A935-FCB12954FA3C}" type="sibTrans" cxnId="{AED55056-A10A-4D33-BD84-B9933751E5E9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9A496ED6-871C-4FD6-8356-5EB495122DF4}">
      <dgm:prSet phldrT="[Texto]"/>
      <dgm:spPr/>
      <dgm:t>
        <a:bodyPr/>
        <a:lstStyle/>
        <a:p>
          <a:r>
            <a:rPr lang="es-MX" b="1" dirty="0" smtClean="0">
              <a:solidFill>
                <a:schemeClr val="bg1"/>
              </a:solidFill>
            </a:rPr>
            <a:t>Investigación e Innovación</a:t>
          </a:r>
          <a:endParaRPr lang="es-MX" b="1" dirty="0">
            <a:solidFill>
              <a:schemeClr val="bg1"/>
            </a:solidFill>
          </a:endParaRPr>
        </a:p>
      </dgm:t>
    </dgm:pt>
    <dgm:pt modelId="{972D481C-E431-46D2-9623-0FA26B1D8582}" type="parTrans" cxnId="{0AAFC6CE-A304-4730-85B3-C90764B3D678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3E71255C-303C-4FBA-833E-AF21FC06F6D2}" type="sibTrans" cxnId="{0AAFC6CE-A304-4730-85B3-C90764B3D678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5354F090-7B77-464D-93D8-DFB6F26495D3}">
      <dgm:prSet phldrT="[Texto]"/>
      <dgm:spPr/>
      <dgm:t>
        <a:bodyPr/>
        <a:lstStyle/>
        <a:p>
          <a:r>
            <a:rPr lang="es-MX" b="1" dirty="0" smtClean="0">
              <a:solidFill>
                <a:schemeClr val="bg1"/>
              </a:solidFill>
            </a:rPr>
            <a:t>Tecnologías de Información y Comunicación</a:t>
          </a:r>
          <a:endParaRPr lang="es-MX" b="1" dirty="0">
            <a:solidFill>
              <a:schemeClr val="bg1"/>
            </a:solidFill>
          </a:endParaRPr>
        </a:p>
      </dgm:t>
    </dgm:pt>
    <dgm:pt modelId="{0BA2214A-F5D3-483A-BF32-8458E78C5218}" type="parTrans" cxnId="{C6C74533-2A8C-4AD3-A9E3-199A86B53290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99E4B038-E500-4763-8712-BF78EA110A4B}" type="sibTrans" cxnId="{C6C74533-2A8C-4AD3-A9E3-199A86B53290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8CF6AF5E-769F-49BD-BD27-89B14647143A}" type="pres">
      <dgm:prSet presAssocID="{8941A795-F9B3-473C-BFD3-B11539A3D7B4}" presName="CompostProcess" presStyleCnt="0">
        <dgm:presLayoutVars>
          <dgm:dir/>
          <dgm:resizeHandles val="exact"/>
        </dgm:presLayoutVars>
      </dgm:prSet>
      <dgm:spPr/>
    </dgm:pt>
    <dgm:pt modelId="{9E32C2F8-2F95-4BBC-9EA8-ED3037BB3D40}" type="pres">
      <dgm:prSet presAssocID="{8941A795-F9B3-473C-BFD3-B11539A3D7B4}" presName="arrow" presStyleLbl="bgShp" presStyleIdx="0" presStyleCnt="1" custScaleX="117647"/>
      <dgm:spPr>
        <a:blipFill rotWithShape="1">
          <a:blip xmlns:r="http://schemas.openxmlformats.org/officeDocument/2006/relationships" r:embed="rId1"/>
          <a:tile tx="0" ty="0" sx="100000" sy="100000" flip="none" algn="tl"/>
        </a:blipFill>
      </dgm:spPr>
    </dgm:pt>
    <dgm:pt modelId="{98FE6474-F3E7-4AEE-9331-98E262B3B880}" type="pres">
      <dgm:prSet presAssocID="{8941A795-F9B3-473C-BFD3-B11539A3D7B4}" presName="linearProcess" presStyleCnt="0"/>
      <dgm:spPr/>
    </dgm:pt>
    <dgm:pt modelId="{AE524EF7-8A68-4AD6-82E7-EDAB589BBDF2}" type="pres">
      <dgm:prSet presAssocID="{9C16254D-C290-4777-9172-9306F0919279}" presName="textNode" presStyleLbl="node1" presStyleIdx="0" presStyleCnt="3" custScaleX="76521" custScaleY="76521" custLinFactX="-7243" custLinFactNeighborX="-1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EFC2114-0F41-4BBD-85F4-E4FA01DEAEFC}" type="pres">
      <dgm:prSet presAssocID="{947CBE91-5C31-4EDC-A935-FCB12954FA3C}" presName="sibTrans" presStyleCnt="0"/>
      <dgm:spPr/>
    </dgm:pt>
    <dgm:pt modelId="{A3CDBA1E-985E-47B4-880C-0A4DCF1E47E7}" type="pres">
      <dgm:prSet presAssocID="{9A496ED6-871C-4FD6-8356-5EB495122DF4}" presName="textNode" presStyleLbl="node1" presStyleIdx="1" presStyleCnt="3" custScaleX="78424" custScaleY="78424" custLinFactX="-7243" custLinFactNeighborX="-1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3E5B892-AF92-46C7-AD0C-1B70F4F6A492}" type="pres">
      <dgm:prSet presAssocID="{3E71255C-303C-4FBA-833E-AF21FC06F6D2}" presName="sibTrans" presStyleCnt="0"/>
      <dgm:spPr/>
    </dgm:pt>
    <dgm:pt modelId="{1D3A48C7-CD76-4FDE-8043-A68E58558A77}" type="pres">
      <dgm:prSet presAssocID="{5354F090-7B77-464D-93D8-DFB6F26495D3}" presName="textNode" presStyleLbl="node1" presStyleIdx="2" presStyleCnt="3" custScaleX="76002" custScaleY="76002" custLinFactX="-7243" custLinFactNeighborX="-1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AAFC6CE-A304-4730-85B3-C90764B3D678}" srcId="{8941A795-F9B3-473C-BFD3-B11539A3D7B4}" destId="{9A496ED6-871C-4FD6-8356-5EB495122DF4}" srcOrd="1" destOrd="0" parTransId="{972D481C-E431-46D2-9623-0FA26B1D8582}" sibTransId="{3E71255C-303C-4FBA-833E-AF21FC06F6D2}"/>
    <dgm:cxn modelId="{619B07FC-AB69-435F-9BE3-0D1EAE3E0F20}" type="presOf" srcId="{9C16254D-C290-4777-9172-9306F0919279}" destId="{AE524EF7-8A68-4AD6-82E7-EDAB589BBDF2}" srcOrd="0" destOrd="0" presId="urn:microsoft.com/office/officeart/2005/8/layout/hProcess9"/>
    <dgm:cxn modelId="{334B797C-A356-457F-927A-03223F12EC66}" type="presOf" srcId="{8941A795-F9B3-473C-BFD3-B11539A3D7B4}" destId="{8CF6AF5E-769F-49BD-BD27-89B14647143A}" srcOrd="0" destOrd="0" presId="urn:microsoft.com/office/officeart/2005/8/layout/hProcess9"/>
    <dgm:cxn modelId="{C6C74533-2A8C-4AD3-A9E3-199A86B53290}" srcId="{8941A795-F9B3-473C-BFD3-B11539A3D7B4}" destId="{5354F090-7B77-464D-93D8-DFB6F26495D3}" srcOrd="2" destOrd="0" parTransId="{0BA2214A-F5D3-483A-BF32-8458E78C5218}" sibTransId="{99E4B038-E500-4763-8712-BF78EA110A4B}"/>
    <dgm:cxn modelId="{AED55056-A10A-4D33-BD84-B9933751E5E9}" srcId="{8941A795-F9B3-473C-BFD3-B11539A3D7B4}" destId="{9C16254D-C290-4777-9172-9306F0919279}" srcOrd="0" destOrd="0" parTransId="{57F1D665-D993-4FE2-9909-50380848F8A2}" sibTransId="{947CBE91-5C31-4EDC-A935-FCB12954FA3C}"/>
    <dgm:cxn modelId="{8CDBA82E-678E-4261-BBAE-E333CF5EC81A}" type="presOf" srcId="{9A496ED6-871C-4FD6-8356-5EB495122DF4}" destId="{A3CDBA1E-985E-47B4-880C-0A4DCF1E47E7}" srcOrd="0" destOrd="0" presId="urn:microsoft.com/office/officeart/2005/8/layout/hProcess9"/>
    <dgm:cxn modelId="{8CFEBAE5-05C4-42DF-AE89-B60CC4B3B5CB}" type="presOf" srcId="{5354F090-7B77-464D-93D8-DFB6F26495D3}" destId="{1D3A48C7-CD76-4FDE-8043-A68E58558A77}" srcOrd="0" destOrd="0" presId="urn:microsoft.com/office/officeart/2005/8/layout/hProcess9"/>
    <dgm:cxn modelId="{684704CD-86F9-46FA-96EB-AC8D94AE2496}" type="presParOf" srcId="{8CF6AF5E-769F-49BD-BD27-89B14647143A}" destId="{9E32C2F8-2F95-4BBC-9EA8-ED3037BB3D40}" srcOrd="0" destOrd="0" presId="urn:microsoft.com/office/officeart/2005/8/layout/hProcess9"/>
    <dgm:cxn modelId="{DAC8E65B-3566-4D62-809C-E0560DE56B90}" type="presParOf" srcId="{8CF6AF5E-769F-49BD-BD27-89B14647143A}" destId="{98FE6474-F3E7-4AEE-9331-98E262B3B880}" srcOrd="1" destOrd="0" presId="urn:microsoft.com/office/officeart/2005/8/layout/hProcess9"/>
    <dgm:cxn modelId="{91263769-1BCE-48CC-8BAD-64F4404C64D6}" type="presParOf" srcId="{98FE6474-F3E7-4AEE-9331-98E262B3B880}" destId="{AE524EF7-8A68-4AD6-82E7-EDAB589BBDF2}" srcOrd="0" destOrd="0" presId="urn:microsoft.com/office/officeart/2005/8/layout/hProcess9"/>
    <dgm:cxn modelId="{F22E3036-B8D8-439E-9F46-699EE83E5EFA}" type="presParOf" srcId="{98FE6474-F3E7-4AEE-9331-98E262B3B880}" destId="{EEFC2114-0F41-4BBD-85F4-E4FA01DEAEFC}" srcOrd="1" destOrd="0" presId="urn:microsoft.com/office/officeart/2005/8/layout/hProcess9"/>
    <dgm:cxn modelId="{1F0DC2EE-65B6-4A3F-8060-FC76288F3E14}" type="presParOf" srcId="{98FE6474-F3E7-4AEE-9331-98E262B3B880}" destId="{A3CDBA1E-985E-47B4-880C-0A4DCF1E47E7}" srcOrd="2" destOrd="0" presId="urn:microsoft.com/office/officeart/2005/8/layout/hProcess9"/>
    <dgm:cxn modelId="{2D2B3158-9D21-4042-B0CD-1E6F599190BD}" type="presParOf" srcId="{98FE6474-F3E7-4AEE-9331-98E262B3B880}" destId="{D3E5B892-AF92-46C7-AD0C-1B70F4F6A492}" srcOrd="3" destOrd="0" presId="urn:microsoft.com/office/officeart/2005/8/layout/hProcess9"/>
    <dgm:cxn modelId="{F0089AAD-0C85-4518-9522-171F2DE43846}" type="presParOf" srcId="{98FE6474-F3E7-4AEE-9331-98E262B3B880}" destId="{1D3A48C7-CD76-4FDE-8043-A68E58558A7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32C2F8-2F95-4BBC-9EA8-ED3037BB3D40}">
      <dsp:nvSpPr>
        <dsp:cNvPr id="0" name=""/>
        <dsp:cNvSpPr/>
      </dsp:nvSpPr>
      <dsp:spPr>
        <a:xfrm>
          <a:off x="1" y="0"/>
          <a:ext cx="7848868" cy="4552280"/>
        </a:xfrm>
        <a:prstGeom prst="rightArrow">
          <a:avLst/>
        </a:prstGeom>
        <a:blipFill rotWithShape="1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524EF7-8A68-4AD6-82E7-EDAB589BBDF2}">
      <dsp:nvSpPr>
        <dsp:cNvPr id="0" name=""/>
        <dsp:cNvSpPr/>
      </dsp:nvSpPr>
      <dsp:spPr>
        <a:xfrm>
          <a:off x="498805" y="1579449"/>
          <a:ext cx="1933192" cy="13933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b="1" kern="1200" dirty="0" smtClean="0">
              <a:solidFill>
                <a:schemeClr val="bg1"/>
              </a:solidFill>
            </a:rPr>
            <a:t>Enfoque por competencias y pensamiento complejo</a:t>
          </a:r>
          <a:endParaRPr lang="es-MX" sz="1900" b="1" kern="1200" dirty="0">
            <a:solidFill>
              <a:schemeClr val="bg1"/>
            </a:solidFill>
          </a:endParaRPr>
        </a:p>
      </dsp:txBody>
      <dsp:txXfrm>
        <a:off x="498805" y="1579449"/>
        <a:ext cx="1933192" cy="1393380"/>
      </dsp:txXfrm>
    </dsp:sp>
    <dsp:sp modelId="{A3CDBA1E-985E-47B4-880C-0A4DCF1E47E7}">
      <dsp:nvSpPr>
        <dsp:cNvPr id="0" name=""/>
        <dsp:cNvSpPr/>
      </dsp:nvSpPr>
      <dsp:spPr>
        <a:xfrm>
          <a:off x="2594685" y="1562123"/>
          <a:ext cx="1981269" cy="14280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b="1" kern="1200" dirty="0" smtClean="0">
              <a:solidFill>
                <a:schemeClr val="bg1"/>
              </a:solidFill>
            </a:rPr>
            <a:t>Investigación e Innovación</a:t>
          </a:r>
          <a:endParaRPr lang="es-MX" sz="1900" b="1" kern="1200" dirty="0">
            <a:solidFill>
              <a:schemeClr val="bg1"/>
            </a:solidFill>
          </a:endParaRPr>
        </a:p>
      </dsp:txBody>
      <dsp:txXfrm>
        <a:off x="2594685" y="1562123"/>
        <a:ext cx="1981269" cy="1428032"/>
      </dsp:txXfrm>
    </dsp:sp>
    <dsp:sp modelId="{1D3A48C7-CD76-4FDE-8043-A68E58558A77}">
      <dsp:nvSpPr>
        <dsp:cNvPr id="0" name=""/>
        <dsp:cNvSpPr/>
      </dsp:nvSpPr>
      <dsp:spPr>
        <a:xfrm>
          <a:off x="4738642" y="1584175"/>
          <a:ext cx="1920080" cy="13839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b="1" kern="1200" dirty="0" smtClean="0">
              <a:solidFill>
                <a:schemeClr val="bg1"/>
              </a:solidFill>
            </a:rPr>
            <a:t>Tecnologías de Información y Comunicación</a:t>
          </a:r>
          <a:endParaRPr lang="es-MX" sz="1900" b="1" kern="1200" dirty="0">
            <a:solidFill>
              <a:schemeClr val="bg1"/>
            </a:solidFill>
          </a:endParaRPr>
        </a:p>
      </dsp:txBody>
      <dsp:txXfrm>
        <a:off x="4738642" y="1584175"/>
        <a:ext cx="1920080" cy="1383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9D3B9-B1F4-DB4A-8859-9F54C11A23D3}" type="datetimeFigureOut">
              <a:rPr lang="es-ES" smtClean="0"/>
              <a:pPr/>
              <a:t>25/06/2013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14CA0-C548-E946-AAED-9E09A8B86FE2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0107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>
              <a:defRPr/>
            </a:pPr>
            <a:endParaRPr lang="es-E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3A80-EACE-490F-B2B9-E9E5AEC21A66}" type="datetimeFigureOut">
              <a:rPr lang="es-MX" smtClean="0"/>
              <a:pPr/>
              <a:t>25/06/2013</a:t>
            </a:fld>
            <a:endParaRPr lang="es-MX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398A-E12F-4D83-A7A9-BA7A7B6D2B60}" type="slidenum">
              <a:rPr lang="es-MX" smtClean="0"/>
              <a:pPr/>
              <a:t>‹#›</a:t>
            </a:fld>
            <a:endParaRPr lang="es-MX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3A80-EACE-490F-B2B9-E9E5AEC21A66}" type="datetimeFigureOut">
              <a:rPr lang="es-MX" smtClean="0"/>
              <a:pPr/>
              <a:t>25/06/2013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398A-E12F-4D83-A7A9-BA7A7B6D2B60}" type="slidenum">
              <a:rPr lang="es-MX" smtClean="0"/>
              <a:pPr/>
              <a:t>‹#›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3A80-EACE-490F-B2B9-E9E5AEC21A66}" type="datetimeFigureOut">
              <a:rPr lang="es-MX" smtClean="0"/>
              <a:pPr/>
              <a:t>25/06/2013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398A-E12F-4D83-A7A9-BA7A7B6D2B60}" type="slidenum">
              <a:rPr lang="es-MX" smtClean="0"/>
              <a:pPr/>
              <a:t>‹#›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3A80-EACE-490F-B2B9-E9E5AEC21A66}" type="datetimeFigureOut">
              <a:rPr lang="es-MX" smtClean="0"/>
              <a:pPr/>
              <a:t>25/06/2013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398A-E12F-4D83-A7A9-BA7A7B6D2B60}" type="slidenum">
              <a:rPr lang="es-MX" smtClean="0"/>
              <a:pPr/>
              <a:t>‹#›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3A80-EACE-490F-B2B9-E9E5AEC21A66}" type="datetimeFigureOut">
              <a:rPr lang="es-MX" smtClean="0"/>
              <a:pPr/>
              <a:t>25/06/2013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6A7398A-E12F-4D83-A7A9-BA7A7B6D2B60}" type="slidenum">
              <a:rPr lang="es-MX" smtClean="0"/>
              <a:pPr/>
              <a:t>‹#›</a:t>
            </a:fld>
            <a:endParaRPr lang="es-MX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3A80-EACE-490F-B2B9-E9E5AEC21A66}" type="datetimeFigureOut">
              <a:rPr lang="es-MX" smtClean="0"/>
              <a:pPr/>
              <a:t>25/06/2013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398A-E12F-4D83-A7A9-BA7A7B6D2B60}" type="slidenum">
              <a:rPr lang="es-MX" smtClean="0"/>
              <a:pPr/>
              <a:t>‹#›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3A80-EACE-490F-B2B9-E9E5AEC21A66}" type="datetimeFigureOut">
              <a:rPr lang="es-MX" smtClean="0"/>
              <a:pPr/>
              <a:t>25/06/2013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398A-E12F-4D83-A7A9-BA7A7B6D2B60}" type="slidenum">
              <a:rPr lang="es-MX" smtClean="0"/>
              <a:pPr/>
              <a:t>‹#›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3A80-EACE-490F-B2B9-E9E5AEC21A66}" type="datetimeFigureOut">
              <a:rPr lang="es-MX" smtClean="0"/>
              <a:pPr/>
              <a:t>25/06/2013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398A-E12F-4D83-A7A9-BA7A7B6D2B60}" type="slidenum">
              <a:rPr lang="es-MX" smtClean="0"/>
              <a:pPr/>
              <a:t>‹#›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3A80-EACE-490F-B2B9-E9E5AEC21A66}" type="datetimeFigureOut">
              <a:rPr lang="es-MX" smtClean="0"/>
              <a:pPr/>
              <a:t>25/06/2013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398A-E12F-4D83-A7A9-BA7A7B6D2B60}" type="slidenum">
              <a:rPr lang="es-MX" smtClean="0"/>
              <a:pPr/>
              <a:t>‹#›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3A80-EACE-490F-B2B9-E9E5AEC21A66}" type="datetimeFigureOut">
              <a:rPr lang="es-MX" smtClean="0"/>
              <a:pPr/>
              <a:t>25/06/2013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398A-E12F-4D83-A7A9-BA7A7B6D2B60}" type="slidenum">
              <a:rPr lang="es-MX" smtClean="0"/>
              <a:pPr/>
              <a:t>‹#›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3A80-EACE-490F-B2B9-E9E5AEC21A66}" type="datetimeFigureOut">
              <a:rPr lang="es-MX" smtClean="0"/>
              <a:pPr/>
              <a:t>25/06/2013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398A-E12F-4D83-A7A9-BA7A7B6D2B60}" type="slidenum">
              <a:rPr lang="es-MX" smtClean="0"/>
              <a:pPr/>
              <a:t>‹#›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DF13A80-EACE-490F-B2B9-E9E5AEC21A66}" type="datetimeFigureOut">
              <a:rPr lang="es-MX" smtClean="0"/>
              <a:pPr/>
              <a:t>25/06/2013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6A7398A-E12F-4D83-A7A9-BA7A7B6D2B60}" type="slidenum">
              <a:rPr lang="es-MX" smtClean="0"/>
              <a:pPr/>
              <a:t>‹#›</a:t>
            </a:fld>
            <a:endParaRPr lang="es-MX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/>
          </p:cNvSpPr>
          <p:nvPr/>
        </p:nvSpPr>
        <p:spPr bwMode="auto">
          <a:xfrm>
            <a:off x="139539" y="0"/>
            <a:ext cx="8863831" cy="1841748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17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4791" tIns="44791" rIns="44791" bIns="44791" anchor="ctr"/>
          <a:lstStyle/>
          <a:p>
            <a:pPr>
              <a:defRPr/>
            </a:pPr>
            <a:endParaRPr lang="es-ES">
              <a:solidFill>
                <a:prstClr val="black"/>
              </a:solidFill>
              <a:cs typeface="Helvetica Light" charset="0"/>
            </a:endParaRPr>
          </a:p>
        </p:txBody>
      </p:sp>
      <p:pic>
        <p:nvPicPr>
          <p:cNvPr id="3074" name="Picture 2" descr="image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376" y="253381"/>
            <a:ext cx="1409775" cy="1207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075" name="Rectangle 3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0" scaled="0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17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4791" tIns="44791" rIns="44791" bIns="44791" anchor="ctr"/>
          <a:lstStyle/>
          <a:p>
            <a:pPr>
              <a:defRPr/>
            </a:pPr>
            <a:endParaRPr lang="es-ES">
              <a:solidFill>
                <a:prstClr val="black"/>
              </a:solidFill>
              <a:cs typeface="Helvetica Light" charset="0"/>
            </a:endParaRPr>
          </a:p>
        </p:txBody>
      </p:sp>
      <p:pic>
        <p:nvPicPr>
          <p:cNvPr id="3076" name="Picture 4" descr="image2-small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1" y="-15776"/>
            <a:ext cx="2651001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078" name="Picture 6" descr="image1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8640"/>
            <a:ext cx="1514214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079" name="Rectangle 7"/>
          <p:cNvSpPr>
            <a:spLocks noGrp="1" noChangeArrowheads="1"/>
          </p:cNvSpPr>
          <p:nvPr>
            <p:ph idx="1"/>
          </p:nvPr>
        </p:nvSpPr>
        <p:spPr>
          <a:xfrm>
            <a:off x="395536" y="2420888"/>
            <a:ext cx="8389706" cy="3240360"/>
          </a:xfrm>
        </p:spPr>
        <p:txBody>
          <a:bodyPr lIns="78384" tIns="44791" rIns="78384" bIns="44791" anchor="t">
            <a:noAutofit/>
          </a:bodyPr>
          <a:lstStyle/>
          <a:p>
            <a:pPr marL="0" indent="0" algn="r" defTabSz="896788">
              <a:spcBef>
                <a:spcPts val="844"/>
              </a:spcBef>
              <a:buNone/>
              <a:defRPr/>
            </a:pPr>
            <a:r>
              <a:rPr lang="es-MX" sz="3200" b="1" dirty="0">
                <a:solidFill>
                  <a:schemeClr val="bg1"/>
                </a:solidFill>
              </a:rPr>
              <a:t>Institucionalización del proceso permanente de Innovación Educativa</a:t>
            </a:r>
          </a:p>
          <a:p>
            <a:pPr algn="r" defTabSz="896788">
              <a:spcBef>
                <a:spcPts val="844"/>
              </a:spcBef>
              <a:defRPr/>
            </a:pPr>
            <a:endParaRPr lang="es-MX" sz="3200" dirty="0">
              <a:solidFill>
                <a:schemeClr val="bg1"/>
              </a:solidFill>
            </a:endParaRPr>
          </a:p>
          <a:p>
            <a:pPr marL="0" indent="0" algn="r" defTabSz="896788">
              <a:spcBef>
                <a:spcPts val="844"/>
              </a:spcBef>
              <a:buNone/>
              <a:defRPr/>
            </a:pPr>
            <a:r>
              <a:rPr lang="es-ES" sz="1800" dirty="0" smtClean="0">
                <a:solidFill>
                  <a:schemeClr val="bg1"/>
                </a:solidFill>
              </a:rPr>
              <a:t>Dirección </a:t>
            </a:r>
            <a:r>
              <a:rPr lang="es-ES" sz="1800" dirty="0">
                <a:solidFill>
                  <a:schemeClr val="bg1"/>
                </a:solidFill>
              </a:rPr>
              <a:t>General de Desarrollo </a:t>
            </a:r>
            <a:r>
              <a:rPr lang="es-ES" sz="1800" dirty="0" smtClean="0">
                <a:solidFill>
                  <a:schemeClr val="bg1"/>
                </a:solidFill>
              </a:rPr>
              <a:t>Académico e Innovación </a:t>
            </a:r>
            <a:r>
              <a:rPr lang="es-ES" sz="1800" dirty="0">
                <a:solidFill>
                  <a:schemeClr val="bg1"/>
                </a:solidFill>
              </a:rPr>
              <a:t>Educativa</a:t>
            </a:r>
          </a:p>
        </p:txBody>
      </p:sp>
    </p:spTree>
    <p:extLst>
      <p:ext uri="{BB962C8B-B14F-4D97-AF65-F5344CB8AC3E}">
        <p14:creationId xmlns="" xmlns:p14="http://schemas.microsoft.com/office/powerpoint/2010/main" val="15654856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179512" y="2232248"/>
            <a:ext cx="8784976" cy="4437112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20000"/>
              </a:lnSpc>
              <a:spcBef>
                <a:spcPts val="1200"/>
              </a:spcBef>
              <a:buFont typeface="+mj-lt"/>
              <a:buAutoNum type="alphaLcPeriod"/>
            </a:pPr>
            <a:r>
              <a:rPr lang="es-MX" sz="2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Describir la(s) situación(es) caracterizándolas de forma que oriente(n) a los docentes </a:t>
            </a:r>
            <a:r>
              <a:rPr lang="es-MX" sz="2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para el desarrollo de proyectos, problemas, casos o identificación de situaciones que ayuden a los estudiantes a adquirir los aprendizajes teóricos, heurísticos y axiológicos necesarios para desarrollar la competencia descrita en la Unidad de Competencia.</a:t>
            </a:r>
          </a:p>
          <a:p>
            <a:pPr marL="514350" indent="-514350" algn="just">
              <a:lnSpc>
                <a:spcPct val="120000"/>
              </a:lnSpc>
              <a:spcBef>
                <a:spcPts val="1200"/>
              </a:spcBef>
              <a:buFont typeface="+mj-lt"/>
              <a:buAutoNum type="alphaLcPeriod"/>
            </a:pPr>
            <a:endParaRPr lang="es-MX" sz="22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514350" indent="-514350" algn="just">
              <a:lnSpc>
                <a:spcPct val="120000"/>
              </a:lnSpc>
              <a:spcBef>
                <a:spcPts val="1200"/>
              </a:spcBef>
              <a:buFont typeface="+mj-lt"/>
              <a:buAutoNum type="alphaLcPeriod"/>
            </a:pPr>
            <a:r>
              <a:rPr lang="es-MX" sz="2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Preferir las situaciones del campo profesional real </a:t>
            </a:r>
            <a:r>
              <a:rPr lang="es-MX" sz="2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sobre las generales o cotidianas cuando la Unidad de Competencia lo requiera.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0" y="620688"/>
            <a:ext cx="89279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Clr>
                <a:srgbClr val="C00000"/>
              </a:buClr>
              <a:buFont typeface="+mj-lt"/>
              <a:buAutoNum type="arabicPeriod" startAt="3"/>
            </a:pPr>
            <a:r>
              <a:rPr lang="es-MX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Describir las situaciones reales que se pueden abordar con la Unidad de Competencia </a:t>
            </a:r>
            <a:r>
              <a:rPr lang="es-MX" sz="20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(resolviendo problemas, proponiendo alternativas, diseñando, analizando, explicando, interpretando, evaluando,…).</a:t>
            </a:r>
            <a:endParaRPr lang="es-MX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Título"/>
          <p:cNvSpPr txBox="1">
            <a:spLocks/>
          </p:cNvSpPr>
          <p:nvPr/>
        </p:nvSpPr>
        <p:spPr>
          <a:xfrm>
            <a:off x="971600" y="3573016"/>
            <a:ext cx="7919664" cy="1339850"/>
          </a:xfrm>
          <a:prstGeom prst="rect">
            <a:avLst/>
          </a:prstGeom>
        </p:spPr>
        <p:txBody>
          <a:bodyPr vert="horz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/>
          <a:p>
            <a:pPr>
              <a:spcBef>
                <a:spcPct val="0"/>
              </a:spcBef>
            </a:pPr>
            <a:r>
              <a:rPr kumimoji="0" lang="es-MX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* </a:t>
            </a:r>
            <a:r>
              <a:rPr lang="es-MX" sz="3200" b="1" dirty="0" smtClean="0">
                <a:ln w="6350"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+mj-ea"/>
                <a:cs typeface="+mj-cs"/>
              </a:rPr>
              <a:t>Desempeños esperados</a:t>
            </a:r>
            <a:endParaRPr kumimoji="0" lang="es-MX" sz="3200" b="1" i="0" u="none" strike="noStrike" kern="1200" cap="none" spc="0" normalizeH="0" baseline="30000" noProof="0" dirty="0">
              <a:ln w="6350"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6" descr="image1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03854"/>
            <a:ext cx="1296144" cy="1036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0" y="2132856"/>
            <a:ext cx="8964488" cy="4536504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20000"/>
              </a:lnSpc>
              <a:spcBef>
                <a:spcPts val="1200"/>
              </a:spcBef>
              <a:buFont typeface="+mj-lt"/>
              <a:buAutoNum type="alphaLcPeriod"/>
            </a:pPr>
            <a:r>
              <a:rPr lang="es-MX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Identificar las acciones principales que debe llevar a cabo el estudiante para enfrentar las situaciones descritas y que el docente debe tomar en cuenta para:</a:t>
            </a:r>
          </a:p>
          <a:p>
            <a:pPr marL="914400" lvl="1" indent="-514350" algn="just">
              <a:lnSpc>
                <a:spcPct val="120000"/>
              </a:lnSpc>
              <a:spcBef>
                <a:spcPts val="800"/>
              </a:spcBef>
              <a:buFont typeface="+mj-lt"/>
              <a:buAutoNum type="romanLcPeriod"/>
            </a:pPr>
            <a:r>
              <a:rPr lang="es-MX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Diseñar las estrategias y condiciones que favorezcan el aprendizaje de los estudiantes, en el marco del proceso permanente de innovación educativa.</a:t>
            </a:r>
          </a:p>
          <a:p>
            <a:pPr marL="914400" lvl="1" indent="-514350" algn="just">
              <a:lnSpc>
                <a:spcPct val="120000"/>
              </a:lnSpc>
              <a:spcBef>
                <a:spcPts val="800"/>
              </a:spcBef>
              <a:buFont typeface="+mj-lt"/>
              <a:buAutoNum type="romanLcPeriod"/>
            </a:pPr>
            <a:r>
              <a:rPr lang="es-MX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Determinar los criterios, procesos e instrumentos de evaluación que den cuenta de la calidad de los desempeños de los estudiantes, con base en los productos o evidencias del desempeño.</a:t>
            </a:r>
          </a:p>
          <a:p>
            <a:pPr marL="514350" indent="-514350" algn="just">
              <a:lnSpc>
                <a:spcPct val="120000"/>
              </a:lnSpc>
              <a:spcBef>
                <a:spcPts val="1200"/>
              </a:spcBef>
              <a:buFont typeface="+mj-lt"/>
              <a:buAutoNum type="alphaLcPeriod"/>
            </a:pPr>
            <a:r>
              <a:rPr lang="es-MX" sz="2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Formular el desempeño en términos de acción, contexto, condiciones, herramientas y estándares de ejecución y calidad esperados.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0" y="620688"/>
            <a:ext cx="88559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Clr>
                <a:srgbClr val="C00000"/>
              </a:buClr>
              <a:buFont typeface="+mj-lt"/>
              <a:buAutoNum type="arabicPeriod" startAt="4"/>
            </a:pPr>
            <a:r>
              <a:rPr lang="es-MX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Desglosar los desempeños que debe lograr el estudiante para alcanzar la competencia descrita en la Unidad de Competencia.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Título"/>
          <p:cNvSpPr txBox="1">
            <a:spLocks/>
          </p:cNvSpPr>
          <p:nvPr/>
        </p:nvSpPr>
        <p:spPr>
          <a:xfrm>
            <a:off x="1043608" y="3717032"/>
            <a:ext cx="7633915" cy="133985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sz="36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* Información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MX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(Contenidos de la Experiencia Educativa)</a:t>
            </a:r>
            <a:endParaRPr kumimoji="0" lang="es-MX" sz="2400" b="1" i="0" u="none" strike="noStrike" kern="1200" cap="none" spc="0" normalizeH="0" baseline="30000" noProof="0" dirty="0">
              <a:ln w="6350">
                <a:noFill/>
              </a:ln>
              <a:solidFill>
                <a:srgbClr val="00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6" descr="image1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03854"/>
            <a:ext cx="1296144" cy="1036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4797152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10000"/>
              </a:lnSpc>
              <a:spcBef>
                <a:spcPts val="800"/>
              </a:spcBef>
              <a:buFont typeface="+mj-lt"/>
              <a:buAutoNum type="alphaLcPeriod"/>
            </a:pPr>
            <a:r>
              <a:rPr lang="es-MX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Revisar los temas  o unidades de aprendizaje y la bibliografía indicada en el programa y, en su caso, en los diseños presentados por los académicos.</a:t>
            </a:r>
          </a:p>
          <a:p>
            <a:pPr marL="514350" indent="-514350" algn="just">
              <a:lnSpc>
                <a:spcPct val="110000"/>
              </a:lnSpc>
              <a:spcBef>
                <a:spcPts val="800"/>
              </a:spcBef>
              <a:buFont typeface="+mj-lt"/>
              <a:buAutoNum type="alphaLcPeriod"/>
            </a:pPr>
            <a:r>
              <a:rPr lang="es-MX" sz="24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Por cada desempeño</a:t>
            </a:r>
            <a:r>
              <a:rPr lang="es-MX" sz="18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identificar la información</a:t>
            </a:r>
            <a:r>
              <a:rPr lang="es-MX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</a:t>
            </a:r>
          </a:p>
          <a:p>
            <a:pPr marL="914400" lvl="1" indent="-514350" algn="just">
              <a:lnSpc>
                <a:spcPct val="110000"/>
              </a:lnSpc>
              <a:spcBef>
                <a:spcPts val="800"/>
              </a:spcBef>
              <a:buFont typeface="+mj-lt"/>
              <a:buAutoNum type="romanLcPeriod"/>
            </a:pPr>
            <a:r>
              <a:rPr lang="es-MX" sz="18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Teórica</a:t>
            </a:r>
            <a:r>
              <a:rPr lang="es-MX" sz="1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(conceptos, teorías, estrategias heurísticas, marcos axiológicos)</a:t>
            </a:r>
          </a:p>
          <a:p>
            <a:pPr marL="914400" lvl="1" indent="-514350" algn="just">
              <a:lnSpc>
                <a:spcPct val="110000"/>
              </a:lnSpc>
              <a:spcBef>
                <a:spcPts val="800"/>
              </a:spcBef>
              <a:buFont typeface="+mj-lt"/>
              <a:buAutoNum type="romanLcPeriod"/>
            </a:pPr>
            <a:r>
              <a:rPr lang="es-MX" sz="18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Procedimental</a:t>
            </a:r>
            <a:r>
              <a:rPr lang="es-MX" sz="1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(instructivos, manuales, procedimientos, metodologías)</a:t>
            </a:r>
          </a:p>
          <a:p>
            <a:pPr marL="914400" lvl="1" indent="-514350" algn="just">
              <a:lnSpc>
                <a:spcPct val="110000"/>
              </a:lnSpc>
              <a:spcBef>
                <a:spcPts val="800"/>
              </a:spcBef>
              <a:buFont typeface="+mj-lt"/>
              <a:buAutoNum type="romanLcPeriod"/>
            </a:pPr>
            <a:r>
              <a:rPr lang="es-MX" sz="18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Prácticas</a:t>
            </a:r>
            <a:r>
              <a:rPr lang="es-MX" sz="1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(de todas aquellas ejecuciones que requieren que los estudiantes hagan con precisión y velocidad, de forma automática, es decir, sin detenerse a recordar  o consultar)</a:t>
            </a:r>
          </a:p>
          <a:p>
            <a:pPr marL="514350" indent="-514350" algn="just">
              <a:lnSpc>
                <a:spcPct val="110000"/>
              </a:lnSpc>
              <a:spcBef>
                <a:spcPts val="800"/>
              </a:spcBef>
              <a:buFont typeface="+mj-lt"/>
              <a:buAutoNum type="alphaLcPeriod"/>
            </a:pPr>
            <a:r>
              <a:rPr lang="es-MX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Describir sintéticamente la información (teórica, procedimental y prácticas).</a:t>
            </a:r>
          </a:p>
          <a:p>
            <a:pPr marL="514350" indent="-514350" algn="just">
              <a:lnSpc>
                <a:spcPct val="110000"/>
              </a:lnSpc>
              <a:spcBef>
                <a:spcPts val="800"/>
              </a:spcBef>
              <a:buFont typeface="+mj-lt"/>
              <a:buAutoNum type="alphaLcPeriod"/>
            </a:pPr>
            <a:r>
              <a:rPr lang="es-MX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Incluir fuentes </a:t>
            </a:r>
            <a:r>
              <a:rPr lang="es-MX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bibliográficas, hemerográfica, entrevistas,  conferencias, videos, sitios web, impresas electrónicas, entre otras, señalando </a:t>
            </a:r>
            <a:r>
              <a:rPr lang="es-MX" sz="1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la referencia de la parte específica que </a:t>
            </a:r>
            <a:r>
              <a:rPr lang="es-MX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aplica.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23528" y="692696"/>
            <a:ext cx="86044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C00000"/>
              </a:buClr>
              <a:buFont typeface="+mj-lt"/>
              <a:buAutoNum type="arabicPeriod" startAt="5"/>
            </a:pPr>
            <a:r>
              <a:rPr lang="es-MX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Indicar la información que deben trabajar los estudiantes para desarrollar la competencia.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79512" y="2852936"/>
            <a:ext cx="8784976" cy="1008112"/>
          </a:xfrm>
        </p:spPr>
        <p:txBody>
          <a:bodyPr>
            <a:noAutofit/>
          </a:bodyPr>
          <a:lstStyle/>
          <a:p>
            <a:r>
              <a:rPr lang="es-MX" sz="24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/>
            </a:r>
            <a:br>
              <a:rPr lang="es-MX" sz="24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</a:br>
            <a:r>
              <a:rPr lang="es-MX" sz="24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/>
            </a:r>
            <a:br>
              <a:rPr lang="es-MX" sz="24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</a:br>
            <a:r>
              <a:rPr lang="es-MX" sz="24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/>
            </a:r>
            <a:br>
              <a:rPr lang="es-MX" sz="24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</a:br>
            <a:r>
              <a:rPr lang="es-MX" sz="24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/>
            </a:r>
            <a:br>
              <a:rPr lang="es-MX" sz="24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</a:br>
            <a:r>
              <a:rPr lang="es-MX" sz="2400" b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Establecidos los desempeños, los contenidos y las fuentes de apoyo al aprendizaje…</a:t>
            </a:r>
          </a:p>
        </p:txBody>
      </p:sp>
      <p:pic>
        <p:nvPicPr>
          <p:cNvPr id="4" name="Picture 6" descr="image1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03854"/>
            <a:ext cx="1296144" cy="1036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" name="4 Título"/>
          <p:cNvSpPr txBox="1">
            <a:spLocks/>
          </p:cNvSpPr>
          <p:nvPr/>
        </p:nvSpPr>
        <p:spPr>
          <a:xfrm>
            <a:off x="914400" y="4293096"/>
            <a:ext cx="8229600" cy="1143000"/>
          </a:xfrm>
          <a:prstGeom prst="rect">
            <a:avLst/>
          </a:prstGeo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* Evaluación</a:t>
            </a:r>
            <a:r>
              <a:rPr kumimoji="0" lang="es-MX" sz="4000" b="1" i="0" u="none" strike="noStrike" kern="1200" cap="none" spc="0" normalizeH="0" noProof="0" dirty="0" smtClean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200" b="1" dirty="0" smtClean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E</a:t>
            </a:r>
            <a:r>
              <a:rPr kumimoji="0" lang="es-MX" sz="3200" b="1" i="0" u="none" strike="noStrike" kern="1200" cap="none" spc="0" normalizeH="0" baseline="0" noProof="0" dirty="0" err="1" smtClean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stándares</a:t>
            </a:r>
            <a:r>
              <a:rPr kumimoji="0" lang="es-MX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de calidad</a:t>
            </a:r>
            <a:endParaRPr kumimoji="0" lang="es-MX" sz="4000" b="1" i="0" u="none" strike="noStrike" kern="1200" cap="none" spc="0" normalizeH="0" baseline="30000" noProof="0" dirty="0">
              <a:ln w="6350"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946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395536" y="2492896"/>
            <a:ext cx="8280920" cy="3456384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20000"/>
              </a:lnSpc>
              <a:spcBef>
                <a:spcPts val="1200"/>
              </a:spcBef>
              <a:buFont typeface="+mj-lt"/>
              <a:buAutoNum type="alphaLcPeriod"/>
            </a:pPr>
            <a:r>
              <a:rPr lang="es-MX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Identificar los desempeños que dan cuenta de la Unidad de Competencia.</a:t>
            </a:r>
          </a:p>
          <a:p>
            <a:pPr marL="514350" indent="-514350" algn="just">
              <a:lnSpc>
                <a:spcPct val="120000"/>
              </a:lnSpc>
              <a:spcBef>
                <a:spcPts val="1200"/>
              </a:spcBef>
              <a:buFont typeface="+mj-lt"/>
              <a:buAutoNum type="alphaLcPeriod"/>
            </a:pPr>
            <a:r>
              <a:rPr lang="es-MX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Describir para cada desempeño la(s) evidencia(s) que muestra(n) que se ha logrado la competencia.</a:t>
            </a:r>
          </a:p>
          <a:p>
            <a:pPr marL="514350" indent="-514350" algn="just">
              <a:lnSpc>
                <a:spcPct val="120000"/>
              </a:lnSpc>
              <a:spcBef>
                <a:spcPts val="1200"/>
              </a:spcBef>
              <a:buFont typeface="+mj-lt"/>
              <a:buAutoNum type="alphaLcPeriod"/>
            </a:pPr>
            <a:r>
              <a:rPr lang="es-MX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Establecer el criterio de calidad suficiente </a:t>
            </a:r>
            <a:r>
              <a:rPr lang="es-MX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por cada evidencia descrita.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0" y="54868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Clr>
                <a:srgbClr val="C00000"/>
              </a:buClr>
              <a:buFont typeface="+mj-lt"/>
              <a:buAutoNum type="arabicPeriod" startAt="6"/>
            </a:pPr>
            <a:r>
              <a:rPr lang="es-MX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Establecer los criterios de suficiencia para la acreditación de la Experiencia Educativa por la demostración de la competencia descrita en la Unidad de Competencia.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95536" y="3573016"/>
            <a:ext cx="8424936" cy="1512168"/>
          </a:xfrm>
        </p:spPr>
        <p:txBody>
          <a:bodyPr>
            <a:noAutofit/>
          </a:bodyPr>
          <a:lstStyle/>
          <a:p>
            <a:pPr algn="just"/>
            <a:r>
              <a:rPr lang="es-MX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s-MX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s-MX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s-MX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s-MX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s-MX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s-MX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s-MX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s-MX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* </a:t>
            </a:r>
            <a:r>
              <a:rPr lang="es-MX" sz="28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+mn-lt"/>
              </a:rPr>
              <a:t>Recomendaciones </a:t>
            </a:r>
            <a:r>
              <a:rPr lang="es-MX" sz="28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+mn-lt"/>
              </a:rPr>
              <a:t>para incluir en la descripción del </a:t>
            </a:r>
            <a:r>
              <a:rPr lang="es-MX" sz="28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+mn-lt"/>
              </a:rPr>
              <a:t>“diseño modelo” de la Experiencia Educativa.</a:t>
            </a:r>
            <a:endParaRPr lang="es-MX" sz="280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+mn-lt"/>
            </a:endParaRPr>
          </a:p>
        </p:txBody>
      </p:sp>
      <p:pic>
        <p:nvPicPr>
          <p:cNvPr id="5" name="Picture 6" descr="image1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348" y="188641"/>
            <a:ext cx="1260140" cy="1008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7982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251520" y="244158"/>
            <a:ext cx="7849939" cy="1339850"/>
          </a:xfrm>
        </p:spPr>
        <p:txBody>
          <a:bodyPr>
            <a:normAutofit/>
          </a:bodyPr>
          <a:lstStyle/>
          <a:p>
            <a:pPr algn="l"/>
            <a:r>
              <a:rPr lang="es-MX" sz="3600" b="1" dirty="0" smtClean="0">
                <a:solidFill>
                  <a:srgbClr val="000000"/>
                </a:solidFill>
              </a:rPr>
              <a:t>- Estrategias para el aprendizaje</a:t>
            </a:r>
            <a:endParaRPr lang="es-MX" sz="1800" b="1" dirty="0">
              <a:solidFill>
                <a:srgbClr val="000000"/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24847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1200"/>
              </a:spcBef>
              <a:buNone/>
            </a:pPr>
            <a:endParaRPr lang="es-MX" sz="2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20000"/>
              </a:lnSpc>
              <a:spcBef>
                <a:spcPts val="1200"/>
              </a:spcBef>
              <a:buFont typeface="Arial"/>
              <a:buChar char="•"/>
            </a:pPr>
            <a:r>
              <a:rPr lang="es-MX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Enunciar las estrategias didácticas o de mediación que se sugieren para facilitar los procesos de aprendizaje de los estudiantes para diferentes modalidades, según el caso: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</a:pPr>
            <a:r>
              <a:rPr lang="es-MX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Presencial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</a:pPr>
            <a:r>
              <a:rPr lang="es-MX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Semipresencial</a:t>
            </a:r>
            <a:endParaRPr lang="es-MX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1" algn="just">
              <a:lnSpc>
                <a:spcPct val="120000"/>
              </a:lnSpc>
              <a:spcBef>
                <a:spcPts val="600"/>
              </a:spcBef>
            </a:pPr>
            <a:r>
              <a:rPr lang="es-MX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Virtual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3" y="244158"/>
            <a:ext cx="8964488" cy="1339850"/>
          </a:xfrm>
        </p:spPr>
        <p:txBody>
          <a:bodyPr>
            <a:normAutofit fontScale="90000"/>
          </a:bodyPr>
          <a:lstStyle/>
          <a:p>
            <a:pPr algn="l"/>
            <a:r>
              <a:rPr lang="es-MX" sz="27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En las Experiencias Educativas a cargo de la academia</a:t>
            </a:r>
            <a:r>
              <a:rPr lang="es-MX" sz="2700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</a:t>
            </a:r>
            <a:r>
              <a:rPr lang="es-MX" sz="27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s-MX" sz="27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s-MX" sz="3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Revisar el continuo de formación</a:t>
            </a:r>
            <a:endParaRPr lang="es-MX" sz="36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637112"/>
          </a:xfrm>
        </p:spPr>
        <p:txBody>
          <a:bodyPr>
            <a:normAutofit/>
          </a:bodyPr>
          <a:lstStyle/>
          <a:p>
            <a:pPr lvl="1" algn="just">
              <a:spcBef>
                <a:spcPts val="1800"/>
              </a:spcBef>
            </a:pPr>
            <a:r>
              <a:rPr lang="es-MX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Revisar que las </a:t>
            </a:r>
            <a:r>
              <a:rPr lang="es-MX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Unidades de Competencia expresen niveles de complejidad crecientes </a:t>
            </a:r>
            <a:r>
              <a:rPr lang="es-MX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desde las básicas hasta las terminales.</a:t>
            </a:r>
          </a:p>
          <a:p>
            <a:pPr lvl="1" algn="just">
              <a:spcBef>
                <a:spcPts val="1800"/>
              </a:spcBef>
            </a:pPr>
            <a:r>
              <a:rPr lang="es-MX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Revisar que en el continuo de formación </a:t>
            </a:r>
            <a:r>
              <a:rPr lang="es-MX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se desarrollen las </a:t>
            </a:r>
            <a:r>
              <a:rPr lang="es-MX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subcompetencias</a:t>
            </a:r>
            <a:r>
              <a:rPr lang="es-MX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requeridas</a:t>
            </a:r>
            <a:r>
              <a:rPr lang="es-MX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en Unidades de Competencia más complejas.</a:t>
            </a:r>
          </a:p>
          <a:p>
            <a:pPr lvl="1" algn="just">
              <a:spcBef>
                <a:spcPts val="1800"/>
              </a:spcBef>
            </a:pPr>
            <a:r>
              <a:rPr lang="es-MX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Recomendar los contextos profesionales a trabajar en cada EE, </a:t>
            </a:r>
            <a:r>
              <a:rPr lang="es-MX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con el propósito de desarrollar las competencias en la diversidad de contextos propios del campo profesional.</a:t>
            </a:r>
            <a:endParaRPr lang="es-MX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3284984"/>
            <a:ext cx="8026151" cy="1362075"/>
          </a:xfrm>
        </p:spPr>
        <p:txBody>
          <a:bodyPr>
            <a:normAutofit fontScale="90000"/>
          </a:bodyPr>
          <a:lstStyle/>
          <a:p>
            <a:r>
              <a:rPr lang="es-MX" sz="3200" dirty="0" smtClean="0">
                <a:solidFill>
                  <a:srgbClr val="000000"/>
                </a:solidFill>
              </a:rPr>
              <a:t>“Diseño modelo” de la EE en el contexto del proceso de innovación educativa</a:t>
            </a:r>
            <a:endParaRPr lang="es-MX" sz="3200" dirty="0">
              <a:solidFill>
                <a:srgbClr val="000000"/>
              </a:solidFill>
            </a:endParaRPr>
          </a:p>
        </p:txBody>
      </p:sp>
      <p:pic>
        <p:nvPicPr>
          <p:cNvPr id="4" name="Picture 6" descr="image1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03854"/>
            <a:ext cx="1296144" cy="1036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539552" y="1988840"/>
            <a:ext cx="8229600" cy="1080121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s-MX" sz="2800" b="1" i="1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s-MX" sz="2800" b="1" i="1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Trabajo con Academias</a:t>
            </a:r>
            <a:endParaRPr kumimoji="0" lang="es-MX" sz="28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2492896"/>
            <a:ext cx="8640960" cy="3816424"/>
          </a:xfrm>
        </p:spPr>
        <p:txBody>
          <a:bodyPr>
            <a:normAutofit fontScale="92500" lnSpcReduction="20000"/>
          </a:bodyPr>
          <a:lstStyle/>
          <a:p>
            <a:pPr lvl="1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es-MX" sz="2600" b="1" dirty="0" smtClean="0">
                <a:solidFill>
                  <a:srgbClr val="000000"/>
                </a:solidFill>
              </a:rPr>
              <a:t>- Desarrollo del diseño modelo de las EE con base en la incorporación de los ejes de innovación propuestos: </a:t>
            </a:r>
          </a:p>
          <a:p>
            <a:pPr lvl="1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es-MX" sz="2600" b="1" dirty="0" smtClean="0">
                <a:solidFill>
                  <a:srgbClr val="000000"/>
                </a:solidFill>
              </a:rPr>
              <a:t>* enfoque por competencias y pensamiento complejo;</a:t>
            </a:r>
          </a:p>
          <a:p>
            <a:pPr lvl="1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es-MX" sz="2600" b="1" dirty="0" smtClean="0">
                <a:solidFill>
                  <a:srgbClr val="000000"/>
                </a:solidFill>
              </a:rPr>
              <a:t>* investigación e innovación, y</a:t>
            </a:r>
          </a:p>
          <a:p>
            <a:pPr lvl="1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es-MX" sz="2600" b="1" dirty="0" smtClean="0">
                <a:solidFill>
                  <a:srgbClr val="000000"/>
                </a:solidFill>
              </a:rPr>
              <a:t>* tecnologías de información y comunicación.</a:t>
            </a:r>
          </a:p>
          <a:p>
            <a:pPr lvl="1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es-MX" sz="2600" b="1" dirty="0" smtClean="0">
                <a:solidFill>
                  <a:srgbClr val="000000"/>
                </a:solidFill>
              </a:rPr>
              <a:t>- Vinculación con otras academias </a:t>
            </a:r>
            <a:r>
              <a:rPr lang="es-MX" sz="2600" dirty="0" smtClean="0">
                <a:solidFill>
                  <a:srgbClr val="000000"/>
                </a:solidFill>
              </a:rPr>
              <a:t>para colaborar en proyectos para el aprendizaje, disciplinares e interdisciplinares.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251520" y="244158"/>
            <a:ext cx="6696745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*</a:t>
            </a:r>
            <a:r>
              <a:rPr lang="es-MX" sz="32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Acciones de la academia</a:t>
            </a:r>
            <a:endParaRPr lang="es-MX" sz="32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95536" y="1412776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smtClean="0"/>
              <a:t>- Incorporar en el plan de trabajo de la academia la innovación educativa a través de las siguientes acciones:</a:t>
            </a:r>
            <a:endParaRPr 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179512" y="244158"/>
            <a:ext cx="7345362" cy="1339850"/>
          </a:xfrm>
        </p:spPr>
        <p:txBody>
          <a:bodyPr>
            <a:normAutofit/>
          </a:bodyPr>
          <a:lstStyle/>
          <a:p>
            <a:pPr algn="l"/>
            <a:r>
              <a:rPr lang="es-MX" sz="36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Acciones de la </a:t>
            </a:r>
            <a:r>
              <a:rPr lang="es-MX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academia</a:t>
            </a:r>
            <a:r>
              <a:rPr lang="es-MX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s-MX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s-MX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Planeación de EE por periodo lectivo</a:t>
            </a:r>
            <a:endParaRPr lang="es-MX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176464"/>
          </a:xfrm>
        </p:spPr>
        <p:txBody>
          <a:bodyPr>
            <a:normAutofit fontScale="92500"/>
          </a:bodyPr>
          <a:lstStyle/>
          <a:p>
            <a:pPr lvl="1" algn="just">
              <a:lnSpc>
                <a:spcPct val="120000"/>
              </a:lnSpc>
              <a:spcBef>
                <a:spcPts val="1200"/>
              </a:spcBef>
            </a:pPr>
            <a:r>
              <a:rPr lang="es-MX" sz="2400" b="1" dirty="0" smtClean="0">
                <a:solidFill>
                  <a:srgbClr val="000000"/>
                </a:solidFill>
              </a:rPr>
              <a:t>Recepción de la planeación individual de las </a:t>
            </a:r>
            <a:r>
              <a:rPr lang="es-MX" sz="2400" b="1" dirty="0">
                <a:solidFill>
                  <a:srgbClr val="000000"/>
                </a:solidFill>
              </a:rPr>
              <a:t>Experiencias </a:t>
            </a:r>
            <a:r>
              <a:rPr lang="es-MX" sz="2400" b="1" dirty="0" smtClean="0">
                <a:solidFill>
                  <a:srgbClr val="000000"/>
                </a:solidFill>
              </a:rPr>
              <a:t>Educativas</a:t>
            </a:r>
            <a:r>
              <a:rPr lang="es-MX" sz="2400" dirty="0" smtClean="0">
                <a:solidFill>
                  <a:srgbClr val="000000"/>
                </a:solidFill>
              </a:rPr>
              <a:t> que se impartirán en el periodo lectivo, con base en los elementos definidos</a:t>
            </a:r>
            <a:r>
              <a:rPr lang="es-MX" sz="2400" dirty="0">
                <a:solidFill>
                  <a:srgbClr val="000000"/>
                </a:solidFill>
              </a:rPr>
              <a:t> </a:t>
            </a:r>
            <a:r>
              <a:rPr lang="es-MX" sz="2400" dirty="0" smtClean="0">
                <a:solidFill>
                  <a:srgbClr val="000000"/>
                </a:solidFill>
              </a:rPr>
              <a:t>por la academia.</a:t>
            </a:r>
          </a:p>
          <a:p>
            <a:pPr lvl="1" algn="just">
              <a:lnSpc>
                <a:spcPct val="120000"/>
              </a:lnSpc>
              <a:spcBef>
                <a:spcPts val="2400"/>
              </a:spcBef>
            </a:pPr>
            <a:r>
              <a:rPr lang="es-MX" sz="2400" b="1" dirty="0" smtClean="0">
                <a:solidFill>
                  <a:srgbClr val="000000"/>
                </a:solidFill>
              </a:rPr>
              <a:t>Recepción de los reportes de resultados de aprendizaje obtenidos</a:t>
            </a:r>
            <a:r>
              <a:rPr lang="es-MX" sz="2400" b="1" dirty="0">
                <a:solidFill>
                  <a:srgbClr val="000000"/>
                </a:solidFill>
              </a:rPr>
              <a:t> </a:t>
            </a:r>
            <a:r>
              <a:rPr lang="es-MX" sz="2400" b="1" dirty="0" smtClean="0">
                <a:solidFill>
                  <a:srgbClr val="000000"/>
                </a:solidFill>
              </a:rPr>
              <a:t>al término del periodo lectivo por la aplicación de las planeaciones de los académicos</a:t>
            </a:r>
            <a:r>
              <a:rPr lang="es-MX" sz="2400" dirty="0" smtClean="0">
                <a:solidFill>
                  <a:srgbClr val="000000"/>
                </a:solidFill>
              </a:rPr>
              <a:t>. </a:t>
            </a:r>
            <a:r>
              <a:rPr lang="es-MX" sz="2400" i="1" dirty="0" smtClean="0">
                <a:solidFill>
                  <a:srgbClr val="000000"/>
                </a:solidFill>
              </a:rPr>
              <a:t>Estos reportes se utilizarán como insumo para la revisión anual del programa de estudios de la Experiencia Educativa.</a:t>
            </a:r>
          </a:p>
        </p:txBody>
      </p:sp>
    </p:spTree>
    <p:extLst>
      <p:ext uri="{BB962C8B-B14F-4D97-AF65-F5344CB8AC3E}">
        <p14:creationId xmlns="" xmlns:p14="http://schemas.microsoft.com/office/powerpoint/2010/main" val="379913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24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bg1"/>
                </a:solidFill>
              </a:rPr>
              <a:t>Finalmente….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es-E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Elaboración de la Agenda de trabajo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65750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44158"/>
            <a:ext cx="7345362" cy="1339850"/>
          </a:xfrm>
        </p:spPr>
        <p:txBody>
          <a:bodyPr>
            <a:normAutofit/>
          </a:bodyPr>
          <a:lstStyle/>
          <a:p>
            <a:pPr algn="l"/>
            <a:r>
              <a:rPr lang="es-MX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Ejes de transformación</a:t>
            </a:r>
            <a:endParaRPr lang="es-MX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="" xmlns:p14="http://schemas.microsoft.com/office/powerpoint/2010/main" val="1593659335"/>
              </p:ext>
            </p:extLst>
          </p:nvPr>
        </p:nvGraphicFramePr>
        <p:xfrm>
          <a:off x="611560" y="1397000"/>
          <a:ext cx="7848872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539552" y="5733256"/>
            <a:ext cx="4032448" cy="646331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Diseño y planeación de la (s) </a:t>
            </a:r>
          </a:p>
          <a:p>
            <a:pPr algn="ctr"/>
            <a:r>
              <a:rPr lang="es-MX" b="1" dirty="0" smtClean="0"/>
              <a:t>Experiencia (s) Educativa (s)</a:t>
            </a:r>
            <a:endParaRPr lang="es-MX" b="1" dirty="0"/>
          </a:p>
        </p:txBody>
      </p:sp>
      <p:pic>
        <p:nvPicPr>
          <p:cNvPr id="5" name="Picture 6" descr="image1.png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46247"/>
            <a:ext cx="1368152" cy="1094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83568" y="404664"/>
            <a:ext cx="7992367" cy="4104456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/>
            </a:r>
            <a:br>
              <a:rPr lang="es-MX" sz="4400" b="1" dirty="0" smtClean="0">
                <a:solidFill>
                  <a:schemeClr val="bg1"/>
                </a:solidFill>
              </a:rPr>
            </a:br>
            <a:r>
              <a:rPr lang="es-MX" sz="4400" b="1" dirty="0">
                <a:solidFill>
                  <a:schemeClr val="bg1"/>
                </a:solidFill>
              </a:rPr>
              <a:t/>
            </a:r>
            <a:br>
              <a:rPr lang="es-MX" sz="4400" b="1" dirty="0">
                <a:solidFill>
                  <a:schemeClr val="bg1"/>
                </a:solidFill>
              </a:rPr>
            </a:br>
            <a:r>
              <a:rPr lang="es-MX" sz="3200" b="1" dirty="0" smtClean="0">
                <a:solidFill>
                  <a:schemeClr val="bg1"/>
                </a:solidFill>
              </a:rPr>
              <a:t>Elementos del “diseño modelo”</a:t>
            </a:r>
            <a:endParaRPr lang="es-MX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7345362" cy="1339850"/>
          </a:xfrm>
        </p:spPr>
        <p:txBody>
          <a:bodyPr>
            <a:normAutofit/>
          </a:bodyPr>
          <a:lstStyle/>
          <a:p>
            <a:pPr algn="l"/>
            <a:r>
              <a:rPr lang="es-E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*Perfil de egreso</a:t>
            </a:r>
            <a:endParaRPr lang="es-ES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8245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El </a:t>
            </a:r>
            <a:r>
              <a:rPr lang="es-E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Director junto con los Coordinadores de Academia </a:t>
            </a:r>
            <a:r>
              <a:rPr lang="es-E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deberán:</a:t>
            </a:r>
          </a:p>
          <a:p>
            <a:pPr algn="just"/>
            <a:r>
              <a:rPr lang="es-ES" sz="24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Identificar </a:t>
            </a:r>
            <a:r>
              <a:rPr lang="es-ES" sz="24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las competencias clave que definen al profesional de este campo y nivel de formación, con base en el perfil de egreso del Plan de Estudios</a:t>
            </a:r>
            <a:r>
              <a:rPr lang="es-E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respondiendo a la </a:t>
            </a:r>
            <a:r>
              <a:rPr lang="es-E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pregunta:</a:t>
            </a:r>
          </a:p>
          <a:p>
            <a:pPr algn="just">
              <a:buNone/>
            </a:pPr>
            <a:r>
              <a:rPr lang="es-E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	</a:t>
            </a:r>
            <a:r>
              <a:rPr lang="es-ES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¿qué </a:t>
            </a:r>
            <a:r>
              <a:rPr lang="es-ES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sabe hacer el egresado de este programa, acorde al Modelo </a:t>
            </a:r>
            <a:r>
              <a:rPr lang="es-E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E</a:t>
            </a:r>
            <a:r>
              <a:rPr lang="es-ES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ducativo Institucional, que lo caracteriza como profesional en este campo?</a:t>
            </a:r>
            <a:endParaRPr lang="es-ES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just"/>
            <a:endParaRPr lang="es-ES" sz="2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s-ES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FORMULAR CADA COMPETENCIA IDENTIFICADA.</a:t>
            </a:r>
            <a:endParaRPr lang="es-ES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Picture 6" descr="image1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1"/>
            <a:ext cx="1440160" cy="1152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4291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89416"/>
            <a:ext cx="8496944" cy="675288"/>
          </a:xfrm>
        </p:spPr>
        <p:txBody>
          <a:bodyPr>
            <a:normAutofit/>
          </a:bodyPr>
          <a:lstStyle/>
          <a:p>
            <a:r>
              <a:rPr lang="es-MX" sz="20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+mn-lt"/>
              </a:rPr>
              <a:t>Con base en el perfil de egreso en términos de competencias:</a:t>
            </a:r>
            <a:endParaRPr lang="es-MX" sz="200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+mn-lt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611560" y="1628800"/>
            <a:ext cx="7560840" cy="3960440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10000"/>
              </a:lnSpc>
              <a:spcBef>
                <a:spcPts val="1200"/>
              </a:spcBef>
              <a:buFont typeface="+mj-lt"/>
              <a:buAutoNum type="alphaLcPeriod"/>
            </a:pPr>
            <a:r>
              <a:rPr lang="es-MX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Determinar la </a:t>
            </a:r>
            <a:r>
              <a:rPr lang="es-MX" sz="2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contribución de la EE al perfil de egreso</a:t>
            </a:r>
            <a:r>
              <a:rPr lang="es-MX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514350" indent="-514350" algn="just">
              <a:lnSpc>
                <a:spcPct val="110000"/>
              </a:lnSpc>
              <a:spcBef>
                <a:spcPts val="1200"/>
              </a:spcBef>
              <a:buFont typeface="+mj-lt"/>
              <a:buAutoNum type="alphaLcPeriod"/>
            </a:pPr>
            <a:r>
              <a:rPr lang="es-MX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Determinar </a:t>
            </a:r>
            <a:r>
              <a:rPr lang="es-MX" sz="2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su ámbito y alcance de formación con base en la relación que guarda la EE </a:t>
            </a:r>
            <a:r>
              <a:rPr lang="es-MX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con el resto de las experiencias del Plan de Estudio (posición de la EE en el mapa curricular). </a:t>
            </a:r>
          </a:p>
          <a:p>
            <a:pPr marL="514350" indent="-514350" algn="just">
              <a:lnSpc>
                <a:spcPct val="110000"/>
              </a:lnSpc>
              <a:spcBef>
                <a:spcPts val="1200"/>
              </a:spcBef>
              <a:buFont typeface="+mj-lt"/>
              <a:buAutoNum type="alphaLcPeriod"/>
            </a:pPr>
            <a:r>
              <a:rPr lang="es-MX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Formular </a:t>
            </a:r>
            <a:r>
              <a:rPr lang="es-MX" sz="2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la </a:t>
            </a:r>
            <a:r>
              <a:rPr lang="es-MX" sz="2000" b="1" i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Unidad de competencia </a:t>
            </a:r>
            <a:r>
              <a:rPr lang="es-MX" sz="2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en términos de la ejecución de una acción</a:t>
            </a:r>
            <a:r>
              <a:rPr lang="es-MX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en un contexto, especificando condiciones y criterios de ejecución.</a:t>
            </a:r>
          </a:p>
          <a:p>
            <a:pPr marL="514350" indent="-514350" algn="just">
              <a:lnSpc>
                <a:spcPct val="110000"/>
              </a:lnSpc>
              <a:spcBef>
                <a:spcPts val="1200"/>
              </a:spcBef>
              <a:buFont typeface="+mj-lt"/>
              <a:buAutoNum type="alphaLcPeriod"/>
            </a:pPr>
            <a:r>
              <a:rPr lang="es-MX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Revisar </a:t>
            </a:r>
            <a:r>
              <a:rPr lang="es-MX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las </a:t>
            </a:r>
            <a:r>
              <a:rPr lang="es-MX" sz="2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implicaciones</a:t>
            </a:r>
            <a:r>
              <a:rPr lang="es-MX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del </a:t>
            </a:r>
            <a:r>
              <a:rPr lang="es-MX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planteamiento de la Unidad </a:t>
            </a:r>
            <a:r>
              <a:rPr lang="es-MX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 competencia.</a:t>
            </a:r>
            <a:endParaRPr lang="es-MX" sz="1600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51520" y="764704"/>
            <a:ext cx="82073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Clr>
                <a:srgbClr val="C00000"/>
              </a:buClr>
            </a:pPr>
            <a:r>
              <a:rPr lang="es-MX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*  Acordar/ formular la Unidad de Competencia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79512" y="2060848"/>
            <a:ext cx="8784976" cy="1121296"/>
          </a:xfrm>
        </p:spPr>
        <p:txBody>
          <a:bodyPr>
            <a:noAutofit/>
          </a:bodyPr>
          <a:lstStyle/>
          <a:p>
            <a:r>
              <a:rPr lang="es-MX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s-MX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s-MX" sz="3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s-MX" sz="36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s-MX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s-MX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s-MX" sz="3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s-MX" sz="36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s-MX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Definida la Unidad de Competencia…</a:t>
            </a:r>
            <a:endParaRPr lang="es-MX" sz="240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pic>
        <p:nvPicPr>
          <p:cNvPr id="5" name="Picture 6" descr="image1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305" y="260648"/>
            <a:ext cx="1710191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" name="4 Título"/>
          <p:cNvSpPr txBox="1">
            <a:spLocks/>
          </p:cNvSpPr>
          <p:nvPr/>
        </p:nvSpPr>
        <p:spPr>
          <a:xfrm>
            <a:off x="1798638" y="3356992"/>
            <a:ext cx="7345362" cy="1339850"/>
          </a:xfrm>
          <a:prstGeom prst="rect">
            <a:avLst/>
          </a:prstGeom>
        </p:spPr>
        <p:txBody>
          <a:bodyPr vert="horz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*  </a:t>
            </a:r>
            <a:r>
              <a:rPr kumimoji="0" lang="es-MX" sz="3600" b="1" i="0" u="none" strike="noStrike" kern="1200" cap="none" spc="0" normalizeH="0" baseline="0" noProof="0" dirty="0" err="1" smtClean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Subcompetencia</a:t>
            </a:r>
            <a:r>
              <a:rPr kumimoji="0" lang="es-MX" sz="3600" b="1" i="0" u="none" strike="noStrike" kern="1200" cap="none" spc="0" normalizeH="0" baseline="30000" noProof="0" dirty="0" smtClean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MX" sz="3600" b="1" i="0" u="none" strike="noStrike" kern="1200" cap="none" spc="0" normalizeH="0" baseline="30000" noProof="0" dirty="0" smtClean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s-MX" sz="3600" b="1" i="0" u="none" strike="noStrike" kern="1200" cap="none" spc="0" normalizeH="0" baseline="30000" noProof="0" dirty="0">
              <a:ln w="6350"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6 CuadroTexto"/>
          <p:cNvSpPr txBox="1"/>
          <p:nvPr/>
        </p:nvSpPr>
        <p:spPr>
          <a:xfrm>
            <a:off x="2375248" y="4725144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Competencia más simple constitutiva de una competencia compleja. Es condición de la competencia pero se puede desarrollar de forma independiente.</a:t>
            </a:r>
          </a:p>
        </p:txBody>
      </p:sp>
    </p:spTree>
    <p:extLst>
      <p:ext uri="{BB962C8B-B14F-4D97-AF65-F5344CB8AC3E}">
        <p14:creationId xmlns="" xmlns:p14="http://schemas.microsoft.com/office/powerpoint/2010/main" val="155592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0" y="1700808"/>
            <a:ext cx="8892480" cy="5157192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20000"/>
              </a:lnSpc>
              <a:spcBef>
                <a:spcPts val="1200"/>
              </a:spcBef>
              <a:buFont typeface="+mj-lt"/>
              <a:buAutoNum type="alphaLcPeriod"/>
            </a:pPr>
            <a:r>
              <a:rPr lang="es-MX" sz="24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Enunciar </a:t>
            </a:r>
            <a:r>
              <a:rPr lang="es-MX" sz="24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las competencias que están presupuestas </a:t>
            </a:r>
            <a:r>
              <a:rPr lang="es-MX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en la Unidad de Competencia y que requieren estar </a:t>
            </a:r>
            <a:r>
              <a:rPr lang="es-MX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desarrolladas o desarrollarse</a:t>
            </a:r>
            <a:r>
              <a:rPr lang="es-MX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en el estudiante.</a:t>
            </a:r>
          </a:p>
          <a:p>
            <a:pPr marL="514350" indent="-514350" algn="just">
              <a:lnSpc>
                <a:spcPct val="120000"/>
              </a:lnSpc>
              <a:spcBef>
                <a:spcPts val="1200"/>
              </a:spcBef>
              <a:buFont typeface="+mj-lt"/>
              <a:buAutoNum type="alphaLcPeriod"/>
            </a:pPr>
            <a:r>
              <a:rPr lang="es-MX" sz="24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Diferenciar</a:t>
            </a:r>
            <a:r>
              <a:rPr lang="es-MX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las que son adquiridas </a:t>
            </a:r>
            <a:r>
              <a:rPr lang="es-MX" sz="24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en otras EE </a:t>
            </a:r>
            <a:r>
              <a:rPr lang="es-MX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 las que deben desarrollarse en este curso.</a:t>
            </a:r>
          </a:p>
          <a:p>
            <a:pPr marL="514350" indent="-514350" algn="just">
              <a:lnSpc>
                <a:spcPct val="120000"/>
              </a:lnSpc>
              <a:spcBef>
                <a:spcPts val="1200"/>
              </a:spcBef>
              <a:buFont typeface="+mj-lt"/>
              <a:buAutoNum type="alphaLcPeriod"/>
            </a:pPr>
            <a:r>
              <a:rPr lang="es-MX" sz="24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Jerarquizar y agrupar </a:t>
            </a:r>
            <a:r>
              <a:rPr lang="es-MX" sz="24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las </a:t>
            </a:r>
            <a:r>
              <a:rPr lang="es-MX" sz="2400" u="sng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subcompetencias</a:t>
            </a:r>
            <a:r>
              <a:rPr lang="es-MX" sz="24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 acuerdo a los procesos cognitivos o estrategias de pensamiento.</a:t>
            </a:r>
          </a:p>
          <a:p>
            <a:pPr marL="514350" indent="-514350" algn="just">
              <a:lnSpc>
                <a:spcPct val="120000"/>
              </a:lnSpc>
              <a:spcBef>
                <a:spcPts val="1200"/>
              </a:spcBef>
              <a:buFont typeface="+mj-lt"/>
              <a:buAutoNum type="alphaLcPeriod"/>
            </a:pPr>
            <a:r>
              <a:rPr lang="es-MX" sz="24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Formularlas en términos de la ejecución de una acción</a:t>
            </a:r>
            <a:r>
              <a:rPr lang="es-MX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en un contexto, especificando condiciones y criterios de ejecución.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-1" y="476672"/>
            <a:ext cx="9144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C00000"/>
              </a:buClr>
              <a:buFont typeface="+mj-lt"/>
              <a:buAutoNum type="arabicPeriod" startAt="2"/>
            </a:pPr>
            <a:r>
              <a:rPr lang="es-MX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Identificar las </a:t>
            </a:r>
            <a:r>
              <a:rPr lang="es-MX" sz="28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subcompetencias</a:t>
            </a:r>
            <a:r>
              <a:rPr lang="es-MX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que se requieren para lograr la Unidad de Competencia.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0" y="2132856"/>
            <a:ext cx="7345362" cy="864096"/>
          </a:xfrm>
        </p:spPr>
        <p:txBody>
          <a:bodyPr>
            <a:noAutofit/>
          </a:bodyPr>
          <a:lstStyle/>
          <a:p>
            <a:r>
              <a:rPr lang="es-MX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s-MX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s-MX" sz="36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s-MX" sz="36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s-MX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s-MX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s-MX" sz="36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s-MX" sz="36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s-MX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Definidas las  subcompetencias…</a:t>
            </a:r>
            <a:endParaRPr lang="es-MX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4 Título"/>
          <p:cNvSpPr txBox="1">
            <a:spLocks/>
          </p:cNvSpPr>
          <p:nvPr/>
        </p:nvSpPr>
        <p:spPr>
          <a:xfrm>
            <a:off x="971600" y="3573016"/>
            <a:ext cx="7919664" cy="1339850"/>
          </a:xfrm>
          <a:prstGeom prst="rect">
            <a:avLst/>
          </a:prstGeom>
        </p:spPr>
        <p:txBody>
          <a:bodyPr vert="horz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* Situaciones reales/profesionales</a:t>
            </a:r>
            <a:endParaRPr kumimoji="0" lang="es-MX" sz="3200" b="1" i="0" u="none" strike="noStrike" kern="1200" cap="none" spc="0" normalizeH="0" baseline="30000" noProof="0" dirty="0">
              <a:ln w="6350"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140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2501</TotalTime>
  <Words>1050</Words>
  <Application>Microsoft Office PowerPoint</Application>
  <PresentationFormat>On-screen Show (4:3)</PresentationFormat>
  <Paragraphs>87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Apex</vt:lpstr>
      <vt:lpstr>Slide 1</vt:lpstr>
      <vt:lpstr>“Diseño modelo” de la EE en el contexto del proceso de innovación educativa</vt:lpstr>
      <vt:lpstr>Ejes de transformación</vt:lpstr>
      <vt:lpstr>  Elementos del “diseño modelo”</vt:lpstr>
      <vt:lpstr>*Perfil de egreso</vt:lpstr>
      <vt:lpstr>Con base en el perfil de egreso en términos de competencias:</vt:lpstr>
      <vt:lpstr>    Definida la Unidad de Competencia…</vt:lpstr>
      <vt:lpstr>Slide 8</vt:lpstr>
      <vt:lpstr>    Definidas las  subcompetencias…</vt:lpstr>
      <vt:lpstr>Slide 10</vt:lpstr>
      <vt:lpstr>Slide 11</vt:lpstr>
      <vt:lpstr>Slide 12</vt:lpstr>
      <vt:lpstr>Slide 13</vt:lpstr>
      <vt:lpstr>Slide 14</vt:lpstr>
      <vt:lpstr>    Establecidos los desempeños, los contenidos y las fuentes de apoyo al aprendizaje…</vt:lpstr>
      <vt:lpstr>Slide 16</vt:lpstr>
      <vt:lpstr>    * Recomendaciones para incluir en la descripción del “diseño modelo” de la Experiencia Educativa.</vt:lpstr>
      <vt:lpstr>- Estrategias para el aprendizaje</vt:lpstr>
      <vt:lpstr>En las Experiencias Educativas a cargo de la academia:  Revisar el continuo de formación</vt:lpstr>
      <vt:lpstr>Slide 20</vt:lpstr>
      <vt:lpstr>Acciones de la academia Planeación de EE por periodo lectivo</vt:lpstr>
      <vt:lpstr>Slide 22</vt:lpstr>
    </vt:vector>
  </TitlesOfParts>
  <Company>Magdalena Orta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Magdalena Orta</dc:creator>
  <cp:lastModifiedBy>Mary Luna</cp:lastModifiedBy>
  <cp:revision>243</cp:revision>
  <dcterms:created xsi:type="dcterms:W3CDTF">2013-01-17T23:47:35Z</dcterms:created>
  <dcterms:modified xsi:type="dcterms:W3CDTF">2013-06-25T13:46:26Z</dcterms:modified>
</cp:coreProperties>
</file>